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wdp" ContentType="image/vnd.ms-photo"/>
  <Default Extension="png" ContentType="image/png"/>
  <Default Extension="bin" ContentType="application/vnd.openxmlformats-officedocument.presentationml.printerSettings"/>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5"/>
  </p:notesMasterIdLst>
  <p:handoutMasterIdLst>
    <p:handoutMasterId r:id="rId76"/>
  </p:handoutMasterIdLst>
  <p:sldIdLst>
    <p:sldId id="309" r:id="rId2"/>
    <p:sldId id="257" r:id="rId3"/>
    <p:sldId id="277" r:id="rId4"/>
    <p:sldId id="379" r:id="rId5"/>
    <p:sldId id="334" r:id="rId6"/>
    <p:sldId id="294" r:id="rId7"/>
    <p:sldId id="335" r:id="rId8"/>
    <p:sldId id="323" r:id="rId9"/>
    <p:sldId id="363" r:id="rId10"/>
    <p:sldId id="337" r:id="rId11"/>
    <p:sldId id="278" r:id="rId12"/>
    <p:sldId id="349" r:id="rId13"/>
    <p:sldId id="276" r:id="rId14"/>
    <p:sldId id="258" r:id="rId15"/>
    <p:sldId id="259" r:id="rId16"/>
    <p:sldId id="313" r:id="rId17"/>
    <p:sldId id="320" r:id="rId18"/>
    <p:sldId id="339" r:id="rId19"/>
    <p:sldId id="340" r:id="rId20"/>
    <p:sldId id="377" r:id="rId21"/>
    <p:sldId id="260" r:id="rId22"/>
    <p:sldId id="345" r:id="rId23"/>
    <p:sldId id="353" r:id="rId24"/>
    <p:sldId id="378" r:id="rId25"/>
    <p:sldId id="297" r:id="rId26"/>
    <p:sldId id="261" r:id="rId27"/>
    <p:sldId id="347" r:id="rId28"/>
    <p:sldId id="296" r:id="rId29"/>
    <p:sldId id="374" r:id="rId30"/>
    <p:sldId id="380" r:id="rId31"/>
    <p:sldId id="331" r:id="rId32"/>
    <p:sldId id="382" r:id="rId33"/>
    <p:sldId id="332" r:id="rId34"/>
    <p:sldId id="302" r:id="rId35"/>
    <p:sldId id="303" r:id="rId36"/>
    <p:sldId id="376" r:id="rId37"/>
    <p:sldId id="327" r:id="rId38"/>
    <p:sldId id="375" r:id="rId39"/>
    <p:sldId id="263" r:id="rId40"/>
    <p:sldId id="315" r:id="rId41"/>
    <p:sldId id="298" r:id="rId42"/>
    <p:sldId id="299" r:id="rId43"/>
    <p:sldId id="301" r:id="rId44"/>
    <p:sldId id="300" r:id="rId45"/>
    <p:sldId id="369" r:id="rId46"/>
    <p:sldId id="364" r:id="rId47"/>
    <p:sldId id="365" r:id="rId48"/>
    <p:sldId id="366" r:id="rId49"/>
    <p:sldId id="367" r:id="rId50"/>
    <p:sldId id="368" r:id="rId51"/>
    <p:sldId id="370" r:id="rId52"/>
    <p:sldId id="371" r:id="rId53"/>
    <p:sldId id="372" r:id="rId54"/>
    <p:sldId id="373" r:id="rId55"/>
    <p:sldId id="350" r:id="rId56"/>
    <p:sldId id="304" r:id="rId57"/>
    <p:sldId id="360" r:id="rId58"/>
    <p:sldId id="361" r:id="rId59"/>
    <p:sldId id="362" r:id="rId60"/>
    <p:sldId id="268" r:id="rId61"/>
    <p:sldId id="308" r:id="rId62"/>
    <p:sldId id="281" r:id="rId63"/>
    <p:sldId id="284" r:id="rId64"/>
    <p:sldId id="381" r:id="rId65"/>
    <p:sldId id="266" r:id="rId66"/>
    <p:sldId id="351" r:id="rId67"/>
    <p:sldId id="352" r:id="rId68"/>
    <p:sldId id="356" r:id="rId69"/>
    <p:sldId id="357" r:id="rId70"/>
    <p:sldId id="358" r:id="rId71"/>
    <p:sldId id="359" r:id="rId72"/>
    <p:sldId id="354" r:id="rId73"/>
    <p:sldId id="355" r:id="rId74"/>
  </p:sldIdLst>
  <p:sldSz cx="9144000" cy="6858000" type="screen4x3"/>
  <p:notesSz cx="9144000" cy="6858000"/>
  <p:defaultTextStyle>
    <a:defPPr>
      <a:defRPr lang="en-US"/>
    </a:defPPr>
    <a:lvl1pPr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FFE4D3"/>
    <a:srgbClr val="ECF5E2"/>
    <a:srgbClr val="2C38D0"/>
    <a:srgbClr val="D8EFF2"/>
    <a:srgbClr val="C5FFDF"/>
    <a:srgbClr val="D7D404"/>
    <a:srgbClr val="005E00"/>
    <a:srgbClr val="65F262"/>
    <a:srgbClr val="FFBAFC"/>
    <a:srgbClr val="FFD1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12" autoAdjust="0"/>
  </p:normalViewPr>
  <p:slideViewPr>
    <p:cSldViewPr>
      <p:cViewPr varScale="1">
        <p:scale>
          <a:sx n="116" d="100"/>
          <a:sy n="116" d="100"/>
        </p:scale>
        <p:origin x="-104"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slide" Target="slides/slide69.xml"/><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slide" Target="slides/slide73.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77" Type="http://schemas.openxmlformats.org/officeDocument/2006/relationships/printerSettings" Target="printerSettings/printerSettings1.bin"/><Relationship Id="rId63" Type="http://schemas.openxmlformats.org/officeDocument/2006/relationships/slide" Target="slides/slide62.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slide" Target="slides/slide70.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69" Type="http://schemas.openxmlformats.org/officeDocument/2006/relationships/slide" Target="slides/slide68.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slide" Target="slides/slide7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75" Type="http://schemas.openxmlformats.org/officeDocument/2006/relationships/notesMaster" Target="notesMasters/notesMaster1.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76" Type="http://schemas.openxmlformats.org/officeDocument/2006/relationships/handoutMaster" Target="handoutMasters/handoutMaster1.xml"/><Relationship Id="rId79" Type="http://schemas.openxmlformats.org/officeDocument/2006/relationships/viewProps" Target="viewProps.xml"/><Relationship Id="rId80" Type="http://schemas.openxmlformats.org/officeDocument/2006/relationships/theme" Target="theme/theme1.xml"/><Relationship Id="rId81" Type="http://schemas.openxmlformats.org/officeDocument/2006/relationships/tableStyles" Target="tableStyles.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slide" Target="slides/slide67.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78" Type="http://schemas.openxmlformats.org/officeDocument/2006/relationships/presProps" Target="presProps.xml"/><Relationship Id="rId22" Type="http://schemas.openxmlformats.org/officeDocument/2006/relationships/slide" Target="slides/slide21.xml"/><Relationship Id="rId21" Type="http://schemas.openxmlformats.org/officeDocument/2006/relationships/slide" Target="slides/slide2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3695EB0F-F5AB-7742-A9B2-830CAF42978E}" type="datetimeFigureOut">
              <a:t>3/19/14</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C4000EDF-D98A-1444-8831-D339A2F887A6}" type="slidenum">
              <a:t>‹#›</a:t>
            </a:fld>
            <a:endParaRPr lang="en-US"/>
          </a:p>
        </p:txBody>
      </p:sp>
    </p:spTree>
    <p:extLst>
      <p:ext uri="{BB962C8B-B14F-4D97-AF65-F5344CB8AC3E}">
        <p14:creationId xmlns:p14="http://schemas.microsoft.com/office/powerpoint/2010/main" val="34680234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7" charset="0"/>
                <a:ea typeface="+mn-ea"/>
                <a:cs typeface="+mn-cs"/>
              </a:defRPr>
            </a:lvl1pPr>
          </a:lstStyle>
          <a:p>
            <a:pPr>
              <a:defRPr/>
            </a:pPr>
            <a:endParaRPr lang="en-US"/>
          </a:p>
        </p:txBody>
      </p:sp>
      <p:sp>
        <p:nvSpPr>
          <p:cNvPr id="60419" name="Rectangle 3"/>
          <p:cNvSpPr>
            <a:spLocks noGrp="1" noChangeArrowheads="1"/>
          </p:cNvSpPr>
          <p:nvPr>
            <p:ph type="dt" idx="1"/>
          </p:nvPr>
        </p:nvSpPr>
        <p:spPr bwMode="auto">
          <a:xfrm>
            <a:off x="518160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7"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21" name="Rectangle 5"/>
          <p:cNvSpPr>
            <a:spLocks noGrp="1" noChangeArrowheads="1"/>
          </p:cNvSpPr>
          <p:nvPr>
            <p:ph type="body" sz="quarter" idx="3"/>
          </p:nvPr>
        </p:nvSpPr>
        <p:spPr bwMode="auto">
          <a:xfrm>
            <a:off x="1219200" y="3257550"/>
            <a:ext cx="67056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0422" name="Rectangle 6"/>
          <p:cNvSpPr>
            <a:spLocks noGrp="1" noChangeArrowheads="1"/>
          </p:cNvSpPr>
          <p:nvPr>
            <p:ph type="ftr" sz="quarter" idx="4"/>
          </p:nvPr>
        </p:nvSpPr>
        <p:spPr bwMode="auto">
          <a:xfrm>
            <a:off x="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7" charset="0"/>
                <a:ea typeface="+mn-ea"/>
                <a:cs typeface="+mn-cs"/>
              </a:defRPr>
            </a:lvl1pPr>
          </a:lstStyle>
          <a:p>
            <a:pPr>
              <a:defRPr/>
            </a:pPr>
            <a:endParaRPr lang="en-US"/>
          </a:p>
        </p:txBody>
      </p:sp>
      <p:sp>
        <p:nvSpPr>
          <p:cNvPr id="60423" name="Rectangle 7"/>
          <p:cNvSpPr>
            <a:spLocks noGrp="1" noChangeArrowheads="1"/>
          </p:cNvSpPr>
          <p:nvPr>
            <p:ph type="sldNum" sz="quarter" idx="5"/>
          </p:nvPr>
        </p:nvSpPr>
        <p:spPr bwMode="auto">
          <a:xfrm>
            <a:off x="518160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B74F6B1-A54C-404D-B38D-8B121F1EDFCB}" type="slidenum">
              <a:rPr lang="en-US"/>
              <a:pPr/>
              <a:t>‹#›</a:t>
            </a:fld>
            <a:endParaRPr lang="en-US"/>
          </a:p>
        </p:txBody>
      </p:sp>
    </p:spTree>
    <p:extLst>
      <p:ext uri="{BB962C8B-B14F-4D97-AF65-F5344CB8AC3E}">
        <p14:creationId xmlns:p14="http://schemas.microsoft.com/office/powerpoint/2010/main" val="59695144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816AFE3B-3531-154C-B5DE-7CC072A3F5EF}" type="slidenum">
              <a:rPr lang="en-US" sz="1200"/>
              <a:pPr/>
              <a:t>1</a:t>
            </a:fld>
            <a:endParaRPr lang="en-US" sz="12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F716FC24-76C9-5C47-804C-47CC1293F0D6}" type="slidenum">
              <a:rPr lang="en-US" sz="1200"/>
              <a:pPr/>
              <a:t>11</a:t>
            </a:fld>
            <a:endParaRPr lang="en-US"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F716FC24-76C9-5C47-804C-47CC1293F0D6}" type="slidenum">
              <a:rPr lang="en-US" sz="1200"/>
              <a:pPr/>
              <a:t>12</a:t>
            </a:fld>
            <a:endParaRPr lang="en-US"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4D6219C1-D8EA-8B4C-ADCD-0A9FD06BE787}" type="slidenum">
              <a:rPr lang="en-US" sz="1200"/>
              <a:pPr/>
              <a:t>13</a:t>
            </a:fld>
            <a:endParaRPr lang="en-US" sz="12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E4E76177-6653-704A-9D9A-B4E746306058}" type="slidenum">
              <a:rPr lang="en-US" sz="1200"/>
              <a:pPr/>
              <a:t>14</a:t>
            </a:fld>
            <a:endParaRPr lang="en-US" sz="12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646A55C3-F1B2-1141-93AA-D05ED58C498E}" type="slidenum">
              <a:rPr lang="en-US" sz="1200"/>
              <a:pPr/>
              <a:t>15</a:t>
            </a:fld>
            <a:endParaRPr lang="en-US"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A925531C-D9C9-174D-BF68-869FDC83EA9F}" type="slidenum">
              <a:rPr lang="en-US" sz="1200"/>
              <a:pPr/>
              <a:t>16</a:t>
            </a:fld>
            <a:endParaRPr lang="en-US"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74F6B1-A54C-404D-B38D-8B121F1EDFCB}" type="slidenum">
              <a:rPr lang="en-US"/>
              <a:pPr/>
              <a:t>20</a:t>
            </a:fld>
            <a:endParaRPr lang="en-US"/>
          </a:p>
        </p:txBody>
      </p:sp>
    </p:spTree>
    <p:extLst>
      <p:ext uri="{BB962C8B-B14F-4D97-AF65-F5344CB8AC3E}">
        <p14:creationId xmlns:p14="http://schemas.microsoft.com/office/powerpoint/2010/main" val="133876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10430F04-23C9-2A41-8C74-BC626BECCFE2}" type="slidenum">
              <a:rPr lang="en-US" sz="1200"/>
              <a:pPr/>
              <a:t>2</a:t>
            </a:fld>
            <a:endParaRPr lang="en-US" sz="12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2A172A02-32BA-934F-AA35-30E042828A57}" type="slidenum">
              <a:rPr lang="en-US" sz="1200"/>
              <a:pPr/>
              <a:t>21</a:t>
            </a:fld>
            <a:endParaRPr 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2A172A02-32BA-934F-AA35-30E042828A57}" type="slidenum">
              <a:rPr lang="en-US" sz="1200"/>
              <a:pPr/>
              <a:t>22</a:t>
            </a:fld>
            <a:endParaRPr 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72463E2A-09C7-254C-B6C6-737B1AC4E64C}" type="slidenum">
              <a:rPr lang="en-US" sz="1200"/>
              <a:pPr/>
              <a:t>25</a:t>
            </a:fld>
            <a:endParaRPr lang="en-US" sz="120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608AA4B4-508C-5444-903B-E52ED642C260}" type="slidenum">
              <a:rPr lang="en-US" sz="1200"/>
              <a:pPr/>
              <a:t>26</a:t>
            </a:fld>
            <a:endParaRPr lang="en-US"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608AA4B4-508C-5444-903B-E52ED642C260}" type="slidenum">
              <a:rPr lang="en-US" sz="1200"/>
              <a:pPr/>
              <a:t>27</a:t>
            </a:fld>
            <a:endParaRPr lang="en-US"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B2EE0890-01A6-F740-A891-62091A982C72}" type="slidenum">
              <a:rPr lang="en-US" sz="1200"/>
              <a:pPr/>
              <a:t>28</a:t>
            </a:fld>
            <a:endParaRPr 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74F6B1-A54C-404D-B38D-8B121F1EDFCB}" type="slidenum">
              <a:rPr lang="en-US"/>
              <a:pPr/>
              <a:t>29</a:t>
            </a:fld>
            <a:endParaRPr lang="en-US"/>
          </a:p>
        </p:txBody>
      </p:sp>
    </p:spTree>
    <p:extLst>
      <p:ext uri="{BB962C8B-B14F-4D97-AF65-F5344CB8AC3E}">
        <p14:creationId xmlns:p14="http://schemas.microsoft.com/office/powerpoint/2010/main" val="3762939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C494B4-FB82-C44B-AF58-5F42EC1D4952}" type="slidenum">
              <a:rPr lang="en-US" sz="1200"/>
              <a:pPr/>
              <a:t>31</a:t>
            </a:fld>
            <a:endParaRPr lang="en-US" sz="120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C494B4-FB82-C44B-AF58-5F42EC1D4952}" type="slidenum">
              <a:rPr lang="en-US" sz="1200"/>
              <a:pPr/>
              <a:t>33</a:t>
            </a:fld>
            <a:endParaRPr lang="en-US" sz="120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BB76CDAB-7864-5E4D-A58B-2A2DA1785288}" type="slidenum">
              <a:rPr lang="en-US" sz="1200"/>
              <a:pPr/>
              <a:t>34</a:t>
            </a:fld>
            <a:endParaRPr lang="en-US" sz="12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1272159D-E5F7-1048-A26F-440C24570E43}" type="slidenum">
              <a:rPr lang="en-US" sz="1200"/>
              <a:pPr/>
              <a:t>3</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AC4FC377-E6D6-A348-BA83-B95D72BFC43D}" type="slidenum">
              <a:rPr lang="en-US" sz="1200"/>
              <a:pPr/>
              <a:t>35</a:t>
            </a:fld>
            <a:endParaRPr lang="en-US" sz="12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AC4FC377-E6D6-A348-BA83-B95D72BFC43D}" type="slidenum">
              <a:rPr lang="en-US" sz="1200"/>
              <a:pPr/>
              <a:t>36</a:t>
            </a:fld>
            <a:endParaRPr lang="en-US" sz="12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1286A3FE-A816-BD48-BB21-9AEEE910B748}" type="slidenum">
              <a:rPr lang="en-US" sz="1200"/>
              <a:pPr/>
              <a:t>37</a:t>
            </a:fld>
            <a:endParaRPr lang="en-US" sz="12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74F6B1-A54C-404D-B38D-8B121F1EDFCB}" type="slidenum">
              <a:rPr lang="en-US"/>
              <a:pPr/>
              <a:t>38</a:t>
            </a:fld>
            <a:endParaRPr lang="en-US"/>
          </a:p>
        </p:txBody>
      </p:sp>
    </p:spTree>
    <p:extLst>
      <p:ext uri="{BB962C8B-B14F-4D97-AF65-F5344CB8AC3E}">
        <p14:creationId xmlns:p14="http://schemas.microsoft.com/office/powerpoint/2010/main" val="2592004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4DAE89D9-A874-9F4E-9832-7D42A365A133}" type="slidenum">
              <a:rPr lang="en-US" sz="1200"/>
              <a:pPr/>
              <a:t>39</a:t>
            </a:fld>
            <a:endParaRPr lang="en-US" sz="12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96150DE4-A573-1C43-9182-7146D6F22202}" type="slidenum">
              <a:rPr lang="en-US" sz="1200"/>
              <a:pPr/>
              <a:t>40</a:t>
            </a:fld>
            <a:endParaRPr lang="en-US" sz="120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0E3A7789-C0BD-FA41-B70F-A340BAF5EDCA}" type="slidenum">
              <a:rPr lang="en-US" sz="1200"/>
              <a:pPr/>
              <a:t>41</a:t>
            </a:fld>
            <a:endParaRPr lang="en-US" sz="12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9CFAC568-8E52-9140-A6D3-4FF15829BA67}" type="slidenum">
              <a:rPr lang="en-US" sz="1200"/>
              <a:pPr/>
              <a:t>42</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4D9D3A75-3BA3-C14A-B962-DF4EAFFD1317}" type="slidenum">
              <a:rPr lang="en-US" sz="1200"/>
              <a:pPr/>
              <a:t>43</a:t>
            </a:fld>
            <a:endParaRPr lang="en-US" sz="12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DEA487C7-37F1-B045-8BC7-7CEAC06429CB}" type="slidenum">
              <a:rPr lang="en-US" sz="1200"/>
              <a:pPr/>
              <a:t>44</a:t>
            </a:fld>
            <a:endParaRPr lang="en-US"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1272159D-E5F7-1048-A26F-440C24570E43}" type="slidenum">
              <a:rPr lang="en-US" sz="1200"/>
              <a:pPr/>
              <a:t>4</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DEA487C7-37F1-B045-8BC7-7CEAC06429CB}" type="slidenum">
              <a:rPr lang="en-US" sz="1200"/>
              <a:pPr/>
              <a:t>45</a:t>
            </a:fld>
            <a:endParaRPr lang="en-US"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C90BEE26-B14F-A241-B480-290A1D0ADEA9}" type="slidenum">
              <a:rPr lang="en-US" sz="1200"/>
              <a:pPr/>
              <a:t>56</a:t>
            </a:fld>
            <a:endParaRPr 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6DC18E84-5A1E-3B4F-8E2D-9A8D479ADF2A}" type="slidenum">
              <a:rPr lang="en-US" sz="1200"/>
              <a:pPr/>
              <a:t>60</a:t>
            </a:fld>
            <a:endParaRPr lang="en-US" sz="120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62CF883E-E467-ED43-83D3-51C7031942C2}" type="slidenum">
              <a:rPr lang="en-US" sz="1200"/>
              <a:pPr/>
              <a:t>61</a:t>
            </a:fld>
            <a:endParaRPr lang="en-US" sz="12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600AF8AB-CB5F-5249-AA63-FF4151AD2C9C}" type="slidenum">
              <a:rPr lang="en-US" sz="1200"/>
              <a:pPr/>
              <a:t>62</a:t>
            </a:fld>
            <a:endParaRPr lang="en-US" sz="120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A190FDCB-7EBD-B448-B787-B63999477C44}" type="slidenum">
              <a:rPr lang="en-US" sz="1200"/>
              <a:pPr/>
              <a:t>63</a:t>
            </a:fld>
            <a:endParaRPr lang="en-US" sz="120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63DFEA49-80E6-FC45-A088-815503EFC681}" type="slidenum">
              <a:rPr lang="en-US" sz="1200"/>
              <a:pPr/>
              <a:t>65</a:t>
            </a:fld>
            <a:endParaRPr lang="en-US" sz="120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9C5DD1-D730-2349-95E3-E42D134BBDAA}" type="slidenum">
              <a:rPr lang="en-US" sz="1200"/>
              <a:pPr/>
              <a:t>66</a:t>
            </a:fld>
            <a:endParaRPr 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65C313FA-A0EC-264C-A6C3-9BAAC8001C4C}" type="slidenum">
              <a:rPr lang="en-US" sz="1200"/>
              <a:pPr algn="r"/>
              <a:t>67</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A74C64-03B3-294F-9CEE-232FDBC72732}" type="slidenum">
              <a:rPr lang="en-US" sz="1200"/>
              <a:pPr/>
              <a:t>68</a:t>
            </a:fld>
            <a:endParaRPr lang="en-US" sz="120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1272159D-E5F7-1048-A26F-440C24570E43}" type="slidenum">
              <a:rPr lang="en-US" sz="1200"/>
              <a:pPr/>
              <a:t>5</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BD4CC4-B827-544F-9883-49409D959356}" type="slidenum">
              <a:rPr lang="en-US" sz="1200"/>
              <a:pPr/>
              <a:t>69</a:t>
            </a:fld>
            <a:endParaRPr lang="en-US" sz="120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3A12C4-5137-3946-B5DB-33DE226FE778}" type="slidenum">
              <a:rPr lang="en-US" sz="1200"/>
              <a:pPr/>
              <a:t>70</a:t>
            </a:fld>
            <a:endParaRPr lang="en-US" sz="120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C4A127-5DF2-AA42-A551-578FB0FD8D08}" type="slidenum">
              <a:rPr lang="en-US" sz="1200"/>
              <a:pPr/>
              <a:t>71</a:t>
            </a:fld>
            <a:endParaRPr lang="en-US" sz="120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36FD80A2-4C94-3A40-B456-1F17AFD5ACCF}" type="slidenum">
              <a:rPr lang="en-US" sz="1200"/>
              <a:pPr/>
              <a:t>6</a:t>
            </a:fld>
            <a:endParaRPr lang="en-US" sz="120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36FD80A2-4C94-3A40-B456-1F17AFD5ACCF}" type="slidenum">
              <a:rPr lang="en-US" sz="1200"/>
              <a:pPr/>
              <a:t>7</a:t>
            </a:fld>
            <a:endParaRPr lang="en-US" sz="120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3AA6F3C-0680-8E41-9A5B-B985FA32B473}" type="slidenum">
              <a:rPr lang="en-US"/>
              <a:pPr/>
              <a:t>‹#›</a:t>
            </a:fld>
            <a:endParaRPr lang="en-US"/>
          </a:p>
        </p:txBody>
      </p:sp>
    </p:spTree>
    <p:extLst>
      <p:ext uri="{BB962C8B-B14F-4D97-AF65-F5344CB8AC3E}">
        <p14:creationId xmlns:p14="http://schemas.microsoft.com/office/powerpoint/2010/main" val="2719935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56E3722-F74C-6240-ADE5-B946CE2C8DA5}" type="slidenum">
              <a:rPr lang="en-US"/>
              <a:pPr/>
              <a:t>‹#›</a:t>
            </a:fld>
            <a:endParaRPr lang="en-US"/>
          </a:p>
        </p:txBody>
      </p:sp>
    </p:spTree>
    <p:extLst>
      <p:ext uri="{BB962C8B-B14F-4D97-AF65-F5344CB8AC3E}">
        <p14:creationId xmlns:p14="http://schemas.microsoft.com/office/powerpoint/2010/main" val="238150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C4E8D5A-95CC-0144-A8F8-357B7448DA6B}" type="slidenum">
              <a:rPr lang="en-US"/>
              <a:pPr/>
              <a:t>‹#›</a:t>
            </a:fld>
            <a:endParaRPr lang="en-US"/>
          </a:p>
        </p:txBody>
      </p:sp>
    </p:spTree>
    <p:extLst>
      <p:ext uri="{BB962C8B-B14F-4D97-AF65-F5344CB8AC3E}">
        <p14:creationId xmlns:p14="http://schemas.microsoft.com/office/powerpoint/2010/main" val="3261012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A6823B6-9B17-8B49-903B-55CA7B0F9FDD}" type="slidenum">
              <a:rPr lang="en-US"/>
              <a:pPr/>
              <a:t>‹#›</a:t>
            </a:fld>
            <a:endParaRPr lang="en-US"/>
          </a:p>
        </p:txBody>
      </p:sp>
    </p:spTree>
    <p:extLst>
      <p:ext uri="{BB962C8B-B14F-4D97-AF65-F5344CB8AC3E}">
        <p14:creationId xmlns:p14="http://schemas.microsoft.com/office/powerpoint/2010/main" val="3718813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63D9974-1876-4C44-807F-92329D5A43F9}" type="slidenum">
              <a:rPr lang="en-US"/>
              <a:pPr/>
              <a:t>‹#›</a:t>
            </a:fld>
            <a:endParaRPr lang="en-US"/>
          </a:p>
        </p:txBody>
      </p:sp>
    </p:spTree>
    <p:extLst>
      <p:ext uri="{BB962C8B-B14F-4D97-AF65-F5344CB8AC3E}">
        <p14:creationId xmlns:p14="http://schemas.microsoft.com/office/powerpoint/2010/main" val="3715498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A3D4132-11CC-5E4F-AFAB-2D7585A55A16}" type="slidenum">
              <a:rPr lang="en-US"/>
              <a:pPr/>
              <a:t>‹#›</a:t>
            </a:fld>
            <a:endParaRPr lang="en-US"/>
          </a:p>
        </p:txBody>
      </p:sp>
    </p:spTree>
    <p:extLst>
      <p:ext uri="{BB962C8B-B14F-4D97-AF65-F5344CB8AC3E}">
        <p14:creationId xmlns:p14="http://schemas.microsoft.com/office/powerpoint/2010/main" val="3000982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62CAFB3-6688-4140-8DD6-AED19FBFB6A7}" type="slidenum">
              <a:rPr lang="en-US"/>
              <a:pPr/>
              <a:t>‹#›</a:t>
            </a:fld>
            <a:endParaRPr lang="en-US"/>
          </a:p>
        </p:txBody>
      </p:sp>
    </p:spTree>
    <p:extLst>
      <p:ext uri="{BB962C8B-B14F-4D97-AF65-F5344CB8AC3E}">
        <p14:creationId xmlns:p14="http://schemas.microsoft.com/office/powerpoint/2010/main" val="4194198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56529A0-ABF5-D341-A1D6-6E19D5AE8474}" type="slidenum">
              <a:rPr lang="en-US"/>
              <a:pPr/>
              <a:t>‹#›</a:t>
            </a:fld>
            <a:endParaRPr lang="en-US"/>
          </a:p>
        </p:txBody>
      </p:sp>
    </p:spTree>
    <p:extLst>
      <p:ext uri="{BB962C8B-B14F-4D97-AF65-F5344CB8AC3E}">
        <p14:creationId xmlns:p14="http://schemas.microsoft.com/office/powerpoint/2010/main" val="2037329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F912EFD8-4354-8A42-BB11-DF8D64A8F19A}" type="slidenum">
              <a:rPr lang="en-US"/>
              <a:pPr/>
              <a:t>‹#›</a:t>
            </a:fld>
            <a:endParaRPr lang="en-US"/>
          </a:p>
        </p:txBody>
      </p:sp>
    </p:spTree>
    <p:extLst>
      <p:ext uri="{BB962C8B-B14F-4D97-AF65-F5344CB8AC3E}">
        <p14:creationId xmlns:p14="http://schemas.microsoft.com/office/powerpoint/2010/main" val="3114599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8FD03B7-A446-F148-8C59-2CC01B91C676}" type="slidenum">
              <a:rPr lang="en-US"/>
              <a:pPr/>
              <a:t>‹#›</a:t>
            </a:fld>
            <a:endParaRPr lang="en-US"/>
          </a:p>
        </p:txBody>
      </p:sp>
    </p:spTree>
    <p:extLst>
      <p:ext uri="{BB962C8B-B14F-4D97-AF65-F5344CB8AC3E}">
        <p14:creationId xmlns:p14="http://schemas.microsoft.com/office/powerpoint/2010/main" val="1999911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1BCECE5-F2AA-8546-BBEF-F395F1DDC157}" type="slidenum">
              <a:rPr lang="en-US"/>
              <a:pPr/>
              <a:t>‹#›</a:t>
            </a:fld>
            <a:endParaRPr lang="en-US"/>
          </a:p>
        </p:txBody>
      </p:sp>
    </p:spTree>
    <p:extLst>
      <p:ext uri="{BB962C8B-B14F-4D97-AF65-F5344CB8AC3E}">
        <p14:creationId xmlns:p14="http://schemas.microsoft.com/office/powerpoint/2010/main" val="3200579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fld id="{84E78C6B-FB39-2246-8F6A-35F8E021D53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2" charset="0"/>
        </a:defRPr>
      </a:lvl6pPr>
      <a:lvl7pPr marL="914400" algn="ctr" rtl="0" fontAlgn="base">
        <a:spcBef>
          <a:spcPct val="0"/>
        </a:spcBef>
        <a:spcAft>
          <a:spcPct val="0"/>
        </a:spcAft>
        <a:defRPr sz="4400">
          <a:solidFill>
            <a:schemeClr val="tx2"/>
          </a:solidFill>
          <a:latin typeface="Times" pitchFamily="-112" charset="0"/>
        </a:defRPr>
      </a:lvl7pPr>
      <a:lvl8pPr marL="1371600" algn="ctr" rtl="0" fontAlgn="base">
        <a:spcBef>
          <a:spcPct val="0"/>
        </a:spcBef>
        <a:spcAft>
          <a:spcPct val="0"/>
        </a:spcAft>
        <a:defRPr sz="4400">
          <a:solidFill>
            <a:schemeClr val="tx2"/>
          </a:solidFill>
          <a:latin typeface="Times" pitchFamily="-112" charset="0"/>
        </a:defRPr>
      </a:lvl8pPr>
      <a:lvl9pPr marL="1828800" algn="ctr" rtl="0" fontAlgn="base">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 Id="rId5" Type="http://schemas.openxmlformats.org/officeDocument/2006/relationships/image" Target="../media/image24.png"/></Relationships>
</file>

<file path=ppt/slides/_rels/slide11.xml.rels><?xml version="1.0" encoding="UTF-8" standalone="yes"?>
<Relationships xmlns="http://schemas.openxmlformats.org/package/2006/relationships"><Relationship Id="rId4" Type="http://schemas.openxmlformats.org/officeDocument/2006/relationships/image" Target="../media/image26.png"/><Relationship Id="rId5" Type="http://schemas.openxmlformats.org/officeDocument/2006/relationships/image" Target="../media/image27.png"/><Relationship Id="rId7"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 Id="rId6" Type="http://schemas.openxmlformats.org/officeDocument/2006/relationships/image" Target="../media/image28.png"/></Relationships>
</file>

<file path=ppt/slides/_rels/slide12.xml.rels><?xml version="1.0" encoding="UTF-8" standalone="yes"?>
<Relationships xmlns="http://schemas.openxmlformats.org/package/2006/relationships"><Relationship Id="rId4"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0.png"/></Relationships>
</file>

<file path=ppt/slides/_rels/slide13.xml.rels><?xml version="1.0" encoding="UTF-8" standalone="yes"?>
<Relationships xmlns="http://schemas.openxmlformats.org/package/2006/relationships"><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4"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15.xml.rels><?xml version="1.0" encoding="UTF-8" standalone="yes"?>
<Relationships xmlns="http://schemas.openxmlformats.org/package/2006/relationships"><Relationship Id="rId4"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4"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8.png"/><Relationship Id="rId5" Type="http://schemas.openxmlformats.org/officeDocument/2006/relationships/image" Target="../media/image40.png"/></Relationships>
</file>

<file path=ppt/slides/_rels/slide17.xml.rels><?xml version="1.0" encoding="UTF-8" standalone="yes"?>
<Relationships xmlns="http://schemas.openxmlformats.org/package/2006/relationships"><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1.png"/><Relationship Id="rId5" Type="http://schemas.openxmlformats.org/officeDocument/2006/relationships/image" Target="../media/image43.png"/></Relationships>
</file>

<file path=ppt/slides/_rels/slide18.xml.rels><?xml version="1.0" encoding="UTF-8" standalone="yes"?>
<Relationships xmlns="http://schemas.openxmlformats.org/package/2006/relationships"><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4.png"/><Relationship Id="rId5" Type="http://schemas.openxmlformats.org/officeDocument/2006/relationships/image" Target="../media/image46.png"/></Relationships>
</file>

<file path=ppt/slides/_rels/slide19.xml.rels><?xml version="1.0" encoding="UTF-8" standalone="yes"?>
<Relationships xmlns="http://schemas.openxmlformats.org/package/2006/relationships"><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7.png"/><Relationship Id="rId5" Type="http://schemas.openxmlformats.org/officeDocument/2006/relationships/image" Target="../media/image49.png"/></Relationships>
</file>

<file path=ppt/slides/_rels/slide2.xml.rels><?xml version="1.0" encoding="UTF-8" standalone="yes"?>
<Relationships xmlns="http://schemas.openxmlformats.org/package/2006/relationships"><Relationship Id="rId6" Type="http://schemas.microsoft.com/office/2007/relationships/hdphoto" Target="../media/hdphoto1.wdp"/><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5" Type="http://schemas.openxmlformats.org/officeDocument/2006/relationships/image" Target="../media/image3.jpeg"/></Relationships>
</file>

<file path=ppt/slides/_rels/slide20.xml.rels><?xml version="1.0" encoding="UTF-8" standalone="yes"?>
<Relationships xmlns="http://schemas.openxmlformats.org/package/2006/relationships"><Relationship Id="rId4" Type="http://schemas.openxmlformats.org/officeDocument/2006/relationships/image" Target="../media/image51.png"/><Relationship Id="rId5" Type="http://schemas.openxmlformats.org/officeDocument/2006/relationships/image" Target="../media/image52.png"/><Relationship Id="rId7"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50.png"/><Relationship Id="rId6" Type="http://schemas.openxmlformats.org/officeDocument/2006/relationships/image" Target="../media/image5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5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4" Type="http://schemas.openxmlformats.org/officeDocument/2006/relationships/image" Target="../media/image57.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6.png"/></Relationships>
</file>

<file path=ppt/slides/_rels/slide23.xml.rels><?xml version="1.0" encoding="UTF-8" standalone="yes"?>
<Relationships xmlns="http://schemas.openxmlformats.org/package/2006/relationships"><Relationship Id="rId2" Type="http://schemas.openxmlformats.org/officeDocument/2006/relationships/image" Target="../media/image58.png"/><Relationship Id="rId3"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6" Type="http://schemas.openxmlformats.org/officeDocument/2006/relationships/image" Target="../media/image64.png"/><Relationship Id="rId4"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image" Target="../media/image60.png"/><Relationship Id="rId3" Type="http://schemas.openxmlformats.org/officeDocument/2006/relationships/image" Target="../media/image61.png"/><Relationship Id="rId5" Type="http://schemas.openxmlformats.org/officeDocument/2006/relationships/image" Target="../media/image63.png"/></Relationships>
</file>

<file path=ppt/slides/_rels/slide25.xml.rels><?xml version="1.0" encoding="UTF-8" standalone="yes"?>
<Relationships xmlns="http://schemas.openxmlformats.org/package/2006/relationships"><Relationship Id="rId4"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5.png"/><Relationship Id="rId5" Type="http://schemas.openxmlformats.org/officeDocument/2006/relationships/image" Target="../media/image67.png"/></Relationships>
</file>

<file path=ppt/slides/_rels/slide26.xml.rels><?xml version="1.0" encoding="UTF-8" standalone="yes"?>
<Relationships xmlns="http://schemas.openxmlformats.org/package/2006/relationships"><Relationship Id="rId4"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8.png"/></Relationships>
</file>

<file path=ppt/slides/_rels/slide27.xml.rels><?xml version="1.0" encoding="UTF-8" standalone="yes"?>
<Relationships xmlns="http://schemas.openxmlformats.org/package/2006/relationships"><Relationship Id="rId4"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0.png"/><Relationship Id="rId5" Type="http://schemas.openxmlformats.org/officeDocument/2006/relationships/image" Target="../media/image7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7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4" Type="http://schemas.openxmlformats.org/officeDocument/2006/relationships/image" Target="../media/image75.png"/><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74.png"/><Relationship Id="rId5" Type="http://schemas.openxmlformats.org/officeDocument/2006/relationships/image" Target="../media/image76.png"/></Relationships>
</file>

<file path=ppt/slides/_rels/slide3.xml.rels><?xml version="1.0" encoding="UTF-8" standalone="yes"?>
<Relationships xmlns="http://schemas.openxmlformats.org/package/2006/relationships"><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5" Type="http://schemas.openxmlformats.org/officeDocument/2006/relationships/image" Target="../media/image6.png"/></Relationships>
</file>

<file path=ppt/slides/_rels/slide30.xml.rels><?xml version="1.0" encoding="UTF-8" standalone="yes"?>
<Relationships xmlns="http://schemas.openxmlformats.org/package/2006/relationships"><Relationship Id="rId4"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image" Target="../media/image74.png"/><Relationship Id="rId3" Type="http://schemas.openxmlformats.org/officeDocument/2006/relationships/image" Target="../media/image75.png"/><Relationship Id="rId5" Type="http://schemas.openxmlformats.org/officeDocument/2006/relationships/image" Target="../media/image7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3" Type="http://schemas.openxmlformats.org/officeDocument/2006/relationships/image" Target="../media/image7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4" Type="http://schemas.openxmlformats.org/officeDocument/2006/relationships/image" Target="../media/image81.png"/><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80.png"/><Relationship Id="rId5" Type="http://schemas.openxmlformats.org/officeDocument/2006/relationships/image" Target="../media/image82.png"/></Relationships>
</file>

<file path=ppt/slides/_rels/slide34.xml.rels><?xml version="1.0" encoding="UTF-8" standalone="yes"?>
<Relationships xmlns="http://schemas.openxmlformats.org/package/2006/relationships"><Relationship Id="rId4" Type="http://schemas.openxmlformats.org/officeDocument/2006/relationships/image" Target="../media/image84.png"/><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83.png"/><Relationship Id="rId5" Type="http://schemas.openxmlformats.org/officeDocument/2006/relationships/image" Target="../media/image85.png"/></Relationships>
</file>

<file path=ppt/slides/_rels/slide35.xml.rels><?xml version="1.0" encoding="UTF-8" standalone="yes"?>
<Relationships xmlns="http://schemas.openxmlformats.org/package/2006/relationships"><Relationship Id="rId4" Type="http://schemas.openxmlformats.org/officeDocument/2006/relationships/image" Target="../media/image86.png"/><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83.png"/></Relationships>
</file>

<file path=ppt/slides/_rels/slide36.xml.rels><?xml version="1.0" encoding="UTF-8" standalone="yes"?>
<Relationships xmlns="http://schemas.openxmlformats.org/package/2006/relationships"><Relationship Id="rId4" Type="http://schemas.openxmlformats.org/officeDocument/2006/relationships/image" Target="../media/image88.png"/><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87.png"/><Relationship Id="rId5" Type="http://schemas.openxmlformats.org/officeDocument/2006/relationships/image" Target="../media/image89.png"/></Relationships>
</file>

<file path=ppt/slides/_rels/slide37.xml.rels><?xml version="1.0" encoding="UTF-8" standalone="yes"?>
<Relationships xmlns="http://schemas.openxmlformats.org/package/2006/relationships"><Relationship Id="rId6" Type="http://schemas.openxmlformats.org/officeDocument/2006/relationships/image" Target="../media/image93.png"/><Relationship Id="rId4"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90.png"/><Relationship Id="rId5" Type="http://schemas.openxmlformats.org/officeDocument/2006/relationships/image" Target="../media/image92.png"/></Relationships>
</file>

<file path=ppt/slides/_rels/slide38.xml.rels><?xml version="1.0" encoding="UTF-8" standalone="yes"?>
<Relationships xmlns="http://schemas.openxmlformats.org/package/2006/relationships"><Relationship Id="rId4" Type="http://schemas.openxmlformats.org/officeDocument/2006/relationships/image" Target="../media/image95.png"/><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94.png"/><Relationship Id="rId5" Type="http://schemas.openxmlformats.org/officeDocument/2006/relationships/image" Target="../media/image9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6" Type="http://schemas.openxmlformats.org/officeDocument/2006/relationships/image" Target="../media/image100.png"/><Relationship Id="rId4" Type="http://schemas.openxmlformats.org/officeDocument/2006/relationships/image" Target="../media/image98.png"/><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97.png"/><Relationship Id="rId5" Type="http://schemas.openxmlformats.org/officeDocument/2006/relationships/image" Target="../media/image99.png"/></Relationships>
</file>

<file path=ppt/slides/_rels/slide41.xml.rels><?xml version="1.0" encoding="UTF-8" standalone="yes"?>
<Relationships xmlns="http://schemas.openxmlformats.org/package/2006/relationships"><Relationship Id="rId4" Type="http://schemas.openxmlformats.org/officeDocument/2006/relationships/image" Target="../media/image102.png"/><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0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3" Type="http://schemas.openxmlformats.org/officeDocument/2006/relationships/image" Target="../media/image10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3" Type="http://schemas.openxmlformats.org/officeDocument/2006/relationships/image" Target="../media/image10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6" Type="http://schemas.openxmlformats.org/officeDocument/2006/relationships/image" Target="../media/image108.png"/><Relationship Id="rId4" Type="http://schemas.openxmlformats.org/officeDocument/2006/relationships/image" Target="../media/image106.png"/><Relationship Id="rId1" Type="http://schemas.openxmlformats.org/officeDocument/2006/relationships/slideLayout" Target="../slideLayouts/slideLayout7.xml"/><Relationship Id="rId2" Type="http://schemas.openxmlformats.org/officeDocument/2006/relationships/image" Target="../media/image104.png"/><Relationship Id="rId3" Type="http://schemas.openxmlformats.org/officeDocument/2006/relationships/image" Target="../media/image105.png"/><Relationship Id="rId5" Type="http://schemas.openxmlformats.org/officeDocument/2006/relationships/image" Target="../media/image107.png"/></Relationships>
</file>

<file path=ppt/slides/_rels/slide47.xml.rels><?xml version="1.0" encoding="UTF-8" standalone="yes"?>
<Relationships xmlns="http://schemas.openxmlformats.org/package/2006/relationships"><Relationship Id="rId4" Type="http://schemas.openxmlformats.org/officeDocument/2006/relationships/image" Target="../media/image106.png"/><Relationship Id="rId1" Type="http://schemas.openxmlformats.org/officeDocument/2006/relationships/slideLayout" Target="../slideLayouts/slideLayout7.xml"/><Relationship Id="rId2" Type="http://schemas.openxmlformats.org/officeDocument/2006/relationships/image" Target="../media/image104.png"/><Relationship Id="rId3" Type="http://schemas.openxmlformats.org/officeDocument/2006/relationships/image" Target="../media/image105.png"/><Relationship Id="rId5" Type="http://schemas.openxmlformats.org/officeDocument/2006/relationships/image" Target="../media/image109.png"/></Relationships>
</file>

<file path=ppt/slides/_rels/slide48.xml.rels><?xml version="1.0" encoding="UTF-8" standalone="yes"?>
<Relationships xmlns="http://schemas.openxmlformats.org/package/2006/relationships"><Relationship Id="rId4" Type="http://schemas.openxmlformats.org/officeDocument/2006/relationships/image" Target="../media/image106.png"/><Relationship Id="rId1" Type="http://schemas.openxmlformats.org/officeDocument/2006/relationships/slideLayout" Target="../slideLayouts/slideLayout7.xml"/><Relationship Id="rId2" Type="http://schemas.openxmlformats.org/officeDocument/2006/relationships/image" Target="../media/image104.png"/><Relationship Id="rId3" Type="http://schemas.openxmlformats.org/officeDocument/2006/relationships/image" Target="../media/image105.png"/></Relationships>
</file>

<file path=ppt/slides/_rels/slide49.xml.rels><?xml version="1.0" encoding="UTF-8" standalone="yes"?>
<Relationships xmlns="http://schemas.openxmlformats.org/package/2006/relationships"><Relationship Id="rId4" Type="http://schemas.openxmlformats.org/officeDocument/2006/relationships/image" Target="../media/image106.png"/><Relationship Id="rId1" Type="http://schemas.openxmlformats.org/officeDocument/2006/relationships/slideLayout" Target="../slideLayouts/slideLayout7.xml"/><Relationship Id="rId2" Type="http://schemas.openxmlformats.org/officeDocument/2006/relationships/image" Target="../media/image104.png"/><Relationship Id="rId3" Type="http://schemas.openxmlformats.org/officeDocument/2006/relationships/image" Target="../media/image105.png"/></Relationships>
</file>

<file path=ppt/slides/_rels/slide5.xml.rels><?xml version="1.0" encoding="UTF-8" standalone="yes"?>
<Relationships xmlns="http://schemas.openxmlformats.org/package/2006/relationships"><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4" Type="http://schemas.openxmlformats.org/officeDocument/2006/relationships/image" Target="../media/image106.png"/><Relationship Id="rId1" Type="http://schemas.openxmlformats.org/officeDocument/2006/relationships/slideLayout" Target="../slideLayouts/slideLayout7.xml"/><Relationship Id="rId2" Type="http://schemas.openxmlformats.org/officeDocument/2006/relationships/image" Target="../media/image104.png"/><Relationship Id="rId3" Type="http://schemas.openxmlformats.org/officeDocument/2006/relationships/image" Target="../media/image105.png"/></Relationships>
</file>

<file path=ppt/slides/_rels/slide51.xml.rels><?xml version="1.0" encoding="UTF-8" standalone="yes"?>
<Relationships xmlns="http://schemas.openxmlformats.org/package/2006/relationships"><Relationship Id="rId4" Type="http://schemas.openxmlformats.org/officeDocument/2006/relationships/image" Target="../media/image112.png"/><Relationship Id="rId1" Type="http://schemas.openxmlformats.org/officeDocument/2006/relationships/slideLayout" Target="../slideLayouts/slideLayout7.xml"/><Relationship Id="rId2" Type="http://schemas.openxmlformats.org/officeDocument/2006/relationships/image" Target="../media/image110.png"/><Relationship Id="rId3" Type="http://schemas.openxmlformats.org/officeDocument/2006/relationships/image" Target="../media/image111.png"/><Relationship Id="rId5" Type="http://schemas.openxmlformats.org/officeDocument/2006/relationships/image" Target="../media/image113.png"/></Relationships>
</file>

<file path=ppt/slides/_rels/slide52.xml.rels><?xml version="1.0" encoding="UTF-8" standalone="yes"?>
<Relationships xmlns="http://schemas.openxmlformats.org/package/2006/relationships"><Relationship Id="rId4" Type="http://schemas.openxmlformats.org/officeDocument/2006/relationships/image" Target="../media/image112.png"/><Relationship Id="rId1" Type="http://schemas.openxmlformats.org/officeDocument/2006/relationships/slideLayout" Target="../slideLayouts/slideLayout7.xml"/><Relationship Id="rId2" Type="http://schemas.openxmlformats.org/officeDocument/2006/relationships/image" Target="../media/image110.png"/><Relationship Id="rId3" Type="http://schemas.openxmlformats.org/officeDocument/2006/relationships/image" Target="../media/image111.png"/><Relationship Id="rId5" Type="http://schemas.openxmlformats.org/officeDocument/2006/relationships/image" Target="../media/image114.png"/></Relationships>
</file>

<file path=ppt/slides/_rels/slide53.xml.rels><?xml version="1.0" encoding="UTF-8" standalone="yes"?>
<Relationships xmlns="http://schemas.openxmlformats.org/package/2006/relationships"><Relationship Id="rId4" Type="http://schemas.openxmlformats.org/officeDocument/2006/relationships/image" Target="../media/image117.png"/><Relationship Id="rId1" Type="http://schemas.openxmlformats.org/officeDocument/2006/relationships/slideLayout" Target="../slideLayouts/slideLayout7.xml"/><Relationship Id="rId2" Type="http://schemas.openxmlformats.org/officeDocument/2006/relationships/image" Target="../media/image115.png"/><Relationship Id="rId3" Type="http://schemas.openxmlformats.org/officeDocument/2006/relationships/image" Target="../media/image116.png"/></Relationships>
</file>

<file path=ppt/slides/_rels/slide54.xml.rels><?xml version="1.0" encoding="UTF-8" standalone="yes"?>
<Relationships xmlns="http://schemas.openxmlformats.org/package/2006/relationships"><Relationship Id="rId4" Type="http://schemas.openxmlformats.org/officeDocument/2006/relationships/image" Target="../media/image118.png"/><Relationship Id="rId1" Type="http://schemas.openxmlformats.org/officeDocument/2006/relationships/slideLayout" Target="../slideLayouts/slideLayout7.xml"/><Relationship Id="rId2" Type="http://schemas.openxmlformats.org/officeDocument/2006/relationships/image" Target="../media/image115.png"/><Relationship Id="rId3" Type="http://schemas.openxmlformats.org/officeDocument/2006/relationships/image" Target="../media/image116.png"/></Relationships>
</file>

<file path=ppt/slides/_rels/slide5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4" Type="http://schemas.openxmlformats.org/officeDocument/2006/relationships/image" Target="../media/image121.png"/><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20.png"/><Relationship Id="rId5" Type="http://schemas.openxmlformats.org/officeDocument/2006/relationships/image" Target="../media/image122.png"/></Relationships>
</file>

<file path=ppt/slides/_rels/slide57.xml.rels><?xml version="1.0" encoding="UTF-8" standalone="yes"?>
<Relationships xmlns="http://schemas.openxmlformats.org/package/2006/relationships"><Relationship Id="rId4"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image" Target="../media/image123.png"/><Relationship Id="rId3" Type="http://schemas.openxmlformats.org/officeDocument/2006/relationships/image" Target="../media/image124.png"/></Relationships>
</file>

<file path=ppt/slides/_rels/slide58.xml.rels><?xml version="1.0" encoding="UTF-8" standalone="yes"?>
<Relationships xmlns="http://schemas.openxmlformats.org/package/2006/relationships"><Relationship Id="rId4" Type="http://schemas.openxmlformats.org/officeDocument/2006/relationships/image" Target="../media/image126.png"/><Relationship Id="rId1" Type="http://schemas.openxmlformats.org/officeDocument/2006/relationships/slideLayout" Target="../slideLayouts/slideLayout2.xml"/><Relationship Id="rId2" Type="http://schemas.openxmlformats.org/officeDocument/2006/relationships/image" Target="../media/image123.png"/><Relationship Id="rId3" Type="http://schemas.openxmlformats.org/officeDocument/2006/relationships/image" Target="../media/image124.png"/></Relationships>
</file>

<file path=ppt/slides/_rels/slide59.xml.rels><?xml version="1.0" encoding="UTF-8" standalone="yes"?>
<Relationships xmlns="http://schemas.openxmlformats.org/package/2006/relationships"><Relationship Id="rId2" Type="http://schemas.openxmlformats.org/officeDocument/2006/relationships/image" Target="../media/image123.png"/><Relationship Id="rId3" Type="http://schemas.openxmlformats.org/officeDocument/2006/relationships/image" Target="../media/image1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 Id="rId5" Type="http://schemas.openxmlformats.org/officeDocument/2006/relationships/image" Target="../media/image13.png"/></Relationships>
</file>

<file path=ppt/slides/_rels/slide60.xml.rels><?xml version="1.0" encoding="UTF-8" standalone="yes"?>
<Relationships xmlns="http://schemas.openxmlformats.org/package/2006/relationships"><Relationship Id="rId4" Type="http://schemas.openxmlformats.org/officeDocument/2006/relationships/image" Target="../media/image128.png"/><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27.png"/><Relationship Id="rId5" Type="http://schemas.openxmlformats.org/officeDocument/2006/relationships/image" Target="../media/image12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3" Type="http://schemas.openxmlformats.org/officeDocument/2006/relationships/image" Target="../media/image13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4" Type="http://schemas.openxmlformats.org/officeDocument/2006/relationships/image" Target="../media/image131.png"/><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29.png"/><Relationship Id="rId5" Type="http://schemas.openxmlformats.org/officeDocument/2006/relationships/image" Target="../media/image132.png"/></Relationships>
</file>

<file path=ppt/slides/_rels/slide64.xml.rels><?xml version="1.0" encoding="UTF-8" standalone="yes"?>
<Relationships xmlns="http://schemas.openxmlformats.org/package/2006/relationships"><Relationship Id="rId4" Type="http://schemas.openxmlformats.org/officeDocument/2006/relationships/image" Target="../media/image135.png"/><Relationship Id="rId5" Type="http://schemas.openxmlformats.org/officeDocument/2006/relationships/image" Target="../media/image136.png"/><Relationship Id="rId7" Type="http://schemas.openxmlformats.org/officeDocument/2006/relationships/image" Target="../media/image138.png"/><Relationship Id="rId1" Type="http://schemas.openxmlformats.org/officeDocument/2006/relationships/slideLayout" Target="../slideLayouts/slideLayout7.xml"/><Relationship Id="rId2" Type="http://schemas.openxmlformats.org/officeDocument/2006/relationships/image" Target="../media/image133.png"/><Relationship Id="rId3" Type="http://schemas.openxmlformats.org/officeDocument/2006/relationships/image" Target="../media/image134.png"/><Relationship Id="rId6" Type="http://schemas.openxmlformats.org/officeDocument/2006/relationships/image" Target="../media/image137.png"/></Relationships>
</file>

<file path=ppt/slides/_rels/slide65.xml.rels><?xml version="1.0" encoding="UTF-8" standalone="yes"?>
<Relationships xmlns="http://schemas.openxmlformats.org/package/2006/relationships"><Relationship Id="rId4" Type="http://schemas.openxmlformats.org/officeDocument/2006/relationships/image" Target="../media/image140.png"/><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39.png"/></Relationships>
</file>

<file path=ppt/slides/_rels/slide66.xml.rels><?xml version="1.0" encoding="UTF-8" standalone="yes"?>
<Relationships xmlns="http://schemas.openxmlformats.org/package/2006/relationships"><Relationship Id="rId4" Type="http://schemas.openxmlformats.org/officeDocument/2006/relationships/image" Target="../media/image142.png"/><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41.png"/><Relationship Id="rId5" Type="http://schemas.openxmlformats.org/officeDocument/2006/relationships/image" Target="../media/image143.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3" Type="http://schemas.openxmlformats.org/officeDocument/2006/relationships/image" Target="../media/image144.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4" Type="http://schemas.openxmlformats.org/officeDocument/2006/relationships/image" Target="../media/image146.png"/><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45.png"/><Relationship Id="rId5" Type="http://schemas.openxmlformats.org/officeDocument/2006/relationships/image" Target="../media/image147.png"/></Relationships>
</file>

<file path=ppt/slides/_rels/slide69.xml.rels><?xml version="1.0" encoding="UTF-8" standalone="yes"?>
<Relationships xmlns="http://schemas.openxmlformats.org/package/2006/relationships"><Relationship Id="rId4" Type="http://schemas.openxmlformats.org/officeDocument/2006/relationships/image" Target="../media/image149.png"/><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48.png"/></Relationships>
</file>

<file path=ppt/slides/_rels/slide7.xml.rels><?xml version="1.0" encoding="UTF-8" standalone="yes"?>
<Relationships xmlns="http://schemas.openxmlformats.org/package/2006/relationships"><Relationship Id="rId6" Type="http://schemas.openxmlformats.org/officeDocument/2006/relationships/image" Target="../media/image17.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 Id="rId5" Type="http://schemas.openxmlformats.org/officeDocument/2006/relationships/image" Target="../media/image16.png"/></Relationships>
</file>

<file path=ppt/slides/_rels/slide70.xml.rels><?xml version="1.0" encoding="UTF-8" standalone="yes"?>
<Relationships xmlns="http://schemas.openxmlformats.org/package/2006/relationships"><Relationship Id="rId4" Type="http://schemas.openxmlformats.org/officeDocument/2006/relationships/image" Target="../media/image151.png"/><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50.em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4" Type="http://schemas.openxmlformats.org/officeDocument/2006/relationships/image" Target="../media/image153.png"/><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152.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4.xml"/><Relationship Id="rId3" Type="http://schemas.openxmlformats.org/officeDocument/2006/relationships/image" Target="../media/image15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 Id="rId5"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533400" y="44450"/>
            <a:ext cx="81534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oAutofit/>
          </a:bodyPr>
          <a:lstStyle>
            <a:lvl1pPr marL="230188" indent="-230188">
              <a:defRPr sz="2000">
                <a:solidFill>
                  <a:schemeClr val="tx1"/>
                </a:solidFill>
                <a:latin typeface="Arial" charset="0"/>
                <a:ea typeface="ＭＳ Ｐゴシック" charset="0"/>
                <a:cs typeface="ＭＳ Ｐゴシック" charset="0"/>
              </a:defRPr>
            </a:lvl1pPr>
            <a:lvl2pPr marL="458788" indent="-227013">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Bacterial Genomics</a:t>
            </a:r>
            <a:endParaRPr lang="en-US" sz="800"/>
          </a:p>
          <a:p>
            <a:pPr algn="ctr"/>
            <a:endParaRPr lang="en-US" sz="800"/>
          </a:p>
          <a:p>
            <a:r>
              <a:rPr lang="en-US" b="1"/>
              <a:t>1.  Background </a:t>
            </a:r>
            <a:endParaRPr lang="en-US"/>
          </a:p>
          <a:p>
            <a:pPr lvl="1"/>
            <a:r>
              <a:rPr lang="en-US"/>
              <a:t>A.  Distribution and ubiquity of bacteria</a:t>
            </a:r>
          </a:p>
          <a:p>
            <a:pPr lvl="1"/>
            <a:r>
              <a:rPr lang="en-US"/>
              <a:t>B.  Metagenomics to escape the limits of culturability</a:t>
            </a:r>
          </a:p>
          <a:p>
            <a:pPr lvl="1"/>
            <a:r>
              <a:rPr lang="en-US"/>
              <a:t>C.  Still learning very basic features about bacteria</a:t>
            </a:r>
          </a:p>
          <a:p>
            <a:endParaRPr lang="en-US" sz="800"/>
          </a:p>
          <a:p>
            <a:endParaRPr lang="en-US" sz="800"/>
          </a:p>
          <a:p>
            <a:endParaRPr lang="en-US" sz="800"/>
          </a:p>
          <a:p>
            <a:r>
              <a:rPr lang="en-US" b="1"/>
              <a:t>2.  Genome sequence as </a:t>
            </a:r>
            <a:r>
              <a:rPr lang="ja-JP" altLang="en-US" b="1"/>
              <a:t>“</a:t>
            </a:r>
            <a:r>
              <a:rPr lang="en-US" b="1"/>
              <a:t>parts list</a:t>
            </a:r>
            <a:r>
              <a:rPr lang="ja-JP" altLang="en-US" b="1"/>
              <a:t>”</a:t>
            </a:r>
            <a:endParaRPr lang="en-US" b="1"/>
          </a:p>
          <a:p>
            <a:pPr marL="688975" lvl="1" indent="-457200">
              <a:buAutoNum type="alphaUcPeriod"/>
            </a:pPr>
            <a:r>
              <a:rPr lang="en-US"/>
              <a:t>Identifying pathways, virulence factors, drug/vaccine targets</a:t>
            </a:r>
          </a:p>
          <a:p>
            <a:pPr marL="688975" lvl="1" indent="-457200">
              <a:buAutoNum type="alphaUcPeriod"/>
            </a:pPr>
            <a:r>
              <a:rPr lang="en-US"/>
              <a:t>Synthetic chromosomes (minimal cells, new amino acids)</a:t>
            </a:r>
          </a:p>
          <a:p>
            <a:pPr marL="688975" lvl="1" indent="-457200">
              <a:buFont typeface="+mj-lt"/>
              <a:buAutoNum type="alphaUcPeriod"/>
            </a:pPr>
            <a:r>
              <a:rPr lang="en-US"/>
              <a:t>What are bacterial </a:t>
            </a:r>
            <a:r>
              <a:rPr lang="ja-JP" altLang="en-US"/>
              <a:t>“</a:t>
            </a:r>
            <a:r>
              <a:rPr lang="en-US"/>
              <a:t>species</a:t>
            </a:r>
            <a:r>
              <a:rPr lang="ja-JP" altLang="en-US"/>
              <a:t>”</a:t>
            </a:r>
            <a:r>
              <a:rPr lang="en-US"/>
              <a:t>, and how do they change?</a:t>
            </a:r>
          </a:p>
          <a:p>
            <a:pPr marL="688975" lvl="1" indent="-457200">
              <a:buFont typeface="+mj-lt"/>
              <a:buAutoNum type="alphaUcPeriod"/>
            </a:pPr>
            <a:r>
              <a:rPr lang="en-US"/>
              <a:t>How big should a bacterial chromosome be?</a:t>
            </a:r>
          </a:p>
          <a:p>
            <a:endParaRPr lang="en-US" sz="800"/>
          </a:p>
          <a:p>
            <a:endParaRPr lang="en-US" sz="800"/>
          </a:p>
          <a:p>
            <a:endParaRPr lang="en-US" sz="800"/>
          </a:p>
          <a:p>
            <a:r>
              <a:rPr lang="en-US" b="1"/>
              <a:t>3.  Regulatory architecture as </a:t>
            </a:r>
            <a:r>
              <a:rPr lang="ja-JP" altLang="en-US" b="1"/>
              <a:t>“</a:t>
            </a:r>
            <a:r>
              <a:rPr lang="en-US" b="1"/>
              <a:t>wiring diagram</a:t>
            </a:r>
            <a:r>
              <a:rPr lang="ja-JP" altLang="en-US" b="1"/>
              <a:t>”</a:t>
            </a:r>
            <a:endParaRPr lang="en-US" b="1"/>
          </a:p>
          <a:p>
            <a:pPr lvl="1"/>
            <a:r>
              <a:rPr lang="en-US"/>
              <a:t>A.  Operon, regulon, stimulon</a:t>
            </a:r>
          </a:p>
          <a:p>
            <a:pPr lvl="1"/>
            <a:r>
              <a:rPr lang="en-US"/>
              <a:t>B.  Regulon mapping</a:t>
            </a:r>
          </a:p>
          <a:p>
            <a:pPr lvl="1"/>
            <a:r>
              <a:rPr lang="en-US"/>
              <a:t>C.  Interpreting genomes of poorly-characterized bacteria</a:t>
            </a:r>
          </a:p>
          <a:p>
            <a:pPr marL="688975" lvl="1" indent="-457200">
              <a:buAutoNum type="alphaUcPeriod" startAt="4"/>
            </a:pPr>
            <a:r>
              <a:rPr lang="en-US"/>
              <a:t>Is regulatory architecture conserved?</a:t>
            </a:r>
          </a:p>
          <a:p>
            <a:pPr marL="688975" lvl="1" indent="-457200">
              <a:buAutoNum type="alphaUcPeriod" startAt="4"/>
            </a:pPr>
            <a:endParaRPr lang="en-US"/>
          </a:p>
          <a:p>
            <a:pPr marL="346075" indent="-342900">
              <a:buFont typeface="+mj-lt"/>
              <a:buAutoNum type="arabicPeriod" startAt="4"/>
            </a:pPr>
            <a:r>
              <a:rPr lang="en-US" b="1"/>
              <a:t>Homework assignment</a:t>
            </a:r>
          </a:p>
          <a:p>
            <a:pPr lvl="1"/>
            <a:endParaRPr lang="en-US"/>
          </a:p>
          <a:p>
            <a:pPr lvl="1" algn="ctr"/>
            <a:r>
              <a:rPr lang="en-US">
                <a:solidFill>
                  <a:srgbClr val="000080"/>
                </a:solidFill>
              </a:rPr>
              <a:t>Dr. Bob Blumenthal, UTHSC          Robert.Blumenthal@utoledo.edu</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144000" cy="1469571"/>
            <a:chOff x="0" y="0"/>
            <a:chExt cx="9144000" cy="1469571"/>
          </a:xfrm>
        </p:grpSpPr>
        <p:pic>
          <p:nvPicPr>
            <p:cNvPr id="4" name="Picture 3"/>
            <p:cNvPicPr>
              <a:picLocks noChangeAspect="1"/>
            </p:cNvPicPr>
            <p:nvPr/>
          </p:nvPicPr>
          <p:blipFill>
            <a:blip r:embed="rId2"/>
            <a:stretch>
              <a:fillRect/>
            </a:stretch>
          </p:blipFill>
          <p:spPr>
            <a:xfrm>
              <a:off x="0" y="0"/>
              <a:ext cx="9144000" cy="1469571"/>
            </a:xfrm>
            <a:prstGeom prst="rect">
              <a:avLst/>
            </a:prstGeom>
            <a:ln>
              <a:solidFill>
                <a:srgbClr val="000000"/>
              </a:solidFill>
            </a:ln>
          </p:spPr>
        </p:pic>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6272028" y="304800"/>
              <a:ext cx="2871972" cy="660400"/>
            </a:xfrm>
            <a:prstGeom prst="rect">
              <a:avLst/>
            </a:prstGeom>
          </p:spPr>
        </p:pic>
        <p:pic>
          <p:nvPicPr>
            <p:cNvPr id="6" name="Picture 5"/>
            <p:cNvPicPr>
              <a:picLocks noChangeAspect="1"/>
            </p:cNvPicPr>
            <p:nvPr/>
          </p:nvPicPr>
          <p:blipFill>
            <a:blip r:embed="rId4"/>
            <a:stretch>
              <a:fillRect/>
            </a:stretch>
          </p:blipFill>
          <p:spPr>
            <a:xfrm>
              <a:off x="6729790" y="993899"/>
              <a:ext cx="1904999" cy="365606"/>
            </a:xfrm>
            <a:prstGeom prst="rect">
              <a:avLst/>
            </a:prstGeom>
          </p:spPr>
        </p:pic>
      </p:grpSp>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a:off x="3700582" y="1524000"/>
            <a:ext cx="5367218" cy="5302260"/>
          </a:xfrm>
          <a:prstGeom prst="rect">
            <a:avLst/>
          </a:prstGeom>
        </p:spPr>
      </p:pic>
      <p:sp>
        <p:nvSpPr>
          <p:cNvPr id="9" name="Rectangle 8"/>
          <p:cNvSpPr/>
          <p:nvPr/>
        </p:nvSpPr>
        <p:spPr>
          <a:xfrm>
            <a:off x="102810" y="2157948"/>
            <a:ext cx="3783390" cy="3785652"/>
          </a:xfrm>
          <a:prstGeom prst="rect">
            <a:avLst/>
          </a:prstGeom>
        </p:spPr>
        <p:txBody>
          <a:bodyPr wrap="square">
            <a:spAutoFit/>
          </a:bodyPr>
          <a:lstStyle/>
          <a:p>
            <a:pPr marL="230188" indent="-230188"/>
            <a:r>
              <a:rPr lang="en-US"/>
              <a:t>“The HMP is designed to push the frontiers of human microbiology by providing the data, tools, and resources to inform medical science more fully about the role of changes in the resident human microbiome in disease and health. It will provide a database of information that will serve as a reference for future studies.”</a:t>
            </a:r>
          </a:p>
        </p:txBody>
      </p:sp>
    </p:spTree>
    <p:extLst>
      <p:ext uri="{BB962C8B-B14F-4D97-AF65-F5344CB8AC3E}">
        <p14:creationId xmlns:p14="http://schemas.microsoft.com/office/powerpoint/2010/main" val="30135691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184275" y="0"/>
            <a:ext cx="67754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Background – Still learning most basic features about bacteria</a:t>
            </a:r>
            <a:endParaRPr lang="en-US"/>
          </a:p>
        </p:txBody>
      </p:sp>
      <p:pic>
        <p:nvPicPr>
          <p:cNvPr id="11"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76400" y="911225"/>
            <a:ext cx="5791200" cy="5641975"/>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858000" y="4481513"/>
            <a:ext cx="21336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48525" y="2438400"/>
            <a:ext cx="18415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4953000"/>
            <a:ext cx="2046288"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76200" y="446088"/>
            <a:ext cx="1752600"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3429000" y="3124200"/>
            <a:ext cx="1828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a:solidFill>
                  <a:srgbClr val="3E3E3E"/>
                </a:solidFill>
              </a:rPr>
              <a:t>Myxococcus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184275" y="0"/>
            <a:ext cx="67754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Background – Still learning most basic features about bacteria</a:t>
            </a:r>
            <a:endParaRPr lang="en-US"/>
          </a:p>
        </p:txBody>
      </p:sp>
      <p:sp>
        <p:nvSpPr>
          <p:cNvPr id="24579" name="Text Box 3"/>
          <p:cNvSpPr txBox="1">
            <a:spLocks noChangeArrowheads="1"/>
          </p:cNvSpPr>
          <p:nvPr/>
        </p:nvSpPr>
        <p:spPr bwMode="auto">
          <a:xfrm>
            <a:off x="304800" y="1295400"/>
            <a:ext cx="54102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b="1"/>
              <a:t>Historical assumption:</a:t>
            </a:r>
            <a:endParaRPr lang="en-US"/>
          </a:p>
          <a:p>
            <a:pPr>
              <a:spcBef>
                <a:spcPct val="50000"/>
              </a:spcBef>
            </a:pPr>
            <a:r>
              <a:rPr lang="en-US"/>
              <a:t>Bacteria are small enough, and have a high enough surface-to-volume ratio, that no internal cytoplasmic organization is needed…</a:t>
            </a:r>
            <a:endParaRPr lang="en-US" b="1"/>
          </a:p>
        </p:txBody>
      </p:sp>
      <p:sp>
        <p:nvSpPr>
          <p:cNvPr id="24580" name="Text Box 4"/>
          <p:cNvSpPr txBox="1">
            <a:spLocks noChangeArrowheads="1"/>
          </p:cNvSpPr>
          <p:nvPr/>
        </p:nvSpPr>
        <p:spPr bwMode="auto">
          <a:xfrm>
            <a:off x="3429000" y="5867400"/>
            <a:ext cx="5410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a:spcBef>
                <a:spcPct val="50000"/>
              </a:spcBef>
            </a:pPr>
            <a:r>
              <a:rPr lang="en-US"/>
              <a:t>…while eukaryotic cells are large enough to require a complex cytoskeleton.</a:t>
            </a:r>
          </a:p>
        </p:txBody>
      </p:sp>
      <p:sp>
        <p:nvSpPr>
          <p:cNvPr id="24581" name="Text Box 5"/>
          <p:cNvSpPr txBox="1">
            <a:spLocks noChangeArrowheads="1"/>
          </p:cNvSpPr>
          <p:nvPr/>
        </p:nvSpPr>
        <p:spPr bwMode="auto">
          <a:xfrm>
            <a:off x="1066800" y="3276600"/>
            <a:ext cx="6781800" cy="2052638"/>
          </a:xfrm>
          <a:prstGeom prst="rect">
            <a:avLst/>
          </a:prstGeom>
          <a:solidFill>
            <a:srgbClr val="FFCC66"/>
          </a:solidFill>
          <a:ln w="9525">
            <a:solidFill>
              <a:srgbClr val="00005E"/>
            </a:solidFill>
            <a:miter lim="800000"/>
            <a:headEnd/>
            <a:tailEnd/>
          </a:ln>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en-US">
                <a:cs typeface="Arial" charset="0"/>
              </a:rPr>
              <a:t>Surface area of sphere = 4</a:t>
            </a:r>
            <a:r>
              <a:rPr lang="en-US">
                <a:latin typeface="Symbol" charset="0"/>
                <a:cs typeface="Symbol" charset="0"/>
                <a:sym typeface="Symbol" charset="0"/>
              </a:rPr>
              <a:t>p</a:t>
            </a:r>
            <a:r>
              <a:rPr lang="en-US">
                <a:cs typeface="Arial" charset="0"/>
                <a:sym typeface="Symbol" charset="0"/>
              </a:rPr>
              <a:t>r</a:t>
            </a:r>
            <a:r>
              <a:rPr lang="en-US" baseline="30000">
                <a:cs typeface="Arial" charset="0"/>
                <a:sym typeface="Symbol" charset="0"/>
              </a:rPr>
              <a:t>2</a:t>
            </a:r>
            <a:r>
              <a:rPr lang="en-US">
                <a:cs typeface="Arial" charset="0"/>
                <a:sym typeface="Symbol" charset="0"/>
              </a:rPr>
              <a:t>	Volume of sphere = </a:t>
            </a:r>
            <a:r>
              <a:rPr lang="en-US" baseline="30000">
                <a:cs typeface="Arial" charset="0"/>
                <a:sym typeface="Symbol" charset="0"/>
              </a:rPr>
              <a:t>4</a:t>
            </a:r>
            <a:r>
              <a:rPr lang="en-US">
                <a:cs typeface="Arial" charset="0"/>
                <a:sym typeface="Symbol" charset="0"/>
              </a:rPr>
              <a:t>/</a:t>
            </a:r>
            <a:r>
              <a:rPr lang="en-US" baseline="-25000">
                <a:cs typeface="Arial" charset="0"/>
                <a:sym typeface="Symbol" charset="0"/>
              </a:rPr>
              <a:t>3</a:t>
            </a:r>
            <a:r>
              <a:rPr lang="en-US">
                <a:latin typeface="Symbol" charset="0"/>
                <a:cs typeface="Symbol" charset="0"/>
                <a:sym typeface="Symbol" charset="0"/>
              </a:rPr>
              <a:t>p</a:t>
            </a:r>
            <a:r>
              <a:rPr lang="en-US">
                <a:cs typeface="Arial" charset="0"/>
                <a:sym typeface="Symbol" charset="0"/>
              </a:rPr>
              <a:t>r</a:t>
            </a:r>
            <a:r>
              <a:rPr lang="en-US" baseline="30000">
                <a:cs typeface="Arial" charset="0"/>
                <a:sym typeface="Symbol" charset="0"/>
              </a:rPr>
              <a:t>3</a:t>
            </a:r>
          </a:p>
          <a:p>
            <a:r>
              <a:rPr lang="en-US" sz="800">
                <a:cs typeface="Arial" charset="0"/>
                <a:sym typeface="Symbol" charset="0"/>
              </a:rPr>
              <a:t> </a:t>
            </a:r>
          </a:p>
          <a:p>
            <a:r>
              <a:rPr lang="en-US" u="sng">
                <a:cs typeface="Arial" charset="0"/>
                <a:sym typeface="Symbol" charset="0"/>
              </a:rPr>
              <a:t>Radius</a:t>
            </a:r>
            <a:r>
              <a:rPr lang="en-US">
                <a:cs typeface="Arial" charset="0"/>
                <a:sym typeface="Symbol" charset="0"/>
              </a:rPr>
              <a:t>	</a:t>
            </a:r>
            <a:r>
              <a:rPr lang="en-US" u="sng">
                <a:cs typeface="Arial" charset="0"/>
                <a:sym typeface="Symbol" charset="0"/>
              </a:rPr>
              <a:t>Surface Area</a:t>
            </a:r>
            <a:r>
              <a:rPr lang="en-US">
                <a:cs typeface="Arial" charset="0"/>
                <a:sym typeface="Symbol" charset="0"/>
              </a:rPr>
              <a:t>	</a:t>
            </a:r>
            <a:r>
              <a:rPr lang="en-US" u="sng">
                <a:cs typeface="Arial" charset="0"/>
                <a:sym typeface="Symbol" charset="0"/>
              </a:rPr>
              <a:t>Volume</a:t>
            </a:r>
            <a:r>
              <a:rPr lang="en-US">
                <a:cs typeface="Arial" charset="0"/>
                <a:sym typeface="Symbol" charset="0"/>
              </a:rPr>
              <a:t>	</a:t>
            </a:r>
            <a:r>
              <a:rPr lang="en-US" u="sng">
                <a:cs typeface="Arial" charset="0"/>
                <a:sym typeface="Symbol" charset="0"/>
              </a:rPr>
              <a:t>SA:Vol</a:t>
            </a:r>
            <a:r>
              <a:rPr lang="en-US">
                <a:cs typeface="Arial" charset="0"/>
                <a:sym typeface="Symbol" charset="0"/>
              </a:rPr>
              <a:t> </a:t>
            </a:r>
          </a:p>
          <a:p>
            <a:r>
              <a:rPr lang="en-US">
                <a:cs typeface="Arial" charset="0"/>
                <a:sym typeface="Symbol" charset="0"/>
              </a:rPr>
              <a:t>1	    12.57	      4.19  	3.0 </a:t>
            </a:r>
          </a:p>
          <a:p>
            <a:r>
              <a:rPr lang="en-US">
                <a:cs typeface="Arial" charset="0"/>
                <a:sym typeface="Symbol" charset="0"/>
              </a:rPr>
              <a:t>2	    50.29	    33.52	1.5 </a:t>
            </a:r>
          </a:p>
          <a:p>
            <a:r>
              <a:rPr lang="en-US">
                <a:cs typeface="Arial" charset="0"/>
                <a:sym typeface="Symbol" charset="0"/>
              </a:rPr>
              <a:t>4	  201.14	  268.19	0.75 </a:t>
            </a:r>
          </a:p>
          <a:p>
            <a:r>
              <a:rPr lang="en-US">
                <a:cs typeface="Arial" charset="0"/>
                <a:sym typeface="Symbol" charset="0"/>
              </a:rPr>
              <a:t>10	1257.14	4190.47	0.3</a:t>
            </a:r>
          </a:p>
        </p:txBody>
      </p:sp>
      <p:grpSp>
        <p:nvGrpSpPr>
          <p:cNvPr id="2" name="Group 10"/>
          <p:cNvGrpSpPr>
            <a:grpSpLocks/>
          </p:cNvGrpSpPr>
          <p:nvPr/>
        </p:nvGrpSpPr>
        <p:grpSpPr bwMode="auto">
          <a:xfrm>
            <a:off x="6135688" y="4029075"/>
            <a:ext cx="2219325" cy="1685925"/>
            <a:chOff x="3865" y="2538"/>
            <a:chExt cx="1398" cy="1062"/>
          </a:xfrm>
        </p:grpSpPr>
        <p:pic>
          <p:nvPicPr>
            <p:cNvPr id="31751"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12" y="2538"/>
              <a:ext cx="240"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24" y="2736"/>
              <a:ext cx="1039"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Line 8"/>
            <p:cNvSpPr>
              <a:spLocks noChangeShapeType="1"/>
            </p:cNvSpPr>
            <p:nvPr/>
          </p:nvSpPr>
          <p:spPr bwMode="auto">
            <a:xfrm flipV="1">
              <a:off x="3893" y="2609"/>
              <a:ext cx="609" cy="50"/>
            </a:xfrm>
            <a:prstGeom prst="line">
              <a:avLst/>
            </a:prstGeom>
            <a:noFill/>
            <a:ln w="19050">
              <a:solidFill>
                <a:srgbClr val="D108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4" name="Line 9"/>
            <p:cNvSpPr>
              <a:spLocks noChangeShapeType="1"/>
            </p:cNvSpPr>
            <p:nvPr/>
          </p:nvSpPr>
          <p:spPr bwMode="auto">
            <a:xfrm flipH="1">
              <a:off x="3865" y="3216"/>
              <a:ext cx="551" cy="18"/>
            </a:xfrm>
            <a:prstGeom prst="line">
              <a:avLst/>
            </a:prstGeom>
            <a:noFill/>
            <a:ln w="19050">
              <a:solidFill>
                <a:srgbClr val="5F3C27"/>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23793313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animEffect transition="in" filter="wipe(up)">
                                      <p:cBhvr>
                                        <p:cTn id="7" dur="500"/>
                                        <p:tgtEl>
                                          <p:spTgt spid="245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580"/>
                                        </p:tgtEl>
                                        <p:attrNameLst>
                                          <p:attrName>style.visibility</p:attrName>
                                        </p:attrNameLst>
                                      </p:cBhvr>
                                      <p:to>
                                        <p:strVal val="visible"/>
                                      </p:to>
                                    </p:set>
                                    <p:animEffect transition="in" filter="wipe(left)">
                                      <p:cBhvr>
                                        <p:cTn id="17"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utoUpdateAnimBg="0"/>
      <p:bldP spid="24581"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390650"/>
            <a:ext cx="5486400" cy="5167313"/>
          </a:xfrm>
          <a:prstGeom prst="rect">
            <a:avLst/>
          </a:prstGeom>
          <a:noFill/>
          <a:ln w="9525">
            <a:solidFill>
              <a:srgbClr val="0080FF"/>
            </a:solidFill>
            <a:miter lim="800000"/>
            <a:headEnd/>
            <a:tailEnd/>
          </a:ln>
          <a:extLst>
            <a:ext uri="{909E8E84-426E-40dd-AFC4-6F175D3DCCD1}">
              <a14:hiddenFill xmlns:a14="http://schemas.microsoft.com/office/drawing/2010/main">
                <a:solidFill>
                  <a:srgbClr val="FFFFFF"/>
                </a:solidFill>
              </a14:hiddenFill>
            </a:ext>
          </a:extLst>
        </p:spPr>
      </p:pic>
      <p:sp>
        <p:nvSpPr>
          <p:cNvPr id="33795" name="Text Box 5"/>
          <p:cNvSpPr txBox="1">
            <a:spLocks noChangeArrowheads="1"/>
          </p:cNvSpPr>
          <p:nvPr/>
        </p:nvSpPr>
        <p:spPr bwMode="auto">
          <a:xfrm>
            <a:off x="76200" y="6553200"/>
            <a:ext cx="579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1400">
                <a:solidFill>
                  <a:srgbClr val="0080FF"/>
                </a:solidFill>
                <a:latin typeface="Arial-BoldMT" charset="0"/>
              </a:rPr>
              <a:t>35.9.122.184/images/ 07-TourOfTheCell/</a:t>
            </a:r>
          </a:p>
        </p:txBody>
      </p:sp>
      <p:sp>
        <p:nvSpPr>
          <p:cNvPr id="22534" name="Freeform 6"/>
          <p:cNvSpPr>
            <a:spLocks/>
          </p:cNvSpPr>
          <p:nvPr/>
        </p:nvSpPr>
        <p:spPr bwMode="auto">
          <a:xfrm>
            <a:off x="1347788" y="3613150"/>
            <a:ext cx="304800" cy="2435225"/>
          </a:xfrm>
          <a:custGeom>
            <a:avLst/>
            <a:gdLst>
              <a:gd name="T0" fmla="*/ 0 w 192"/>
              <a:gd name="T1" fmla="*/ 0 h 1534"/>
              <a:gd name="T2" fmla="*/ 2147483647 w 192"/>
              <a:gd name="T3" fmla="*/ 2147483647 h 1534"/>
              <a:gd name="T4" fmla="*/ 2147483647 w 192"/>
              <a:gd name="T5" fmla="*/ 2147483647 h 1534"/>
              <a:gd name="T6" fmla="*/ 2147483647 w 192"/>
              <a:gd name="T7" fmla="*/ 2147483647 h 1534"/>
              <a:gd name="T8" fmla="*/ 2147483647 w 192"/>
              <a:gd name="T9" fmla="*/ 2147483647 h 1534"/>
              <a:gd name="T10" fmla="*/ 2147483647 w 192"/>
              <a:gd name="T11" fmla="*/ 2147483647 h 1534"/>
              <a:gd name="T12" fmla="*/ 2147483647 w 192"/>
              <a:gd name="T13" fmla="*/ 2147483647 h 1534"/>
              <a:gd name="T14" fmla="*/ 2147483647 w 192"/>
              <a:gd name="T15" fmla="*/ 2147483647 h 1534"/>
              <a:gd name="T16" fmla="*/ 2147483647 w 192"/>
              <a:gd name="T17" fmla="*/ 2147483647 h 1534"/>
              <a:gd name="T18" fmla="*/ 2147483647 w 192"/>
              <a:gd name="T19" fmla="*/ 2147483647 h 1534"/>
              <a:gd name="T20" fmla="*/ 2147483647 w 192"/>
              <a:gd name="T21" fmla="*/ 2147483647 h 1534"/>
              <a:gd name="T22" fmla="*/ 2147483647 w 192"/>
              <a:gd name="T23" fmla="*/ 2147483647 h 15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2"/>
              <a:gd name="T37" fmla="*/ 0 h 1534"/>
              <a:gd name="T38" fmla="*/ 192 w 192"/>
              <a:gd name="T39" fmla="*/ 1534 h 15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2" h="1534">
                <a:moveTo>
                  <a:pt x="0" y="0"/>
                </a:moveTo>
                <a:cubicBezTo>
                  <a:pt x="8" y="46"/>
                  <a:pt x="5" y="97"/>
                  <a:pt x="22" y="142"/>
                </a:cubicBezTo>
                <a:cubicBezTo>
                  <a:pt x="17" y="277"/>
                  <a:pt x="14" y="411"/>
                  <a:pt x="27" y="547"/>
                </a:cubicBezTo>
                <a:cubicBezTo>
                  <a:pt x="28" y="602"/>
                  <a:pt x="31" y="655"/>
                  <a:pt x="40" y="710"/>
                </a:cubicBezTo>
                <a:cubicBezTo>
                  <a:pt x="42" y="727"/>
                  <a:pt x="49" y="743"/>
                  <a:pt x="54" y="760"/>
                </a:cubicBezTo>
                <a:cubicBezTo>
                  <a:pt x="56" y="768"/>
                  <a:pt x="62" y="784"/>
                  <a:pt x="62" y="784"/>
                </a:cubicBezTo>
                <a:cubicBezTo>
                  <a:pt x="67" y="832"/>
                  <a:pt x="78" y="879"/>
                  <a:pt x="83" y="928"/>
                </a:cubicBezTo>
                <a:cubicBezTo>
                  <a:pt x="85" y="961"/>
                  <a:pt x="85" y="1013"/>
                  <a:pt x="104" y="1043"/>
                </a:cubicBezTo>
                <a:cubicBezTo>
                  <a:pt x="118" y="1094"/>
                  <a:pt x="103" y="1149"/>
                  <a:pt x="123" y="1200"/>
                </a:cubicBezTo>
                <a:cubicBezTo>
                  <a:pt x="128" y="1228"/>
                  <a:pt x="137" y="1257"/>
                  <a:pt x="142" y="1286"/>
                </a:cubicBezTo>
                <a:cubicBezTo>
                  <a:pt x="152" y="1351"/>
                  <a:pt x="158" y="1415"/>
                  <a:pt x="182" y="1478"/>
                </a:cubicBezTo>
                <a:cubicBezTo>
                  <a:pt x="184" y="1497"/>
                  <a:pt x="192" y="1514"/>
                  <a:pt x="192" y="1534"/>
                </a:cubicBezTo>
              </a:path>
            </a:pathLst>
          </a:custGeom>
          <a:noFill/>
          <a:ln w="76200">
            <a:solidFill>
              <a:srgbClr val="FF0000">
                <a:alpha val="50195"/>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535" name="Line 7"/>
          <p:cNvSpPr>
            <a:spLocks noChangeShapeType="1"/>
          </p:cNvSpPr>
          <p:nvPr/>
        </p:nvSpPr>
        <p:spPr bwMode="auto">
          <a:xfrm>
            <a:off x="2108200" y="5497513"/>
            <a:ext cx="601663" cy="295275"/>
          </a:xfrm>
          <a:prstGeom prst="line">
            <a:avLst/>
          </a:prstGeom>
          <a:noFill/>
          <a:ln w="57150">
            <a:solidFill>
              <a:srgbClr val="0000FF">
                <a:alpha val="67058"/>
              </a:srgb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798" name="Text Box 9"/>
          <p:cNvSpPr txBox="1">
            <a:spLocks noChangeArrowheads="1"/>
          </p:cNvSpPr>
          <p:nvPr/>
        </p:nvSpPr>
        <p:spPr bwMode="auto">
          <a:xfrm>
            <a:off x="160338" y="88900"/>
            <a:ext cx="4156075"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Eukaryotic cells have structurally-organized cytoplasm (cytoskeleton)</a:t>
            </a:r>
          </a:p>
        </p:txBody>
      </p:sp>
      <p:grpSp>
        <p:nvGrpSpPr>
          <p:cNvPr id="2" name="Group 17"/>
          <p:cNvGrpSpPr>
            <a:grpSpLocks/>
          </p:cNvGrpSpPr>
          <p:nvPr/>
        </p:nvGrpSpPr>
        <p:grpSpPr bwMode="auto">
          <a:xfrm>
            <a:off x="4391025" y="76200"/>
            <a:ext cx="4686300" cy="5089525"/>
            <a:chOff x="2766" y="48"/>
            <a:chExt cx="2952" cy="3206"/>
          </a:xfrm>
        </p:grpSpPr>
        <p:pic>
          <p:nvPicPr>
            <p:cNvPr id="33800"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66" y="55"/>
              <a:ext cx="2928" cy="2201"/>
            </a:xfrm>
            <a:prstGeom prst="rect">
              <a:avLst/>
            </a:prstGeom>
            <a:noFill/>
            <a:ln w="9525">
              <a:solidFill>
                <a:srgbClr val="FDEA1F"/>
              </a:solidFill>
              <a:miter lim="800000"/>
              <a:headEnd/>
              <a:tailEnd/>
            </a:ln>
            <a:extLst>
              <a:ext uri="{909E8E84-426E-40dd-AFC4-6F175D3DCCD1}">
                <a14:hiddenFill xmlns:a14="http://schemas.microsoft.com/office/drawing/2010/main">
                  <a:solidFill>
                    <a:srgbClr val="FFFFFF"/>
                  </a:solidFill>
                </a14:hiddenFill>
              </a:ext>
            </a:extLst>
          </p:spPr>
        </p:pic>
        <p:sp>
          <p:nvSpPr>
            <p:cNvPr id="33801" name="Text Box 10"/>
            <p:cNvSpPr txBox="1">
              <a:spLocks noChangeArrowheads="1"/>
            </p:cNvSpPr>
            <p:nvPr/>
          </p:nvSpPr>
          <p:spPr bwMode="auto">
            <a:xfrm>
              <a:off x="3552" y="2276"/>
              <a:ext cx="2160"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a:spcBef>
                  <a:spcPct val="50000"/>
                </a:spcBef>
              </a:pPr>
              <a:r>
                <a:rPr lang="en-US" sz="2400"/>
                <a:t>Typical bacteria are much smaller; have been believed to lack cytoskeleton.</a:t>
              </a:r>
            </a:p>
          </p:txBody>
        </p:sp>
        <p:sp>
          <p:nvSpPr>
            <p:cNvPr id="33802" name="Text Box 12"/>
            <p:cNvSpPr txBox="1">
              <a:spLocks noChangeArrowheads="1"/>
            </p:cNvSpPr>
            <p:nvPr/>
          </p:nvSpPr>
          <p:spPr bwMode="auto">
            <a:xfrm>
              <a:off x="4464" y="1248"/>
              <a:ext cx="9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solidFill>
                    <a:srgbClr val="80FF00"/>
                  </a:solidFill>
                </a:rPr>
                <a:t>bacterium</a:t>
              </a:r>
            </a:p>
          </p:txBody>
        </p:sp>
        <p:sp>
          <p:nvSpPr>
            <p:cNvPr id="33803" name="Text Box 13"/>
            <p:cNvSpPr txBox="1">
              <a:spLocks noChangeArrowheads="1"/>
            </p:cNvSpPr>
            <p:nvPr/>
          </p:nvSpPr>
          <p:spPr bwMode="auto">
            <a:xfrm>
              <a:off x="3936" y="1824"/>
              <a:ext cx="124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solidFill>
                    <a:srgbClr val="FDEA1F"/>
                  </a:solidFill>
                </a:rPr>
                <a:t>macrophage</a:t>
              </a:r>
            </a:p>
          </p:txBody>
        </p:sp>
        <p:sp>
          <p:nvSpPr>
            <p:cNvPr id="33804" name="Text Box 15"/>
            <p:cNvSpPr txBox="1">
              <a:spLocks noChangeArrowheads="1"/>
            </p:cNvSpPr>
            <p:nvPr/>
          </p:nvSpPr>
          <p:spPr bwMode="auto">
            <a:xfrm>
              <a:off x="3750" y="48"/>
              <a:ext cx="19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a:spcBef>
                  <a:spcPct val="50000"/>
                </a:spcBef>
              </a:pPr>
              <a:r>
                <a:rPr lang="en-US" sz="1200" i="1">
                  <a:solidFill>
                    <a:srgbClr val="FDEA1F"/>
                  </a:solidFill>
                </a:rPr>
                <a:t>Phototake NYC/Dennis Kunkel/CNRI</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wipe(up)">
                                      <p:cBhvr>
                                        <p:cTn id="7" dur="500"/>
                                        <p:tgtEl>
                                          <p:spTgt spid="22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535"/>
                                        </p:tgtEl>
                                        <p:attrNameLst>
                                          <p:attrName>style.visibility</p:attrName>
                                        </p:attrNameLst>
                                      </p:cBhvr>
                                      <p:to>
                                        <p:strVal val="visible"/>
                                      </p:to>
                                    </p:set>
                                    <p:animEffect transition="in" filter="wipe(left)">
                                      <p:cBhvr>
                                        <p:cTn id="12" dur="500"/>
                                        <p:tgtEl>
                                          <p:spTgt spid="225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P spid="225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457200" y="4267200"/>
            <a:ext cx="8305800" cy="1917700"/>
            <a:chOff x="288" y="2928"/>
            <a:chExt cx="5232" cy="1208"/>
          </a:xfrm>
        </p:grpSpPr>
        <p:pic>
          <p:nvPicPr>
            <p:cNvPr id="3584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2" y="2928"/>
              <a:ext cx="1728"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 Box 3"/>
            <p:cNvSpPr txBox="1">
              <a:spLocks noChangeArrowheads="1"/>
            </p:cNvSpPr>
            <p:nvPr/>
          </p:nvSpPr>
          <p:spPr bwMode="auto">
            <a:xfrm>
              <a:off x="288" y="2976"/>
              <a:ext cx="3360" cy="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The colossus among bacteria, ~1 mm diameter, is a single-celled giant that lives in oceanic sulfur-rich sediment off Namibia and is named </a:t>
              </a:r>
              <a:r>
                <a:rPr lang="en-US" i="1"/>
                <a:t>Thiomargarita namibiensis.</a:t>
              </a:r>
            </a:p>
            <a:p>
              <a:pPr algn="ctr">
                <a:spcBef>
                  <a:spcPct val="50000"/>
                </a:spcBef>
              </a:pPr>
              <a:r>
                <a:rPr lang="en-US" sz="1400">
                  <a:solidFill>
                    <a:srgbClr val="0080FF"/>
                  </a:solidFill>
                </a:rPr>
                <a:t>http://www.sciencenews.org/pages/sn_arc99/4_17_99/fob5.htm</a:t>
              </a:r>
              <a:endParaRPr lang="en-US" sz="2400">
                <a:latin typeface="Times" charset="0"/>
              </a:endParaRPr>
            </a:p>
          </p:txBody>
        </p:sp>
      </p:grpSp>
      <p:grpSp>
        <p:nvGrpSpPr>
          <p:cNvPr id="3" name="Group 6"/>
          <p:cNvGrpSpPr>
            <a:grpSpLocks/>
          </p:cNvGrpSpPr>
          <p:nvPr/>
        </p:nvGrpSpPr>
        <p:grpSpPr bwMode="auto">
          <a:xfrm>
            <a:off x="457200" y="1524000"/>
            <a:ext cx="8315325" cy="1935163"/>
            <a:chOff x="288" y="1584"/>
            <a:chExt cx="5238" cy="1219"/>
          </a:xfrm>
        </p:grpSpPr>
        <p:pic>
          <p:nvPicPr>
            <p:cNvPr id="35845"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774" y="1596"/>
              <a:ext cx="1752" cy="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5"/>
            <p:cNvSpPr txBox="1">
              <a:spLocks noChangeArrowheads="1"/>
            </p:cNvSpPr>
            <p:nvPr/>
          </p:nvSpPr>
          <p:spPr bwMode="auto">
            <a:xfrm>
              <a:off x="288" y="1584"/>
              <a:ext cx="3120" cy="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i="1">
                  <a:cs typeface="Arial" charset="0"/>
                </a:rPr>
                <a:t>Epulopiscium fishelsoni</a:t>
              </a:r>
              <a:r>
                <a:rPr lang="en-US">
                  <a:cs typeface="Arial" charset="0"/>
                </a:rPr>
                <a:t> is a gut symbiont of the brown surgeonfish in the Red Sea (light micrograph, bar = 50 µm). Note the presumed spirillum (arrow) with a length of ~18 µm.</a:t>
              </a:r>
            </a:p>
            <a:p>
              <a:pPr algn="ctr">
                <a:spcBef>
                  <a:spcPct val="50000"/>
                </a:spcBef>
              </a:pPr>
              <a:r>
                <a:rPr lang="en-US" sz="1400">
                  <a:solidFill>
                    <a:srgbClr val="0080FF"/>
                  </a:solidFill>
                  <a:cs typeface="Arial" charset="0"/>
                </a:rPr>
                <a:t>http://jb.asm.org/cgi/content/full/180/21/5601/F1</a:t>
              </a:r>
              <a:endParaRPr lang="en-US" sz="2400">
                <a:cs typeface="Arial" charset="0"/>
              </a:endParaRPr>
            </a:p>
          </p:txBody>
        </p:sp>
      </p:grpSp>
      <p:sp>
        <p:nvSpPr>
          <p:cNvPr id="35844" name="Text Box 8"/>
          <p:cNvSpPr txBox="1">
            <a:spLocks noChangeArrowheads="1"/>
          </p:cNvSpPr>
          <p:nvPr/>
        </p:nvSpPr>
        <p:spPr bwMode="auto">
          <a:xfrm>
            <a:off x="457200" y="228600"/>
            <a:ext cx="83089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Much larger bacteria are now being discovered,</a:t>
            </a:r>
          </a:p>
          <a:p>
            <a:pPr algn="ctr"/>
            <a:r>
              <a:rPr lang="en-US" sz="2400" b="1"/>
              <a:t>and may require cytoskeletons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304800" y="1524000"/>
            <a:ext cx="8486775" cy="5334000"/>
            <a:chOff x="192" y="960"/>
            <a:chExt cx="5346" cy="3360"/>
          </a:xfrm>
        </p:grpSpPr>
        <p:grpSp>
          <p:nvGrpSpPr>
            <p:cNvPr id="37892" name="Group 8"/>
            <p:cNvGrpSpPr>
              <a:grpSpLocks/>
            </p:cNvGrpSpPr>
            <p:nvPr/>
          </p:nvGrpSpPr>
          <p:grpSpPr bwMode="auto">
            <a:xfrm>
              <a:off x="240" y="1644"/>
              <a:ext cx="5184" cy="2244"/>
              <a:chOff x="240" y="864"/>
              <a:chExt cx="5184" cy="2244"/>
            </a:xfrm>
          </p:grpSpPr>
          <p:pic>
            <p:nvPicPr>
              <p:cNvPr id="3789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t="8867"/>
              <a:stretch>
                <a:fillRect/>
              </a:stretch>
            </p:blipFill>
            <p:spPr bwMode="auto">
              <a:xfrm>
                <a:off x="336" y="1104"/>
                <a:ext cx="2208" cy="1480"/>
              </a:xfrm>
              <a:prstGeom prst="rect">
                <a:avLst/>
              </a:prstGeom>
              <a:noFill/>
              <a:ln w="12700">
                <a:solidFill>
                  <a:srgbClr val="0080FF"/>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37896"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t="8743"/>
              <a:stretch>
                <a:fillRect/>
              </a:stretch>
            </p:blipFill>
            <p:spPr bwMode="auto">
              <a:xfrm>
                <a:off x="2976" y="1104"/>
                <a:ext cx="2448" cy="2004"/>
              </a:xfrm>
              <a:prstGeom prst="rect">
                <a:avLst/>
              </a:prstGeom>
              <a:noFill/>
              <a:ln w="12700">
                <a:solidFill>
                  <a:srgbClr val="0080FF"/>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7897" name="Text Box 4"/>
              <p:cNvSpPr txBox="1">
                <a:spLocks noChangeArrowheads="1"/>
              </p:cNvSpPr>
              <p:nvPr/>
            </p:nvSpPr>
            <p:spPr bwMode="auto">
              <a:xfrm>
                <a:off x="240" y="866"/>
                <a:ext cx="240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Tubulin-like proteins in bacteria</a:t>
                </a:r>
              </a:p>
            </p:txBody>
          </p:sp>
          <p:sp>
            <p:nvSpPr>
              <p:cNvPr id="37898" name="Text Box 5"/>
              <p:cNvSpPr txBox="1">
                <a:spLocks noChangeArrowheads="1"/>
              </p:cNvSpPr>
              <p:nvPr/>
            </p:nvSpPr>
            <p:spPr bwMode="auto">
              <a:xfrm>
                <a:off x="3024" y="864"/>
                <a:ext cx="240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Actin-like proteins in bacteria</a:t>
                </a:r>
              </a:p>
            </p:txBody>
          </p:sp>
        </p:grpSp>
        <p:sp>
          <p:nvSpPr>
            <p:cNvPr id="37893" name="Text Box 6"/>
            <p:cNvSpPr txBox="1">
              <a:spLocks noChangeArrowheads="1"/>
            </p:cNvSpPr>
            <p:nvPr/>
          </p:nvSpPr>
          <p:spPr bwMode="auto">
            <a:xfrm>
              <a:off x="816" y="4128"/>
              <a:ext cx="39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1400">
                  <a:solidFill>
                    <a:srgbClr val="0080FF"/>
                  </a:solidFill>
                </a:rPr>
                <a:t>http://www2.mrc-lmb.cam.ac.uk/SS/Lowe_J/</a:t>
              </a:r>
            </a:p>
          </p:txBody>
        </p:sp>
        <p:sp>
          <p:nvSpPr>
            <p:cNvPr id="37894" name="Text Box 7"/>
            <p:cNvSpPr txBox="1">
              <a:spLocks noChangeArrowheads="1"/>
            </p:cNvSpPr>
            <p:nvPr/>
          </p:nvSpPr>
          <p:spPr bwMode="auto">
            <a:xfrm>
              <a:off x="192" y="960"/>
              <a:ext cx="5346" cy="450"/>
            </a:xfrm>
            <a:prstGeom prst="rect">
              <a:avLst/>
            </a:prstGeom>
            <a:solidFill>
              <a:srgbClr val="FFFBD0"/>
            </a:solidFill>
            <a:ln w="12700">
              <a:solidFill>
                <a:srgbClr val="0080FF"/>
              </a:solidFill>
              <a:prstDash val="sysDot"/>
              <a:miter lim="800000"/>
              <a:headEnd/>
              <a:tailEnd/>
            </a:ln>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Bacteria contain both actin and tubulin-like proteins that polymerize </a:t>
              </a:r>
              <a:r>
                <a:rPr lang="en-US" i="1"/>
                <a:t>in vivo</a:t>
              </a:r>
              <a:r>
                <a:rPr lang="en-US"/>
                <a:t> and </a:t>
              </a:r>
              <a:r>
                <a:rPr lang="en-US" i="1"/>
                <a:t>in vitro</a:t>
              </a:r>
              <a:r>
                <a:rPr lang="en-US"/>
                <a:t> into filaments similar to their counterparts in eukaryotes</a:t>
              </a:r>
            </a:p>
          </p:txBody>
        </p:sp>
      </p:grpSp>
      <p:sp>
        <p:nvSpPr>
          <p:cNvPr id="37891" name="Text Box 11"/>
          <p:cNvSpPr txBox="1">
            <a:spLocks noChangeArrowheads="1"/>
          </p:cNvSpPr>
          <p:nvPr/>
        </p:nvSpPr>
        <p:spPr bwMode="auto">
          <a:xfrm>
            <a:off x="385677" y="168275"/>
            <a:ext cx="82519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Genomics and Proteomics are Revealing that Bacteria Do Have Cytoskeletons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14"/>
          <p:cNvGrpSpPr>
            <a:grpSpLocks/>
          </p:cNvGrpSpPr>
          <p:nvPr/>
        </p:nvGrpSpPr>
        <p:grpSpPr bwMode="auto">
          <a:xfrm>
            <a:off x="88900" y="2057400"/>
            <a:ext cx="8983663" cy="4737100"/>
            <a:chOff x="56" y="1296"/>
            <a:chExt cx="5659" cy="2984"/>
          </a:xfrm>
        </p:grpSpPr>
        <p:pic>
          <p:nvPicPr>
            <p:cNvPr id="39941"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l="12521"/>
            <a:stretch>
              <a:fillRect/>
            </a:stretch>
          </p:blipFill>
          <p:spPr bwMode="auto">
            <a:xfrm>
              <a:off x="56" y="1296"/>
              <a:ext cx="4024" cy="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12"/>
            <p:cNvSpPr txBox="1">
              <a:spLocks noChangeArrowheads="1"/>
            </p:cNvSpPr>
            <p:nvPr/>
          </p:nvSpPr>
          <p:spPr bwMode="auto">
            <a:xfrm>
              <a:off x="4062" y="1296"/>
              <a:ext cx="1653" cy="29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sz="1600" b="1"/>
                <a:t>(a)</a:t>
              </a:r>
              <a:r>
                <a:rPr lang="en-US" sz="1600"/>
                <a:t> Straight and curved FtsZ protofilaments. </a:t>
              </a:r>
              <a:r>
                <a:rPr lang="en-US" sz="1600" b="1"/>
                <a:t>(b)</a:t>
              </a:r>
              <a:r>
                <a:rPr lang="en-US" sz="1600"/>
                <a:t> Immunofluorescent localization of FtsZ in </a:t>
              </a:r>
              <a:r>
                <a:rPr lang="en-US" sz="1600" i="1"/>
                <a:t>E. coli</a:t>
              </a:r>
              <a:r>
                <a:rPr lang="en-US" sz="1600"/>
                <a:t>. Arrow indicates a constricting Z-ring. </a:t>
              </a:r>
              <a:r>
                <a:rPr lang="en-US" sz="1600" b="1"/>
                <a:t>(c)</a:t>
              </a:r>
              <a:r>
                <a:rPr lang="en-US" sz="1600"/>
                <a:t> MreB filaments and sheets. </a:t>
              </a:r>
              <a:r>
                <a:rPr lang="en-US" sz="1600" b="1"/>
                <a:t>(d)</a:t>
              </a:r>
              <a:r>
                <a:rPr lang="en-US" sz="1600"/>
                <a:t> Helical filaments formed by the MreB-like protein Mbl fused to GFP in </a:t>
              </a:r>
              <a:r>
                <a:rPr lang="en-US" sz="1600" i="1"/>
                <a:t>Bacillus subtilis</a:t>
              </a:r>
              <a:r>
                <a:rPr lang="en-US" sz="1600"/>
                <a:t>. </a:t>
              </a:r>
              <a:r>
                <a:rPr lang="en-US" sz="1600" b="1"/>
                <a:t>(e)</a:t>
              </a:r>
              <a:r>
                <a:rPr lang="en-US" sz="1600"/>
                <a:t> Intermediate filaments formed by crescentin. </a:t>
              </a:r>
              <a:r>
                <a:rPr lang="en-US" sz="1600" b="1"/>
                <a:t>(f)</a:t>
              </a:r>
              <a:r>
                <a:rPr lang="en-US" sz="1600"/>
                <a:t> Crescentin</a:t>
              </a:r>
              <a:r>
                <a:rPr lang="en-US" sz="1600">
                  <a:ea typeface="ヒラギノ角ゴ Pro W3" charset="0"/>
                  <a:cs typeface="ヒラギノ角ゴ Pro W3" charset="0"/>
                </a:rPr>
                <a:t>-GFP localisation to the inner cell curvature of </a:t>
              </a:r>
              <a:r>
                <a:rPr lang="en-US" sz="1600" i="1">
                  <a:ea typeface="ヒラギノ角ゴ Pro W3" charset="0"/>
                  <a:cs typeface="ヒラギノ角ゴ Pro W3" charset="0"/>
                </a:rPr>
                <a:t>Caulobacter crescentus</a:t>
              </a:r>
              <a:r>
                <a:rPr lang="en-US" sz="1600">
                  <a:ea typeface="ヒラギノ角ゴ Pro W3" charset="0"/>
                  <a:cs typeface="ヒラギノ角ゴ Pro W3" charset="0"/>
                </a:rPr>
                <a:t>. The cell membrane is stained in red. </a:t>
              </a:r>
            </a:p>
          </p:txBody>
        </p:sp>
        <p:sp>
          <p:nvSpPr>
            <p:cNvPr id="39943" name="Text Box 13"/>
            <p:cNvSpPr txBox="1">
              <a:spLocks noChangeArrowheads="1"/>
            </p:cNvSpPr>
            <p:nvPr/>
          </p:nvSpPr>
          <p:spPr bwMode="auto">
            <a:xfrm>
              <a:off x="192" y="3764"/>
              <a:ext cx="1296"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1400">
                  <a:solidFill>
                    <a:srgbClr val="333333"/>
                  </a:solidFill>
                  <a:latin typeface="Times-Roman" charset="0"/>
                </a:rPr>
                <a:t>Size bars are 100nm in (a, c, e) and 2μm (2000nm) in (b, d, f).</a:t>
              </a:r>
            </a:p>
          </p:txBody>
        </p:sp>
      </p:grpSp>
      <p:pic>
        <p:nvPicPr>
          <p:cNvPr id="39939" name="Picture 1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76200"/>
            <a:ext cx="89916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33600" y="1328738"/>
            <a:ext cx="502920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663700"/>
            <a:ext cx="7810500" cy="5118100"/>
          </a:xfrm>
          <a:prstGeom prst="rect">
            <a:avLst/>
          </a:prstGeom>
          <a:noFill/>
          <a:ln w="9525">
            <a:solidFill>
              <a:srgbClr val="2E348B"/>
            </a:solidFill>
            <a:miter lim="800000"/>
            <a:headEnd/>
            <a:tailEnd/>
          </a:ln>
          <a:extLst>
            <a:ext uri="{909E8E84-426E-40dd-AFC4-6F175D3DCCD1}">
              <a14:hiddenFill xmlns:a14="http://schemas.microsoft.com/office/drawing/2010/main">
                <a:solidFill>
                  <a:srgbClr val="FFFFFF"/>
                </a:solidFill>
              </a14:hiddenFill>
            </a:ext>
          </a:extLst>
        </p:spPr>
      </p:pic>
      <p:grpSp>
        <p:nvGrpSpPr>
          <p:cNvPr id="46083" name="Group 11"/>
          <p:cNvGrpSpPr>
            <a:grpSpLocks/>
          </p:cNvGrpSpPr>
          <p:nvPr/>
        </p:nvGrpSpPr>
        <p:grpSpPr bwMode="auto">
          <a:xfrm>
            <a:off x="609600" y="82550"/>
            <a:ext cx="7772400" cy="1489075"/>
            <a:chOff x="384" y="52"/>
            <a:chExt cx="4896" cy="938"/>
          </a:xfrm>
        </p:grpSpPr>
        <p:pic>
          <p:nvPicPr>
            <p:cNvPr id="46084"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4" y="52"/>
              <a:ext cx="4896" cy="938"/>
            </a:xfrm>
            <a:prstGeom prst="rect">
              <a:avLst/>
            </a:prstGeom>
            <a:noFill/>
            <a:ln w="9525">
              <a:solidFill>
                <a:srgbClr val="2E348B"/>
              </a:solidFill>
              <a:miter lim="800000"/>
              <a:headEnd/>
              <a:tailEnd/>
            </a:ln>
            <a:extLst>
              <a:ext uri="{909E8E84-426E-40dd-AFC4-6F175D3DCCD1}">
                <a14:hiddenFill xmlns:a14="http://schemas.microsoft.com/office/drawing/2010/main">
                  <a:solidFill>
                    <a:srgbClr val="FFFFFF"/>
                  </a:solidFill>
                </a14:hiddenFill>
              </a:ext>
            </a:extLst>
          </p:spPr>
        </p:pic>
        <p:pic>
          <p:nvPicPr>
            <p:cNvPr id="46085" name="Picture 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40" y="285"/>
              <a:ext cx="2598"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1464021"/>
            <a:chOff x="0" y="0"/>
            <a:chExt cx="9144000" cy="1464021"/>
          </a:xfrm>
        </p:grpSpPr>
        <p:pic>
          <p:nvPicPr>
            <p:cNvPr id="2" name="Picture 1"/>
            <p:cNvPicPr>
              <a:picLocks noChangeAspect="1"/>
            </p:cNvPicPr>
            <p:nvPr/>
          </p:nvPicPr>
          <p:blipFill>
            <a:blip r:embed="rId3"/>
            <a:stretch>
              <a:fillRect/>
            </a:stretch>
          </p:blipFill>
          <p:spPr>
            <a:xfrm>
              <a:off x="0" y="0"/>
              <a:ext cx="9144000" cy="1464021"/>
            </a:xfrm>
            <a:prstGeom prst="rect">
              <a:avLst/>
            </a:prstGeom>
            <a:ln>
              <a:solidFill>
                <a:srgbClr val="000000"/>
              </a:solidFill>
            </a:ln>
          </p:spPr>
        </p:pic>
        <p:pic>
          <p:nvPicPr>
            <p:cNvPr id="3" name="Picture 2"/>
            <p:cNvPicPr>
              <a:picLocks noChangeAspect="1"/>
            </p:cNvPicPr>
            <p:nvPr/>
          </p:nvPicPr>
          <p:blipFill>
            <a:blip r:embed="rId4"/>
            <a:stretch>
              <a:fillRect/>
            </a:stretch>
          </p:blipFill>
          <p:spPr>
            <a:xfrm>
              <a:off x="4245429" y="481390"/>
              <a:ext cx="4822371" cy="406393"/>
            </a:xfrm>
            <a:prstGeom prst="rect">
              <a:avLst/>
            </a:prstGeom>
          </p:spPr>
        </p:pic>
      </p:grpSp>
      <p:grpSp>
        <p:nvGrpSpPr>
          <p:cNvPr id="7" name="Group 6"/>
          <p:cNvGrpSpPr/>
          <p:nvPr/>
        </p:nvGrpSpPr>
        <p:grpSpPr>
          <a:xfrm>
            <a:off x="1127606" y="1524000"/>
            <a:ext cx="6873394" cy="3378200"/>
            <a:chOff x="1127606" y="1651000"/>
            <a:chExt cx="6873394" cy="3378200"/>
          </a:xfrm>
        </p:grpSpPr>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1127606" y="1651000"/>
              <a:ext cx="6873394" cy="3378200"/>
            </a:xfrm>
            <a:prstGeom prst="rect">
              <a:avLst/>
            </a:prstGeom>
          </p:spPr>
        </p:pic>
        <p:sp>
          <p:nvSpPr>
            <p:cNvPr id="6" name="Rounded Rectangle 5"/>
            <p:cNvSpPr/>
            <p:nvPr/>
          </p:nvSpPr>
          <p:spPr bwMode="auto">
            <a:xfrm>
              <a:off x="4644571" y="1705429"/>
              <a:ext cx="350762" cy="374952"/>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grpSp>
      <p:sp>
        <p:nvSpPr>
          <p:cNvPr id="8" name="Rectangle 7"/>
          <p:cNvSpPr/>
          <p:nvPr/>
        </p:nvSpPr>
        <p:spPr>
          <a:xfrm>
            <a:off x="278190" y="4919008"/>
            <a:ext cx="8587620" cy="1938992"/>
          </a:xfrm>
          <a:prstGeom prst="rect">
            <a:avLst/>
          </a:prstGeom>
        </p:spPr>
        <p:txBody>
          <a:bodyPr wrap="square">
            <a:spAutoFit/>
          </a:bodyPr>
          <a:lstStyle/>
          <a:p>
            <a:pPr marL="230188" indent="-230188"/>
            <a:r>
              <a:rPr lang="en-US" i="1"/>
              <a:t>G. obscuriglobus</a:t>
            </a:r>
            <a:r>
              <a:rPr lang="en-US"/>
              <a:t> cells were incubated with GFP and then stained with DAPI and SynaptoRed. A GFP-containing region is seen in the cytoplasm bounded by the cytoplasmic membrane as defined by the SynaptoRed staining and is separated from the nuclear body (DAPI staining). </a:t>
            </a:r>
            <a:r>
              <a:rPr lang="en-US" b="1"/>
              <a:t>N</a:t>
            </a:r>
            <a:r>
              <a:rPr lang="en-US"/>
              <a:t>, nucleoid; </a:t>
            </a:r>
            <a:r>
              <a:rPr lang="en-US" b="1"/>
              <a:t>NE</a:t>
            </a:r>
            <a:r>
              <a:rPr lang="en-US"/>
              <a:t>, nuclear envelope; </a:t>
            </a:r>
            <a:r>
              <a:rPr lang="en-US" b="1"/>
              <a:t>ICM</a:t>
            </a:r>
            <a:r>
              <a:rPr lang="en-US"/>
              <a:t>, intracytoplasmic membrane; </a:t>
            </a:r>
            <a:r>
              <a:rPr lang="en-US" b="1"/>
              <a:t>R</a:t>
            </a:r>
            <a:r>
              <a:rPr lang="en-US"/>
              <a:t>, riboplasm; </a:t>
            </a:r>
            <a:r>
              <a:rPr lang="en-US" b="1"/>
              <a:t>CM</a:t>
            </a:r>
            <a:r>
              <a:rPr lang="en-US"/>
              <a:t>, cytoplasmic membrane; </a:t>
            </a:r>
            <a:r>
              <a:rPr lang="en-US" b="1"/>
              <a:t>CW</a:t>
            </a:r>
            <a:r>
              <a:rPr lang="en-US"/>
              <a:t>, cell wall.</a:t>
            </a:r>
          </a:p>
        </p:txBody>
      </p:sp>
    </p:spTree>
    <p:extLst>
      <p:ext uri="{BB962C8B-B14F-4D97-AF65-F5344CB8AC3E}">
        <p14:creationId xmlns:p14="http://schemas.microsoft.com/office/powerpoint/2010/main" val="13349698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
            <a:ext cx="9144000" cy="2286000"/>
            <a:chOff x="0" y="1"/>
            <a:chExt cx="9144000" cy="2286000"/>
          </a:xfrm>
        </p:grpSpPr>
        <p:pic>
          <p:nvPicPr>
            <p:cNvPr id="9" name="Picture 8"/>
            <p:cNvPicPr>
              <a:picLocks noChangeAspect="1"/>
            </p:cNvPicPr>
            <p:nvPr/>
          </p:nvPicPr>
          <p:blipFill>
            <a:blip r:embed="rId3"/>
            <a:stretch>
              <a:fillRect/>
            </a:stretch>
          </p:blipFill>
          <p:spPr>
            <a:xfrm>
              <a:off x="0" y="1"/>
              <a:ext cx="9144000" cy="2286000"/>
            </a:xfrm>
            <a:prstGeom prst="rect">
              <a:avLst/>
            </a:prstGeom>
            <a:ln>
              <a:solidFill>
                <a:srgbClr val="000090"/>
              </a:solidFill>
            </a:ln>
          </p:spPr>
        </p:pic>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2971800" y="18143"/>
              <a:ext cx="4572000" cy="312185"/>
            </a:xfrm>
            <a:prstGeom prst="rect">
              <a:avLst/>
            </a:prstGeom>
          </p:spPr>
        </p:pic>
      </p:grpSp>
      <p:grpSp>
        <p:nvGrpSpPr>
          <p:cNvPr id="14" name="Group 13"/>
          <p:cNvGrpSpPr/>
          <p:nvPr/>
        </p:nvGrpSpPr>
        <p:grpSpPr>
          <a:xfrm>
            <a:off x="3837372" y="1991509"/>
            <a:ext cx="5001828" cy="4866491"/>
            <a:chOff x="3837372" y="1991509"/>
            <a:chExt cx="5001828" cy="4866491"/>
          </a:xfrm>
        </p:grpSpPr>
        <p:sp>
          <p:nvSpPr>
            <p:cNvPr id="13" name="Oval 12"/>
            <p:cNvSpPr/>
            <p:nvPr/>
          </p:nvSpPr>
          <p:spPr bwMode="auto">
            <a:xfrm>
              <a:off x="3918857" y="2068286"/>
              <a:ext cx="4705048" cy="4713514"/>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solidFill>
                  <a:schemeClr val="tx1"/>
                </a:solidFill>
                <a:effectLst/>
                <a:latin typeface="Arial" pitchFamily="-112" charset="0"/>
              </a:endParaRPr>
            </a:p>
          </p:txBody>
        </p:sp>
        <p:pic>
          <p:nvPicPr>
            <p:cNvPr id="12" name="Picture 11"/>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37372" y="1991509"/>
              <a:ext cx="5001828" cy="4866491"/>
            </a:xfrm>
            <a:prstGeom prst="rect">
              <a:avLst/>
            </a:prstGeom>
          </p:spPr>
        </p:pic>
      </p:grpSp>
      <p:sp>
        <p:nvSpPr>
          <p:cNvPr id="15" name="Rectangle 14"/>
          <p:cNvSpPr/>
          <p:nvPr/>
        </p:nvSpPr>
        <p:spPr>
          <a:xfrm>
            <a:off x="152400" y="2615148"/>
            <a:ext cx="3505200" cy="3785652"/>
          </a:xfrm>
          <a:prstGeom prst="rect">
            <a:avLst/>
          </a:prstGeom>
        </p:spPr>
        <p:txBody>
          <a:bodyPr wrap="square">
            <a:spAutoFit/>
          </a:bodyPr>
          <a:lstStyle/>
          <a:p>
            <a:r>
              <a:rPr lang="en-US"/>
              <a:t>Eukaryotes, archaea, and eubacteria are grouped with orange, green, and blue backgrounds, respectively.</a:t>
            </a:r>
          </a:p>
          <a:p>
            <a:r>
              <a:rPr lang="en-US"/>
              <a:t>The number of MC proteins found in each proteome is indicated on the external arc with red bars. Note that this tree includes only two members of the PVC superphylum (both are planctomycetes).</a:t>
            </a:r>
          </a:p>
        </p:txBody>
      </p:sp>
    </p:spTree>
    <p:extLst>
      <p:ext uri="{BB962C8B-B14F-4D97-AF65-F5344CB8AC3E}">
        <p14:creationId xmlns:p14="http://schemas.microsoft.com/office/powerpoint/2010/main" val="2407653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304800" y="2286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Background – Distribution and ubiquity of bacteria</a:t>
            </a:r>
            <a:endParaRPr lang="en-US" b="1"/>
          </a:p>
        </p:txBody>
      </p:sp>
      <p:sp>
        <p:nvSpPr>
          <p:cNvPr id="18435" name="Text Box 3"/>
          <p:cNvSpPr txBox="1">
            <a:spLocks noChangeArrowheads="1"/>
          </p:cNvSpPr>
          <p:nvPr/>
        </p:nvSpPr>
        <p:spPr bwMode="auto">
          <a:xfrm>
            <a:off x="152400" y="762000"/>
            <a:ext cx="883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Given their ecological, geochemical, agricultural and medical importance, we know surprisingly little about bacteria.</a:t>
            </a:r>
          </a:p>
        </p:txBody>
      </p:sp>
      <p:sp>
        <p:nvSpPr>
          <p:cNvPr id="3080" name="Text Box 8"/>
          <p:cNvSpPr txBox="1">
            <a:spLocks noChangeArrowheads="1"/>
          </p:cNvSpPr>
          <p:nvPr/>
        </p:nvSpPr>
        <p:spPr bwMode="auto">
          <a:xfrm>
            <a:off x="228600" y="5622925"/>
            <a:ext cx="8001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 Soil microbes are historically the richest source of antibiotics used in human medicine.  &gt;99% of soil bacteria are resistant to culturing, and their antibiotics remain inaccessible by traditional means.</a:t>
            </a:r>
          </a:p>
        </p:txBody>
      </p:sp>
      <p:grpSp>
        <p:nvGrpSpPr>
          <p:cNvPr id="2" name="Group 16"/>
          <p:cNvGrpSpPr>
            <a:grpSpLocks/>
          </p:cNvGrpSpPr>
          <p:nvPr/>
        </p:nvGrpSpPr>
        <p:grpSpPr bwMode="auto">
          <a:xfrm>
            <a:off x="228600" y="1600200"/>
            <a:ext cx="8001000" cy="990600"/>
            <a:chOff x="144" y="1008"/>
            <a:chExt cx="5040" cy="624"/>
          </a:xfrm>
        </p:grpSpPr>
        <p:sp>
          <p:nvSpPr>
            <p:cNvPr id="18446" name="Text Box 4"/>
            <p:cNvSpPr txBox="1">
              <a:spLocks noChangeArrowheads="1"/>
            </p:cNvSpPr>
            <p:nvPr/>
          </p:nvSpPr>
          <p:spPr bwMode="auto">
            <a:xfrm>
              <a:off x="144" y="1008"/>
              <a:ext cx="504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 Great majority of dissolved organic N in seawater is bacterial cell wall material (peptidoglycan).</a:t>
              </a:r>
            </a:p>
          </p:txBody>
        </p:sp>
        <p:pic>
          <p:nvPicPr>
            <p:cNvPr id="18447" name="Picture 1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640" y="1248"/>
              <a:ext cx="231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8"/>
          <p:cNvGrpSpPr>
            <a:grpSpLocks/>
          </p:cNvGrpSpPr>
          <p:nvPr/>
        </p:nvGrpSpPr>
        <p:grpSpPr bwMode="auto">
          <a:xfrm>
            <a:off x="228600" y="4058860"/>
            <a:ext cx="8001000" cy="1631950"/>
            <a:chOff x="144" y="2505"/>
            <a:chExt cx="5040" cy="1028"/>
          </a:xfrm>
        </p:grpSpPr>
        <p:sp>
          <p:nvSpPr>
            <p:cNvPr id="18442" name="Text Box 6"/>
            <p:cNvSpPr txBox="1">
              <a:spLocks noChangeArrowheads="1"/>
            </p:cNvSpPr>
            <p:nvPr/>
          </p:nvSpPr>
          <p:spPr bwMode="auto">
            <a:xfrm>
              <a:off x="144" y="2505"/>
              <a:ext cx="5040" cy="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 Molecular methods indicate &gt;400 species of bacteria in the human oral cavity.  So far, only about 150 of those species have been cultured in laboratories and </a:t>
              </a:r>
            </a:p>
            <a:p>
              <a:pPr>
                <a:spcBef>
                  <a:spcPts val="0"/>
                </a:spcBef>
              </a:pPr>
              <a:r>
                <a:rPr lang="en-US"/>
                <a:t>	identified.  Similar situation </a:t>
              </a:r>
            </a:p>
            <a:p>
              <a:pPr>
                <a:spcBef>
                  <a:spcPts val="0"/>
                </a:spcBef>
              </a:pPr>
              <a:r>
                <a:rPr lang="en-US"/>
                <a:t>	for gut.</a:t>
              </a:r>
            </a:p>
          </p:txBody>
        </p:sp>
        <p:pic>
          <p:nvPicPr>
            <p:cNvPr id="18443" name="Picture 15"/>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640" y="2924"/>
              <a:ext cx="2312"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91" name="Text Box 19"/>
          <p:cNvSpPr txBox="1">
            <a:spLocks noChangeArrowheads="1"/>
          </p:cNvSpPr>
          <p:nvPr/>
        </p:nvSpPr>
        <p:spPr bwMode="auto">
          <a:xfrm>
            <a:off x="457200" y="2927350"/>
            <a:ext cx="358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(Soil has __________ )</a:t>
            </a:r>
          </a:p>
        </p:txBody>
      </p:sp>
      <p:grpSp>
        <p:nvGrpSpPr>
          <p:cNvPr id="6" name="Group 5"/>
          <p:cNvGrpSpPr/>
          <p:nvPr/>
        </p:nvGrpSpPr>
        <p:grpSpPr>
          <a:xfrm>
            <a:off x="228600" y="2590800"/>
            <a:ext cx="7633305" cy="1509486"/>
            <a:chOff x="228600" y="2590800"/>
            <a:chExt cx="7633305" cy="1509486"/>
          </a:xfrm>
        </p:grpSpPr>
        <p:sp>
          <p:nvSpPr>
            <p:cNvPr id="18444" name="Text Box 5"/>
            <p:cNvSpPr txBox="1">
              <a:spLocks noChangeArrowheads="1"/>
            </p:cNvSpPr>
            <p:nvPr/>
          </p:nvSpPr>
          <p:spPr bwMode="auto">
            <a:xfrm>
              <a:off x="228600" y="2590800"/>
              <a:ext cx="723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 Sediments under open ocean contain _______ bacteria/cm</a:t>
              </a:r>
              <a:r>
                <a:rPr lang="en-US" baseline="30000"/>
                <a:t>3 </a:t>
              </a:r>
              <a:endParaRPr lang="en-US"/>
            </a:p>
          </p:txBody>
        </p:sp>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saturation sat="66000"/>
                      </a14:imgEffect>
                    </a14:imgLayer>
                  </a14:imgProps>
                </a:ext>
                <a:ext uri="{28A0092B-C50C-407E-A947-70E740481C1C}">
                  <a14:useLocalDpi xmlns:a14="http://schemas.microsoft.com/office/drawing/2010/main"/>
                </a:ext>
              </a:extLst>
            </a:blip>
            <a:srcRect/>
            <a:stretch/>
          </p:blipFill>
          <p:spPr>
            <a:xfrm>
              <a:off x="4197048" y="3011714"/>
              <a:ext cx="3664857" cy="1088572"/>
            </a:xfrm>
            <a:prstGeom prst="rect">
              <a:avLst/>
            </a:prstGeom>
            <a:ln>
              <a:solidFill>
                <a:schemeClr val="tx1"/>
              </a:solidFill>
            </a:ln>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91"/>
                                        </p:tgtEl>
                                        <p:attrNameLst>
                                          <p:attrName>style.visibility</p:attrName>
                                        </p:attrNameLst>
                                      </p:cBhvr>
                                      <p:to>
                                        <p:strVal val="visible"/>
                                      </p:to>
                                    </p:set>
                                    <p:anim calcmode="lin" valueType="num">
                                      <p:cBhvr additive="base">
                                        <p:cTn id="17" dur="500" fill="hold"/>
                                        <p:tgtEl>
                                          <p:spTgt spid="3091"/>
                                        </p:tgtEl>
                                        <p:attrNameLst>
                                          <p:attrName>ppt_x</p:attrName>
                                        </p:attrNameLst>
                                      </p:cBhvr>
                                      <p:tavLst>
                                        <p:tav tm="0">
                                          <p:val>
                                            <p:strVal val="#ppt_x"/>
                                          </p:val>
                                        </p:tav>
                                        <p:tav tm="100000">
                                          <p:val>
                                            <p:strVal val="#ppt_x"/>
                                          </p:val>
                                        </p:tav>
                                      </p:tavLst>
                                    </p:anim>
                                    <p:anim calcmode="lin" valueType="num">
                                      <p:cBhvr additive="base">
                                        <p:cTn id="18" dur="500" fill="hold"/>
                                        <p:tgtEl>
                                          <p:spTgt spid="309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080"/>
                                        </p:tgtEl>
                                        <p:attrNameLst>
                                          <p:attrName>style.visibility</p:attrName>
                                        </p:attrNameLst>
                                      </p:cBhvr>
                                      <p:to>
                                        <p:strVal val="visible"/>
                                      </p:to>
                                    </p:set>
                                    <p:animEffect transition="in" filter="wipe(left)">
                                      <p:cBhvr>
                                        <p:cTn id="28"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0" autoUpdateAnimBg="0"/>
      <p:bldP spid="3091"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9785"/>
            <a:ext cx="9144000" cy="1849560"/>
            <a:chOff x="0" y="19785"/>
            <a:chExt cx="9144000" cy="1849560"/>
          </a:xfrm>
        </p:grpSpPr>
        <p:pic>
          <p:nvPicPr>
            <p:cNvPr id="2" name="Picture 1"/>
            <p:cNvPicPr>
              <a:picLocks noChangeAspect="1"/>
            </p:cNvPicPr>
            <p:nvPr/>
          </p:nvPicPr>
          <p:blipFill>
            <a:blip r:embed="rId3"/>
            <a:stretch>
              <a:fillRect/>
            </a:stretch>
          </p:blipFill>
          <p:spPr>
            <a:xfrm>
              <a:off x="0" y="19785"/>
              <a:ext cx="9144000" cy="1849560"/>
            </a:xfrm>
            <a:prstGeom prst="rect">
              <a:avLst/>
            </a:prstGeom>
          </p:spPr>
        </p:pic>
        <p:pic>
          <p:nvPicPr>
            <p:cNvPr id="3" name="Picture 2"/>
            <p:cNvPicPr>
              <a:picLocks noChangeAspect="1"/>
            </p:cNvPicPr>
            <p:nvPr/>
          </p:nvPicPr>
          <p:blipFill>
            <a:blip r:embed="rId4"/>
            <a:stretch>
              <a:fillRect/>
            </a:stretch>
          </p:blipFill>
          <p:spPr>
            <a:xfrm>
              <a:off x="4191000" y="685800"/>
              <a:ext cx="4279900" cy="342900"/>
            </a:xfrm>
            <a:prstGeom prst="rect">
              <a:avLst/>
            </a:prstGeom>
          </p:spPr>
        </p:pic>
        <p:pic>
          <p:nvPicPr>
            <p:cNvPr id="4" name="Picture 3"/>
            <p:cNvPicPr>
              <a:picLocks noChangeAspect="1"/>
            </p:cNvPicPr>
            <p:nvPr/>
          </p:nvPicPr>
          <p:blipFill>
            <a:blip r:embed="rId5"/>
            <a:stretch>
              <a:fillRect/>
            </a:stretch>
          </p:blipFill>
          <p:spPr>
            <a:xfrm>
              <a:off x="5715000" y="457200"/>
              <a:ext cx="1054100" cy="304800"/>
            </a:xfrm>
            <a:prstGeom prst="rect">
              <a:avLst/>
            </a:prstGeom>
          </p:spPr>
        </p:pic>
      </p:grpSp>
      <p:pic>
        <p:nvPicPr>
          <p:cNvPr id="8" name="Picture 7"/>
          <p:cNvPicPr>
            <a:picLocks noChangeAspect="1"/>
          </p:cNvPicPr>
          <p:nvPr/>
        </p:nvPicPr>
        <p:blipFill>
          <a:blip r:embed="rId6"/>
          <a:stretch>
            <a:fillRect/>
          </a:stretch>
        </p:blipFill>
        <p:spPr>
          <a:xfrm>
            <a:off x="0" y="4717177"/>
            <a:ext cx="9144000" cy="2121674"/>
          </a:xfrm>
          <a:prstGeom prst="rect">
            <a:avLst/>
          </a:prstGeom>
        </p:spPr>
      </p:pic>
      <p:sp>
        <p:nvSpPr>
          <p:cNvPr id="9" name="Rectangle 8"/>
          <p:cNvSpPr/>
          <p:nvPr/>
        </p:nvSpPr>
        <p:spPr>
          <a:xfrm>
            <a:off x="228600" y="1953161"/>
            <a:ext cx="3352800" cy="1323439"/>
          </a:xfrm>
          <a:prstGeom prst="rect">
            <a:avLst/>
          </a:prstGeom>
        </p:spPr>
        <p:txBody>
          <a:bodyPr wrap="square">
            <a:spAutoFit/>
          </a:bodyPr>
          <a:lstStyle/>
          <a:p>
            <a:r>
              <a:rPr lang="en-US"/>
              <a:t>Inner ring: number of genes in the genomes; </a:t>
            </a:r>
          </a:p>
          <a:p>
            <a:r>
              <a:rPr lang="en-US"/>
              <a:t>Outer ring: characterized/uncharacterized genes.</a:t>
            </a:r>
          </a:p>
        </p:txBody>
      </p:sp>
      <p:sp>
        <p:nvSpPr>
          <p:cNvPr id="10" name="Rectangle 9"/>
          <p:cNvSpPr/>
          <p:nvPr/>
        </p:nvSpPr>
        <p:spPr>
          <a:xfrm>
            <a:off x="4589090" y="4072926"/>
            <a:ext cx="4572000" cy="707886"/>
          </a:xfrm>
          <a:prstGeom prst="rect">
            <a:avLst/>
          </a:prstGeom>
        </p:spPr>
        <p:txBody>
          <a:bodyPr>
            <a:spAutoFit/>
          </a:bodyPr>
          <a:lstStyle/>
          <a:p>
            <a:pPr algn="r"/>
            <a:r>
              <a:rPr lang="en-US"/>
              <a:t>ICM structure of four Planctomycetaceae species.</a:t>
            </a:r>
          </a:p>
        </p:txBody>
      </p:sp>
      <p:grpSp>
        <p:nvGrpSpPr>
          <p:cNvPr id="12" name="Group 11"/>
          <p:cNvGrpSpPr/>
          <p:nvPr/>
        </p:nvGrpSpPr>
        <p:grpSpPr>
          <a:xfrm>
            <a:off x="3200401" y="1859232"/>
            <a:ext cx="3124199" cy="2858562"/>
            <a:chOff x="3200401" y="1859232"/>
            <a:chExt cx="3124199" cy="2858562"/>
          </a:xfrm>
        </p:grpSpPr>
        <p:pic>
          <p:nvPicPr>
            <p:cNvPr id="7" name="Picture 6"/>
            <p:cNvPicPr>
              <a:picLocks noChangeAspect="1"/>
            </p:cNvPicPr>
            <p:nvPr/>
          </p:nvPicPr>
          <p:blipFill>
            <a:blip r:embed="rId7">
              <a:clrChange>
                <a:clrFrom>
                  <a:srgbClr val="FFFFFF"/>
                </a:clrFrom>
                <a:clrTo>
                  <a:srgbClr val="FFFFFF">
                    <a:alpha val="0"/>
                  </a:srgbClr>
                </a:clrTo>
              </a:clrChange>
            </a:blip>
            <a:stretch>
              <a:fillRect/>
            </a:stretch>
          </p:blipFill>
          <p:spPr>
            <a:xfrm>
              <a:off x="3200401" y="1874804"/>
              <a:ext cx="2971800" cy="2842990"/>
            </a:xfrm>
            <a:prstGeom prst="rect">
              <a:avLst/>
            </a:prstGeom>
          </p:spPr>
        </p:pic>
        <p:sp>
          <p:nvSpPr>
            <p:cNvPr id="11" name="Rectangle 10"/>
            <p:cNvSpPr/>
            <p:nvPr/>
          </p:nvSpPr>
          <p:spPr bwMode="auto">
            <a:xfrm>
              <a:off x="5943600" y="1859232"/>
              <a:ext cx="381000" cy="3048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grpSp>
    </p:spTree>
    <p:extLst>
      <p:ext uri="{BB962C8B-B14F-4D97-AF65-F5344CB8AC3E}">
        <p14:creationId xmlns:p14="http://schemas.microsoft.com/office/powerpoint/2010/main" val="20942210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2"/>
          <p:cNvSpPr txBox="1">
            <a:spLocks noChangeArrowheads="1"/>
          </p:cNvSpPr>
          <p:nvPr/>
        </p:nvSpPr>
        <p:spPr bwMode="auto">
          <a:xfrm>
            <a:off x="88900" y="76200"/>
            <a:ext cx="8947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Genome sequence as </a:t>
            </a:r>
            <a:r>
              <a:rPr lang="ja-JP" altLang="en-US" sz="2400" b="1"/>
              <a:t>“</a:t>
            </a:r>
            <a:r>
              <a:rPr lang="en-US" sz="2400" b="1"/>
              <a:t>parts list</a:t>
            </a:r>
            <a:r>
              <a:rPr lang="ja-JP" altLang="en-US" sz="2400" b="1"/>
              <a:t>”</a:t>
            </a:r>
            <a:r>
              <a:rPr lang="en-US" sz="2400" b="1"/>
              <a:t> –  Identifying pathways, virulence factors, drug/vaccine targets</a:t>
            </a:r>
          </a:p>
        </p:txBody>
      </p:sp>
      <p:grpSp>
        <p:nvGrpSpPr>
          <p:cNvPr id="55306" name="Group 30"/>
          <p:cNvGrpSpPr>
            <a:grpSpLocks/>
          </p:cNvGrpSpPr>
          <p:nvPr/>
        </p:nvGrpSpPr>
        <p:grpSpPr bwMode="auto">
          <a:xfrm>
            <a:off x="1295400" y="1325860"/>
            <a:ext cx="6477000" cy="930275"/>
            <a:chOff x="624" y="1584"/>
            <a:chExt cx="4080" cy="586"/>
          </a:xfrm>
        </p:grpSpPr>
        <p:pic>
          <p:nvPicPr>
            <p:cNvPr id="55308" name="Picture 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4" y="1584"/>
              <a:ext cx="364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9" name="Text Box 32"/>
            <p:cNvSpPr txBox="1">
              <a:spLocks noChangeArrowheads="1"/>
            </p:cNvSpPr>
            <p:nvPr/>
          </p:nvSpPr>
          <p:spPr bwMode="auto">
            <a:xfrm>
              <a:off x="624" y="1920"/>
              <a:ext cx="40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i="1"/>
                <a:t>http://www.ncbi.nlm.nih.gov/genomes/static/gpstat.html</a:t>
              </a:r>
            </a:p>
          </p:txBody>
        </p:sp>
      </p:grpSp>
      <p:sp>
        <p:nvSpPr>
          <p:cNvPr id="55307" name="Text Box 33"/>
          <p:cNvSpPr txBox="1">
            <a:spLocks noChangeArrowheads="1"/>
          </p:cNvSpPr>
          <p:nvPr/>
        </p:nvSpPr>
        <p:spPr bwMode="auto">
          <a:xfrm>
            <a:off x="304800" y="2865735"/>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en-US" sz="2400"/>
              <a:t>• Species count as of March 2014:</a:t>
            </a:r>
          </a:p>
        </p:txBody>
      </p:sp>
      <p:graphicFrame>
        <p:nvGraphicFramePr>
          <p:cNvPr id="3" name="Table 2"/>
          <p:cNvGraphicFramePr>
            <a:graphicFrameLocks noGrp="1"/>
          </p:cNvGraphicFramePr>
          <p:nvPr>
            <p:extLst>
              <p:ext uri="{D42A27DB-BD31-4B8C-83A1-F6EECF244321}">
                <p14:modId xmlns:p14="http://schemas.microsoft.com/office/powerpoint/2010/main" val="2818278666"/>
              </p:ext>
            </p:extLst>
          </p:nvPr>
        </p:nvGraphicFramePr>
        <p:xfrm>
          <a:off x="838200" y="3632200"/>
          <a:ext cx="7696200" cy="1854200"/>
        </p:xfrm>
        <a:graphic>
          <a:graphicData uri="http://schemas.openxmlformats.org/drawingml/2006/table">
            <a:tbl>
              <a:tblPr firstRow="1" bandRow="1">
                <a:tableStyleId>{17292A2E-F333-43FB-9621-5CBBE7FDCDCB}</a:tableStyleId>
              </a:tblPr>
              <a:tblGrid>
                <a:gridCol w="1539240"/>
                <a:gridCol w="1539240"/>
                <a:gridCol w="1539240"/>
                <a:gridCol w="1539240"/>
                <a:gridCol w="1539240"/>
              </a:tblGrid>
              <a:tr h="370840">
                <a:tc>
                  <a:txBody>
                    <a:bodyPr/>
                    <a:lstStyle/>
                    <a:p>
                      <a:pPr algn="ctr"/>
                      <a:endParaRPr lang="en-US">
                        <a:latin typeface="Arial"/>
                        <a:cs typeface="Arial"/>
                      </a:endParaRPr>
                    </a:p>
                  </a:txBody>
                  <a:tcPr>
                    <a:solidFill>
                      <a:srgbClr val="000090"/>
                    </a:solidFill>
                  </a:tcPr>
                </a:tc>
                <a:tc>
                  <a:txBody>
                    <a:bodyPr/>
                    <a:lstStyle/>
                    <a:p>
                      <a:pPr algn="ctr"/>
                      <a:r>
                        <a:rPr lang="en-US">
                          <a:latin typeface="Arial"/>
                          <a:cs typeface="Arial"/>
                        </a:rPr>
                        <a:t>Complete</a:t>
                      </a:r>
                    </a:p>
                  </a:txBody>
                  <a:tcPr>
                    <a:solidFill>
                      <a:srgbClr val="000090"/>
                    </a:solidFill>
                  </a:tcPr>
                </a:tc>
                <a:tc>
                  <a:txBody>
                    <a:bodyPr/>
                    <a:lstStyle/>
                    <a:p>
                      <a:pPr algn="ctr"/>
                      <a:r>
                        <a:rPr lang="en-US">
                          <a:latin typeface="Arial"/>
                          <a:cs typeface="Arial"/>
                        </a:rPr>
                        <a:t>Full Draft</a:t>
                      </a:r>
                    </a:p>
                  </a:txBody>
                  <a:tcPr>
                    <a:solidFill>
                      <a:srgbClr val="000090"/>
                    </a:solidFill>
                  </a:tcPr>
                </a:tc>
                <a:tc>
                  <a:txBody>
                    <a:bodyPr/>
                    <a:lstStyle/>
                    <a:p>
                      <a:pPr algn="ctr"/>
                      <a:r>
                        <a:rPr lang="en-US">
                          <a:latin typeface="Arial"/>
                          <a:cs typeface="Arial"/>
                        </a:rPr>
                        <a:t>In Progress</a:t>
                      </a:r>
                    </a:p>
                  </a:txBody>
                  <a:tcPr>
                    <a:solidFill>
                      <a:srgbClr val="000090"/>
                    </a:solidFill>
                  </a:tcPr>
                </a:tc>
                <a:tc>
                  <a:txBody>
                    <a:bodyPr/>
                    <a:lstStyle/>
                    <a:p>
                      <a:pPr algn="ctr"/>
                      <a:r>
                        <a:rPr lang="en-US">
                          <a:latin typeface="Arial"/>
                          <a:cs typeface="Arial"/>
                        </a:rPr>
                        <a:t>Total</a:t>
                      </a:r>
                    </a:p>
                  </a:txBody>
                  <a:tcPr>
                    <a:solidFill>
                      <a:srgbClr val="000090"/>
                    </a:solidFill>
                  </a:tcPr>
                </a:tc>
              </a:tr>
              <a:tr h="370840">
                <a:tc>
                  <a:txBody>
                    <a:bodyPr/>
                    <a:lstStyle/>
                    <a:p>
                      <a:pPr algn="ctr"/>
                      <a:r>
                        <a:rPr lang="en-US">
                          <a:latin typeface="Arial"/>
                          <a:cs typeface="Arial"/>
                        </a:rPr>
                        <a:t>Archaea</a:t>
                      </a:r>
                    </a:p>
                  </a:txBody>
                  <a:tcPr/>
                </a:tc>
                <a:tc>
                  <a:txBody>
                    <a:bodyPr/>
                    <a:lstStyle/>
                    <a:p>
                      <a:pPr algn="ctr"/>
                      <a:r>
                        <a:rPr lang="en-US">
                          <a:latin typeface="Arial"/>
                          <a:cs typeface="Arial"/>
                        </a:rPr>
                        <a:t>100</a:t>
                      </a:r>
                    </a:p>
                  </a:txBody>
                  <a:tcPr/>
                </a:tc>
                <a:tc>
                  <a:txBody>
                    <a:bodyPr/>
                    <a:lstStyle/>
                    <a:p>
                      <a:pPr algn="ctr"/>
                      <a:r>
                        <a:rPr lang="en-US">
                          <a:latin typeface="Arial"/>
                          <a:cs typeface="Arial"/>
                        </a:rPr>
                        <a:t>5</a:t>
                      </a:r>
                    </a:p>
                  </a:txBody>
                  <a:tcPr/>
                </a:tc>
                <a:tc>
                  <a:txBody>
                    <a:bodyPr/>
                    <a:lstStyle/>
                    <a:p>
                      <a:pPr algn="ctr"/>
                      <a:r>
                        <a:rPr lang="en-US">
                          <a:latin typeface="Arial"/>
                          <a:cs typeface="Arial"/>
                        </a:rPr>
                        <a:t>48</a:t>
                      </a:r>
                    </a:p>
                  </a:txBody>
                  <a:tcPr/>
                </a:tc>
                <a:tc>
                  <a:txBody>
                    <a:bodyPr/>
                    <a:lstStyle/>
                    <a:p>
                      <a:pPr algn="ctr"/>
                      <a:r>
                        <a:rPr lang="en-US">
                          <a:latin typeface="Arial"/>
                          <a:cs typeface="Arial"/>
                        </a:rPr>
                        <a:t>153</a:t>
                      </a:r>
                    </a:p>
                  </a:txBody>
                  <a:tcPr/>
                </a:tc>
              </a:tr>
              <a:tr h="370840">
                <a:tc>
                  <a:txBody>
                    <a:bodyPr/>
                    <a:lstStyle/>
                    <a:p>
                      <a:pPr algn="ctr"/>
                      <a:r>
                        <a:rPr lang="en-US" b="1">
                          <a:latin typeface="Arial"/>
                          <a:cs typeface="Arial"/>
                        </a:rPr>
                        <a:t>Bacteria</a:t>
                      </a:r>
                    </a:p>
                  </a:txBody>
                  <a:tcPr/>
                </a:tc>
                <a:tc>
                  <a:txBody>
                    <a:bodyPr/>
                    <a:lstStyle/>
                    <a:p>
                      <a:pPr algn="ctr"/>
                      <a:r>
                        <a:rPr lang="en-US" b="1">
                          <a:latin typeface="Arial"/>
                          <a:cs typeface="Arial"/>
                        </a:rPr>
                        <a:t>1017</a:t>
                      </a:r>
                    </a:p>
                  </a:txBody>
                  <a:tcPr/>
                </a:tc>
                <a:tc>
                  <a:txBody>
                    <a:bodyPr/>
                    <a:lstStyle/>
                    <a:p>
                      <a:pPr algn="ctr"/>
                      <a:r>
                        <a:rPr lang="en-US" b="1">
                          <a:latin typeface="Arial"/>
                          <a:cs typeface="Arial"/>
                        </a:rPr>
                        <a:t>961</a:t>
                      </a:r>
                    </a:p>
                  </a:txBody>
                  <a:tcPr/>
                </a:tc>
                <a:tc>
                  <a:txBody>
                    <a:bodyPr/>
                    <a:lstStyle/>
                    <a:p>
                      <a:pPr algn="ctr"/>
                      <a:r>
                        <a:rPr lang="en-US" b="1">
                          <a:latin typeface="Arial"/>
                          <a:cs typeface="Arial"/>
                        </a:rPr>
                        <a:t>547</a:t>
                      </a:r>
                    </a:p>
                  </a:txBody>
                  <a:tcPr/>
                </a:tc>
                <a:tc>
                  <a:txBody>
                    <a:bodyPr/>
                    <a:lstStyle/>
                    <a:p>
                      <a:pPr algn="ctr"/>
                      <a:r>
                        <a:rPr lang="en-US" b="1">
                          <a:latin typeface="Arial"/>
                          <a:cs typeface="Arial"/>
                        </a:rPr>
                        <a:t>2525</a:t>
                      </a:r>
                    </a:p>
                  </a:txBody>
                  <a:tcPr/>
                </a:tc>
              </a:tr>
              <a:tr h="370840">
                <a:tc>
                  <a:txBody>
                    <a:bodyPr/>
                    <a:lstStyle/>
                    <a:p>
                      <a:pPr algn="ctr"/>
                      <a:r>
                        <a:rPr lang="en-US">
                          <a:latin typeface="Arial"/>
                          <a:cs typeface="Arial"/>
                        </a:rPr>
                        <a:t>Eukarya</a:t>
                      </a:r>
                    </a:p>
                  </a:txBody>
                  <a:tcPr/>
                </a:tc>
                <a:tc>
                  <a:txBody>
                    <a:bodyPr/>
                    <a:lstStyle/>
                    <a:p>
                      <a:pPr algn="ctr"/>
                      <a:r>
                        <a:rPr lang="en-US">
                          <a:latin typeface="Arial"/>
                          <a:cs typeface="Arial"/>
                        </a:rPr>
                        <a:t>36</a:t>
                      </a:r>
                    </a:p>
                  </a:txBody>
                  <a:tcPr/>
                </a:tc>
                <a:tc>
                  <a:txBody>
                    <a:bodyPr/>
                    <a:lstStyle/>
                    <a:p>
                      <a:pPr algn="ctr"/>
                      <a:r>
                        <a:rPr lang="en-US">
                          <a:latin typeface="Arial"/>
                          <a:cs typeface="Arial"/>
                        </a:rPr>
                        <a:t>319</a:t>
                      </a:r>
                    </a:p>
                  </a:txBody>
                  <a:tcPr/>
                </a:tc>
                <a:tc>
                  <a:txBody>
                    <a:bodyPr/>
                    <a:lstStyle/>
                    <a:p>
                      <a:pPr algn="ctr"/>
                      <a:r>
                        <a:rPr lang="en-US">
                          <a:latin typeface="Arial"/>
                          <a:cs typeface="Arial"/>
                        </a:rPr>
                        <a:t>294</a:t>
                      </a:r>
                    </a:p>
                  </a:txBody>
                  <a:tcPr/>
                </a:tc>
                <a:tc>
                  <a:txBody>
                    <a:bodyPr/>
                    <a:lstStyle/>
                    <a:p>
                      <a:pPr algn="ctr"/>
                      <a:r>
                        <a:rPr lang="en-US">
                          <a:latin typeface="Arial"/>
                          <a:cs typeface="Arial"/>
                        </a:rPr>
                        <a:t>649</a:t>
                      </a:r>
                    </a:p>
                  </a:txBody>
                  <a:tcPr/>
                </a:tc>
              </a:tr>
              <a:tr h="370840">
                <a:tc>
                  <a:txBody>
                    <a:bodyPr/>
                    <a:lstStyle/>
                    <a:p>
                      <a:pPr algn="ctr"/>
                      <a:r>
                        <a:rPr lang="en-US" b="1">
                          <a:latin typeface="Arial"/>
                          <a:cs typeface="Arial"/>
                        </a:rPr>
                        <a:t>Total</a:t>
                      </a:r>
                    </a:p>
                  </a:txBody>
                  <a:tcPr>
                    <a:solidFill>
                      <a:srgbClr val="FFFF66"/>
                    </a:solidFill>
                  </a:tcPr>
                </a:tc>
                <a:tc>
                  <a:txBody>
                    <a:bodyPr/>
                    <a:lstStyle/>
                    <a:p>
                      <a:pPr algn="ctr"/>
                      <a:r>
                        <a:rPr lang="en-US" b="1">
                          <a:latin typeface="Arial"/>
                          <a:cs typeface="Arial"/>
                        </a:rPr>
                        <a:t>1153</a:t>
                      </a:r>
                    </a:p>
                  </a:txBody>
                  <a:tcPr>
                    <a:solidFill>
                      <a:srgbClr val="FFFF66"/>
                    </a:solidFill>
                  </a:tcPr>
                </a:tc>
                <a:tc>
                  <a:txBody>
                    <a:bodyPr/>
                    <a:lstStyle/>
                    <a:p>
                      <a:pPr algn="ctr"/>
                      <a:r>
                        <a:rPr lang="en-US" b="1">
                          <a:latin typeface="Arial"/>
                          <a:cs typeface="Arial"/>
                        </a:rPr>
                        <a:t>1285</a:t>
                      </a:r>
                    </a:p>
                  </a:txBody>
                  <a:tcPr>
                    <a:solidFill>
                      <a:srgbClr val="FFFF66"/>
                    </a:solidFill>
                  </a:tcPr>
                </a:tc>
                <a:tc>
                  <a:txBody>
                    <a:bodyPr/>
                    <a:lstStyle/>
                    <a:p>
                      <a:pPr algn="ctr"/>
                      <a:r>
                        <a:rPr lang="en-US" b="1">
                          <a:latin typeface="Arial"/>
                          <a:cs typeface="Arial"/>
                        </a:rPr>
                        <a:t>889</a:t>
                      </a:r>
                    </a:p>
                  </a:txBody>
                  <a:tcPr>
                    <a:solidFill>
                      <a:srgbClr val="FFFF66"/>
                    </a:solidFill>
                  </a:tcPr>
                </a:tc>
                <a:tc>
                  <a:txBody>
                    <a:bodyPr/>
                    <a:lstStyle/>
                    <a:p>
                      <a:pPr algn="ctr"/>
                      <a:r>
                        <a:rPr lang="en-US" b="1">
                          <a:latin typeface="Arial"/>
                          <a:cs typeface="Arial"/>
                        </a:rPr>
                        <a:t>3327</a:t>
                      </a:r>
                    </a:p>
                  </a:txBody>
                  <a:tcPr>
                    <a:solidFill>
                      <a:srgbClr val="FFFF66"/>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2"/>
          <p:cNvSpPr txBox="1">
            <a:spLocks noChangeArrowheads="1"/>
          </p:cNvSpPr>
          <p:nvPr/>
        </p:nvSpPr>
        <p:spPr bwMode="auto">
          <a:xfrm>
            <a:off x="88900" y="76200"/>
            <a:ext cx="8947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Genome sequence as </a:t>
            </a:r>
            <a:r>
              <a:rPr lang="ja-JP" altLang="en-US" sz="2400" b="1"/>
              <a:t>“</a:t>
            </a:r>
            <a:r>
              <a:rPr lang="en-US" sz="2400" b="1"/>
              <a:t>parts list</a:t>
            </a:r>
            <a:r>
              <a:rPr lang="ja-JP" altLang="en-US" sz="2400" b="1"/>
              <a:t>”</a:t>
            </a:r>
            <a:r>
              <a:rPr lang="en-US" sz="2400" b="1"/>
              <a:t> –  Identifying pathways, virulence factors, drug/vaccine targets</a:t>
            </a:r>
          </a:p>
        </p:txBody>
      </p:sp>
      <p:pic>
        <p:nvPicPr>
          <p:cNvPr id="6" name="Picture 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2000" y="751454"/>
            <a:ext cx="7467600" cy="4277746"/>
          </a:xfrm>
          <a:prstGeom prst="rect">
            <a:avLst/>
          </a:prstGeom>
          <a:effectLst>
            <a:glow rad="152400">
              <a:schemeClr val="bg1">
                <a:alpha val="75000"/>
              </a:schemeClr>
            </a:glow>
          </a:effectLst>
        </p:spPr>
      </p:pic>
      <p:pic>
        <p:nvPicPr>
          <p:cNvPr id="13" name="Picture 12"/>
          <p:cNvPicPr>
            <a:picLocks noChangeAspect="1"/>
          </p:cNvPicPr>
          <p:nvPr/>
        </p:nvPicPr>
        <p:blipFill>
          <a:blip r:embed="rId4"/>
          <a:stretch>
            <a:fillRect/>
          </a:stretch>
        </p:blipFill>
        <p:spPr>
          <a:xfrm>
            <a:off x="30461" y="6248400"/>
            <a:ext cx="2560339" cy="609600"/>
          </a:xfrm>
          <a:prstGeom prst="rect">
            <a:avLst/>
          </a:prstGeom>
        </p:spPr>
      </p:pic>
      <p:sp>
        <p:nvSpPr>
          <p:cNvPr id="14" name="Rectangle 13"/>
          <p:cNvSpPr/>
          <p:nvPr/>
        </p:nvSpPr>
        <p:spPr>
          <a:xfrm>
            <a:off x="76200" y="5842337"/>
            <a:ext cx="9067800" cy="1015663"/>
          </a:xfrm>
          <a:prstGeom prst="rect">
            <a:avLst/>
          </a:prstGeom>
        </p:spPr>
        <p:txBody>
          <a:bodyPr wrap="square">
            <a:spAutoFit/>
          </a:bodyPr>
          <a:lstStyle/>
          <a:p>
            <a:pPr algn="r"/>
            <a:r>
              <a:rPr lang="en-US" b="1"/>
              <a:t>What You Need to Know About Illumina's New Sequencers</a:t>
            </a:r>
          </a:p>
          <a:p>
            <a:pPr algn="r"/>
            <a:r>
              <a:rPr lang="en-US" i="1"/>
              <a:t>http://www.bio-itworld.com/BioIT_Article.aspx?id=133900</a:t>
            </a:r>
          </a:p>
          <a:p>
            <a:pPr>
              <a:tabLst>
                <a:tab pos="2803525" algn="l"/>
              </a:tabLst>
            </a:pPr>
            <a:r>
              <a:rPr lang="en-US"/>
              <a:t>	    By Aaron Krol     January 15, 2014</a:t>
            </a:r>
          </a:p>
        </p:txBody>
      </p:sp>
      <p:sp>
        <p:nvSpPr>
          <p:cNvPr id="15" name="Rectangle 14"/>
          <p:cNvSpPr/>
          <p:nvPr/>
        </p:nvSpPr>
        <p:spPr>
          <a:xfrm>
            <a:off x="76200" y="5083314"/>
            <a:ext cx="8991600" cy="707886"/>
          </a:xfrm>
          <a:prstGeom prst="rect">
            <a:avLst/>
          </a:prstGeom>
          <a:solidFill>
            <a:srgbClr val="FFD19C"/>
          </a:solidFill>
          <a:ln>
            <a:solidFill>
              <a:srgbClr val="000090"/>
            </a:solidFill>
          </a:ln>
        </p:spPr>
        <p:txBody>
          <a:bodyPr wrap="square">
            <a:spAutoFit/>
          </a:bodyPr>
          <a:lstStyle/>
          <a:p>
            <a:pPr algn="ctr"/>
            <a:r>
              <a:rPr lang="en-US"/>
              <a:t>“The HiSeq X retails for $1 million a unit – and Illumina won’t sell you fewer than ten. Despite the massive upfront costs, the math seems to check out.”</a:t>
            </a:r>
          </a:p>
        </p:txBody>
      </p:sp>
    </p:spTree>
    <p:extLst>
      <p:ext uri="{BB962C8B-B14F-4D97-AF65-F5344CB8AC3E}">
        <p14:creationId xmlns:p14="http://schemas.microsoft.com/office/powerpoint/2010/main" val="8766091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1531736"/>
            <a:chOff x="0" y="0"/>
            <a:chExt cx="9144000" cy="1531736"/>
          </a:xfrm>
        </p:grpSpPr>
        <p:sp>
          <p:nvSpPr>
            <p:cNvPr id="5" name="Rectangle 4"/>
            <p:cNvSpPr/>
            <p:nvPr/>
          </p:nvSpPr>
          <p:spPr bwMode="auto">
            <a:xfrm>
              <a:off x="35524" y="26642"/>
              <a:ext cx="2735318" cy="150081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0" y="0"/>
              <a:ext cx="9144000" cy="1531736"/>
            </a:xfrm>
            <a:prstGeom prst="rect">
              <a:avLst/>
            </a:prstGeom>
          </p:spPr>
        </p:pic>
      </p:grpSp>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4109334" y="1600200"/>
            <a:ext cx="5005837" cy="5128458"/>
          </a:xfrm>
          <a:prstGeom prst="rect">
            <a:avLst/>
          </a:prstGeom>
        </p:spPr>
      </p:pic>
      <p:sp>
        <p:nvSpPr>
          <p:cNvPr id="8" name="Rectangle 7"/>
          <p:cNvSpPr/>
          <p:nvPr/>
        </p:nvSpPr>
        <p:spPr>
          <a:xfrm>
            <a:off x="76200" y="1600200"/>
            <a:ext cx="4572000" cy="5174921"/>
          </a:xfrm>
          <a:prstGeom prst="rect">
            <a:avLst/>
          </a:prstGeom>
        </p:spPr>
        <p:txBody>
          <a:bodyPr>
            <a:spAutoFit/>
          </a:bodyPr>
          <a:lstStyle/>
          <a:p>
            <a:pPr>
              <a:lnSpc>
                <a:spcPts val="2200"/>
              </a:lnSpc>
            </a:pPr>
            <a:r>
              <a:rPr lang="en-US"/>
              <a:t>“We report the design, synthesis, and assembly of the 1.08–mega–base pair </a:t>
            </a:r>
            <a:r>
              <a:rPr lang="en-US" i="1"/>
              <a:t>Mycoplasma mycoides</a:t>
            </a:r>
            <a:r>
              <a:rPr lang="en-US"/>
              <a:t> JCVI-syn1.0 genome starting from digitized genome sequence information and its transplantation into a </a:t>
            </a:r>
            <a:r>
              <a:rPr lang="en-US" i="1"/>
              <a:t>M. capricolum</a:t>
            </a:r>
            <a:r>
              <a:rPr lang="en-US"/>
              <a:t> recipient cell to create new </a:t>
            </a:r>
            <a:r>
              <a:rPr lang="en-US" i="1"/>
              <a:t>M. mycoides</a:t>
            </a:r>
            <a:r>
              <a:rPr lang="en-US"/>
              <a:t> cells that are controlled only by the synthetic chromosome. The only DNA in the cells is the designed synthetic DNA sequence, including “watermark” sequences and other designed gene deletions and polymorphisms, and mutations acquired during the building process. The new cells have expected phenotypic properties and are capable of continuous self-replication.”</a:t>
            </a:r>
          </a:p>
        </p:txBody>
      </p:sp>
    </p:spTree>
    <p:extLst>
      <p:ext uri="{BB962C8B-B14F-4D97-AF65-F5344CB8AC3E}">
        <p14:creationId xmlns:p14="http://schemas.microsoft.com/office/powerpoint/2010/main" val="16901691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886" y="0"/>
            <a:ext cx="9156886" cy="1828800"/>
            <a:chOff x="-12886" y="0"/>
            <a:chExt cx="9156886" cy="1828800"/>
          </a:xfrm>
        </p:grpSpPr>
        <p:pic>
          <p:nvPicPr>
            <p:cNvPr id="3" name="Picture 2"/>
            <p:cNvPicPr>
              <a:picLocks noChangeAspect="1"/>
            </p:cNvPicPr>
            <p:nvPr/>
          </p:nvPicPr>
          <p:blipFill>
            <a:blip r:embed="rId2"/>
            <a:stretch>
              <a:fillRect/>
            </a:stretch>
          </p:blipFill>
          <p:spPr>
            <a:xfrm>
              <a:off x="-12886" y="0"/>
              <a:ext cx="6539043" cy="1828800"/>
            </a:xfrm>
            <a:prstGeom prst="rect">
              <a:avLst/>
            </a:prstGeom>
          </p:spPr>
        </p:pic>
        <p:pic>
          <p:nvPicPr>
            <p:cNvPr id="4" name="Picture 3"/>
            <p:cNvPicPr>
              <a:picLocks noChangeAspect="1"/>
            </p:cNvPicPr>
            <p:nvPr/>
          </p:nvPicPr>
          <p:blipFill>
            <a:blip r:embed="rId3"/>
            <a:stretch>
              <a:fillRect/>
            </a:stretch>
          </p:blipFill>
          <p:spPr>
            <a:xfrm>
              <a:off x="6199166" y="0"/>
              <a:ext cx="2921000" cy="292100"/>
            </a:xfrm>
            <a:prstGeom prst="rect">
              <a:avLst/>
            </a:prstGeom>
          </p:spPr>
        </p:pic>
        <p:pic>
          <p:nvPicPr>
            <p:cNvPr id="5" name="Picture 4"/>
            <p:cNvPicPr>
              <a:picLocks noChangeAspect="1"/>
            </p:cNvPicPr>
            <p:nvPr/>
          </p:nvPicPr>
          <p:blipFill>
            <a:blip r:embed="rId4"/>
            <a:stretch>
              <a:fillRect/>
            </a:stretch>
          </p:blipFill>
          <p:spPr>
            <a:xfrm>
              <a:off x="6489700" y="228600"/>
              <a:ext cx="2654300" cy="1600200"/>
            </a:xfrm>
            <a:prstGeom prst="rect">
              <a:avLst/>
            </a:prstGeom>
          </p:spPr>
        </p:pic>
      </p:grpSp>
      <p:pic>
        <p:nvPicPr>
          <p:cNvPr id="7" name="Picture 6"/>
          <p:cNvPicPr>
            <a:picLocks noChangeAspect="1"/>
          </p:cNvPicPr>
          <p:nvPr/>
        </p:nvPicPr>
        <p:blipFill>
          <a:blip r:embed="rId5">
            <a:clrChange>
              <a:clrFrom>
                <a:srgbClr val="FFFFFF"/>
              </a:clrFrom>
              <a:clrTo>
                <a:srgbClr val="FFFFFF">
                  <a:alpha val="0"/>
                </a:srgbClr>
              </a:clrTo>
            </a:clrChange>
          </a:blip>
          <a:stretch>
            <a:fillRect/>
          </a:stretch>
        </p:blipFill>
        <p:spPr>
          <a:xfrm>
            <a:off x="0" y="1828800"/>
            <a:ext cx="3083297" cy="3810000"/>
          </a:xfrm>
          <a:prstGeom prst="rect">
            <a:avLst/>
          </a:prstGeom>
          <a:effectLst>
            <a:glow rad="101600">
              <a:schemeClr val="bg1">
                <a:alpha val="75000"/>
              </a:schemeClr>
            </a:glow>
          </a:effectLst>
        </p:spPr>
      </p:pic>
      <p:pic>
        <p:nvPicPr>
          <p:cNvPr id="8" name="Picture 7"/>
          <p:cNvPicPr>
            <a:picLocks noChangeAspect="1"/>
          </p:cNvPicPr>
          <p:nvPr/>
        </p:nvPicPr>
        <p:blipFill>
          <a:blip r:embed="rId6">
            <a:clrChange>
              <a:clrFrom>
                <a:srgbClr val="FFFFFF"/>
              </a:clrFrom>
              <a:clrTo>
                <a:srgbClr val="FFFFFF">
                  <a:alpha val="0"/>
                </a:srgbClr>
              </a:clrTo>
            </a:clrChange>
          </a:blip>
          <a:stretch>
            <a:fillRect/>
          </a:stretch>
        </p:blipFill>
        <p:spPr>
          <a:xfrm>
            <a:off x="3048000" y="2819400"/>
            <a:ext cx="3048000" cy="3636211"/>
          </a:xfrm>
          <a:prstGeom prst="rect">
            <a:avLst/>
          </a:prstGeom>
          <a:effectLst>
            <a:glow rad="101600">
              <a:schemeClr val="bg1">
                <a:alpha val="75000"/>
              </a:schemeClr>
            </a:glow>
          </a:effectLst>
        </p:spPr>
      </p:pic>
      <p:sp>
        <p:nvSpPr>
          <p:cNvPr id="9" name="Rectangle 8"/>
          <p:cNvSpPr/>
          <p:nvPr/>
        </p:nvSpPr>
        <p:spPr>
          <a:xfrm>
            <a:off x="6019800" y="1905000"/>
            <a:ext cx="3124200" cy="4801315"/>
          </a:xfrm>
          <a:prstGeom prst="rect">
            <a:avLst/>
          </a:prstGeom>
        </p:spPr>
        <p:txBody>
          <a:bodyPr wrap="square">
            <a:spAutoFit/>
          </a:bodyPr>
          <a:lstStyle/>
          <a:p>
            <a:r>
              <a:rPr lang="en-US" sz="1800"/>
              <a:t>We selected UAG as our first target for genome-wide codon reassignment because: </a:t>
            </a:r>
          </a:p>
          <a:p>
            <a:pPr marL="109538" indent="-109538">
              <a:buFont typeface="Arial"/>
              <a:buChar char="•"/>
            </a:pPr>
            <a:r>
              <a:rPr lang="en-US" sz="1800"/>
              <a:t>UAG is the rarest codon in </a:t>
            </a:r>
            <a:r>
              <a:rPr lang="en-US" sz="1800" i="1"/>
              <a:t>E. coli</a:t>
            </a:r>
            <a:r>
              <a:rPr lang="en-US" sz="1800"/>
              <a:t> MG1655 (321 known instances)</a:t>
            </a:r>
          </a:p>
          <a:p>
            <a:pPr marL="109538" indent="-109538">
              <a:buFont typeface="Arial"/>
              <a:buChar char="•"/>
            </a:pPr>
            <a:r>
              <a:rPr lang="en-US" sz="1800"/>
              <a:t>prior studies demonstrated the feasibility of amino acid incorporation at UAG</a:t>
            </a:r>
          </a:p>
          <a:p>
            <a:pPr marL="109538" indent="-109538">
              <a:buFont typeface="Arial"/>
              <a:buChar char="•"/>
            </a:pPr>
            <a:r>
              <a:rPr lang="en-US" sz="1800"/>
              <a:t>a rich collection of translation machinery capable of incorporating </a:t>
            </a:r>
            <a:r>
              <a:rPr lang="en-US" sz="1800" u="sng"/>
              <a:t>n</a:t>
            </a:r>
            <a:r>
              <a:rPr lang="en-US" sz="1800"/>
              <a:t>on</a:t>
            </a:r>
            <a:r>
              <a:rPr lang="en-US" sz="1800" u="sng"/>
              <a:t>s</a:t>
            </a:r>
            <a:r>
              <a:rPr lang="en-US" sz="1800"/>
              <a:t>tandard </a:t>
            </a:r>
            <a:r>
              <a:rPr lang="en-US" sz="1800" u="sng"/>
              <a:t>a</a:t>
            </a:r>
            <a:r>
              <a:rPr lang="en-US" sz="1800"/>
              <a:t>mino </a:t>
            </a:r>
            <a:r>
              <a:rPr lang="en-US" sz="1800" u="sng"/>
              <a:t>a</a:t>
            </a:r>
            <a:r>
              <a:rPr lang="en-US" sz="1800"/>
              <a:t>cids has been developed for UAG. [</a:t>
            </a:r>
            <a:r>
              <a:rPr lang="en-US" sz="1800" i="1"/>
              <a:t>E.g.</a:t>
            </a:r>
            <a:r>
              <a:rPr lang="en-US" sz="1800"/>
              <a:t>, phosphoserine, </a:t>
            </a:r>
            <a:r>
              <a:rPr lang="en-US" sz="1800" i="1"/>
              <a:t>p</a:t>
            </a:r>
            <a:r>
              <a:rPr lang="en-US" sz="1800"/>
              <a:t>-acetyl-phenylalanine]</a:t>
            </a:r>
          </a:p>
        </p:txBody>
      </p:sp>
    </p:spTree>
    <p:extLst>
      <p:ext uri="{BB962C8B-B14F-4D97-AF65-F5344CB8AC3E}">
        <p14:creationId xmlns:p14="http://schemas.microsoft.com/office/powerpoint/2010/main" val="32638925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Box 2"/>
          <p:cNvSpPr txBox="1">
            <a:spLocks noChangeArrowheads="1"/>
          </p:cNvSpPr>
          <p:nvPr/>
        </p:nvSpPr>
        <p:spPr bwMode="auto">
          <a:xfrm>
            <a:off x="88900" y="76200"/>
            <a:ext cx="8947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Genome sequence as </a:t>
            </a:r>
            <a:r>
              <a:rPr lang="ja-JP" altLang="en-US" sz="2400" b="1"/>
              <a:t>“</a:t>
            </a:r>
            <a:r>
              <a:rPr lang="en-US" sz="2400" b="1"/>
              <a:t>parts list</a:t>
            </a:r>
            <a:r>
              <a:rPr lang="ja-JP" altLang="en-US" sz="2400" b="1"/>
              <a:t>”</a:t>
            </a:r>
            <a:r>
              <a:rPr lang="en-US" sz="2400" b="1"/>
              <a:t> –  Identifying pathways, virulence factors, drug/vaccine targets</a:t>
            </a:r>
          </a:p>
        </p:txBody>
      </p:sp>
      <p:pic>
        <p:nvPicPr>
          <p:cNvPr id="2" name="Picture 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733800" y="888309"/>
            <a:ext cx="5410201" cy="5969691"/>
          </a:xfrm>
          <a:prstGeom prst="rect">
            <a:avLst/>
          </a:prstGeom>
        </p:spPr>
      </p:pic>
      <p:grpSp>
        <p:nvGrpSpPr>
          <p:cNvPr id="5" name="Group 4"/>
          <p:cNvGrpSpPr/>
          <p:nvPr/>
        </p:nvGrpSpPr>
        <p:grpSpPr>
          <a:xfrm>
            <a:off x="76200" y="1060752"/>
            <a:ext cx="5105400" cy="1301448"/>
            <a:chOff x="76200" y="863600"/>
            <a:chExt cx="5105400" cy="1301448"/>
          </a:xfrm>
        </p:grpSpPr>
        <p:pic>
          <p:nvPicPr>
            <p:cNvPr id="3" name="Picture 2"/>
            <p:cNvPicPr>
              <a:picLocks noChangeAspect="1"/>
            </p:cNvPicPr>
            <p:nvPr/>
          </p:nvPicPr>
          <p:blipFill>
            <a:blip r:embed="rId4"/>
            <a:stretch>
              <a:fillRect/>
            </a:stretch>
          </p:blipFill>
          <p:spPr>
            <a:xfrm>
              <a:off x="76200" y="863600"/>
              <a:ext cx="5105400" cy="1301448"/>
            </a:xfrm>
            <a:prstGeom prst="rect">
              <a:avLst/>
            </a:prstGeom>
            <a:ln>
              <a:solidFill>
                <a:srgbClr val="000090"/>
              </a:solidFill>
            </a:ln>
          </p:spPr>
        </p:pic>
        <p:pic>
          <p:nvPicPr>
            <p:cNvPr id="4" name="Picture 3"/>
            <p:cNvPicPr>
              <a:picLocks noChangeAspect="1"/>
            </p:cNvPicPr>
            <p:nvPr/>
          </p:nvPicPr>
          <p:blipFill>
            <a:blip r:embed="rId5"/>
            <a:stretch>
              <a:fillRect/>
            </a:stretch>
          </p:blipFill>
          <p:spPr>
            <a:xfrm>
              <a:off x="152400" y="1625600"/>
              <a:ext cx="4876800" cy="279400"/>
            </a:xfrm>
            <a:prstGeom prst="rect">
              <a:avLst/>
            </a:prstGeom>
          </p:spPr>
        </p:pic>
      </p:grpSp>
      <p:sp>
        <p:nvSpPr>
          <p:cNvPr id="6" name="Rectangle 5"/>
          <p:cNvSpPr/>
          <p:nvPr/>
        </p:nvSpPr>
        <p:spPr>
          <a:xfrm>
            <a:off x="0" y="2384601"/>
            <a:ext cx="4876800" cy="2791790"/>
          </a:xfrm>
          <a:prstGeom prst="rect">
            <a:avLst/>
          </a:prstGeom>
          <a:noFill/>
        </p:spPr>
        <p:txBody>
          <a:bodyPr wrap="square">
            <a:spAutoFit/>
          </a:bodyPr>
          <a:lstStyle/>
          <a:p>
            <a:pPr>
              <a:lnSpc>
                <a:spcPts val="2100"/>
              </a:lnSpc>
            </a:pPr>
            <a:r>
              <a:rPr lang="en-US" b="1"/>
              <a:t>(1)</a:t>
            </a:r>
            <a:r>
              <a:rPr lang="en-US"/>
              <a:t> Computer analysis of the whole genome identifies the genes coding for predicted antigens, and eliminates antigens with homologies to human proteins.</a:t>
            </a:r>
            <a:r>
              <a:rPr lang="en-US" b="1"/>
              <a:t> (2)</a:t>
            </a:r>
            <a:r>
              <a:rPr lang="en-US"/>
              <a:t> Then the identified antigens are screened for expression by the pathogen and for immuno-genicity during infection.</a:t>
            </a:r>
            <a:r>
              <a:rPr lang="en-US" b="1"/>
              <a:t> (3)</a:t>
            </a:r>
            <a:r>
              <a:rPr lang="en-US"/>
              <a:t> The selected antigens are then used to test whether immunization induces a protective response.</a:t>
            </a:r>
          </a:p>
        </p:txBody>
      </p:sp>
      <p:sp>
        <p:nvSpPr>
          <p:cNvPr id="7" name="TextBox 6"/>
          <p:cNvSpPr txBox="1"/>
          <p:nvPr/>
        </p:nvSpPr>
        <p:spPr>
          <a:xfrm>
            <a:off x="0" y="5029200"/>
            <a:ext cx="3810000" cy="1789379"/>
          </a:xfrm>
          <a:prstGeom prst="rect">
            <a:avLst/>
          </a:prstGeom>
          <a:noFill/>
        </p:spPr>
        <p:txBody>
          <a:bodyPr wrap="square" rtlCol="0">
            <a:spAutoFit/>
          </a:bodyPr>
          <a:lstStyle/>
          <a:p>
            <a:pPr>
              <a:lnSpc>
                <a:spcPts val="2200"/>
              </a:lnSpc>
            </a:pPr>
            <a:r>
              <a:rPr lang="en-US" b="1"/>
              <a:t>(4) </a:t>
            </a:r>
            <a:r>
              <a:rPr lang="en-US"/>
              <a:t>Protective antigens are then tested for their presence and conservation across the species (molecular epidemiology). </a:t>
            </a:r>
            <a:r>
              <a:rPr lang="en-US" b="1"/>
              <a:t>(5)</a:t>
            </a:r>
            <a:r>
              <a:rPr lang="en-US"/>
              <a:t> Selected antigens are produced in large scale for clinical trials.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88900" y="76200"/>
            <a:ext cx="8947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Genome sequence as </a:t>
            </a:r>
            <a:r>
              <a:rPr lang="ja-JP" altLang="en-US" sz="2400" b="1"/>
              <a:t>“</a:t>
            </a:r>
            <a:r>
              <a:rPr lang="en-US" sz="2400" b="1"/>
              <a:t>parts list</a:t>
            </a:r>
            <a:r>
              <a:rPr lang="ja-JP" altLang="en-US" sz="2400" b="1"/>
              <a:t>”</a:t>
            </a:r>
            <a:r>
              <a:rPr lang="en-US" sz="2400" b="1"/>
              <a:t> –  What are bacterial </a:t>
            </a:r>
            <a:r>
              <a:rPr lang="ja-JP" altLang="en-US" sz="2400" b="1"/>
              <a:t>“</a:t>
            </a:r>
            <a:r>
              <a:rPr lang="en-US" sz="2400" b="1"/>
              <a:t>species</a:t>
            </a:r>
            <a:r>
              <a:rPr lang="ja-JP" altLang="en-US" sz="2400" b="1"/>
              <a:t>”</a:t>
            </a:r>
            <a:r>
              <a:rPr lang="en-US" sz="2400" b="1"/>
              <a:t>, and how do they change?</a:t>
            </a:r>
          </a:p>
        </p:txBody>
      </p:sp>
      <p:grpSp>
        <p:nvGrpSpPr>
          <p:cNvPr id="2" name="Group 14"/>
          <p:cNvGrpSpPr>
            <a:grpSpLocks/>
          </p:cNvGrpSpPr>
          <p:nvPr/>
        </p:nvGrpSpPr>
        <p:grpSpPr bwMode="auto">
          <a:xfrm>
            <a:off x="381000" y="1219200"/>
            <a:ext cx="8458200" cy="3673475"/>
            <a:chOff x="240" y="768"/>
            <a:chExt cx="5328" cy="2314"/>
          </a:xfrm>
        </p:grpSpPr>
        <p:pic>
          <p:nvPicPr>
            <p:cNvPr id="63496" name="Picture 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00" y="768"/>
              <a:ext cx="1967"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7" name="Text Box 12"/>
            <p:cNvSpPr txBox="1">
              <a:spLocks noChangeArrowheads="1"/>
            </p:cNvSpPr>
            <p:nvPr/>
          </p:nvSpPr>
          <p:spPr bwMode="auto">
            <a:xfrm>
              <a:off x="3600" y="2832"/>
              <a:ext cx="196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Ernst Mayr (1905 - 2005)</a:t>
              </a:r>
            </a:p>
          </p:txBody>
        </p:sp>
        <p:sp>
          <p:nvSpPr>
            <p:cNvPr id="63498" name="Text Box 13"/>
            <p:cNvSpPr txBox="1">
              <a:spLocks noChangeArrowheads="1"/>
            </p:cNvSpPr>
            <p:nvPr/>
          </p:nvSpPr>
          <p:spPr bwMode="auto">
            <a:xfrm>
              <a:off x="240" y="768"/>
              <a:ext cx="3168"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ja-JP" altLang="en-US" sz="2400" i="1"/>
                <a:t>“</a:t>
              </a:r>
              <a:r>
                <a:rPr lang="en-US" sz="2400" i="1"/>
                <a:t>Species are groups of interbreeding natural populations that are reproductively isolated from other such groups."</a:t>
              </a:r>
            </a:p>
          </p:txBody>
        </p:sp>
      </p:grpSp>
      <p:grpSp>
        <p:nvGrpSpPr>
          <p:cNvPr id="3" name="Group 18"/>
          <p:cNvGrpSpPr>
            <a:grpSpLocks/>
          </p:cNvGrpSpPr>
          <p:nvPr/>
        </p:nvGrpSpPr>
        <p:grpSpPr bwMode="auto">
          <a:xfrm>
            <a:off x="482600" y="3581400"/>
            <a:ext cx="7899400" cy="3246438"/>
            <a:chOff x="304" y="2256"/>
            <a:chExt cx="4976" cy="2045"/>
          </a:xfrm>
        </p:grpSpPr>
        <p:pic>
          <p:nvPicPr>
            <p:cNvPr id="63493" name="Picture 1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 y="2256"/>
              <a:ext cx="2432" cy="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 Box 16"/>
            <p:cNvSpPr txBox="1">
              <a:spLocks noChangeArrowheads="1"/>
            </p:cNvSpPr>
            <p:nvPr/>
          </p:nvSpPr>
          <p:spPr bwMode="auto">
            <a:xfrm>
              <a:off x="576" y="4128"/>
              <a:ext cx="18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1200">
                  <a:solidFill>
                    <a:srgbClr val="0080FF"/>
                  </a:solidFill>
                  <a:latin typeface="Times-Roman" charset="0"/>
                </a:rPr>
                <a:t>image is copyright Dennis Kunkel</a:t>
              </a:r>
            </a:p>
          </p:txBody>
        </p:sp>
        <p:sp>
          <p:nvSpPr>
            <p:cNvPr id="63495" name="Text Box 17"/>
            <p:cNvSpPr txBox="1">
              <a:spLocks noChangeArrowheads="1"/>
            </p:cNvSpPr>
            <p:nvPr/>
          </p:nvSpPr>
          <p:spPr bwMode="auto">
            <a:xfrm>
              <a:off x="2784" y="3428"/>
              <a:ext cx="249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sz="2400"/>
                <a:t>Bacteria reproduce asexually (and most have single chromosomes).</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88900" y="76200"/>
            <a:ext cx="8947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Genome sequence as </a:t>
            </a:r>
            <a:r>
              <a:rPr lang="ja-JP" altLang="en-US" sz="2400" b="1"/>
              <a:t>“</a:t>
            </a:r>
            <a:r>
              <a:rPr lang="en-US" sz="2400" b="1"/>
              <a:t>parts list</a:t>
            </a:r>
            <a:r>
              <a:rPr lang="ja-JP" altLang="en-US" sz="2400" b="1"/>
              <a:t>”</a:t>
            </a:r>
            <a:r>
              <a:rPr lang="en-US" sz="2400" b="1"/>
              <a:t> –  What are bacterial </a:t>
            </a:r>
            <a:r>
              <a:rPr lang="ja-JP" altLang="en-US" sz="2400" b="1"/>
              <a:t>“</a:t>
            </a:r>
            <a:r>
              <a:rPr lang="en-US" sz="2400" b="1"/>
              <a:t>species</a:t>
            </a:r>
            <a:r>
              <a:rPr lang="ja-JP" altLang="en-US" sz="2400" b="1"/>
              <a:t>”</a:t>
            </a:r>
            <a:r>
              <a:rPr lang="en-US" sz="2400" b="1"/>
              <a:t>, and how do they change?</a:t>
            </a:r>
          </a:p>
        </p:txBody>
      </p:sp>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411238" y="2351982"/>
            <a:ext cx="8321524" cy="4429818"/>
          </a:xfrm>
          <a:prstGeom prst="rect">
            <a:avLst/>
          </a:prstGeom>
        </p:spPr>
      </p:pic>
      <p:grpSp>
        <p:nvGrpSpPr>
          <p:cNvPr id="7" name="Group 6"/>
          <p:cNvGrpSpPr/>
          <p:nvPr/>
        </p:nvGrpSpPr>
        <p:grpSpPr>
          <a:xfrm>
            <a:off x="120952" y="928438"/>
            <a:ext cx="8902096" cy="1281362"/>
            <a:chOff x="120952" y="928438"/>
            <a:chExt cx="8902096" cy="1281362"/>
          </a:xfrm>
        </p:grpSpPr>
        <p:pic>
          <p:nvPicPr>
            <p:cNvPr id="5" name="Picture 4"/>
            <p:cNvPicPr>
              <a:picLocks noChangeAspect="1"/>
            </p:cNvPicPr>
            <p:nvPr/>
          </p:nvPicPr>
          <p:blipFill>
            <a:blip r:embed="rId4"/>
            <a:stretch>
              <a:fillRect/>
            </a:stretch>
          </p:blipFill>
          <p:spPr>
            <a:xfrm>
              <a:off x="120952" y="928438"/>
              <a:ext cx="8902096" cy="1281362"/>
            </a:xfrm>
            <a:prstGeom prst="rect">
              <a:avLst/>
            </a:prstGeom>
            <a:ln>
              <a:solidFill>
                <a:srgbClr val="000090"/>
              </a:solidFill>
            </a:ln>
          </p:spPr>
        </p:pic>
        <p:pic>
          <p:nvPicPr>
            <p:cNvPr id="6" name="Picture 5"/>
            <p:cNvPicPr>
              <a:picLocks noChangeAspect="1"/>
            </p:cNvPicPr>
            <p:nvPr/>
          </p:nvPicPr>
          <p:blipFill>
            <a:blip r:embed="rId5"/>
            <a:stretch>
              <a:fillRect/>
            </a:stretch>
          </p:blipFill>
          <p:spPr>
            <a:xfrm>
              <a:off x="1917700" y="1422400"/>
              <a:ext cx="3416300" cy="330200"/>
            </a:xfrm>
            <a:prstGeom prst="rect">
              <a:avLst/>
            </a:prstGeom>
          </p:spPr>
        </p:pic>
      </p:grpSp>
    </p:spTree>
    <p:extLst>
      <p:ext uri="{BB962C8B-B14F-4D97-AF65-F5344CB8AC3E}">
        <p14:creationId xmlns:p14="http://schemas.microsoft.com/office/powerpoint/2010/main" val="17534970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88900" y="76200"/>
            <a:ext cx="8947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Genome sequence as </a:t>
            </a:r>
            <a:r>
              <a:rPr lang="ja-JP" altLang="en-US" sz="2400" b="1"/>
              <a:t>“</a:t>
            </a:r>
            <a:r>
              <a:rPr lang="en-US" sz="2400" b="1"/>
              <a:t>parts list</a:t>
            </a:r>
            <a:r>
              <a:rPr lang="ja-JP" altLang="en-US" sz="2400" b="1"/>
              <a:t>”</a:t>
            </a:r>
            <a:r>
              <a:rPr lang="en-US" sz="2400" b="1"/>
              <a:t> –  What are bacterial </a:t>
            </a:r>
            <a:r>
              <a:rPr lang="ja-JP" altLang="en-US" sz="2400" b="1"/>
              <a:t>“</a:t>
            </a:r>
            <a:r>
              <a:rPr lang="en-US" sz="2400" b="1"/>
              <a:t>species</a:t>
            </a:r>
            <a:r>
              <a:rPr lang="ja-JP" altLang="en-US" sz="2400" b="1"/>
              <a:t>”</a:t>
            </a:r>
            <a:r>
              <a:rPr lang="en-US" sz="2400" b="1"/>
              <a:t>, and how do they change?</a:t>
            </a:r>
          </a:p>
        </p:txBody>
      </p:sp>
      <p:pic>
        <p:nvPicPr>
          <p:cNvPr id="6553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858838"/>
            <a:ext cx="44386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4"/>
          <p:cNvSpPr txBox="1">
            <a:spLocks noChangeArrowheads="1"/>
          </p:cNvSpPr>
          <p:nvPr/>
        </p:nvSpPr>
        <p:spPr bwMode="auto">
          <a:xfrm>
            <a:off x="41275" y="914400"/>
            <a:ext cx="4378325" cy="597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en-US" b="1"/>
              <a:t>Genome Evolution in </a:t>
            </a:r>
            <a:r>
              <a:rPr lang="en-US" b="1">
                <a:sym typeface="Symbol" charset="0"/>
              </a:rPr>
              <a:t></a:t>
            </a:r>
            <a:r>
              <a:rPr lang="en-US" b="1"/>
              <a:t>-Proteo-bacteria</a:t>
            </a:r>
          </a:p>
          <a:p>
            <a:pPr>
              <a:lnSpc>
                <a:spcPct val="95000"/>
              </a:lnSpc>
            </a:pPr>
            <a:r>
              <a:rPr lang="en-US" b="1">
                <a:solidFill>
                  <a:srgbClr val="800000"/>
                </a:solidFill>
              </a:rPr>
              <a:t>Only a small proportion of genes have been retained since the common ancestor of </a:t>
            </a:r>
            <a:r>
              <a:rPr lang="en-US" b="1">
                <a:solidFill>
                  <a:srgbClr val="800000"/>
                </a:solidFill>
                <a:sym typeface="Symbol" charset="0"/>
              </a:rPr>
              <a:t></a:t>
            </a:r>
            <a:r>
              <a:rPr lang="en-US" b="1">
                <a:solidFill>
                  <a:srgbClr val="800000"/>
                </a:solidFill>
              </a:rPr>
              <a:t>-proteo-bacteria (red).</a:t>
            </a:r>
            <a:r>
              <a:rPr lang="en-US"/>
              <a:t> If ancestral and contemporary genome sizes are similar, most genes from this ancestral genome (</a:t>
            </a:r>
            <a:r>
              <a:rPr lang="en-US" b="1">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white</a:t>
            </a:r>
            <a:r>
              <a:rPr lang="en-US"/>
              <a:t>) have been replaced by nonhomologous genes (</a:t>
            </a:r>
            <a:r>
              <a:rPr lang="en-US"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yellow</a:t>
            </a:r>
            <a:r>
              <a:rPr lang="en-US"/>
              <a:t> to </a:t>
            </a:r>
            <a:r>
              <a:rPr lang="en-US" b="1">
                <a:solidFill>
                  <a:srgbClr val="005E00"/>
                </a:solidFill>
              </a:rPr>
              <a:t>green</a:t>
            </a:r>
            <a:r>
              <a:rPr lang="en-US"/>
              <a:t>), usually via LGT from organisms outside of this clade. </a:t>
            </a:r>
            <a:r>
              <a:rPr lang="en-US">
                <a:solidFill>
                  <a:srgbClr val="000090"/>
                </a:solidFill>
              </a:rPr>
              <a:t>The abundance of genes unique to a species (blue) indicates that these bacteria (with the exception of the endosymbionts) constantly acquire new genes, most of which do not persist long-term within lineages.</a:t>
            </a:r>
            <a:r>
              <a:rPr lang="en-US"/>
              <a:t>  (Numbers of non-IS or -phage ORFs are shown in parentheses).</a:t>
            </a:r>
          </a:p>
        </p:txBody>
      </p:sp>
      <p:sp>
        <p:nvSpPr>
          <p:cNvPr id="65541" name="Text Box 5"/>
          <p:cNvSpPr txBox="1">
            <a:spLocks noChangeArrowheads="1"/>
          </p:cNvSpPr>
          <p:nvPr/>
        </p:nvSpPr>
        <p:spPr bwMode="auto">
          <a:xfrm>
            <a:off x="4495800" y="6573838"/>
            <a:ext cx="4495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1200" i="1">
                <a:solidFill>
                  <a:srgbClr val="0080FF"/>
                </a:solidFill>
              </a:rPr>
              <a:t>Lerat et al., 2005. PLoS Biol. 3(5): e130, 1-8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3443"/>
            <a:ext cx="9144000" cy="1320433"/>
            <a:chOff x="0" y="13443"/>
            <a:chExt cx="9144000" cy="1320433"/>
          </a:xfrm>
        </p:grpSpPr>
        <p:pic>
          <p:nvPicPr>
            <p:cNvPr id="3" name="Picture 2"/>
            <p:cNvPicPr>
              <a:picLocks noChangeAspect="1"/>
            </p:cNvPicPr>
            <p:nvPr/>
          </p:nvPicPr>
          <p:blipFill>
            <a:blip r:embed="rId3"/>
            <a:stretch>
              <a:fillRect/>
            </a:stretch>
          </p:blipFill>
          <p:spPr>
            <a:xfrm>
              <a:off x="0" y="13443"/>
              <a:ext cx="9144000" cy="1320433"/>
            </a:xfrm>
            <a:prstGeom prst="rect">
              <a:avLst/>
            </a:prstGeom>
          </p:spPr>
        </p:pic>
        <p:pic>
          <p:nvPicPr>
            <p:cNvPr id="5" name="Picture 4"/>
            <p:cNvPicPr>
              <a:picLocks noChangeAspect="1"/>
            </p:cNvPicPr>
            <p:nvPr/>
          </p:nvPicPr>
          <p:blipFill>
            <a:blip r:embed="rId4"/>
            <a:stretch>
              <a:fillRect/>
            </a:stretch>
          </p:blipFill>
          <p:spPr>
            <a:xfrm>
              <a:off x="5029200" y="912611"/>
              <a:ext cx="3688770" cy="415636"/>
            </a:xfrm>
            <a:prstGeom prst="rect">
              <a:avLst/>
            </a:prstGeom>
          </p:spPr>
        </p:pic>
        <p:pic>
          <p:nvPicPr>
            <p:cNvPr id="4" name="Picture 3"/>
            <p:cNvPicPr>
              <a:picLocks noChangeAspect="1"/>
            </p:cNvPicPr>
            <p:nvPr/>
          </p:nvPicPr>
          <p:blipFill>
            <a:blip r:embed="rId5"/>
            <a:stretch>
              <a:fillRect/>
            </a:stretch>
          </p:blipFill>
          <p:spPr>
            <a:xfrm>
              <a:off x="5076577" y="662556"/>
              <a:ext cx="3740727" cy="381000"/>
            </a:xfrm>
            <a:prstGeom prst="rect">
              <a:avLst/>
            </a:prstGeom>
          </p:spPr>
        </p:pic>
      </p:grpSp>
      <p:sp>
        <p:nvSpPr>
          <p:cNvPr id="7" name="Rectangle 6"/>
          <p:cNvSpPr/>
          <p:nvPr/>
        </p:nvSpPr>
        <p:spPr>
          <a:xfrm>
            <a:off x="0" y="1533465"/>
            <a:ext cx="9144000" cy="2862322"/>
          </a:xfrm>
          <a:prstGeom prst="rect">
            <a:avLst/>
          </a:prstGeom>
        </p:spPr>
        <p:txBody>
          <a:bodyPr wrap="square">
            <a:spAutoFit/>
          </a:bodyPr>
          <a:lstStyle/>
          <a:p>
            <a:pPr marL="174625" indent="-174625">
              <a:buFont typeface="Arial"/>
              <a:buChar char="•"/>
            </a:pPr>
            <a:r>
              <a:rPr lang="en-US" altLang="ja-JP"/>
              <a:t>The </a:t>
            </a:r>
            <a:r>
              <a:rPr lang="en-US" altLang="ja-JP" b="1">
                <a:solidFill>
                  <a:srgbClr val="800000"/>
                </a:solidFill>
              </a:rPr>
              <a:t>pan-genome</a:t>
            </a:r>
            <a:r>
              <a:rPr lang="en-US" altLang="ja-JP"/>
              <a:t> is the total complement of genes from all sequenced strains of the same species, genus, or a larger group. </a:t>
            </a:r>
          </a:p>
          <a:p>
            <a:pPr marL="174625" indent="-174625">
              <a:buFont typeface="Arial"/>
              <a:buChar char="•"/>
            </a:pPr>
            <a:r>
              <a:rPr lang="en-US" altLang="ja-JP"/>
              <a:t>The pan-genome consists of </a:t>
            </a:r>
            <a:r>
              <a:rPr lang="en-US" altLang="ja-JP" u="sng"/>
              <a:t>three parts</a:t>
            </a:r>
            <a:r>
              <a:rPr lang="en-US" altLang="ja-JP"/>
              <a:t>: </a:t>
            </a:r>
          </a:p>
          <a:p>
            <a:pPr marL="800100" lvl="1" indent="-342900">
              <a:buFont typeface="Wingdings" charset="2"/>
              <a:buChar char="ü"/>
            </a:pPr>
            <a:r>
              <a:rPr lang="en-US" altLang="ja-JP"/>
              <a:t>t</a:t>
            </a:r>
            <a:r>
              <a:rPr lang="en-US" altLang="ja-JP">
                <a:solidFill>
                  <a:srgbClr val="000090"/>
                </a:solidFill>
              </a:rPr>
              <a:t>he </a:t>
            </a:r>
            <a:r>
              <a:rPr lang="en-US" altLang="ja-JP" b="1">
                <a:solidFill>
                  <a:srgbClr val="000090"/>
                </a:solidFill>
              </a:rPr>
              <a:t>universal</a:t>
            </a:r>
            <a:r>
              <a:rPr lang="en-US" altLang="ja-JP">
                <a:solidFill>
                  <a:srgbClr val="000090"/>
                </a:solidFill>
              </a:rPr>
              <a:t> genome with genes common for all strains</a:t>
            </a:r>
          </a:p>
          <a:p>
            <a:pPr marL="800100" lvl="1" indent="-342900">
              <a:buFont typeface="Wingdings" charset="2"/>
              <a:buChar char="ü"/>
            </a:pPr>
            <a:r>
              <a:rPr lang="en-US" altLang="ja-JP">
                <a:solidFill>
                  <a:srgbClr val="000090"/>
                </a:solidFill>
              </a:rPr>
              <a:t>the </a:t>
            </a:r>
            <a:r>
              <a:rPr lang="en-US" altLang="ja-JP" b="1">
                <a:solidFill>
                  <a:srgbClr val="000090"/>
                </a:solidFill>
              </a:rPr>
              <a:t>unique</a:t>
            </a:r>
            <a:r>
              <a:rPr lang="en-US" altLang="ja-JP">
                <a:solidFill>
                  <a:srgbClr val="000090"/>
                </a:solidFill>
              </a:rPr>
              <a:t> genome with strain-specific genes (known as ORFans)</a:t>
            </a:r>
          </a:p>
          <a:p>
            <a:pPr marL="800100" lvl="1" indent="-342900">
              <a:buFont typeface="Wingdings" charset="2"/>
              <a:buChar char="ü"/>
            </a:pPr>
            <a:r>
              <a:rPr lang="en-US" altLang="ja-JP">
                <a:solidFill>
                  <a:srgbClr val="000090"/>
                </a:solidFill>
              </a:rPr>
              <a:t>the </a:t>
            </a:r>
            <a:r>
              <a:rPr lang="en-US" altLang="ja-JP" b="1">
                <a:solidFill>
                  <a:srgbClr val="000090"/>
                </a:solidFill>
              </a:rPr>
              <a:t>periphery</a:t>
            </a:r>
            <a:r>
              <a:rPr lang="en-US" altLang="ja-JP">
                <a:solidFill>
                  <a:srgbClr val="000090"/>
                </a:solidFill>
              </a:rPr>
              <a:t> (genes that are present in a subset of strains). </a:t>
            </a:r>
          </a:p>
          <a:p>
            <a:pPr marL="174625" indent="-174625">
              <a:buFont typeface="Arial"/>
              <a:buChar char="•"/>
            </a:pPr>
            <a:r>
              <a:rPr lang="en-US" altLang="ja-JP"/>
              <a:t>In most studied bacterial species, the gene content of strains varies widely, and each additional sequenced strain adds new genes to the pan-genome. </a:t>
            </a:r>
          </a:p>
          <a:p>
            <a:pPr marL="800100" lvl="1" indent="-342900">
              <a:buFont typeface="Wingdings" charset="2"/>
              <a:buChar char="ü"/>
            </a:pPr>
            <a:r>
              <a:rPr lang="en-US" altLang="ja-JP">
                <a:solidFill>
                  <a:srgbClr val="000090"/>
                </a:solidFill>
              </a:rPr>
              <a:t>The </a:t>
            </a:r>
            <a:r>
              <a:rPr lang="en-US" altLang="ja-JP" i="1">
                <a:solidFill>
                  <a:srgbClr val="000090"/>
                </a:solidFill>
              </a:rPr>
              <a:t>E. coli</a:t>
            </a:r>
            <a:r>
              <a:rPr lang="en-US" altLang="ja-JP">
                <a:solidFill>
                  <a:srgbClr val="000090"/>
                </a:solidFill>
              </a:rPr>
              <a:t> pan-genome is open (far from saturation). </a:t>
            </a:r>
          </a:p>
        </p:txBody>
      </p:sp>
      <p:sp>
        <p:nvSpPr>
          <p:cNvPr id="2" name="TextBox 1"/>
          <p:cNvSpPr txBox="1"/>
          <p:nvPr/>
        </p:nvSpPr>
        <p:spPr>
          <a:xfrm>
            <a:off x="0" y="4267200"/>
            <a:ext cx="9067800" cy="2554545"/>
          </a:xfrm>
          <a:prstGeom prst="rect">
            <a:avLst/>
          </a:prstGeom>
          <a:noFill/>
        </p:spPr>
        <p:txBody>
          <a:bodyPr wrap="square" rtlCol="0">
            <a:spAutoFit/>
          </a:bodyPr>
          <a:lstStyle/>
          <a:p>
            <a:pPr marL="174625" indent="-174625">
              <a:buFont typeface="Arial"/>
              <a:buChar char="•"/>
            </a:pPr>
            <a:r>
              <a:rPr lang="en-US" altLang="ja-JP"/>
              <a:t>The distribution of the OGs by the number of strains in which they are present has a well-known U-shape form. </a:t>
            </a:r>
          </a:p>
          <a:p>
            <a:pPr marL="800100" lvl="1" indent="-342900">
              <a:buFont typeface="Wingdings" charset="2"/>
              <a:buChar char="ü"/>
            </a:pPr>
            <a:r>
              <a:rPr lang="en-US" altLang="ja-JP">
                <a:solidFill>
                  <a:srgbClr val="000090"/>
                </a:solidFill>
              </a:rPr>
              <a:t>The periphery genes tend to be rare (present in just 2-3 strains) or almost universal (absent from only a few strains). </a:t>
            </a:r>
          </a:p>
          <a:p>
            <a:pPr marL="800100" lvl="1" indent="-342900">
              <a:buFont typeface="Wingdings" charset="2"/>
              <a:buChar char="ü"/>
            </a:pPr>
            <a:r>
              <a:rPr lang="en-US" altLang="ja-JP">
                <a:solidFill>
                  <a:srgbClr val="000090"/>
                </a:solidFill>
              </a:rPr>
              <a:t>This holds true for the </a:t>
            </a:r>
            <a:r>
              <a:rPr lang="en-US" altLang="ja-JP" i="1">
                <a:solidFill>
                  <a:srgbClr val="000090"/>
                </a:solidFill>
              </a:rPr>
              <a:t>E. coli</a:t>
            </a:r>
            <a:r>
              <a:rPr lang="en-US" altLang="ja-JP">
                <a:solidFill>
                  <a:srgbClr val="000090"/>
                </a:solidFill>
              </a:rPr>
              <a:t>-plus-</a:t>
            </a:r>
            <a:r>
              <a:rPr lang="en-US" altLang="ja-JP" i="1">
                <a:solidFill>
                  <a:srgbClr val="000090"/>
                </a:solidFill>
              </a:rPr>
              <a:t>Shigella</a:t>
            </a:r>
            <a:r>
              <a:rPr lang="en-US" altLang="ja-JP">
                <a:solidFill>
                  <a:srgbClr val="000090"/>
                </a:solidFill>
              </a:rPr>
              <a:t> distribution . </a:t>
            </a:r>
          </a:p>
          <a:p>
            <a:pPr marL="800100" lvl="1" indent="-342900">
              <a:buFont typeface="Wingdings" charset="2"/>
              <a:buChar char="ü"/>
            </a:pPr>
            <a:r>
              <a:rPr lang="en-US" altLang="ja-JP">
                <a:solidFill>
                  <a:srgbClr val="000090"/>
                </a:solidFill>
              </a:rPr>
              <a:t>Overrepresented functions in the unique genome tend to be plasmid related, </a:t>
            </a:r>
            <a:r>
              <a:rPr lang="en-US" altLang="ja-JP" i="1">
                <a:solidFill>
                  <a:srgbClr val="000090"/>
                </a:solidFill>
              </a:rPr>
              <a:t>e.g.</a:t>
            </a:r>
            <a:r>
              <a:rPr lang="en-US" altLang="ja-JP">
                <a:solidFill>
                  <a:srgbClr val="000090"/>
                </a:solidFill>
              </a:rPr>
              <a:t>, “DNA restriction-modification system” or “response to mercury ion.” </a:t>
            </a:r>
          </a:p>
        </p:txBody>
      </p:sp>
    </p:spTree>
    <p:extLst>
      <p:ext uri="{BB962C8B-B14F-4D97-AF65-F5344CB8AC3E}">
        <p14:creationId xmlns:p14="http://schemas.microsoft.com/office/powerpoint/2010/main" val="19047635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282700" y="76200"/>
            <a:ext cx="6578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Background – </a:t>
            </a:r>
            <a:r>
              <a:rPr lang="en-US"/>
              <a:t> </a:t>
            </a:r>
            <a:r>
              <a:rPr lang="en-US" sz="2400" b="1"/>
              <a:t>Metagenomics to escape the limits of culturability</a:t>
            </a:r>
            <a:endParaRPr lang="en-US"/>
          </a:p>
        </p:txBody>
      </p:sp>
      <p:pic>
        <p:nvPicPr>
          <p:cNvPr id="2048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9563" y="3581400"/>
            <a:ext cx="22923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 Box 7"/>
          <p:cNvSpPr txBox="1">
            <a:spLocks noChangeArrowheads="1"/>
          </p:cNvSpPr>
          <p:nvPr/>
        </p:nvSpPr>
        <p:spPr bwMode="auto">
          <a:xfrm>
            <a:off x="2819400" y="1066800"/>
            <a:ext cx="58674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969963" algn="l"/>
                <a:tab pos="2346325" algn="l"/>
                <a:tab pos="4233863" algn="l"/>
              </a:tabLst>
              <a:defRPr sz="2000">
                <a:solidFill>
                  <a:schemeClr val="tx1"/>
                </a:solidFill>
                <a:latin typeface="Arial" charset="0"/>
                <a:ea typeface="ＭＳ Ｐゴシック" charset="0"/>
                <a:cs typeface="ＭＳ Ｐゴシック" charset="0"/>
              </a:defRPr>
            </a:lvl1pPr>
            <a:lvl2pPr marL="37931725" indent="-37474525">
              <a:tabLst>
                <a:tab pos="969963" algn="l"/>
                <a:tab pos="2346325" algn="l"/>
                <a:tab pos="4233863" algn="l"/>
              </a:tabLst>
              <a:defRPr sz="2000">
                <a:solidFill>
                  <a:schemeClr val="tx1"/>
                </a:solidFill>
                <a:latin typeface="Arial" charset="0"/>
                <a:ea typeface="ＭＳ Ｐゴシック" charset="0"/>
              </a:defRPr>
            </a:lvl2pPr>
            <a:lvl3pPr>
              <a:tabLst>
                <a:tab pos="969963" algn="l"/>
                <a:tab pos="2346325" algn="l"/>
                <a:tab pos="4233863" algn="l"/>
              </a:tabLst>
              <a:defRPr sz="2000">
                <a:solidFill>
                  <a:schemeClr val="tx1"/>
                </a:solidFill>
                <a:latin typeface="Arial" charset="0"/>
                <a:ea typeface="ＭＳ Ｐゴシック" charset="0"/>
              </a:defRPr>
            </a:lvl3pPr>
            <a:lvl4pPr>
              <a:tabLst>
                <a:tab pos="969963" algn="l"/>
                <a:tab pos="2346325" algn="l"/>
                <a:tab pos="4233863" algn="l"/>
              </a:tabLst>
              <a:defRPr sz="2000">
                <a:solidFill>
                  <a:schemeClr val="tx1"/>
                </a:solidFill>
                <a:latin typeface="Arial" charset="0"/>
                <a:ea typeface="ＭＳ Ｐゴシック" charset="0"/>
              </a:defRPr>
            </a:lvl4pPr>
            <a:lvl5pPr>
              <a:tabLst>
                <a:tab pos="969963" algn="l"/>
                <a:tab pos="2346325" algn="l"/>
                <a:tab pos="4233863" algn="l"/>
              </a:tabLst>
              <a:defRPr sz="2000">
                <a:solidFill>
                  <a:schemeClr val="tx1"/>
                </a:solidFill>
                <a:latin typeface="Arial" charset="0"/>
                <a:ea typeface="ＭＳ Ｐゴシック" charset="0"/>
              </a:defRPr>
            </a:lvl5pPr>
            <a:lvl6pPr marL="457200" eaLnBrk="0" fontAlgn="base" hangingPunct="0">
              <a:spcBef>
                <a:spcPct val="0"/>
              </a:spcBef>
              <a:spcAft>
                <a:spcPct val="0"/>
              </a:spcAft>
              <a:tabLst>
                <a:tab pos="969963" algn="l"/>
                <a:tab pos="2346325" algn="l"/>
                <a:tab pos="4233863" algn="l"/>
              </a:tabLst>
              <a:defRPr sz="2000">
                <a:solidFill>
                  <a:schemeClr val="tx1"/>
                </a:solidFill>
                <a:latin typeface="Arial" charset="0"/>
                <a:ea typeface="ＭＳ Ｐゴシック" charset="0"/>
              </a:defRPr>
            </a:lvl6pPr>
            <a:lvl7pPr marL="914400" eaLnBrk="0" fontAlgn="base" hangingPunct="0">
              <a:spcBef>
                <a:spcPct val="0"/>
              </a:spcBef>
              <a:spcAft>
                <a:spcPct val="0"/>
              </a:spcAft>
              <a:tabLst>
                <a:tab pos="969963" algn="l"/>
                <a:tab pos="2346325" algn="l"/>
                <a:tab pos="4233863" algn="l"/>
              </a:tabLst>
              <a:defRPr sz="2000">
                <a:solidFill>
                  <a:schemeClr val="tx1"/>
                </a:solidFill>
                <a:latin typeface="Arial" charset="0"/>
                <a:ea typeface="ＭＳ Ｐゴシック" charset="0"/>
              </a:defRPr>
            </a:lvl7pPr>
            <a:lvl8pPr marL="1371600" eaLnBrk="0" fontAlgn="base" hangingPunct="0">
              <a:spcBef>
                <a:spcPct val="0"/>
              </a:spcBef>
              <a:spcAft>
                <a:spcPct val="0"/>
              </a:spcAft>
              <a:tabLst>
                <a:tab pos="969963" algn="l"/>
                <a:tab pos="2346325" algn="l"/>
                <a:tab pos="4233863" algn="l"/>
              </a:tabLst>
              <a:defRPr sz="2000">
                <a:solidFill>
                  <a:schemeClr val="tx1"/>
                </a:solidFill>
                <a:latin typeface="Arial" charset="0"/>
                <a:ea typeface="ＭＳ Ｐゴシック" charset="0"/>
              </a:defRPr>
            </a:lvl8pPr>
            <a:lvl9pPr marL="1828800" eaLnBrk="0" fontAlgn="base" hangingPunct="0">
              <a:spcBef>
                <a:spcPct val="0"/>
              </a:spcBef>
              <a:spcAft>
                <a:spcPct val="0"/>
              </a:spcAft>
              <a:tabLst>
                <a:tab pos="969963" algn="l"/>
                <a:tab pos="2346325" algn="l"/>
                <a:tab pos="4233863" algn="l"/>
              </a:tabLst>
              <a:defRPr sz="2000">
                <a:solidFill>
                  <a:schemeClr val="tx1"/>
                </a:solidFill>
                <a:latin typeface="Arial" charset="0"/>
                <a:ea typeface="ＭＳ Ｐゴシック" charset="0"/>
              </a:defRPr>
            </a:lvl9pPr>
          </a:lstStyle>
          <a:p>
            <a:pPr>
              <a:spcBef>
                <a:spcPct val="25000"/>
              </a:spcBef>
            </a:pPr>
            <a:r>
              <a:rPr lang="en-US" b="1"/>
              <a:t>Growth parameters commonly dealt with:</a:t>
            </a:r>
            <a:endParaRPr lang="en-US"/>
          </a:p>
          <a:p>
            <a:pPr>
              <a:spcBef>
                <a:spcPct val="25000"/>
              </a:spcBef>
            </a:pPr>
            <a:r>
              <a:rPr lang="en-US"/>
              <a:t>pH	salinity	temperature	pO</a:t>
            </a:r>
            <a:r>
              <a:rPr lang="en-US" baseline="-25000"/>
              <a:t>2</a:t>
            </a:r>
            <a:endParaRPr lang="en-US"/>
          </a:p>
          <a:p>
            <a:pPr>
              <a:spcBef>
                <a:spcPct val="25000"/>
              </a:spcBef>
            </a:pPr>
            <a:r>
              <a:rPr lang="en-US"/>
              <a:t>simple nutrients (too many?)   light	osmolarity</a:t>
            </a:r>
            <a:endParaRPr lang="en-US" b="1"/>
          </a:p>
        </p:txBody>
      </p:sp>
      <p:sp>
        <p:nvSpPr>
          <p:cNvPr id="23560" name="Text Box 8"/>
          <p:cNvSpPr txBox="1">
            <a:spLocks noChangeArrowheads="1"/>
          </p:cNvSpPr>
          <p:nvPr/>
        </p:nvSpPr>
        <p:spPr bwMode="auto">
          <a:xfrm>
            <a:off x="2819400" y="2286000"/>
            <a:ext cx="58674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969963" algn="l"/>
                <a:tab pos="2346325" algn="l"/>
                <a:tab pos="3025775" algn="l"/>
              </a:tabLst>
              <a:defRPr sz="2000">
                <a:solidFill>
                  <a:schemeClr val="tx1"/>
                </a:solidFill>
                <a:latin typeface="Arial" charset="0"/>
                <a:ea typeface="ＭＳ Ｐゴシック" charset="0"/>
                <a:cs typeface="ＭＳ Ｐゴシック" charset="0"/>
              </a:defRPr>
            </a:lvl1pPr>
            <a:lvl2pPr marL="37931725" indent="-37474525">
              <a:tabLst>
                <a:tab pos="969963" algn="l"/>
                <a:tab pos="2346325" algn="l"/>
                <a:tab pos="3025775" algn="l"/>
              </a:tabLst>
              <a:defRPr sz="2000">
                <a:solidFill>
                  <a:schemeClr val="tx1"/>
                </a:solidFill>
                <a:latin typeface="Arial" charset="0"/>
                <a:ea typeface="ＭＳ Ｐゴシック" charset="0"/>
              </a:defRPr>
            </a:lvl2pPr>
            <a:lvl3pPr>
              <a:tabLst>
                <a:tab pos="969963" algn="l"/>
                <a:tab pos="2346325" algn="l"/>
                <a:tab pos="3025775" algn="l"/>
              </a:tabLst>
              <a:defRPr sz="2000">
                <a:solidFill>
                  <a:schemeClr val="tx1"/>
                </a:solidFill>
                <a:latin typeface="Arial" charset="0"/>
                <a:ea typeface="ＭＳ Ｐゴシック" charset="0"/>
              </a:defRPr>
            </a:lvl3pPr>
            <a:lvl4pPr>
              <a:tabLst>
                <a:tab pos="969963" algn="l"/>
                <a:tab pos="2346325" algn="l"/>
                <a:tab pos="3025775" algn="l"/>
              </a:tabLst>
              <a:defRPr sz="2000">
                <a:solidFill>
                  <a:schemeClr val="tx1"/>
                </a:solidFill>
                <a:latin typeface="Arial" charset="0"/>
                <a:ea typeface="ＭＳ Ｐゴシック" charset="0"/>
              </a:defRPr>
            </a:lvl4pPr>
            <a:lvl5pPr>
              <a:tabLst>
                <a:tab pos="969963" algn="l"/>
                <a:tab pos="2346325" algn="l"/>
                <a:tab pos="3025775" algn="l"/>
              </a:tabLst>
              <a:defRPr sz="2000">
                <a:solidFill>
                  <a:schemeClr val="tx1"/>
                </a:solidFill>
                <a:latin typeface="Arial" charset="0"/>
                <a:ea typeface="ＭＳ Ｐゴシック" charset="0"/>
              </a:defRPr>
            </a:lvl5pPr>
            <a:lvl6pPr marL="457200" eaLnBrk="0" fontAlgn="base" hangingPunct="0">
              <a:spcBef>
                <a:spcPct val="0"/>
              </a:spcBef>
              <a:spcAft>
                <a:spcPct val="0"/>
              </a:spcAft>
              <a:tabLst>
                <a:tab pos="969963" algn="l"/>
                <a:tab pos="2346325" algn="l"/>
                <a:tab pos="3025775" algn="l"/>
              </a:tabLst>
              <a:defRPr sz="2000">
                <a:solidFill>
                  <a:schemeClr val="tx1"/>
                </a:solidFill>
                <a:latin typeface="Arial" charset="0"/>
                <a:ea typeface="ＭＳ Ｐゴシック" charset="0"/>
              </a:defRPr>
            </a:lvl6pPr>
            <a:lvl7pPr marL="914400" eaLnBrk="0" fontAlgn="base" hangingPunct="0">
              <a:spcBef>
                <a:spcPct val="0"/>
              </a:spcBef>
              <a:spcAft>
                <a:spcPct val="0"/>
              </a:spcAft>
              <a:tabLst>
                <a:tab pos="969963" algn="l"/>
                <a:tab pos="2346325" algn="l"/>
                <a:tab pos="3025775" algn="l"/>
              </a:tabLst>
              <a:defRPr sz="2000">
                <a:solidFill>
                  <a:schemeClr val="tx1"/>
                </a:solidFill>
                <a:latin typeface="Arial" charset="0"/>
                <a:ea typeface="ＭＳ Ｐゴシック" charset="0"/>
              </a:defRPr>
            </a:lvl7pPr>
            <a:lvl8pPr marL="1371600" eaLnBrk="0" fontAlgn="base" hangingPunct="0">
              <a:spcBef>
                <a:spcPct val="0"/>
              </a:spcBef>
              <a:spcAft>
                <a:spcPct val="0"/>
              </a:spcAft>
              <a:tabLst>
                <a:tab pos="969963" algn="l"/>
                <a:tab pos="2346325" algn="l"/>
                <a:tab pos="3025775" algn="l"/>
              </a:tabLst>
              <a:defRPr sz="2000">
                <a:solidFill>
                  <a:schemeClr val="tx1"/>
                </a:solidFill>
                <a:latin typeface="Arial" charset="0"/>
                <a:ea typeface="ＭＳ Ｐゴシック" charset="0"/>
              </a:defRPr>
            </a:lvl8pPr>
            <a:lvl9pPr marL="1828800" eaLnBrk="0" fontAlgn="base" hangingPunct="0">
              <a:spcBef>
                <a:spcPct val="0"/>
              </a:spcBef>
              <a:spcAft>
                <a:spcPct val="0"/>
              </a:spcAft>
              <a:tabLst>
                <a:tab pos="969963" algn="l"/>
                <a:tab pos="2346325" algn="l"/>
                <a:tab pos="3025775" algn="l"/>
              </a:tabLst>
              <a:defRPr sz="2000">
                <a:solidFill>
                  <a:schemeClr val="tx1"/>
                </a:solidFill>
                <a:latin typeface="Arial" charset="0"/>
                <a:ea typeface="ＭＳ Ｐゴシック" charset="0"/>
              </a:defRPr>
            </a:lvl9pPr>
          </a:lstStyle>
          <a:p>
            <a:pPr>
              <a:spcBef>
                <a:spcPct val="25000"/>
              </a:spcBef>
            </a:pPr>
            <a:r>
              <a:rPr lang="en-US" b="1"/>
              <a:t>Difficult to accommodate:</a:t>
            </a:r>
            <a:endParaRPr lang="en-US"/>
          </a:p>
          <a:p>
            <a:pPr>
              <a:spcBef>
                <a:spcPct val="25000"/>
              </a:spcBef>
            </a:pPr>
            <a:r>
              <a:rPr lang="en-US"/>
              <a:t>obligate partnerships	</a:t>
            </a:r>
          </a:p>
          <a:p>
            <a:pPr>
              <a:spcBef>
                <a:spcPct val="25000"/>
              </a:spcBef>
            </a:pPr>
            <a:r>
              <a:rPr lang="en-US"/>
              <a:t>complex nutrients 	</a:t>
            </a:r>
            <a:r>
              <a:rPr lang="en-US" i="1"/>
              <a:t>etc.</a:t>
            </a:r>
            <a:endParaRPr lang="en-US" b="1"/>
          </a:p>
        </p:txBody>
      </p:sp>
      <p:sp>
        <p:nvSpPr>
          <p:cNvPr id="23561" name="Text Box 9"/>
          <p:cNvSpPr txBox="1">
            <a:spLocks noChangeArrowheads="1"/>
          </p:cNvSpPr>
          <p:nvPr/>
        </p:nvSpPr>
        <p:spPr bwMode="auto">
          <a:xfrm>
            <a:off x="2819400" y="3505200"/>
            <a:ext cx="5867400" cy="701675"/>
          </a:xfrm>
          <a:prstGeom prst="rect">
            <a:avLst/>
          </a:prstGeom>
          <a:noFill/>
          <a:ln>
            <a:noFill/>
          </a:ln>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en-US" b="1" u="sng"/>
              <a:t>The great majority of bacteria have never been grown in the laboratory</a:t>
            </a:r>
            <a:r>
              <a:rPr lang="en-US" b="1"/>
              <a:t>.</a:t>
            </a:r>
          </a:p>
        </p:txBody>
      </p:sp>
      <p:grpSp>
        <p:nvGrpSpPr>
          <p:cNvPr id="2" name="Group 13"/>
          <p:cNvGrpSpPr>
            <a:grpSpLocks/>
          </p:cNvGrpSpPr>
          <p:nvPr/>
        </p:nvGrpSpPr>
        <p:grpSpPr bwMode="auto">
          <a:xfrm>
            <a:off x="2819400" y="4391025"/>
            <a:ext cx="5867400" cy="2336800"/>
            <a:chOff x="1776" y="2766"/>
            <a:chExt cx="3696" cy="1472"/>
          </a:xfrm>
        </p:grpSpPr>
        <p:pic>
          <p:nvPicPr>
            <p:cNvPr id="20489"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76" y="2980"/>
              <a:ext cx="3696" cy="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776" y="2766"/>
              <a:ext cx="3696"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animEffect transition="in" filter="wipe(left)">
                                      <p:cBhvr>
                                        <p:cTn id="7" dur="500"/>
                                        <p:tgtEl>
                                          <p:spTgt spid="235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560"/>
                                        </p:tgtEl>
                                        <p:attrNameLst>
                                          <p:attrName>style.visibility</p:attrName>
                                        </p:attrNameLst>
                                      </p:cBhvr>
                                      <p:to>
                                        <p:strVal val="visible"/>
                                      </p:to>
                                    </p:set>
                                    <p:animEffect transition="in" filter="wipe(left)">
                                      <p:cBhvr>
                                        <p:cTn id="12" dur="500"/>
                                        <p:tgtEl>
                                          <p:spTgt spid="235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561"/>
                                        </p:tgtEl>
                                        <p:attrNameLst>
                                          <p:attrName>style.visibility</p:attrName>
                                        </p:attrNameLst>
                                      </p:cBhvr>
                                      <p:to>
                                        <p:strVal val="visible"/>
                                      </p:to>
                                    </p:set>
                                    <p:animEffect transition="in" filter="wipe(left)">
                                      <p:cBhvr>
                                        <p:cTn id="17" dur="500"/>
                                        <p:tgtEl>
                                          <p:spTgt spid="235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autoUpdateAnimBg="0"/>
      <p:bldP spid="23560" grpId="0" autoUpdateAnimBg="0"/>
      <p:bldP spid="2356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3443"/>
            <a:ext cx="9144000" cy="1320433"/>
            <a:chOff x="0" y="13443"/>
            <a:chExt cx="9144000" cy="1320433"/>
          </a:xfrm>
        </p:grpSpPr>
        <p:pic>
          <p:nvPicPr>
            <p:cNvPr id="3" name="Picture 2"/>
            <p:cNvPicPr>
              <a:picLocks noChangeAspect="1"/>
            </p:cNvPicPr>
            <p:nvPr/>
          </p:nvPicPr>
          <p:blipFill>
            <a:blip r:embed="rId2"/>
            <a:stretch>
              <a:fillRect/>
            </a:stretch>
          </p:blipFill>
          <p:spPr>
            <a:xfrm>
              <a:off x="0" y="13443"/>
              <a:ext cx="9144000" cy="1320433"/>
            </a:xfrm>
            <a:prstGeom prst="rect">
              <a:avLst/>
            </a:prstGeom>
          </p:spPr>
        </p:pic>
        <p:pic>
          <p:nvPicPr>
            <p:cNvPr id="5" name="Picture 4"/>
            <p:cNvPicPr>
              <a:picLocks noChangeAspect="1"/>
            </p:cNvPicPr>
            <p:nvPr/>
          </p:nvPicPr>
          <p:blipFill>
            <a:blip r:embed="rId3"/>
            <a:stretch>
              <a:fillRect/>
            </a:stretch>
          </p:blipFill>
          <p:spPr>
            <a:xfrm>
              <a:off x="5029200" y="912611"/>
              <a:ext cx="3688770" cy="415636"/>
            </a:xfrm>
            <a:prstGeom prst="rect">
              <a:avLst/>
            </a:prstGeom>
          </p:spPr>
        </p:pic>
        <p:pic>
          <p:nvPicPr>
            <p:cNvPr id="4" name="Picture 3"/>
            <p:cNvPicPr>
              <a:picLocks noChangeAspect="1"/>
            </p:cNvPicPr>
            <p:nvPr/>
          </p:nvPicPr>
          <p:blipFill>
            <a:blip r:embed="rId4"/>
            <a:stretch>
              <a:fillRect/>
            </a:stretch>
          </p:blipFill>
          <p:spPr>
            <a:xfrm>
              <a:off x="5076577" y="662556"/>
              <a:ext cx="3740727" cy="381000"/>
            </a:xfrm>
            <a:prstGeom prst="rect">
              <a:avLst/>
            </a:prstGeom>
          </p:spPr>
        </p:pic>
      </p:grpSp>
      <p:sp>
        <p:nvSpPr>
          <p:cNvPr id="7" name="Rectangle 6"/>
          <p:cNvSpPr/>
          <p:nvPr/>
        </p:nvSpPr>
        <p:spPr>
          <a:xfrm>
            <a:off x="0" y="1533465"/>
            <a:ext cx="9144000" cy="5324535"/>
          </a:xfrm>
          <a:prstGeom prst="rect">
            <a:avLst/>
          </a:prstGeom>
        </p:spPr>
        <p:txBody>
          <a:bodyPr wrap="square">
            <a:spAutoFit/>
          </a:bodyPr>
          <a:lstStyle/>
          <a:p>
            <a:pPr marL="174625" indent="-174625">
              <a:buFont typeface="Arial"/>
              <a:buChar char="•"/>
            </a:pPr>
            <a:r>
              <a:rPr lang="en-US" altLang="ja-JP">
                <a:solidFill>
                  <a:schemeClr val="accent1">
                    <a:alpha val="0"/>
                  </a:schemeClr>
                </a:solidFill>
              </a:rPr>
              <a:t>The </a:t>
            </a:r>
            <a:r>
              <a:rPr lang="en-US" altLang="ja-JP" b="1">
                <a:solidFill>
                  <a:schemeClr val="accent1">
                    <a:alpha val="0"/>
                  </a:schemeClr>
                </a:solidFill>
              </a:rPr>
              <a:t>pan-genome</a:t>
            </a:r>
            <a:r>
              <a:rPr lang="en-US" altLang="ja-JP">
                <a:solidFill>
                  <a:schemeClr val="accent1">
                    <a:alpha val="0"/>
                  </a:schemeClr>
                </a:solidFill>
              </a:rPr>
              <a:t> is the total complement of genes from all sequenced strains of the same species, genus, or a larger group. </a:t>
            </a:r>
          </a:p>
          <a:p>
            <a:pPr marL="174625" indent="-174625">
              <a:buFont typeface="Arial"/>
              <a:buChar char="•"/>
            </a:pPr>
            <a:r>
              <a:rPr lang="en-US" altLang="ja-JP">
                <a:solidFill>
                  <a:schemeClr val="accent1">
                    <a:alpha val="0"/>
                  </a:schemeClr>
                </a:solidFill>
              </a:rPr>
              <a:t>The pan-genome consists of </a:t>
            </a:r>
            <a:r>
              <a:rPr lang="en-US" altLang="ja-JP" u="sng">
                <a:solidFill>
                  <a:schemeClr val="accent1">
                    <a:alpha val="0"/>
                  </a:schemeClr>
                </a:solidFill>
              </a:rPr>
              <a:t>three parts</a:t>
            </a:r>
            <a:r>
              <a:rPr lang="en-US" altLang="ja-JP">
                <a:solidFill>
                  <a:schemeClr val="accent1">
                    <a:alpha val="0"/>
                  </a:schemeClr>
                </a:solidFill>
              </a:rPr>
              <a:t>: </a:t>
            </a:r>
          </a:p>
          <a:p>
            <a:pPr marL="800100" lvl="1" indent="-342900">
              <a:buFont typeface="Wingdings" charset="2"/>
              <a:buChar char="ü"/>
            </a:pPr>
            <a:r>
              <a:rPr lang="en-US" altLang="ja-JP">
                <a:solidFill>
                  <a:schemeClr val="accent1">
                    <a:alpha val="0"/>
                  </a:schemeClr>
                </a:solidFill>
              </a:rPr>
              <a:t>the </a:t>
            </a:r>
            <a:r>
              <a:rPr lang="en-US" altLang="ja-JP" b="1">
                <a:solidFill>
                  <a:schemeClr val="accent1">
                    <a:alpha val="0"/>
                  </a:schemeClr>
                </a:solidFill>
              </a:rPr>
              <a:t>universal</a:t>
            </a:r>
            <a:r>
              <a:rPr lang="en-US" altLang="ja-JP">
                <a:solidFill>
                  <a:schemeClr val="accent1">
                    <a:alpha val="0"/>
                  </a:schemeClr>
                </a:solidFill>
              </a:rPr>
              <a:t> genome with genes common for all strains</a:t>
            </a:r>
          </a:p>
          <a:p>
            <a:pPr marL="800100" lvl="1" indent="-342900">
              <a:buFont typeface="Wingdings" charset="2"/>
              <a:buChar char="ü"/>
            </a:pPr>
            <a:r>
              <a:rPr lang="en-US" altLang="ja-JP">
                <a:solidFill>
                  <a:schemeClr val="accent1">
                    <a:alpha val="0"/>
                  </a:schemeClr>
                </a:solidFill>
              </a:rPr>
              <a:t>the </a:t>
            </a:r>
            <a:r>
              <a:rPr lang="en-US" altLang="ja-JP" b="1">
                <a:solidFill>
                  <a:schemeClr val="accent1">
                    <a:alpha val="0"/>
                  </a:schemeClr>
                </a:solidFill>
              </a:rPr>
              <a:t>unique</a:t>
            </a:r>
            <a:r>
              <a:rPr lang="en-US" altLang="ja-JP">
                <a:solidFill>
                  <a:schemeClr val="accent1">
                    <a:alpha val="0"/>
                  </a:schemeClr>
                </a:solidFill>
              </a:rPr>
              <a:t> genome with strain-specific genes (known as ORFans)</a:t>
            </a:r>
          </a:p>
          <a:p>
            <a:pPr marL="800100" lvl="1" indent="-342900">
              <a:buFont typeface="Wingdings" charset="2"/>
              <a:buChar char="ü"/>
            </a:pPr>
            <a:r>
              <a:rPr lang="en-US" altLang="ja-JP">
                <a:solidFill>
                  <a:schemeClr val="accent1">
                    <a:alpha val="0"/>
                  </a:schemeClr>
                </a:solidFill>
              </a:rPr>
              <a:t>the </a:t>
            </a:r>
            <a:r>
              <a:rPr lang="en-US" altLang="ja-JP" b="1">
                <a:solidFill>
                  <a:schemeClr val="accent1">
                    <a:alpha val="0"/>
                  </a:schemeClr>
                </a:solidFill>
              </a:rPr>
              <a:t>periphery</a:t>
            </a:r>
            <a:r>
              <a:rPr lang="en-US" altLang="ja-JP">
                <a:solidFill>
                  <a:schemeClr val="accent1">
                    <a:alpha val="0"/>
                  </a:schemeClr>
                </a:solidFill>
              </a:rPr>
              <a:t> (genes that are present in a subset of strains). </a:t>
            </a:r>
          </a:p>
          <a:p>
            <a:pPr marL="174625" indent="-174625">
              <a:buFont typeface="Arial"/>
              <a:buChar char="•"/>
            </a:pPr>
            <a:r>
              <a:rPr lang="en-US" altLang="ja-JP">
                <a:solidFill>
                  <a:schemeClr val="accent1">
                    <a:alpha val="0"/>
                  </a:schemeClr>
                </a:solidFill>
              </a:rPr>
              <a:t>In most studied bacterial species, the gene content of strains varies widely, and each additional sequenced strain adds new genes to the pan-genome. </a:t>
            </a:r>
          </a:p>
          <a:p>
            <a:pPr marL="800100" lvl="1" indent="-342900">
              <a:buFont typeface="Wingdings" charset="2"/>
              <a:buChar char="ü"/>
            </a:pPr>
            <a:r>
              <a:rPr lang="en-US" altLang="ja-JP">
                <a:solidFill>
                  <a:schemeClr val="accent1">
                    <a:alpha val="0"/>
                  </a:schemeClr>
                </a:solidFill>
              </a:rPr>
              <a:t>The </a:t>
            </a:r>
            <a:r>
              <a:rPr lang="en-US" altLang="ja-JP" i="1">
                <a:solidFill>
                  <a:schemeClr val="accent1">
                    <a:alpha val="0"/>
                  </a:schemeClr>
                </a:solidFill>
              </a:rPr>
              <a:t>E. coli</a:t>
            </a:r>
            <a:r>
              <a:rPr lang="en-US" altLang="ja-JP">
                <a:solidFill>
                  <a:schemeClr val="accent1">
                    <a:alpha val="0"/>
                  </a:schemeClr>
                </a:solidFill>
              </a:rPr>
              <a:t> pan-genome is open (far from saturation). </a:t>
            </a:r>
          </a:p>
          <a:p>
            <a:pPr marL="174625" indent="-174625">
              <a:buFont typeface="Arial"/>
              <a:buChar char="•"/>
            </a:pPr>
            <a:r>
              <a:rPr lang="en-US" altLang="ja-JP"/>
              <a:t>The distribution of the OGs by the number of strains in which they are present has a well-known </a:t>
            </a:r>
            <a:r>
              <a:rPr lang="en-US" altLang="ja-JP" u="sng"/>
              <a:t>U-shape form</a:t>
            </a:r>
            <a:r>
              <a:rPr lang="en-US" altLang="ja-JP"/>
              <a:t>. </a:t>
            </a:r>
          </a:p>
          <a:p>
            <a:pPr marL="800100" lvl="1" indent="-342900">
              <a:buFont typeface="Wingdings" charset="2"/>
              <a:buChar char="ü"/>
            </a:pPr>
            <a:r>
              <a:rPr lang="en-US" altLang="ja-JP">
                <a:solidFill>
                  <a:srgbClr val="000090"/>
                </a:solidFill>
              </a:rPr>
              <a:t>The periphery genes tend to be rare (present in just 2-3 strains) or almost universal (absent from only a few strains). </a:t>
            </a:r>
          </a:p>
          <a:p>
            <a:pPr marL="800100" lvl="1" indent="-342900">
              <a:buFont typeface="Wingdings" charset="2"/>
              <a:buChar char="ü"/>
            </a:pPr>
            <a:r>
              <a:rPr lang="en-US" altLang="ja-JP">
                <a:solidFill>
                  <a:srgbClr val="000090"/>
                </a:solidFill>
              </a:rPr>
              <a:t>This holds true for the </a:t>
            </a:r>
            <a:r>
              <a:rPr lang="en-US" altLang="ja-JP" i="1">
                <a:solidFill>
                  <a:srgbClr val="000090"/>
                </a:solidFill>
              </a:rPr>
              <a:t>E. coli</a:t>
            </a:r>
            <a:r>
              <a:rPr lang="en-US" altLang="ja-JP">
                <a:solidFill>
                  <a:srgbClr val="000090"/>
                </a:solidFill>
              </a:rPr>
              <a:t>-plus-</a:t>
            </a:r>
            <a:r>
              <a:rPr lang="en-US" altLang="ja-JP" i="1">
                <a:solidFill>
                  <a:srgbClr val="000090"/>
                </a:solidFill>
              </a:rPr>
              <a:t>Shigella</a:t>
            </a:r>
            <a:r>
              <a:rPr lang="en-US" altLang="ja-JP">
                <a:solidFill>
                  <a:srgbClr val="000090"/>
                </a:solidFill>
              </a:rPr>
              <a:t> distribution . </a:t>
            </a:r>
          </a:p>
          <a:p>
            <a:pPr marL="800100" lvl="1" indent="-342900">
              <a:buFont typeface="Wingdings" charset="2"/>
              <a:buChar char="ü"/>
            </a:pPr>
            <a:r>
              <a:rPr lang="en-US" altLang="ja-JP">
                <a:solidFill>
                  <a:srgbClr val="000090"/>
                </a:solidFill>
              </a:rPr>
              <a:t>Overrepresented functions in the unique genome tend to be plasmid related, </a:t>
            </a:r>
            <a:r>
              <a:rPr lang="en-US" altLang="ja-JP" i="1">
                <a:solidFill>
                  <a:srgbClr val="000090"/>
                </a:solidFill>
              </a:rPr>
              <a:t>e.g.</a:t>
            </a:r>
            <a:r>
              <a:rPr lang="en-US" altLang="ja-JP">
                <a:solidFill>
                  <a:srgbClr val="000090"/>
                </a:solidFill>
              </a:rPr>
              <a:t>, “DNA restriction-modification system” or “response to mercury ion.” </a:t>
            </a:r>
          </a:p>
        </p:txBody>
      </p:sp>
      <p:pic>
        <p:nvPicPr>
          <p:cNvPr id="2" name="Picture 1"/>
          <p:cNvPicPr>
            <a:picLocks noChangeAspect="1"/>
          </p:cNvPicPr>
          <p:nvPr/>
        </p:nvPicPr>
        <p:blipFill>
          <a:blip r:embed="rId5"/>
          <a:stretch>
            <a:fillRect/>
          </a:stretch>
        </p:blipFill>
        <p:spPr>
          <a:xfrm>
            <a:off x="1371600" y="1447800"/>
            <a:ext cx="5979222" cy="2819400"/>
          </a:xfrm>
          <a:prstGeom prst="rect">
            <a:avLst/>
          </a:prstGeom>
          <a:ln>
            <a:solidFill>
              <a:srgbClr val="000090"/>
            </a:solidFill>
          </a:ln>
        </p:spPr>
      </p:pic>
      <p:sp>
        <p:nvSpPr>
          <p:cNvPr id="9" name="TextBox 8"/>
          <p:cNvSpPr txBox="1"/>
          <p:nvPr/>
        </p:nvSpPr>
        <p:spPr>
          <a:xfrm>
            <a:off x="4038600" y="2419290"/>
            <a:ext cx="1295400" cy="400110"/>
          </a:xfrm>
          <a:prstGeom prst="rect">
            <a:avLst/>
          </a:prstGeom>
          <a:noFill/>
        </p:spPr>
        <p:txBody>
          <a:bodyPr wrap="square" rtlCol="0">
            <a:spAutoFit/>
          </a:bodyPr>
          <a:lstStyle/>
          <a:p>
            <a:r>
              <a:rPr lang="en-US"/>
              <a:t>periphery</a:t>
            </a:r>
          </a:p>
        </p:txBody>
      </p:sp>
      <p:sp>
        <p:nvSpPr>
          <p:cNvPr id="10" name="TextBox 9"/>
          <p:cNvSpPr txBox="1"/>
          <p:nvPr/>
        </p:nvSpPr>
        <p:spPr>
          <a:xfrm>
            <a:off x="2743200" y="1676400"/>
            <a:ext cx="1295400" cy="707886"/>
          </a:xfrm>
          <a:prstGeom prst="rect">
            <a:avLst/>
          </a:prstGeom>
          <a:noFill/>
        </p:spPr>
        <p:txBody>
          <a:bodyPr wrap="square" rtlCol="0">
            <a:spAutoFit/>
          </a:bodyPr>
          <a:lstStyle/>
          <a:p>
            <a:pPr algn="ctr"/>
            <a:r>
              <a:rPr lang="en-US">
                <a:solidFill>
                  <a:srgbClr val="800000"/>
                </a:solidFill>
              </a:rPr>
              <a:t>unique (ORFans)</a:t>
            </a:r>
          </a:p>
        </p:txBody>
      </p:sp>
      <p:sp>
        <p:nvSpPr>
          <p:cNvPr id="11" name="TextBox 10"/>
          <p:cNvSpPr txBox="1"/>
          <p:nvPr/>
        </p:nvSpPr>
        <p:spPr>
          <a:xfrm>
            <a:off x="5638800" y="1828800"/>
            <a:ext cx="1295400" cy="400110"/>
          </a:xfrm>
          <a:prstGeom prst="rect">
            <a:avLst/>
          </a:prstGeom>
          <a:noFill/>
        </p:spPr>
        <p:txBody>
          <a:bodyPr wrap="square" rtlCol="0">
            <a:spAutoFit/>
          </a:bodyPr>
          <a:lstStyle/>
          <a:p>
            <a:r>
              <a:rPr lang="en-US">
                <a:solidFill>
                  <a:srgbClr val="000090"/>
                </a:solidFill>
              </a:rPr>
              <a:t>universal</a:t>
            </a:r>
          </a:p>
        </p:txBody>
      </p:sp>
      <p:cxnSp>
        <p:nvCxnSpPr>
          <p:cNvPr id="13" name="Straight Arrow Connector 12"/>
          <p:cNvCxnSpPr/>
          <p:nvPr/>
        </p:nvCxnSpPr>
        <p:spPr bwMode="auto">
          <a:xfrm flipH="1">
            <a:off x="2362200" y="1905000"/>
            <a:ext cx="533400" cy="0"/>
          </a:xfrm>
          <a:prstGeom prst="straightConnector1">
            <a:avLst/>
          </a:prstGeom>
          <a:solidFill>
            <a:schemeClr val="accent1"/>
          </a:solidFill>
          <a:ln w="38100" cap="flat" cmpd="sng" algn="ctr">
            <a:solidFill>
              <a:srgbClr val="800000"/>
            </a:solidFill>
            <a:prstDash val="solid"/>
            <a:round/>
            <a:headEnd type="none" w="med" len="med"/>
            <a:tailEnd type="arrow"/>
          </a:ln>
          <a:effectLst/>
        </p:spPr>
      </p:cxnSp>
      <p:cxnSp>
        <p:nvCxnSpPr>
          <p:cNvPr id="14" name="Straight Arrow Connector 13"/>
          <p:cNvCxnSpPr/>
          <p:nvPr/>
        </p:nvCxnSpPr>
        <p:spPr bwMode="auto">
          <a:xfrm>
            <a:off x="6477000" y="2209800"/>
            <a:ext cx="685800" cy="685800"/>
          </a:xfrm>
          <a:prstGeom prst="straightConnector1">
            <a:avLst/>
          </a:prstGeom>
          <a:solidFill>
            <a:schemeClr val="accent1"/>
          </a:solidFill>
          <a:ln w="38100" cap="flat" cmpd="sng" algn="ctr">
            <a:solidFill>
              <a:srgbClr val="000090"/>
            </a:solidFill>
            <a:prstDash val="solid"/>
            <a:round/>
            <a:headEnd type="none" w="med" len="med"/>
            <a:tailEnd type="arrow"/>
          </a:ln>
          <a:effectLst/>
        </p:spPr>
      </p:cxnSp>
      <p:sp>
        <p:nvSpPr>
          <p:cNvPr id="16" name="Left Brace 15"/>
          <p:cNvSpPr/>
          <p:nvPr/>
        </p:nvSpPr>
        <p:spPr bwMode="auto">
          <a:xfrm rot="5400000">
            <a:off x="4533900" y="647700"/>
            <a:ext cx="457200" cy="4648200"/>
          </a:xfrm>
          <a:prstGeom prst="leftBrac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Tree>
    <p:extLst>
      <p:ext uri="{BB962C8B-B14F-4D97-AF65-F5344CB8AC3E}">
        <p14:creationId xmlns:p14="http://schemas.microsoft.com/office/powerpoint/2010/main" val="18064094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825" y="914400"/>
            <a:ext cx="7264400" cy="563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75" name="Rectangle 14"/>
          <p:cNvSpPr>
            <a:spLocks noChangeArrowheads="1"/>
          </p:cNvSpPr>
          <p:nvPr/>
        </p:nvSpPr>
        <p:spPr bwMode="auto">
          <a:xfrm>
            <a:off x="0" y="6553200"/>
            <a:ext cx="754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i="1">
                <a:solidFill>
                  <a:srgbClr val="0000FF"/>
                </a:solidFill>
              </a:rPr>
              <a:t>http://www.sci.sdsu.edu/~smaloy/MicrobialGenetics/topics/chroms-genes-prots/genomes.html</a:t>
            </a:r>
          </a:p>
        </p:txBody>
      </p:sp>
      <p:grpSp>
        <p:nvGrpSpPr>
          <p:cNvPr id="4" name="Group 13"/>
          <p:cNvGrpSpPr>
            <a:grpSpLocks/>
          </p:cNvGrpSpPr>
          <p:nvPr/>
        </p:nvGrpSpPr>
        <p:grpSpPr bwMode="auto">
          <a:xfrm>
            <a:off x="3654425" y="5224463"/>
            <a:ext cx="4267200" cy="727075"/>
            <a:chOff x="2832" y="3150"/>
            <a:chExt cx="2688" cy="458"/>
          </a:xfrm>
        </p:grpSpPr>
        <p:sp>
          <p:nvSpPr>
            <p:cNvPr id="28679" name="Rectangle 11"/>
            <p:cNvSpPr>
              <a:spLocks noChangeArrowheads="1"/>
            </p:cNvSpPr>
            <p:nvPr/>
          </p:nvSpPr>
          <p:spPr bwMode="auto">
            <a:xfrm>
              <a:off x="2868" y="3176"/>
              <a:ext cx="824" cy="148"/>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80" name="Rectangle 12"/>
            <p:cNvSpPr>
              <a:spLocks noChangeArrowheads="1"/>
            </p:cNvSpPr>
            <p:nvPr/>
          </p:nvSpPr>
          <p:spPr bwMode="auto">
            <a:xfrm>
              <a:off x="4464" y="3164"/>
              <a:ext cx="716" cy="148"/>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28681" name="Group 10"/>
            <p:cNvGrpSpPr>
              <a:grpSpLocks/>
            </p:cNvGrpSpPr>
            <p:nvPr/>
          </p:nvGrpSpPr>
          <p:grpSpPr bwMode="auto">
            <a:xfrm>
              <a:off x="2832" y="3150"/>
              <a:ext cx="2688" cy="458"/>
              <a:chOff x="2832" y="3504"/>
              <a:chExt cx="2819" cy="458"/>
            </a:xfrm>
          </p:grpSpPr>
          <p:sp>
            <p:nvSpPr>
              <p:cNvPr id="28682" name="Line 4"/>
              <p:cNvSpPr>
                <a:spLocks noChangeShapeType="1"/>
              </p:cNvSpPr>
              <p:nvPr/>
            </p:nvSpPr>
            <p:spPr bwMode="auto">
              <a:xfrm>
                <a:off x="2942" y="3683"/>
                <a:ext cx="0" cy="279"/>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83" name="Text Box 5"/>
              <p:cNvSpPr txBox="1">
                <a:spLocks noChangeArrowheads="1"/>
              </p:cNvSpPr>
              <p:nvPr/>
            </p:nvSpPr>
            <p:spPr bwMode="auto">
              <a:xfrm>
                <a:off x="2832" y="3504"/>
                <a:ext cx="116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a:solidFill>
                      <a:srgbClr val="0000DA"/>
                    </a:solidFill>
                  </a:rPr>
                  <a:t>Microsporidium</a:t>
                </a:r>
              </a:p>
            </p:txBody>
          </p:sp>
          <p:sp>
            <p:nvSpPr>
              <p:cNvPr id="28684" name="Line 8"/>
              <p:cNvSpPr>
                <a:spLocks noChangeShapeType="1"/>
              </p:cNvSpPr>
              <p:nvPr/>
            </p:nvSpPr>
            <p:spPr bwMode="auto">
              <a:xfrm>
                <a:off x="5569" y="3683"/>
                <a:ext cx="0" cy="279"/>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85" name="Text Box 9"/>
              <p:cNvSpPr txBox="1">
                <a:spLocks noChangeArrowheads="1"/>
              </p:cNvSpPr>
              <p:nvPr/>
            </p:nvSpPr>
            <p:spPr bwMode="auto">
              <a:xfrm>
                <a:off x="4445" y="3504"/>
                <a:ext cx="120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1800">
                    <a:solidFill>
                      <a:srgbClr val="0000DA"/>
                    </a:solidFill>
                  </a:rPr>
                  <a:t>Saccharomyces</a:t>
                </a:r>
              </a:p>
            </p:txBody>
          </p:sp>
        </p:grpSp>
      </p:grpSp>
      <p:sp>
        <p:nvSpPr>
          <p:cNvPr id="19" name="Text Box 2"/>
          <p:cNvSpPr txBox="1">
            <a:spLocks noChangeArrowheads="1"/>
          </p:cNvSpPr>
          <p:nvPr/>
        </p:nvSpPr>
        <p:spPr bwMode="auto">
          <a:xfrm>
            <a:off x="88900" y="76200"/>
            <a:ext cx="8947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Genome sequence as </a:t>
            </a:r>
            <a:r>
              <a:rPr lang="ja-JP" altLang="en-US" sz="2400" b="1"/>
              <a:t>“</a:t>
            </a:r>
            <a:r>
              <a:rPr lang="en-US" sz="2400" b="1"/>
              <a:t>parts list</a:t>
            </a:r>
            <a:r>
              <a:rPr lang="ja-JP" altLang="en-US" sz="2400" b="1"/>
              <a:t>”</a:t>
            </a:r>
            <a:r>
              <a:rPr lang="en-US" sz="2400" b="1"/>
              <a:t> –  How big should a bacterial chromosome be?</a:t>
            </a:r>
          </a:p>
        </p:txBody>
      </p:sp>
    </p:spTree>
    <p:extLst>
      <p:ext uri="{BB962C8B-B14F-4D97-AF65-F5344CB8AC3E}">
        <p14:creationId xmlns:p14="http://schemas.microsoft.com/office/powerpoint/2010/main" val="33773722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8900" y="76200"/>
            <a:ext cx="8947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Genome sequence as </a:t>
            </a:r>
            <a:r>
              <a:rPr lang="ja-JP" altLang="en-US" sz="2400" b="1"/>
              <a:t>“</a:t>
            </a:r>
            <a:r>
              <a:rPr lang="en-US" sz="2400" b="1"/>
              <a:t>parts list</a:t>
            </a:r>
            <a:r>
              <a:rPr lang="ja-JP" altLang="en-US" sz="2400" b="1"/>
              <a:t>”</a:t>
            </a:r>
            <a:r>
              <a:rPr lang="en-US" sz="2400" b="1"/>
              <a:t> –  How big should a bacterial chromosome be?</a:t>
            </a:r>
          </a:p>
        </p:txBody>
      </p:sp>
      <p:grpSp>
        <p:nvGrpSpPr>
          <p:cNvPr id="3" name="Group 17"/>
          <p:cNvGrpSpPr>
            <a:grpSpLocks/>
          </p:cNvGrpSpPr>
          <p:nvPr/>
        </p:nvGrpSpPr>
        <p:grpSpPr bwMode="auto">
          <a:xfrm>
            <a:off x="1676400" y="1066800"/>
            <a:ext cx="5638800" cy="5181600"/>
            <a:chOff x="2760" y="312"/>
            <a:chExt cx="2918" cy="2775"/>
          </a:xfrm>
        </p:grpSpPr>
        <p:pic>
          <p:nvPicPr>
            <p:cNvPr id="4" name="Picture 1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60" y="312"/>
              <a:ext cx="2918" cy="2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16"/>
            <p:cNvSpPr>
              <a:spLocks noChangeArrowheads="1"/>
            </p:cNvSpPr>
            <p:nvPr/>
          </p:nvSpPr>
          <p:spPr bwMode="auto">
            <a:xfrm>
              <a:off x="4511" y="2616"/>
              <a:ext cx="1154" cy="460"/>
            </a:xfrm>
            <a:prstGeom prst="rect">
              <a:avLst/>
            </a:prstGeom>
            <a:solidFill>
              <a:srgbClr val="E9EBF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r>
                <a:rPr lang="en-US" sz="1400" i="1">
                  <a:solidFill>
                    <a:srgbClr val="5D5ADA"/>
                  </a:solidFill>
                </a:rPr>
                <a:t>http://bioscience.jbpub.com/cells/MBIO137.aspx</a:t>
              </a:r>
            </a:p>
          </p:txBody>
        </p:sp>
      </p:grpSp>
    </p:spTree>
    <p:extLst>
      <p:ext uri="{BB962C8B-B14F-4D97-AF65-F5344CB8AC3E}">
        <p14:creationId xmlns:p14="http://schemas.microsoft.com/office/powerpoint/2010/main" val="36062318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
            <a:ext cx="9144000" cy="6857999"/>
            <a:chOff x="0" y="1"/>
            <a:chExt cx="9144000" cy="6857999"/>
          </a:xfrm>
        </p:grpSpPr>
        <p:pic>
          <p:nvPicPr>
            <p:cNvPr id="7" name="Picture 6"/>
            <p:cNvPicPr>
              <a:picLocks noChangeAspect="1"/>
            </p:cNvPicPr>
            <p:nvPr/>
          </p:nvPicPr>
          <p:blipFill>
            <a:blip r:embed="rId3"/>
            <a:stretch>
              <a:fillRect/>
            </a:stretch>
          </p:blipFill>
          <p:spPr>
            <a:xfrm>
              <a:off x="0" y="1840183"/>
              <a:ext cx="9144000" cy="5017817"/>
            </a:xfrm>
            <a:prstGeom prst="rect">
              <a:avLst/>
            </a:prstGeom>
          </p:spPr>
        </p:pic>
        <p:pic>
          <p:nvPicPr>
            <p:cNvPr id="5" name="Picture 4"/>
            <p:cNvPicPr>
              <a:picLocks noChangeAspect="1"/>
            </p:cNvPicPr>
            <p:nvPr/>
          </p:nvPicPr>
          <p:blipFill>
            <a:blip r:embed="rId4"/>
            <a:stretch>
              <a:fillRect/>
            </a:stretch>
          </p:blipFill>
          <p:spPr>
            <a:xfrm>
              <a:off x="0" y="1"/>
              <a:ext cx="9144000" cy="1905000"/>
            </a:xfrm>
            <a:prstGeom prst="rect">
              <a:avLst/>
            </a:prstGeom>
          </p:spPr>
        </p:pic>
        <p:pic>
          <p:nvPicPr>
            <p:cNvPr id="6" name="Picture 5"/>
            <p:cNvPicPr>
              <a:picLocks noChangeAspect="1"/>
            </p:cNvPicPr>
            <p:nvPr/>
          </p:nvPicPr>
          <p:blipFill>
            <a:blip r:embed="rId5"/>
            <a:stretch>
              <a:fillRect/>
            </a:stretch>
          </p:blipFill>
          <p:spPr>
            <a:xfrm>
              <a:off x="5092700" y="1371600"/>
              <a:ext cx="3822700" cy="241300"/>
            </a:xfrm>
            <a:prstGeom prst="rect">
              <a:avLst/>
            </a:prstGeom>
          </p:spPr>
        </p:pic>
      </p:grpSp>
    </p:spTree>
    <p:extLst>
      <p:ext uri="{BB962C8B-B14F-4D97-AF65-F5344CB8AC3E}">
        <p14:creationId xmlns:p14="http://schemas.microsoft.com/office/powerpoint/2010/main" val="29001869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88900" y="76200"/>
            <a:ext cx="8947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Genome sequence as </a:t>
            </a:r>
            <a:r>
              <a:rPr lang="ja-JP" altLang="en-US" sz="2400" b="1"/>
              <a:t>“</a:t>
            </a:r>
            <a:r>
              <a:rPr lang="en-US" sz="2400" b="1"/>
              <a:t>parts list</a:t>
            </a:r>
            <a:r>
              <a:rPr lang="ja-JP" altLang="en-US" sz="2400" b="1"/>
              <a:t>”</a:t>
            </a:r>
            <a:r>
              <a:rPr lang="en-US" sz="2400" b="1"/>
              <a:t> –  How big should a bacterial chromosome be?</a:t>
            </a:r>
          </a:p>
        </p:txBody>
      </p:sp>
      <p:pic>
        <p:nvPicPr>
          <p:cNvPr id="69635"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7700" y="885825"/>
            <a:ext cx="7848600" cy="1847850"/>
          </a:xfrm>
          <a:prstGeom prst="rect">
            <a:avLst/>
          </a:prstGeom>
          <a:noFill/>
          <a:ln w="12700">
            <a:solidFill>
              <a:srgbClr val="00008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4915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b="2521"/>
          <a:stretch>
            <a:fillRect/>
          </a:stretch>
        </p:blipFill>
        <p:spPr bwMode="auto">
          <a:xfrm>
            <a:off x="114300" y="3605213"/>
            <a:ext cx="4411663" cy="2700337"/>
          </a:xfrm>
          <a:prstGeom prst="rect">
            <a:avLst/>
          </a:prstGeom>
          <a:noFill/>
          <a:ln w="12700">
            <a:solidFill>
              <a:srgbClr val="00008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49157"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87888" y="3594100"/>
            <a:ext cx="4341812" cy="2708275"/>
          </a:xfrm>
          <a:prstGeom prst="rect">
            <a:avLst/>
          </a:prstGeom>
          <a:noFill/>
          <a:ln w="12700">
            <a:solidFill>
              <a:srgbClr val="00008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9159" name="Text Box 7"/>
          <p:cNvSpPr txBox="1">
            <a:spLocks noChangeArrowheads="1"/>
          </p:cNvSpPr>
          <p:nvPr/>
        </p:nvSpPr>
        <p:spPr bwMode="auto">
          <a:xfrm>
            <a:off x="131763" y="2860675"/>
            <a:ext cx="8872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For 100 complete bacterial genomes, measured NUMBER of genes in various superfamilies in the genome, and plotted </a:t>
            </a:r>
            <a:r>
              <a:rPr lang="en-US" i="1"/>
              <a:t>vs. </a:t>
            </a:r>
            <a:r>
              <a:rPr lang="en-US"/>
              <a:t>size of that genome.</a:t>
            </a:r>
          </a:p>
        </p:txBody>
      </p:sp>
      <p:sp>
        <p:nvSpPr>
          <p:cNvPr id="49160" name="Text Box 8"/>
          <p:cNvSpPr txBox="1">
            <a:spLocks noChangeArrowheads="1"/>
          </p:cNvSpPr>
          <p:nvPr/>
        </p:nvSpPr>
        <p:spPr bwMode="auto">
          <a:xfrm>
            <a:off x="122238" y="6288088"/>
            <a:ext cx="4397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Mostly metabolic gene families.</a:t>
            </a:r>
          </a:p>
        </p:txBody>
      </p:sp>
      <p:sp>
        <p:nvSpPr>
          <p:cNvPr id="49161" name="Text Box 9"/>
          <p:cNvSpPr txBox="1">
            <a:spLocks noChangeArrowheads="1"/>
          </p:cNvSpPr>
          <p:nvPr/>
        </p:nvSpPr>
        <p:spPr bwMode="auto">
          <a:xfrm>
            <a:off x="4686300" y="6288088"/>
            <a:ext cx="434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Mostly regulatory gene families.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159"/>
                                        </p:tgtEl>
                                        <p:attrNameLst>
                                          <p:attrName>style.visibility</p:attrName>
                                        </p:attrNameLst>
                                      </p:cBhvr>
                                      <p:to>
                                        <p:strVal val="visible"/>
                                      </p:to>
                                    </p:set>
                                    <p:animEffect transition="in" filter="wipe(left)">
                                      <p:cBhvr>
                                        <p:cTn id="7" dur="500"/>
                                        <p:tgtEl>
                                          <p:spTgt spid="491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9156"/>
                                        </p:tgtEl>
                                        <p:attrNameLst>
                                          <p:attrName>style.visibility</p:attrName>
                                        </p:attrNameLst>
                                      </p:cBhvr>
                                      <p:to>
                                        <p:strVal val="visible"/>
                                      </p:to>
                                    </p:set>
                                    <p:animEffect transition="in" filter="box(in)">
                                      <p:cBhvr>
                                        <p:cTn id="12" dur="500"/>
                                        <p:tgtEl>
                                          <p:spTgt spid="491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9157"/>
                                        </p:tgtEl>
                                        <p:attrNameLst>
                                          <p:attrName>style.visibility</p:attrName>
                                        </p:attrNameLst>
                                      </p:cBhvr>
                                      <p:to>
                                        <p:strVal val="visible"/>
                                      </p:to>
                                    </p:set>
                                    <p:animEffect transition="in" filter="box(in)">
                                      <p:cBhvr>
                                        <p:cTn id="17" dur="500"/>
                                        <p:tgtEl>
                                          <p:spTgt spid="491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9160"/>
                                        </p:tgtEl>
                                        <p:attrNameLst>
                                          <p:attrName>style.visibility</p:attrName>
                                        </p:attrNameLst>
                                      </p:cBhvr>
                                      <p:to>
                                        <p:strVal val="visible"/>
                                      </p:to>
                                    </p:set>
                                    <p:animEffect transition="in" filter="wipe(left)">
                                      <p:cBhvr>
                                        <p:cTn id="22" dur="500"/>
                                        <p:tgtEl>
                                          <p:spTgt spid="4916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9161"/>
                                        </p:tgtEl>
                                        <p:attrNameLst>
                                          <p:attrName>style.visibility</p:attrName>
                                        </p:attrNameLst>
                                      </p:cBhvr>
                                      <p:to>
                                        <p:strVal val="visible"/>
                                      </p:to>
                                    </p:set>
                                    <p:animEffect transition="in" filter="wipe(left)">
                                      <p:cBhvr>
                                        <p:cTn id="27" dur="500"/>
                                        <p:tgtEl>
                                          <p:spTgt spid="49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9" grpId="0" autoUpdateAnimBg="0"/>
      <p:bldP spid="49160" grpId="0" autoUpdateAnimBg="0"/>
      <p:bldP spid="49161"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88900" y="76200"/>
            <a:ext cx="8947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Genome sequence as </a:t>
            </a:r>
            <a:r>
              <a:rPr lang="ja-JP" altLang="en-US" sz="2400" b="1"/>
              <a:t>“</a:t>
            </a:r>
            <a:r>
              <a:rPr lang="en-US" sz="2400" b="1"/>
              <a:t>parts list</a:t>
            </a:r>
            <a:r>
              <a:rPr lang="ja-JP" altLang="en-US" sz="2400" b="1"/>
              <a:t>”</a:t>
            </a:r>
            <a:r>
              <a:rPr lang="en-US" sz="2400" b="1"/>
              <a:t> –  How big should a bacterial chromosome be?</a:t>
            </a:r>
          </a:p>
        </p:txBody>
      </p:sp>
      <p:pic>
        <p:nvPicPr>
          <p:cNvPr id="71683"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7700" y="885825"/>
            <a:ext cx="7848600" cy="1847850"/>
          </a:xfrm>
          <a:prstGeom prst="rect">
            <a:avLst/>
          </a:prstGeom>
          <a:noFill/>
          <a:ln w="12700">
            <a:solidFill>
              <a:srgbClr val="00008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71684"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9125" y="2928938"/>
            <a:ext cx="6696075" cy="3763962"/>
          </a:xfrm>
          <a:prstGeom prst="rect">
            <a:avLst/>
          </a:prstGeom>
          <a:noFill/>
          <a:ln w="12700">
            <a:solidFill>
              <a:srgbClr val="000080"/>
            </a:solidFill>
            <a:prstDash val="sysDot"/>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88900" y="76200"/>
            <a:ext cx="8947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Genome sequence as </a:t>
            </a:r>
            <a:r>
              <a:rPr lang="ja-JP" altLang="en-US" sz="2400" b="1"/>
              <a:t>“</a:t>
            </a:r>
            <a:r>
              <a:rPr lang="en-US" sz="2400" b="1"/>
              <a:t>parts list</a:t>
            </a:r>
            <a:r>
              <a:rPr lang="ja-JP" altLang="en-US" sz="2400" b="1"/>
              <a:t>”</a:t>
            </a:r>
            <a:r>
              <a:rPr lang="en-US" sz="2400" b="1"/>
              <a:t> –  How big should a bacterial chromosome be?</a:t>
            </a:r>
          </a:p>
        </p:txBody>
      </p:sp>
      <p:pic>
        <p:nvPicPr>
          <p:cNvPr id="2" name="Picture 1"/>
          <p:cNvPicPr>
            <a:picLocks noChangeAspect="1"/>
          </p:cNvPicPr>
          <p:nvPr/>
        </p:nvPicPr>
        <p:blipFill>
          <a:blip r:embed="rId3"/>
          <a:stretch>
            <a:fillRect/>
          </a:stretch>
        </p:blipFill>
        <p:spPr>
          <a:xfrm>
            <a:off x="1676400" y="2438400"/>
            <a:ext cx="5806774" cy="4355080"/>
          </a:xfrm>
          <a:prstGeom prst="rect">
            <a:avLst/>
          </a:prstGeom>
          <a:ln>
            <a:solidFill>
              <a:srgbClr val="000090"/>
            </a:solidFill>
          </a:ln>
        </p:spPr>
      </p:pic>
      <p:grpSp>
        <p:nvGrpSpPr>
          <p:cNvPr id="5" name="Group 4"/>
          <p:cNvGrpSpPr/>
          <p:nvPr/>
        </p:nvGrpSpPr>
        <p:grpSpPr>
          <a:xfrm>
            <a:off x="0" y="838200"/>
            <a:ext cx="9144000" cy="1524000"/>
            <a:chOff x="0" y="838200"/>
            <a:chExt cx="9144000" cy="1524000"/>
          </a:xfrm>
        </p:grpSpPr>
        <p:pic>
          <p:nvPicPr>
            <p:cNvPr id="3" name="Picture 2"/>
            <p:cNvPicPr>
              <a:picLocks noChangeAspect="1"/>
            </p:cNvPicPr>
            <p:nvPr/>
          </p:nvPicPr>
          <p:blipFill>
            <a:blip r:embed="rId4"/>
            <a:stretch>
              <a:fillRect/>
            </a:stretch>
          </p:blipFill>
          <p:spPr>
            <a:xfrm>
              <a:off x="0" y="838200"/>
              <a:ext cx="9144000" cy="1524000"/>
            </a:xfrm>
            <a:prstGeom prst="rect">
              <a:avLst/>
            </a:prstGeom>
          </p:spPr>
        </p:pic>
        <p:pic>
          <p:nvPicPr>
            <p:cNvPr id="4" name="Picture 3"/>
            <p:cNvPicPr>
              <a:picLocks noChangeAspect="1"/>
            </p:cNvPicPr>
            <p:nvPr/>
          </p:nvPicPr>
          <p:blipFill>
            <a:blip r:embed="rId5"/>
            <a:stretch>
              <a:fillRect/>
            </a:stretch>
          </p:blipFill>
          <p:spPr>
            <a:xfrm>
              <a:off x="5105400" y="1693141"/>
              <a:ext cx="4003658" cy="246185"/>
            </a:xfrm>
            <a:prstGeom prst="rect">
              <a:avLst/>
            </a:prstGeom>
          </p:spPr>
        </p:pic>
      </p:grpSp>
    </p:spTree>
    <p:extLst>
      <p:ext uri="{BB962C8B-B14F-4D97-AF65-F5344CB8AC3E}">
        <p14:creationId xmlns:p14="http://schemas.microsoft.com/office/powerpoint/2010/main" val="39642787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88900" y="76200"/>
            <a:ext cx="8947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Genome sequence as </a:t>
            </a:r>
            <a:r>
              <a:rPr lang="ja-JP" altLang="en-US" sz="2400" b="1"/>
              <a:t>“</a:t>
            </a:r>
            <a:r>
              <a:rPr lang="en-US" sz="2400" b="1"/>
              <a:t>parts list</a:t>
            </a:r>
            <a:r>
              <a:rPr lang="ja-JP" altLang="en-US" sz="2400" b="1"/>
              <a:t>”</a:t>
            </a:r>
            <a:r>
              <a:rPr lang="en-US" sz="2400" b="1"/>
              <a:t> –  How big should a bacterial chromosome be?</a:t>
            </a:r>
          </a:p>
        </p:txBody>
      </p:sp>
      <p:pic>
        <p:nvPicPr>
          <p:cNvPr id="73731"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8438" y="2813050"/>
            <a:ext cx="8716962"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84200" y="914400"/>
            <a:ext cx="7950200" cy="914400"/>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pic>
        <p:nvPicPr>
          <p:cNvPr id="73733" name="Picture 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38400" y="1905000"/>
            <a:ext cx="39878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98600" y="2209800"/>
            <a:ext cx="5207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1491429"/>
            <a:chOff x="0" y="0"/>
            <a:chExt cx="9144000" cy="1491429"/>
          </a:xfrm>
        </p:grpSpPr>
        <p:pic>
          <p:nvPicPr>
            <p:cNvPr id="2" name="Picture 1"/>
            <p:cNvPicPr>
              <a:picLocks noChangeAspect="1"/>
            </p:cNvPicPr>
            <p:nvPr/>
          </p:nvPicPr>
          <p:blipFill>
            <a:blip r:embed="rId3"/>
            <a:stretch>
              <a:fillRect/>
            </a:stretch>
          </p:blipFill>
          <p:spPr>
            <a:xfrm>
              <a:off x="0" y="0"/>
              <a:ext cx="9144000" cy="1491429"/>
            </a:xfrm>
            <a:prstGeom prst="rect">
              <a:avLst/>
            </a:prstGeom>
          </p:spPr>
        </p:pic>
        <p:grpSp>
          <p:nvGrpSpPr>
            <p:cNvPr id="5" name="Group 4"/>
            <p:cNvGrpSpPr/>
            <p:nvPr/>
          </p:nvGrpSpPr>
          <p:grpSpPr>
            <a:xfrm>
              <a:off x="5486400" y="508000"/>
              <a:ext cx="3454400" cy="863600"/>
              <a:chOff x="5680677" y="2768600"/>
              <a:chExt cx="3454400" cy="863600"/>
            </a:xfrm>
          </p:grpSpPr>
          <p:pic>
            <p:nvPicPr>
              <p:cNvPr id="3" name="Picture 2"/>
              <p:cNvPicPr>
                <a:picLocks noChangeAspect="1"/>
              </p:cNvPicPr>
              <p:nvPr/>
            </p:nvPicPr>
            <p:blipFill>
              <a:blip r:embed="rId4"/>
              <a:stretch>
                <a:fillRect/>
              </a:stretch>
            </p:blipFill>
            <p:spPr>
              <a:xfrm>
                <a:off x="6099995" y="2768600"/>
                <a:ext cx="2197100" cy="546100"/>
              </a:xfrm>
              <a:prstGeom prst="rect">
                <a:avLst/>
              </a:prstGeom>
            </p:spPr>
          </p:pic>
          <p:pic>
            <p:nvPicPr>
              <p:cNvPr id="4" name="Picture 3"/>
              <p:cNvPicPr>
                <a:picLocks noChangeAspect="1"/>
              </p:cNvPicPr>
              <p:nvPr/>
            </p:nvPicPr>
            <p:blipFill>
              <a:blip r:embed="rId5"/>
              <a:stretch>
                <a:fillRect/>
              </a:stretch>
            </p:blipFill>
            <p:spPr>
              <a:xfrm>
                <a:off x="5680677" y="3200400"/>
                <a:ext cx="3454400" cy="431800"/>
              </a:xfrm>
              <a:prstGeom prst="rect">
                <a:avLst/>
              </a:prstGeom>
            </p:spPr>
          </p:pic>
        </p:grpSp>
      </p:grpSp>
      <p:sp>
        <p:nvSpPr>
          <p:cNvPr id="7" name="Rectangle 6"/>
          <p:cNvSpPr/>
          <p:nvPr/>
        </p:nvSpPr>
        <p:spPr>
          <a:xfrm>
            <a:off x="114408" y="1676400"/>
            <a:ext cx="9029592" cy="5016758"/>
          </a:xfrm>
          <a:prstGeom prst="rect">
            <a:avLst/>
          </a:prstGeom>
        </p:spPr>
        <p:txBody>
          <a:bodyPr wrap="square">
            <a:spAutoFit/>
          </a:bodyPr>
          <a:lstStyle/>
          <a:p>
            <a:pPr marL="342900" indent="-342900">
              <a:buFont typeface="Arial"/>
              <a:buChar char="•"/>
            </a:pPr>
            <a:r>
              <a:rPr lang="en-US"/>
              <a:t>We extracted from primary literature 214 minimal generation times (d) of species of bacteria and archaea. We used these data to assess how genomic traits correlate with minimal generation times. </a:t>
            </a:r>
          </a:p>
          <a:p>
            <a:pPr marL="800100" lvl="1" indent="-342900">
              <a:buFont typeface="Wingdings" charset="2"/>
              <a:buChar char="ü"/>
            </a:pPr>
            <a:r>
              <a:rPr lang="en-US">
                <a:solidFill>
                  <a:srgbClr val="000090"/>
                </a:solidFill>
              </a:rPr>
              <a:t>We started by analyzing its correlation to genome size. </a:t>
            </a:r>
          </a:p>
          <a:p>
            <a:pPr marL="800100" lvl="1" indent="-342900">
              <a:buFont typeface="Wingdings" charset="2"/>
              <a:buChar char="ü"/>
            </a:pPr>
            <a:r>
              <a:rPr lang="en-US">
                <a:solidFill>
                  <a:srgbClr val="000090"/>
                </a:solidFill>
              </a:rPr>
              <a:t>Historically, microbial genomes have been viewed as short and compact due to selection for rapid replication and fast growth. </a:t>
            </a:r>
          </a:p>
          <a:p>
            <a:pPr marL="800100" lvl="1" indent="-342900">
              <a:buFont typeface="Wingdings" charset="2"/>
              <a:buChar char="ü"/>
            </a:pPr>
            <a:r>
              <a:rPr lang="en-US">
                <a:solidFill>
                  <a:srgbClr val="000090"/>
                </a:solidFill>
              </a:rPr>
              <a:t>In agreement with previous work, we found no evidence for a positive correlation between minimal generation time and genome size or genome density (Spearman correlations r =20.10 and 20.08, p-value = 0.13 and 0.24). </a:t>
            </a:r>
          </a:p>
          <a:p>
            <a:pPr marL="800100" lvl="1" indent="-342900">
              <a:buFont typeface="Wingdings" charset="2"/>
              <a:buChar char="ü"/>
            </a:pPr>
            <a:r>
              <a:rPr lang="en-US">
                <a:solidFill>
                  <a:srgbClr val="000090"/>
                </a:solidFill>
              </a:rPr>
              <a:t>Replication can be initiated before the previous rounds have finished (Cooper &amp; Helmstetter, 1968). There is thus no necessity for a direct correlation between genome size and minimal generation time. </a:t>
            </a:r>
          </a:p>
          <a:p>
            <a:pPr marL="342900" indent="-342900">
              <a:buFont typeface="Arial"/>
              <a:buChar char="•"/>
            </a:pPr>
            <a:r>
              <a:rPr lang="en-US"/>
              <a:t>[Instead], we found an increase in copy number of rRNA and tRNA genes with decreasing minimal generation times (r=20.59 and r =20.51, all p-value,0.0001).</a:t>
            </a:r>
            <a:endParaRPr lang="en-US">
              <a:solidFill>
                <a:srgbClr val="000090"/>
              </a:solidFill>
            </a:endParaRPr>
          </a:p>
        </p:txBody>
      </p:sp>
    </p:spTree>
    <p:extLst>
      <p:ext uri="{BB962C8B-B14F-4D97-AF65-F5344CB8AC3E}">
        <p14:creationId xmlns:p14="http://schemas.microsoft.com/office/powerpoint/2010/main" val="23289203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2"/>
          <p:cNvSpPr txBox="1">
            <a:spLocks noChangeArrowheads="1"/>
          </p:cNvSpPr>
          <p:nvPr/>
        </p:nvSpPr>
        <p:spPr bwMode="auto">
          <a:xfrm>
            <a:off x="152400" y="123825"/>
            <a:ext cx="883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Regulatory architecture as </a:t>
            </a:r>
            <a:r>
              <a:rPr lang="ja-JP" altLang="en-US" sz="2400" b="1"/>
              <a:t>“</a:t>
            </a:r>
            <a:r>
              <a:rPr lang="en-US" sz="2400" b="1"/>
              <a:t>wiring diagram</a:t>
            </a:r>
            <a:r>
              <a:rPr lang="ja-JP" altLang="en-US" sz="2400" b="1"/>
              <a:t>”</a:t>
            </a:r>
            <a:endParaRPr lang="en-US" sz="2400" b="1"/>
          </a:p>
        </p:txBody>
      </p:sp>
      <p:sp>
        <p:nvSpPr>
          <p:cNvPr id="75781" name="Text Box 5"/>
          <p:cNvSpPr txBox="1">
            <a:spLocks noChangeArrowheads="1"/>
          </p:cNvSpPr>
          <p:nvPr/>
        </p:nvSpPr>
        <p:spPr bwMode="auto">
          <a:xfrm>
            <a:off x="228600" y="30480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sz="2400">
                <a:latin typeface="Helvetica" charset="0"/>
              </a:rPr>
              <a:t>• Problem:  parts list has limited value without wiring diagram</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1282700" y="76200"/>
            <a:ext cx="6578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Background – </a:t>
            </a:r>
            <a:r>
              <a:rPr lang="en-US"/>
              <a:t> </a:t>
            </a:r>
            <a:r>
              <a:rPr lang="en-US" sz="2400" b="1"/>
              <a:t>Metagenomics to escape the limits of culturability</a:t>
            </a:r>
            <a:endParaRPr lang="en-US"/>
          </a:p>
        </p:txBody>
      </p:sp>
      <p:pic>
        <p:nvPicPr>
          <p:cNvPr id="2" name="Picture 1"/>
          <p:cNvPicPr>
            <a:picLocks noChangeAspect="1"/>
          </p:cNvPicPr>
          <p:nvPr/>
        </p:nvPicPr>
        <p:blipFill>
          <a:blip r:embed="rId3"/>
          <a:stretch>
            <a:fillRect/>
          </a:stretch>
        </p:blipFill>
        <p:spPr>
          <a:xfrm>
            <a:off x="0" y="871047"/>
            <a:ext cx="9144000" cy="1834849"/>
          </a:xfrm>
          <a:prstGeom prst="rect">
            <a:avLst/>
          </a:prstGeom>
        </p:spPr>
      </p:pic>
      <p:pic>
        <p:nvPicPr>
          <p:cNvPr id="9" name="Picture 8"/>
          <p:cNvPicPr>
            <a:picLocks noChangeAspect="1"/>
          </p:cNvPicPr>
          <p:nvPr/>
        </p:nvPicPr>
        <p:blipFill>
          <a:blip r:embed="rId4">
            <a:clrChange>
              <a:clrFrom>
                <a:srgbClr val="FFFFFF"/>
              </a:clrFrom>
              <a:clrTo>
                <a:srgbClr val="FFFFFF">
                  <a:alpha val="0"/>
                </a:srgbClr>
              </a:clrTo>
            </a:clrChange>
          </a:blip>
          <a:stretch>
            <a:fillRect/>
          </a:stretch>
        </p:blipFill>
        <p:spPr>
          <a:xfrm>
            <a:off x="609600" y="2699690"/>
            <a:ext cx="6400800" cy="4154190"/>
          </a:xfrm>
          <a:prstGeom prst="rect">
            <a:avLst/>
          </a:prstGeom>
        </p:spPr>
      </p:pic>
    </p:spTree>
    <p:extLst>
      <p:ext uri="{BB962C8B-B14F-4D97-AF65-F5344CB8AC3E}">
        <p14:creationId xmlns:p14="http://schemas.microsoft.com/office/powerpoint/2010/main" val="36844069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22"/>
          <p:cNvGrpSpPr>
            <a:grpSpLocks/>
          </p:cNvGrpSpPr>
          <p:nvPr/>
        </p:nvGrpSpPr>
        <p:grpSpPr bwMode="auto">
          <a:xfrm>
            <a:off x="152400" y="123825"/>
            <a:ext cx="8839200" cy="6630988"/>
            <a:chOff x="96" y="78"/>
            <a:chExt cx="5568" cy="4177"/>
          </a:xfrm>
        </p:grpSpPr>
        <p:sp>
          <p:nvSpPr>
            <p:cNvPr id="77827" name="Text Box 15"/>
            <p:cNvSpPr txBox="1">
              <a:spLocks noChangeArrowheads="1"/>
            </p:cNvSpPr>
            <p:nvPr/>
          </p:nvSpPr>
          <p:spPr bwMode="auto">
            <a:xfrm>
              <a:off x="96" y="78"/>
              <a:ext cx="55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Regulatory architecture as </a:t>
              </a:r>
              <a:r>
                <a:rPr lang="ja-JP" altLang="en-US" sz="2400" b="1"/>
                <a:t>“</a:t>
              </a:r>
              <a:r>
                <a:rPr lang="en-US" sz="2400" b="1"/>
                <a:t>wiring diagram</a:t>
              </a:r>
              <a:r>
                <a:rPr lang="ja-JP" altLang="en-US" sz="2400" b="1"/>
                <a:t>”</a:t>
              </a:r>
              <a:endParaRPr lang="en-US" sz="2400" b="1"/>
            </a:p>
          </p:txBody>
        </p:sp>
        <p:pic>
          <p:nvPicPr>
            <p:cNvPr id="77828" name="Picture 1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4" y="336"/>
              <a:ext cx="5472" cy="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1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4" y="3744"/>
              <a:ext cx="5472" cy="511"/>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77830" name="Picture 2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84" y="3984"/>
              <a:ext cx="3368"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88" y="2926"/>
              <a:ext cx="1720"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97691" y="340324"/>
            <a:ext cx="1571920" cy="1311457"/>
            <a:chOff x="0" y="304800"/>
            <a:chExt cx="1571920" cy="1311457"/>
          </a:xfrm>
        </p:grpSpPr>
        <p:sp>
          <p:nvSpPr>
            <p:cNvPr id="2" name="TextBox 1"/>
            <p:cNvSpPr txBox="1"/>
            <p:nvPr/>
          </p:nvSpPr>
          <p:spPr>
            <a:xfrm>
              <a:off x="0" y="304800"/>
              <a:ext cx="1571920" cy="923330"/>
            </a:xfrm>
            <a:prstGeom prst="rect">
              <a:avLst/>
            </a:prstGeom>
            <a:noFill/>
          </p:spPr>
          <p:txBody>
            <a:bodyPr wrap="square" rtlCol="0">
              <a:spAutoFit/>
            </a:bodyPr>
            <a:lstStyle/>
            <a:p>
              <a:r>
                <a:rPr lang="en-US" sz="1800"/>
                <a:t>(all you can do with meta-genomics)</a:t>
              </a:r>
            </a:p>
          </p:txBody>
        </p:sp>
        <p:sp>
          <p:nvSpPr>
            <p:cNvPr id="3" name="Bent Arrow 2"/>
            <p:cNvSpPr/>
            <p:nvPr/>
          </p:nvSpPr>
          <p:spPr bwMode="auto">
            <a:xfrm flipV="1">
              <a:off x="533400" y="1169643"/>
              <a:ext cx="609600" cy="446614"/>
            </a:xfrm>
            <a:prstGeom prst="bentArrow">
              <a:avLst>
                <a:gd name="adj1" fmla="val 31862"/>
                <a:gd name="adj2" fmla="val 33578"/>
                <a:gd name="adj3" fmla="val 47303"/>
                <a:gd name="adj4" fmla="val 40319"/>
              </a:avLst>
            </a:prstGeom>
            <a:solidFill>
              <a:srgbClr val="FFFF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w="28575" cmpd="sng">
                  <a:solidFill>
                    <a:schemeClr val="tx1"/>
                  </a:solidFill>
                </a:ln>
                <a:solidFill>
                  <a:schemeClr val="tx1"/>
                </a:solidFill>
                <a:effectLst/>
                <a:latin typeface="Arial" pitchFamily="-112" charset="0"/>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152400" y="123825"/>
            <a:ext cx="8839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Regulatory architecture as </a:t>
            </a:r>
            <a:r>
              <a:rPr lang="ja-JP" altLang="en-US" sz="2400" b="1"/>
              <a:t>“</a:t>
            </a:r>
            <a:r>
              <a:rPr lang="en-US" sz="2400" b="1"/>
              <a:t>wiring diagram</a:t>
            </a:r>
            <a:r>
              <a:rPr lang="ja-JP" altLang="en-US" sz="2400" b="1"/>
              <a:t>”</a:t>
            </a:r>
            <a:r>
              <a:rPr lang="en-US" sz="2400" b="1"/>
              <a:t> –</a:t>
            </a:r>
          </a:p>
          <a:p>
            <a:pPr lvl="1" algn="ctr"/>
            <a:r>
              <a:rPr lang="en-US" sz="2400" b="1" u="sng">
                <a:solidFill>
                  <a:srgbClr val="800000"/>
                </a:solidFill>
              </a:rPr>
              <a:t>Operon</a:t>
            </a:r>
            <a:r>
              <a:rPr lang="en-US" sz="2400" b="1">
                <a:solidFill>
                  <a:srgbClr val="800000"/>
                </a:solidFill>
              </a:rPr>
              <a:t>,</a:t>
            </a:r>
            <a:r>
              <a:rPr lang="en-US" sz="2400" b="1"/>
              <a:t> </a:t>
            </a:r>
            <a:r>
              <a:rPr lang="en-US" sz="2400" b="1">
                <a:solidFill>
                  <a:srgbClr val="4C4C4C"/>
                </a:solidFill>
              </a:rPr>
              <a:t>regulon, stimulon</a:t>
            </a:r>
            <a:endParaRPr lang="en-US" sz="2400" b="1"/>
          </a:p>
        </p:txBody>
      </p:sp>
      <p:grpSp>
        <p:nvGrpSpPr>
          <p:cNvPr id="2" name="Group 11"/>
          <p:cNvGrpSpPr>
            <a:grpSpLocks/>
          </p:cNvGrpSpPr>
          <p:nvPr/>
        </p:nvGrpSpPr>
        <p:grpSpPr bwMode="auto">
          <a:xfrm>
            <a:off x="1524000" y="3516313"/>
            <a:ext cx="6096000" cy="2933700"/>
            <a:chOff x="960" y="2215"/>
            <a:chExt cx="3840" cy="1848"/>
          </a:xfrm>
        </p:grpSpPr>
        <p:pic>
          <p:nvPicPr>
            <p:cNvPr id="79879"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60" y="2215"/>
              <a:ext cx="3840" cy="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0" name="Text Box 5"/>
            <p:cNvSpPr txBox="1">
              <a:spLocks noChangeArrowheads="1"/>
            </p:cNvSpPr>
            <p:nvPr/>
          </p:nvSpPr>
          <p:spPr bwMode="auto">
            <a:xfrm>
              <a:off x="2874" y="3871"/>
              <a:ext cx="1920" cy="192"/>
            </a:xfrm>
            <a:prstGeom prst="rect">
              <a:avLst/>
            </a:prstGeom>
            <a:gradFill rotWithShape="0">
              <a:gsLst>
                <a:gs pos="0">
                  <a:srgbClr val="8A9882"/>
                </a:gs>
                <a:gs pos="100000">
                  <a:srgbClr val="E2F8D5">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sz="1400"/>
                <a:t>http://cwx.prenhall.com/horton/</a:t>
              </a:r>
            </a:p>
          </p:txBody>
        </p:sp>
      </p:grpSp>
      <p:grpSp>
        <p:nvGrpSpPr>
          <p:cNvPr id="79876" name="Group 10"/>
          <p:cNvGrpSpPr>
            <a:grpSpLocks/>
          </p:cNvGrpSpPr>
          <p:nvPr/>
        </p:nvGrpSpPr>
        <p:grpSpPr bwMode="auto">
          <a:xfrm>
            <a:off x="1524000" y="1371600"/>
            <a:ext cx="6096000" cy="2008188"/>
            <a:chOff x="960" y="864"/>
            <a:chExt cx="3840" cy="1265"/>
          </a:xfrm>
        </p:grpSpPr>
        <p:pic>
          <p:nvPicPr>
            <p:cNvPr id="79877"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t="23203" b="18791"/>
            <a:stretch>
              <a:fillRect/>
            </a:stretch>
          </p:blipFill>
          <p:spPr bwMode="auto">
            <a:xfrm>
              <a:off x="960" y="864"/>
              <a:ext cx="3840" cy="1176"/>
            </a:xfrm>
            <a:prstGeom prst="rect">
              <a:avLst/>
            </a:prstGeom>
            <a:solidFill>
              <a:srgbClr val="FFCF7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9878" name="Text Box 9"/>
            <p:cNvSpPr txBox="1">
              <a:spLocks noChangeArrowheads="1"/>
            </p:cNvSpPr>
            <p:nvPr/>
          </p:nvSpPr>
          <p:spPr bwMode="auto">
            <a:xfrm>
              <a:off x="960" y="1956"/>
              <a:ext cx="3840" cy="173"/>
            </a:xfrm>
            <a:prstGeom prst="rect">
              <a:avLst/>
            </a:prstGeom>
            <a:gradFill rotWithShape="0">
              <a:gsLst>
                <a:gs pos="0">
                  <a:srgbClr val="FFEFC5"/>
                </a:gs>
                <a:gs pos="50000">
                  <a:srgbClr val="FFCF79"/>
                </a:gs>
                <a:gs pos="100000">
                  <a:srgbClr val="FFEFC5"/>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1200"/>
                <a:t>http://users.rcn.com/jkimball.ma.ultranet/BiologyPages/</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152400" y="123825"/>
            <a:ext cx="8839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Regulatory architecture as </a:t>
            </a:r>
            <a:r>
              <a:rPr lang="ja-JP" altLang="en-US" sz="2400" b="1"/>
              <a:t>“</a:t>
            </a:r>
            <a:r>
              <a:rPr lang="en-US" sz="2400" b="1"/>
              <a:t>wiring diagram</a:t>
            </a:r>
            <a:r>
              <a:rPr lang="ja-JP" altLang="en-US" sz="2400" b="1"/>
              <a:t>”</a:t>
            </a:r>
            <a:r>
              <a:rPr lang="en-US" sz="2400" b="1"/>
              <a:t> –</a:t>
            </a:r>
          </a:p>
          <a:p>
            <a:pPr lvl="1" algn="ctr"/>
            <a:r>
              <a:rPr lang="en-US" sz="2400" b="1">
                <a:solidFill>
                  <a:srgbClr val="4C4C4C"/>
                </a:solidFill>
              </a:rPr>
              <a:t>Operon, </a:t>
            </a:r>
            <a:r>
              <a:rPr lang="en-US" sz="2400" b="1" u="sng">
                <a:solidFill>
                  <a:srgbClr val="800000"/>
                </a:solidFill>
              </a:rPr>
              <a:t>regulon</a:t>
            </a:r>
            <a:r>
              <a:rPr lang="en-US" sz="2400" b="1">
                <a:solidFill>
                  <a:srgbClr val="800000"/>
                </a:solidFill>
              </a:rPr>
              <a:t>,</a:t>
            </a:r>
            <a:r>
              <a:rPr lang="en-US" sz="2400" b="1">
                <a:solidFill>
                  <a:srgbClr val="4C4C4C"/>
                </a:solidFill>
              </a:rPr>
              <a:t> stimulon</a:t>
            </a:r>
            <a:endParaRPr lang="en-US" sz="2400" b="1"/>
          </a:p>
        </p:txBody>
      </p:sp>
      <p:pic>
        <p:nvPicPr>
          <p:cNvPr id="81923" name="Picture 5"/>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9749" t="2664" r="17798" b="60394"/>
          <a:stretch>
            <a:fillRect/>
          </a:stretch>
        </p:blipFill>
        <p:spPr bwMode="auto">
          <a:xfrm>
            <a:off x="0" y="533400"/>
            <a:ext cx="36576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pic>
      <p:sp>
        <p:nvSpPr>
          <p:cNvPr id="81924" name="Text Box 6"/>
          <p:cNvSpPr txBox="1">
            <a:spLocks noChangeArrowheads="1"/>
          </p:cNvSpPr>
          <p:nvPr/>
        </p:nvSpPr>
        <p:spPr bwMode="auto">
          <a:xfrm>
            <a:off x="58738" y="6330950"/>
            <a:ext cx="2836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1200">
                <a:solidFill>
                  <a:srgbClr val="4C4C4C"/>
                </a:solidFill>
                <a:latin typeface="Helvetica" charset="0"/>
              </a:rPr>
              <a:t>DtxR</a:t>
            </a:r>
            <a:r>
              <a:rPr lang="en-US" sz="1200" baseline="30000">
                <a:solidFill>
                  <a:srgbClr val="4C4C4C"/>
                </a:solidFill>
                <a:latin typeface="Helvetica" charset="0"/>
              </a:rPr>
              <a:t>C102D</a:t>
            </a:r>
            <a:r>
              <a:rPr lang="en-US" sz="1200">
                <a:solidFill>
                  <a:srgbClr val="4C4C4C"/>
                </a:solidFill>
                <a:latin typeface="Helvetica" charset="0"/>
              </a:rPr>
              <a:t>• Ni</a:t>
            </a:r>
            <a:r>
              <a:rPr lang="en-US" sz="1200" baseline="30000">
                <a:solidFill>
                  <a:srgbClr val="4C4C4C"/>
                </a:solidFill>
                <a:latin typeface="Helvetica" charset="0"/>
              </a:rPr>
              <a:t>++ </a:t>
            </a:r>
            <a:r>
              <a:rPr lang="en-US" sz="1200">
                <a:solidFill>
                  <a:srgbClr val="4C4C4C"/>
                </a:solidFill>
                <a:latin typeface="Helvetica" charset="0"/>
              </a:rPr>
              <a:t>• </a:t>
            </a:r>
            <a:r>
              <a:rPr lang="en-US" sz="1200" i="1">
                <a:solidFill>
                  <a:srgbClr val="4C4C4C"/>
                </a:solidFill>
                <a:latin typeface="Helvetica" charset="0"/>
              </a:rPr>
              <a:t>tox</a:t>
            </a:r>
            <a:r>
              <a:rPr lang="en-US" sz="1200">
                <a:solidFill>
                  <a:srgbClr val="4C4C4C"/>
                </a:solidFill>
                <a:latin typeface="Helvetica" charset="0"/>
              </a:rPr>
              <a:t> </a:t>
            </a:r>
          </a:p>
          <a:p>
            <a:pPr algn="ctr"/>
            <a:r>
              <a:rPr lang="en-US" sz="1200">
                <a:solidFill>
                  <a:srgbClr val="4C4C4C"/>
                </a:solidFill>
                <a:latin typeface="Helvetica" charset="0"/>
              </a:rPr>
              <a:t>(White </a:t>
            </a:r>
            <a:r>
              <a:rPr lang="en-US" sz="1200" i="1">
                <a:solidFill>
                  <a:srgbClr val="4C4C4C"/>
                </a:solidFill>
                <a:latin typeface="Helvetica" charset="0"/>
              </a:rPr>
              <a:t>et al.</a:t>
            </a:r>
            <a:r>
              <a:rPr lang="en-US" sz="1200">
                <a:solidFill>
                  <a:srgbClr val="4C4C4C"/>
                </a:solidFill>
                <a:latin typeface="Helvetica" charset="0"/>
              </a:rPr>
              <a:t>, 1998, Nature </a:t>
            </a:r>
            <a:r>
              <a:rPr lang="en-US" sz="1200" u="sng">
                <a:solidFill>
                  <a:srgbClr val="4C4C4C"/>
                </a:solidFill>
                <a:latin typeface="Helvetica" charset="0"/>
              </a:rPr>
              <a:t>394</a:t>
            </a:r>
            <a:r>
              <a:rPr lang="en-US" sz="1200">
                <a:solidFill>
                  <a:srgbClr val="4C4C4C"/>
                </a:solidFill>
                <a:latin typeface="Helvetica" charset="0"/>
              </a:rPr>
              <a:t>: 502-6)</a:t>
            </a:r>
          </a:p>
        </p:txBody>
      </p:sp>
      <p:grpSp>
        <p:nvGrpSpPr>
          <p:cNvPr id="81925" name="Group 12"/>
          <p:cNvGrpSpPr>
            <a:grpSpLocks/>
          </p:cNvGrpSpPr>
          <p:nvPr/>
        </p:nvGrpSpPr>
        <p:grpSpPr bwMode="auto">
          <a:xfrm>
            <a:off x="4343400" y="1524000"/>
            <a:ext cx="4343400" cy="4419600"/>
            <a:chOff x="2736" y="960"/>
            <a:chExt cx="2736" cy="2784"/>
          </a:xfrm>
        </p:grpSpPr>
        <p:sp>
          <p:nvSpPr>
            <p:cNvPr id="81933" name="Oval 9"/>
            <p:cNvSpPr>
              <a:spLocks noChangeArrowheads="1"/>
            </p:cNvSpPr>
            <p:nvPr/>
          </p:nvSpPr>
          <p:spPr bwMode="auto">
            <a:xfrm>
              <a:off x="2736" y="960"/>
              <a:ext cx="2736" cy="2784"/>
            </a:xfrm>
            <a:prstGeom prst="ellipse">
              <a:avLst/>
            </a:prstGeom>
            <a:noFill/>
            <a:ln w="76200">
              <a:pattFill prst="wdUpDiag">
                <a:fgClr>
                  <a:srgbClr val="FFFF00"/>
                </a:fgClr>
                <a:bgClr>
                  <a:schemeClr val="accent2"/>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34" name="Oval 10"/>
            <p:cNvSpPr>
              <a:spLocks noChangeArrowheads="1"/>
            </p:cNvSpPr>
            <p:nvPr/>
          </p:nvSpPr>
          <p:spPr bwMode="auto">
            <a:xfrm>
              <a:off x="2776" y="983"/>
              <a:ext cx="2656" cy="2738"/>
            </a:xfrm>
            <a:prstGeom prst="ellipse">
              <a:avLst/>
            </a:prstGeom>
            <a:noFill/>
            <a:ln w="76200">
              <a:pattFill prst="wdUpDiag">
                <a:fgClr>
                  <a:srgbClr val="FFFF00"/>
                </a:fgClr>
                <a:bgClr>
                  <a:schemeClr val="accent2"/>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35" name="Oval 11"/>
            <p:cNvSpPr>
              <a:spLocks noChangeArrowheads="1"/>
            </p:cNvSpPr>
            <p:nvPr/>
          </p:nvSpPr>
          <p:spPr bwMode="auto">
            <a:xfrm>
              <a:off x="2808" y="1021"/>
              <a:ext cx="2588" cy="2672"/>
            </a:xfrm>
            <a:prstGeom prst="ellipse">
              <a:avLst/>
            </a:prstGeom>
            <a:noFill/>
            <a:ln w="76200">
              <a:pattFill prst="wdUpDiag">
                <a:fgClr>
                  <a:srgbClr val="FFFF00"/>
                </a:fgClr>
                <a:bgClr>
                  <a:schemeClr val="accent2"/>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3" name="Group 17"/>
          <p:cNvGrpSpPr>
            <a:grpSpLocks/>
          </p:cNvGrpSpPr>
          <p:nvPr/>
        </p:nvGrpSpPr>
        <p:grpSpPr bwMode="auto">
          <a:xfrm>
            <a:off x="3827463" y="1681163"/>
            <a:ext cx="4257675" cy="3246437"/>
            <a:chOff x="2411" y="1059"/>
            <a:chExt cx="2682" cy="2045"/>
          </a:xfrm>
        </p:grpSpPr>
        <p:sp>
          <p:nvSpPr>
            <p:cNvPr id="81929" name="Line 13"/>
            <p:cNvSpPr>
              <a:spLocks noChangeShapeType="1"/>
            </p:cNvSpPr>
            <p:nvPr/>
          </p:nvSpPr>
          <p:spPr bwMode="auto">
            <a:xfrm flipV="1">
              <a:off x="2423" y="1059"/>
              <a:ext cx="991" cy="226"/>
            </a:xfrm>
            <a:prstGeom prst="line">
              <a:avLst/>
            </a:prstGeom>
            <a:noFill/>
            <a:ln w="19050">
              <a:solidFill>
                <a:srgbClr val="D108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81930" name="Line 14"/>
            <p:cNvSpPr>
              <a:spLocks noChangeShapeType="1"/>
            </p:cNvSpPr>
            <p:nvPr/>
          </p:nvSpPr>
          <p:spPr bwMode="auto">
            <a:xfrm>
              <a:off x="2417" y="1285"/>
              <a:ext cx="2552" cy="180"/>
            </a:xfrm>
            <a:prstGeom prst="line">
              <a:avLst/>
            </a:prstGeom>
            <a:noFill/>
            <a:ln w="19050">
              <a:solidFill>
                <a:srgbClr val="0080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81931" name="Line 15"/>
            <p:cNvSpPr>
              <a:spLocks noChangeShapeType="1"/>
            </p:cNvSpPr>
            <p:nvPr/>
          </p:nvSpPr>
          <p:spPr bwMode="auto">
            <a:xfrm>
              <a:off x="2417" y="1285"/>
              <a:ext cx="2676" cy="1819"/>
            </a:xfrm>
            <a:prstGeom prst="line">
              <a:avLst/>
            </a:prstGeom>
            <a:noFill/>
            <a:ln w="19050">
              <a:solidFill>
                <a:srgbClr val="D108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81932" name="Line 16"/>
            <p:cNvSpPr>
              <a:spLocks noChangeShapeType="1"/>
            </p:cNvSpPr>
            <p:nvPr/>
          </p:nvSpPr>
          <p:spPr bwMode="auto">
            <a:xfrm>
              <a:off x="2411" y="1279"/>
              <a:ext cx="293" cy="1324"/>
            </a:xfrm>
            <a:prstGeom prst="line">
              <a:avLst/>
            </a:prstGeom>
            <a:noFill/>
            <a:ln w="19050">
              <a:solidFill>
                <a:srgbClr val="0080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grpSp>
      <p:sp>
        <p:nvSpPr>
          <p:cNvPr id="81927" name="Text Box 18"/>
          <p:cNvSpPr txBox="1">
            <a:spLocks noChangeArrowheads="1"/>
          </p:cNvSpPr>
          <p:nvPr/>
        </p:nvSpPr>
        <p:spPr bwMode="auto">
          <a:xfrm>
            <a:off x="152400" y="4191000"/>
            <a:ext cx="41148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Regulon – a group of operons controlled by the same regulator.</a:t>
            </a:r>
          </a:p>
          <a:p>
            <a:pPr>
              <a:spcBef>
                <a:spcPct val="50000"/>
              </a:spcBef>
            </a:pPr>
            <a:r>
              <a:rPr lang="en-US"/>
              <a:t>Can have a mix of + and – control.</a:t>
            </a:r>
          </a:p>
          <a:p>
            <a:pPr>
              <a:spcBef>
                <a:spcPct val="50000"/>
              </a:spcBef>
            </a:pPr>
            <a:r>
              <a:rPr lang="en-US"/>
              <a:t>Can have overlapping regulons (multiple regulators).</a:t>
            </a:r>
          </a:p>
        </p:txBody>
      </p:sp>
      <p:sp>
        <p:nvSpPr>
          <p:cNvPr id="46099" name="Text Box 19"/>
          <p:cNvSpPr txBox="1">
            <a:spLocks noChangeArrowheads="1"/>
          </p:cNvSpPr>
          <p:nvPr/>
        </p:nvSpPr>
        <p:spPr bwMode="auto">
          <a:xfrm>
            <a:off x="3581400" y="6308725"/>
            <a:ext cx="533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i="1"/>
              <a:t>E.g.</a:t>
            </a:r>
            <a:r>
              <a:rPr lang="en-US"/>
              <a:t>, </a:t>
            </a:r>
            <a:r>
              <a:rPr lang="en-US" i="1"/>
              <a:t>E. coli</a:t>
            </a:r>
            <a:r>
              <a:rPr lang="en-US"/>
              <a:t> ArgR regulon includes 18 genes.</a:t>
            </a:r>
            <a:endParaRPr lang="en-US" i="1"/>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6099"/>
                                        </p:tgtEl>
                                        <p:attrNameLst>
                                          <p:attrName>style.visibility</p:attrName>
                                        </p:attrNameLst>
                                      </p:cBhvr>
                                      <p:to>
                                        <p:strVal val="visible"/>
                                      </p:to>
                                    </p:set>
                                    <p:animEffect transition="in" filter="wipe(left)">
                                      <p:cBhvr>
                                        <p:cTn id="15" dur="500"/>
                                        <p:tgtEl>
                                          <p:spTgt spid="46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9"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152400" y="123825"/>
            <a:ext cx="8839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Regulatory architecture as </a:t>
            </a:r>
            <a:r>
              <a:rPr lang="ja-JP" altLang="en-US" sz="2400" b="1"/>
              <a:t>“</a:t>
            </a:r>
            <a:r>
              <a:rPr lang="en-US" sz="2400" b="1"/>
              <a:t>wiring diagram</a:t>
            </a:r>
            <a:r>
              <a:rPr lang="ja-JP" altLang="en-US" sz="2400" b="1"/>
              <a:t>”</a:t>
            </a:r>
            <a:r>
              <a:rPr lang="en-US" sz="2400" b="1"/>
              <a:t> –</a:t>
            </a:r>
          </a:p>
          <a:p>
            <a:pPr lvl="1" algn="ctr"/>
            <a:r>
              <a:rPr lang="en-US" sz="2400" b="1">
                <a:solidFill>
                  <a:srgbClr val="4C4C4C"/>
                </a:solidFill>
              </a:rPr>
              <a:t>Operon, </a:t>
            </a:r>
            <a:r>
              <a:rPr lang="en-US" sz="2400" b="1" u="sng">
                <a:solidFill>
                  <a:srgbClr val="800000"/>
                </a:solidFill>
              </a:rPr>
              <a:t>regulon</a:t>
            </a:r>
            <a:r>
              <a:rPr lang="en-US" sz="2400" b="1">
                <a:solidFill>
                  <a:srgbClr val="800000"/>
                </a:solidFill>
              </a:rPr>
              <a:t>,</a:t>
            </a:r>
            <a:r>
              <a:rPr lang="en-US" sz="2400" b="1">
                <a:solidFill>
                  <a:srgbClr val="4C4C4C"/>
                </a:solidFill>
              </a:rPr>
              <a:t> stimulon</a:t>
            </a:r>
            <a:endParaRPr lang="en-US" sz="2400" b="1"/>
          </a:p>
        </p:txBody>
      </p:sp>
      <p:pic>
        <p:nvPicPr>
          <p:cNvPr id="83971" name="Picture 3"/>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9749" t="2664" r="17798" b="60394"/>
          <a:stretch>
            <a:fillRect/>
          </a:stretch>
        </p:blipFill>
        <p:spPr bwMode="auto">
          <a:xfrm>
            <a:off x="0" y="533400"/>
            <a:ext cx="36576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pic>
      <p:sp>
        <p:nvSpPr>
          <p:cNvPr id="83972" name="Text Box 17"/>
          <p:cNvSpPr txBox="1">
            <a:spLocks noChangeArrowheads="1"/>
          </p:cNvSpPr>
          <p:nvPr/>
        </p:nvSpPr>
        <p:spPr bwMode="auto">
          <a:xfrm>
            <a:off x="3733800" y="1066800"/>
            <a:ext cx="5105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Even for </a:t>
            </a:r>
            <a:r>
              <a:rPr lang="en-US" u="sng"/>
              <a:t>best</a:t>
            </a:r>
            <a:r>
              <a:rPr lang="en-US"/>
              <a:t>-studied organism on the planet (</a:t>
            </a:r>
            <a:r>
              <a:rPr lang="en-US" i="1"/>
              <a:t>E. coli</a:t>
            </a:r>
            <a:r>
              <a:rPr lang="en-US"/>
              <a:t>), we know relatively little:</a:t>
            </a:r>
          </a:p>
        </p:txBody>
      </p:sp>
      <p:sp>
        <p:nvSpPr>
          <p:cNvPr id="48146" name="Text Box 18"/>
          <p:cNvSpPr txBox="1">
            <a:spLocks noChangeArrowheads="1"/>
          </p:cNvSpPr>
          <p:nvPr/>
        </p:nvSpPr>
        <p:spPr bwMode="auto">
          <a:xfrm>
            <a:off x="3733800" y="2057400"/>
            <a:ext cx="5105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 There are about ~320 transcription regulatory proteins; only ~ </a:t>
            </a:r>
            <a:r>
              <a:rPr lang="en-US" u="sng"/>
              <a:t>half</a:t>
            </a:r>
            <a:r>
              <a:rPr lang="en-US"/>
              <a:t> have been characterized.</a:t>
            </a:r>
          </a:p>
        </p:txBody>
      </p:sp>
      <p:sp>
        <p:nvSpPr>
          <p:cNvPr id="48148" name="Text Box 20"/>
          <p:cNvSpPr txBox="1">
            <a:spLocks noChangeArrowheads="1"/>
          </p:cNvSpPr>
          <p:nvPr/>
        </p:nvSpPr>
        <p:spPr bwMode="auto">
          <a:xfrm>
            <a:off x="3733800" y="3429000"/>
            <a:ext cx="5105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 Some of the uncharacterized 1/2 of regulators could be </a:t>
            </a:r>
            <a:r>
              <a:rPr lang="ja-JP" altLang="en-US"/>
              <a:t>“</a:t>
            </a:r>
            <a:r>
              <a:rPr lang="en-US"/>
              <a:t>global</a:t>
            </a:r>
            <a:r>
              <a:rPr lang="ja-JP" altLang="en-US"/>
              <a:t>”</a:t>
            </a:r>
            <a:r>
              <a:rPr lang="en-US" altLang="ja-JP"/>
              <a:t> (subset of key regulators that each control 100s of genes)</a:t>
            </a:r>
            <a:endParaRPr lang="en-US"/>
          </a:p>
        </p:txBody>
      </p:sp>
      <p:sp>
        <p:nvSpPr>
          <p:cNvPr id="48151" name="Text Box 23"/>
          <p:cNvSpPr txBox="1">
            <a:spLocks noChangeArrowheads="1"/>
          </p:cNvSpPr>
          <p:nvPr/>
        </p:nvSpPr>
        <p:spPr bwMode="auto">
          <a:xfrm>
            <a:off x="381000" y="5089525"/>
            <a:ext cx="8458200" cy="1006475"/>
          </a:xfrm>
          <a:prstGeom prst="rect">
            <a:avLst/>
          </a:prstGeom>
          <a:gradFill rotWithShape="0">
            <a:gsLst>
              <a:gs pos="0">
                <a:srgbClr val="CC66FF"/>
              </a:gs>
              <a:gs pos="15000">
                <a:srgbClr val="FFCC66"/>
              </a:gs>
              <a:gs pos="100000">
                <a:srgbClr val="CC66FF"/>
              </a:gs>
              <a:gs pos="84000">
                <a:srgbClr val="FFCC66"/>
              </a:gs>
            </a:gsLst>
            <a:lin ang="5400000" scaled="1"/>
          </a:gradFill>
          <a:ln>
            <a:noFill/>
          </a:ln>
          <a:extLst/>
        </p:spPr>
        <p:txBody>
          <a:bodyPr>
            <a:spAutoFit/>
          </a:bodyPr>
          <a:lstStyle>
            <a:lvl1pPr marL="225425" indent="-225425">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 This is a problem, because people are trying to use our RELATIVELY extensive knowledge of </a:t>
            </a:r>
            <a:r>
              <a:rPr lang="en-US" i="1"/>
              <a:t>E. coli</a:t>
            </a:r>
            <a:r>
              <a:rPr lang="en-US"/>
              <a:t> to predict the regulatory architecture of organisms about which we know next to nothing.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46"/>
                                        </p:tgtEl>
                                        <p:attrNameLst>
                                          <p:attrName>style.visibility</p:attrName>
                                        </p:attrNameLst>
                                      </p:cBhvr>
                                      <p:to>
                                        <p:strVal val="visible"/>
                                      </p:to>
                                    </p:set>
                                    <p:anim calcmode="lin" valueType="num">
                                      <p:cBhvr additive="base">
                                        <p:cTn id="7" dur="500" fill="hold"/>
                                        <p:tgtEl>
                                          <p:spTgt spid="48146"/>
                                        </p:tgtEl>
                                        <p:attrNameLst>
                                          <p:attrName>ppt_x</p:attrName>
                                        </p:attrNameLst>
                                      </p:cBhvr>
                                      <p:tavLst>
                                        <p:tav tm="0">
                                          <p:val>
                                            <p:strVal val="#ppt_x"/>
                                          </p:val>
                                        </p:tav>
                                        <p:tav tm="100000">
                                          <p:val>
                                            <p:strVal val="#ppt_x"/>
                                          </p:val>
                                        </p:tav>
                                      </p:tavLst>
                                    </p:anim>
                                    <p:anim calcmode="lin" valueType="num">
                                      <p:cBhvr additive="base">
                                        <p:cTn id="8" dur="500" fill="hold"/>
                                        <p:tgtEl>
                                          <p:spTgt spid="4814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148"/>
                                        </p:tgtEl>
                                        <p:attrNameLst>
                                          <p:attrName>style.visibility</p:attrName>
                                        </p:attrNameLst>
                                      </p:cBhvr>
                                      <p:to>
                                        <p:strVal val="visible"/>
                                      </p:to>
                                    </p:set>
                                    <p:anim calcmode="lin" valueType="num">
                                      <p:cBhvr additive="base">
                                        <p:cTn id="13" dur="500" fill="hold"/>
                                        <p:tgtEl>
                                          <p:spTgt spid="48148"/>
                                        </p:tgtEl>
                                        <p:attrNameLst>
                                          <p:attrName>ppt_x</p:attrName>
                                        </p:attrNameLst>
                                      </p:cBhvr>
                                      <p:tavLst>
                                        <p:tav tm="0">
                                          <p:val>
                                            <p:strVal val="#ppt_x"/>
                                          </p:val>
                                        </p:tav>
                                        <p:tav tm="100000">
                                          <p:val>
                                            <p:strVal val="#ppt_x"/>
                                          </p:val>
                                        </p:tav>
                                      </p:tavLst>
                                    </p:anim>
                                    <p:anim calcmode="lin" valueType="num">
                                      <p:cBhvr additive="base">
                                        <p:cTn id="14" dur="500" fill="hold"/>
                                        <p:tgtEl>
                                          <p:spTgt spid="4814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151"/>
                                        </p:tgtEl>
                                        <p:attrNameLst>
                                          <p:attrName>style.visibility</p:attrName>
                                        </p:attrNameLst>
                                      </p:cBhvr>
                                      <p:to>
                                        <p:strVal val="visible"/>
                                      </p:to>
                                    </p:set>
                                    <p:anim calcmode="lin" valueType="num">
                                      <p:cBhvr additive="base">
                                        <p:cTn id="19" dur="500" fill="hold"/>
                                        <p:tgtEl>
                                          <p:spTgt spid="48151"/>
                                        </p:tgtEl>
                                        <p:attrNameLst>
                                          <p:attrName>ppt_x</p:attrName>
                                        </p:attrNameLst>
                                      </p:cBhvr>
                                      <p:tavLst>
                                        <p:tav tm="0">
                                          <p:val>
                                            <p:strVal val="#ppt_x"/>
                                          </p:val>
                                        </p:tav>
                                        <p:tav tm="100000">
                                          <p:val>
                                            <p:strVal val="#ppt_x"/>
                                          </p:val>
                                        </p:tav>
                                      </p:tavLst>
                                    </p:anim>
                                    <p:anim calcmode="lin" valueType="num">
                                      <p:cBhvr additive="base">
                                        <p:cTn id="20" dur="500" fill="hold"/>
                                        <p:tgtEl>
                                          <p:spTgt spid="481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6" grpId="0" autoUpdateAnimBg="0"/>
      <p:bldP spid="48148" grpId="0" autoUpdateAnimBg="0"/>
      <p:bldP spid="48151"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152400" y="123825"/>
            <a:ext cx="8839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Regulatory architecture as </a:t>
            </a:r>
            <a:r>
              <a:rPr lang="ja-JP" altLang="en-US" sz="2400" b="1"/>
              <a:t>“</a:t>
            </a:r>
            <a:r>
              <a:rPr lang="en-US" sz="2400" b="1"/>
              <a:t>wiring diagram</a:t>
            </a:r>
            <a:r>
              <a:rPr lang="ja-JP" altLang="en-US" sz="2400" b="1"/>
              <a:t>”</a:t>
            </a:r>
            <a:r>
              <a:rPr lang="en-US" sz="2400" b="1"/>
              <a:t> –</a:t>
            </a:r>
          </a:p>
          <a:p>
            <a:pPr lvl="1" algn="ctr"/>
            <a:r>
              <a:rPr lang="en-US" sz="2400" b="1">
                <a:solidFill>
                  <a:srgbClr val="4C4C4C"/>
                </a:solidFill>
              </a:rPr>
              <a:t>Operon, regulon, </a:t>
            </a:r>
            <a:r>
              <a:rPr lang="en-US" sz="2400" b="1" u="sng">
                <a:solidFill>
                  <a:srgbClr val="800000"/>
                </a:solidFill>
              </a:rPr>
              <a:t>stimulon</a:t>
            </a:r>
            <a:endParaRPr lang="en-US" sz="2400" b="1">
              <a:solidFill>
                <a:srgbClr val="4C4C4C"/>
              </a:solidFill>
            </a:endParaRPr>
          </a:p>
        </p:txBody>
      </p:sp>
      <p:sp>
        <p:nvSpPr>
          <p:cNvPr id="90115" name="Text Box 4"/>
          <p:cNvSpPr txBox="1">
            <a:spLocks noChangeArrowheads="1"/>
          </p:cNvSpPr>
          <p:nvPr/>
        </p:nvSpPr>
        <p:spPr bwMode="auto">
          <a:xfrm>
            <a:off x="2082800" y="990600"/>
            <a:ext cx="5283200" cy="1171575"/>
          </a:xfrm>
          <a:prstGeom prst="rect">
            <a:avLst/>
          </a:prstGeom>
          <a:solidFill>
            <a:srgbClr val="FEFAD0"/>
          </a:solidFill>
          <a:ln w="12700">
            <a:solidFill>
              <a:schemeClr val="tx1"/>
            </a:solidFill>
            <a:miter lim="800000"/>
            <a:headEnd/>
            <a:tailEnd/>
          </a:ln>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Stimulus </a:t>
            </a:r>
          </a:p>
          <a:p>
            <a:pPr algn="ctr">
              <a:spcBef>
                <a:spcPct val="50000"/>
              </a:spcBef>
            </a:pPr>
            <a:r>
              <a:rPr lang="en-US"/>
              <a:t>(heat, O</a:t>
            </a:r>
            <a:r>
              <a:rPr lang="en-US" baseline="-25000"/>
              <a:t>2</a:t>
            </a:r>
            <a:r>
              <a:rPr lang="en-US"/>
              <a:t>, nutrients, population density, surface attachment, UV, pH, </a:t>
            </a:r>
            <a:r>
              <a:rPr lang="en-US" i="1"/>
              <a:t>etc.</a:t>
            </a:r>
            <a:r>
              <a:rPr lang="en-US"/>
              <a:t>)</a:t>
            </a:r>
          </a:p>
        </p:txBody>
      </p:sp>
      <p:grpSp>
        <p:nvGrpSpPr>
          <p:cNvPr id="2" name="Group 9"/>
          <p:cNvGrpSpPr>
            <a:grpSpLocks/>
          </p:cNvGrpSpPr>
          <p:nvPr/>
        </p:nvGrpSpPr>
        <p:grpSpPr bwMode="auto">
          <a:xfrm>
            <a:off x="228600" y="2165350"/>
            <a:ext cx="8839200" cy="2405063"/>
            <a:chOff x="144" y="1364"/>
            <a:chExt cx="5568" cy="1515"/>
          </a:xfrm>
        </p:grpSpPr>
        <p:sp>
          <p:nvSpPr>
            <p:cNvPr id="90133" name="Text Box 3"/>
            <p:cNvSpPr txBox="1">
              <a:spLocks noChangeArrowheads="1"/>
            </p:cNvSpPr>
            <p:nvPr/>
          </p:nvSpPr>
          <p:spPr bwMode="auto">
            <a:xfrm>
              <a:off x="816" y="1680"/>
              <a:ext cx="4224" cy="119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ja-JP" altLang="en-US"/>
                <a:t>“</a:t>
              </a:r>
              <a:r>
                <a:rPr lang="en-US"/>
                <a:t>Half of the known and predicted transcriptional regulators in </a:t>
              </a:r>
              <a:r>
                <a:rPr lang="en-US" i="1"/>
                <a:t>E. coli</a:t>
              </a:r>
              <a:r>
                <a:rPr lang="en-US"/>
                <a:t> have predicted domains for the binding of small metabolites, whereas 10% have a CheY-like response regulator receiver domain that are phosphorylated by kinases in two-component signal transduction systems.</a:t>
              </a:r>
              <a:r>
                <a:rPr lang="ja-JP" altLang="en-US"/>
                <a:t>”</a:t>
              </a:r>
              <a:endParaRPr lang="en-US"/>
            </a:p>
            <a:p>
              <a:pPr algn="ctr">
                <a:spcBef>
                  <a:spcPct val="50000"/>
                </a:spcBef>
              </a:pPr>
              <a:r>
                <a:rPr lang="en-US" sz="1200"/>
                <a:t>Marinez-Antonio &amp; Collado-Vides, 2003, Curr Opinion Microbiol </a:t>
              </a:r>
              <a:r>
                <a:rPr lang="en-US" sz="1200" u="sng"/>
                <a:t>6</a:t>
              </a:r>
              <a:r>
                <a:rPr lang="en-US" sz="1200"/>
                <a:t>: 482-489.</a:t>
              </a:r>
            </a:p>
          </p:txBody>
        </p:sp>
        <p:sp>
          <p:nvSpPr>
            <p:cNvPr id="90134" name="Line 5"/>
            <p:cNvSpPr>
              <a:spLocks noChangeShapeType="1"/>
            </p:cNvSpPr>
            <p:nvPr/>
          </p:nvSpPr>
          <p:spPr bwMode="auto">
            <a:xfrm>
              <a:off x="2975" y="1364"/>
              <a:ext cx="0" cy="30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35" name="Text Box 7"/>
            <p:cNvSpPr txBox="1">
              <a:spLocks noChangeArrowheads="1"/>
            </p:cNvSpPr>
            <p:nvPr/>
          </p:nvSpPr>
          <p:spPr bwMode="auto">
            <a:xfrm>
              <a:off x="144" y="1920"/>
              <a:ext cx="624"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6000">
                  <a:solidFill>
                    <a:schemeClr val="accent2"/>
                  </a:solidFill>
                </a:rPr>
                <a:t>?</a:t>
              </a:r>
            </a:p>
          </p:txBody>
        </p:sp>
        <p:sp>
          <p:nvSpPr>
            <p:cNvPr id="90136" name="Text Box 8"/>
            <p:cNvSpPr txBox="1">
              <a:spLocks noChangeArrowheads="1"/>
            </p:cNvSpPr>
            <p:nvPr/>
          </p:nvSpPr>
          <p:spPr bwMode="auto">
            <a:xfrm>
              <a:off x="5088" y="1920"/>
              <a:ext cx="624"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6000">
                  <a:solidFill>
                    <a:schemeClr val="accent2"/>
                  </a:solidFill>
                </a:rPr>
                <a:t>?</a:t>
              </a:r>
            </a:p>
          </p:txBody>
        </p:sp>
      </p:grpSp>
      <p:grpSp>
        <p:nvGrpSpPr>
          <p:cNvPr id="3" name="Group 26"/>
          <p:cNvGrpSpPr>
            <a:grpSpLocks/>
          </p:cNvGrpSpPr>
          <p:nvPr/>
        </p:nvGrpSpPr>
        <p:grpSpPr bwMode="auto">
          <a:xfrm>
            <a:off x="1524000" y="4584700"/>
            <a:ext cx="6248400" cy="1984375"/>
            <a:chOff x="960" y="2888"/>
            <a:chExt cx="3936" cy="1250"/>
          </a:xfrm>
        </p:grpSpPr>
        <p:sp>
          <p:nvSpPr>
            <p:cNvPr id="90118" name="Text Box 10"/>
            <p:cNvSpPr txBox="1">
              <a:spLocks noChangeArrowheads="1"/>
            </p:cNvSpPr>
            <p:nvPr/>
          </p:nvSpPr>
          <p:spPr bwMode="auto">
            <a:xfrm>
              <a:off x="960" y="3120"/>
              <a:ext cx="864" cy="250"/>
            </a:xfrm>
            <a:prstGeom prst="rect">
              <a:avLst/>
            </a:prstGeom>
            <a:solidFill>
              <a:srgbClr val="FF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Regulator</a:t>
              </a:r>
            </a:p>
          </p:txBody>
        </p:sp>
        <p:sp>
          <p:nvSpPr>
            <p:cNvPr id="90119" name="Text Box 11"/>
            <p:cNvSpPr txBox="1">
              <a:spLocks noChangeArrowheads="1"/>
            </p:cNvSpPr>
            <p:nvPr/>
          </p:nvSpPr>
          <p:spPr bwMode="auto">
            <a:xfrm>
              <a:off x="3600" y="3411"/>
              <a:ext cx="864" cy="250"/>
            </a:xfrm>
            <a:prstGeom prst="rect">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Regulator</a:t>
              </a:r>
            </a:p>
          </p:txBody>
        </p:sp>
        <p:sp>
          <p:nvSpPr>
            <p:cNvPr id="90120" name="Text Box 13"/>
            <p:cNvSpPr txBox="1">
              <a:spLocks noChangeArrowheads="1"/>
            </p:cNvSpPr>
            <p:nvPr/>
          </p:nvSpPr>
          <p:spPr bwMode="auto">
            <a:xfrm>
              <a:off x="3264" y="3696"/>
              <a:ext cx="864" cy="250"/>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Regulator</a:t>
              </a:r>
            </a:p>
          </p:txBody>
        </p:sp>
        <p:sp>
          <p:nvSpPr>
            <p:cNvPr id="90121" name="Text Box 14"/>
            <p:cNvSpPr txBox="1">
              <a:spLocks noChangeArrowheads="1"/>
            </p:cNvSpPr>
            <p:nvPr/>
          </p:nvSpPr>
          <p:spPr bwMode="auto">
            <a:xfrm>
              <a:off x="1392" y="3411"/>
              <a:ext cx="864" cy="25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Regulator</a:t>
              </a:r>
            </a:p>
          </p:txBody>
        </p:sp>
        <p:sp>
          <p:nvSpPr>
            <p:cNvPr id="90122" name="Text Box 15"/>
            <p:cNvSpPr txBox="1">
              <a:spLocks noChangeArrowheads="1"/>
            </p:cNvSpPr>
            <p:nvPr/>
          </p:nvSpPr>
          <p:spPr bwMode="auto">
            <a:xfrm>
              <a:off x="1728" y="3696"/>
              <a:ext cx="864" cy="25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Regulator</a:t>
              </a:r>
            </a:p>
          </p:txBody>
        </p:sp>
        <p:sp>
          <p:nvSpPr>
            <p:cNvPr id="90123" name="Text Box 16"/>
            <p:cNvSpPr txBox="1">
              <a:spLocks noChangeArrowheads="1"/>
            </p:cNvSpPr>
            <p:nvPr/>
          </p:nvSpPr>
          <p:spPr bwMode="auto">
            <a:xfrm>
              <a:off x="2496" y="3888"/>
              <a:ext cx="864" cy="25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Regulator</a:t>
              </a:r>
            </a:p>
          </p:txBody>
        </p:sp>
        <p:sp>
          <p:nvSpPr>
            <p:cNvPr id="90124" name="Text Box 17"/>
            <p:cNvSpPr txBox="1">
              <a:spLocks noChangeArrowheads="1"/>
            </p:cNvSpPr>
            <p:nvPr/>
          </p:nvSpPr>
          <p:spPr bwMode="auto">
            <a:xfrm>
              <a:off x="4032" y="3120"/>
              <a:ext cx="864" cy="250"/>
            </a:xfrm>
            <a:prstGeom prst="rect">
              <a:avLst/>
            </a:prstGeom>
            <a:solidFill>
              <a:srgbClr val="CC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Regulator</a:t>
              </a:r>
            </a:p>
          </p:txBody>
        </p:sp>
        <p:grpSp>
          <p:nvGrpSpPr>
            <p:cNvPr id="90125" name="Group 25"/>
            <p:cNvGrpSpPr>
              <a:grpSpLocks/>
            </p:cNvGrpSpPr>
            <p:nvPr/>
          </p:nvGrpSpPr>
          <p:grpSpPr bwMode="auto">
            <a:xfrm>
              <a:off x="1392" y="2888"/>
              <a:ext cx="3068" cy="1030"/>
              <a:chOff x="1392" y="2888"/>
              <a:chExt cx="3068" cy="1030"/>
            </a:xfrm>
          </p:grpSpPr>
          <p:sp>
            <p:nvSpPr>
              <p:cNvPr id="90126" name="Line 18"/>
              <p:cNvSpPr>
                <a:spLocks noChangeShapeType="1"/>
              </p:cNvSpPr>
              <p:nvPr/>
            </p:nvSpPr>
            <p:spPr bwMode="auto">
              <a:xfrm flipH="1">
                <a:off x="1392" y="2893"/>
                <a:ext cx="679" cy="28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27" name="Line 19"/>
              <p:cNvSpPr>
                <a:spLocks noChangeShapeType="1"/>
              </p:cNvSpPr>
              <p:nvPr/>
            </p:nvSpPr>
            <p:spPr bwMode="auto">
              <a:xfrm>
                <a:off x="2964" y="2899"/>
                <a:ext cx="0" cy="101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28" name="Line 20"/>
              <p:cNvSpPr>
                <a:spLocks noChangeShapeType="1"/>
              </p:cNvSpPr>
              <p:nvPr/>
            </p:nvSpPr>
            <p:spPr bwMode="auto">
              <a:xfrm>
                <a:off x="4011" y="2888"/>
                <a:ext cx="449" cy="25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29" name="Line 21"/>
              <p:cNvSpPr>
                <a:spLocks noChangeShapeType="1"/>
              </p:cNvSpPr>
              <p:nvPr/>
            </p:nvSpPr>
            <p:spPr bwMode="auto">
              <a:xfrm flipH="1">
                <a:off x="1841" y="2893"/>
                <a:ext cx="510" cy="57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30" name="Line 22"/>
              <p:cNvSpPr>
                <a:spLocks noChangeShapeType="1"/>
              </p:cNvSpPr>
              <p:nvPr/>
            </p:nvSpPr>
            <p:spPr bwMode="auto">
              <a:xfrm flipH="1">
                <a:off x="2252" y="2893"/>
                <a:ext cx="411" cy="83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31" name="Line 23"/>
              <p:cNvSpPr>
                <a:spLocks noChangeShapeType="1"/>
              </p:cNvSpPr>
              <p:nvPr/>
            </p:nvSpPr>
            <p:spPr bwMode="auto">
              <a:xfrm>
                <a:off x="3255" y="2899"/>
                <a:ext cx="378" cy="83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32" name="Line 24"/>
              <p:cNvSpPr>
                <a:spLocks noChangeShapeType="1"/>
              </p:cNvSpPr>
              <p:nvPr/>
            </p:nvSpPr>
            <p:spPr bwMode="auto">
              <a:xfrm>
                <a:off x="3655" y="2893"/>
                <a:ext cx="367" cy="58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ppt_h/2"/>
                                          </p:val>
                                        </p:tav>
                                        <p:tav tm="100000">
                                          <p:val>
                                            <p:strVal val="#ppt_y"/>
                                          </p:val>
                                        </p:tav>
                                      </p:tavLst>
                                    </p:anim>
                                    <p:anim calcmode="lin" valueType="num">
                                      <p:cBhvr>
                                        <p:cTn id="17" dur="500" fill="hold"/>
                                        <p:tgtEl>
                                          <p:spTgt spid="3"/>
                                        </p:tgtEl>
                                        <p:attrNameLst>
                                          <p:attrName>ppt_w</p:attrName>
                                        </p:attrNameLst>
                                      </p:cBhvr>
                                      <p:tavLst>
                                        <p:tav tm="0">
                                          <p:val>
                                            <p:strVal val="#ppt_w"/>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152400" y="12382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Regulatory architecture as </a:t>
            </a:r>
            <a:r>
              <a:rPr lang="ja-JP" altLang="en-US" sz="2400" b="1"/>
              <a:t>“</a:t>
            </a:r>
            <a:r>
              <a:rPr lang="en-US" sz="2400" b="1"/>
              <a:t>wiring diagram</a:t>
            </a:r>
            <a:r>
              <a:rPr lang="ja-JP" altLang="en-US" sz="2400" b="1"/>
              <a:t>”</a:t>
            </a:r>
            <a:r>
              <a:rPr lang="en-US" sz="2400" b="1"/>
              <a:t> –</a:t>
            </a:r>
          </a:p>
          <a:p>
            <a:pPr lvl="1" algn="ctr"/>
            <a:r>
              <a:rPr lang="en-US" sz="2400" b="1">
                <a:solidFill>
                  <a:srgbClr val="4C4C4C"/>
                </a:solidFill>
              </a:rPr>
              <a:t>Operon, regulon, stimulon</a:t>
            </a:r>
          </a:p>
        </p:txBody>
      </p:sp>
      <p:sp>
        <p:nvSpPr>
          <p:cNvPr id="90115" name="Text Box 4"/>
          <p:cNvSpPr txBox="1">
            <a:spLocks noChangeArrowheads="1"/>
          </p:cNvSpPr>
          <p:nvPr/>
        </p:nvSpPr>
        <p:spPr bwMode="auto">
          <a:xfrm>
            <a:off x="457200" y="1447800"/>
            <a:ext cx="8162402" cy="3970318"/>
          </a:xfrm>
          <a:prstGeom prst="rect">
            <a:avLst/>
          </a:prstGeom>
          <a:solidFill>
            <a:srgbClr val="FEFAD0"/>
          </a:solidFill>
          <a:ln w="12700">
            <a:solidFill>
              <a:schemeClr val="tx1"/>
            </a:solidFill>
            <a:miter lim="800000"/>
            <a:headEnd/>
            <a:tailEnd/>
          </a:ln>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Problem:</a:t>
            </a:r>
          </a:p>
          <a:p>
            <a:pPr marL="342900" indent="-342900">
              <a:spcBef>
                <a:spcPct val="50000"/>
              </a:spcBef>
              <a:buFont typeface="Arial"/>
              <a:buChar char="•"/>
            </a:pPr>
            <a:r>
              <a:rPr lang="en-US" sz="2400"/>
              <a:t>Huge number of poorly-studied bacteria</a:t>
            </a:r>
          </a:p>
          <a:p>
            <a:pPr marL="342900" indent="-342900">
              <a:spcBef>
                <a:spcPct val="50000"/>
              </a:spcBef>
              <a:buFont typeface="Arial"/>
              <a:buChar char="•"/>
            </a:pPr>
            <a:r>
              <a:rPr lang="en-US" sz="2400"/>
              <a:t>Laboratory analysis of which genes are expressed under which conditions (where the bacteria can be grown) is accurate, but very labor intensive.</a:t>
            </a:r>
          </a:p>
          <a:p>
            <a:pPr marL="342900" indent="-342900">
              <a:spcBef>
                <a:spcPct val="50000"/>
              </a:spcBef>
              <a:buFont typeface="Arial"/>
              <a:buChar char="•"/>
            </a:pPr>
            <a:r>
              <a:rPr lang="en-US" sz="2400"/>
              <a:t>Would like to predict gene regulation via bioinformatics</a:t>
            </a:r>
          </a:p>
          <a:p>
            <a:pPr marL="342900" indent="-342900">
              <a:spcBef>
                <a:spcPct val="50000"/>
              </a:spcBef>
              <a:buFont typeface="Arial"/>
              <a:buChar char="•"/>
            </a:pPr>
            <a:r>
              <a:rPr lang="en-US" sz="2400"/>
              <a:t>This is (currently) exceptionally difficult.</a:t>
            </a:r>
          </a:p>
          <a:p>
            <a:pPr marL="342900" indent="-342900">
              <a:spcBef>
                <a:spcPct val="50000"/>
              </a:spcBef>
              <a:buFont typeface="Arial"/>
              <a:buChar char="•"/>
            </a:pPr>
            <a:r>
              <a:rPr lang="en-US" sz="2400"/>
              <a:t>Example: predicting promoters</a:t>
            </a:r>
          </a:p>
        </p:txBody>
      </p:sp>
    </p:spTree>
    <p:extLst>
      <p:ext uri="{BB962C8B-B14F-4D97-AF65-F5344CB8AC3E}">
        <p14:creationId xmlns:p14="http://schemas.microsoft.com/office/powerpoint/2010/main" val="31423105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94" y="0"/>
            <a:ext cx="9144000" cy="2100766"/>
            <a:chOff x="3694" y="0"/>
            <a:chExt cx="9144000" cy="2100766"/>
          </a:xfrm>
        </p:grpSpPr>
        <p:pic>
          <p:nvPicPr>
            <p:cNvPr id="2" name="Picture 1"/>
            <p:cNvPicPr>
              <a:picLocks noChangeAspect="1"/>
            </p:cNvPicPr>
            <p:nvPr/>
          </p:nvPicPr>
          <p:blipFill>
            <a:blip r:embed="rId2"/>
            <a:stretch>
              <a:fillRect/>
            </a:stretch>
          </p:blipFill>
          <p:spPr>
            <a:xfrm>
              <a:off x="3694" y="0"/>
              <a:ext cx="9144000" cy="2100766"/>
            </a:xfrm>
            <a:prstGeom prst="rect">
              <a:avLst/>
            </a:prstGeom>
          </p:spPr>
        </p:pic>
        <p:pic>
          <p:nvPicPr>
            <p:cNvPr id="4" name="Picture 3"/>
            <p:cNvPicPr>
              <a:picLocks noChangeAspect="1"/>
            </p:cNvPicPr>
            <p:nvPr/>
          </p:nvPicPr>
          <p:blipFill>
            <a:blip r:embed="rId3"/>
            <a:stretch>
              <a:fillRect/>
            </a:stretch>
          </p:blipFill>
          <p:spPr>
            <a:xfrm>
              <a:off x="4572000" y="914400"/>
              <a:ext cx="4445000" cy="381000"/>
            </a:xfrm>
            <a:prstGeom prst="rect">
              <a:avLst/>
            </a:prstGeom>
          </p:spPr>
        </p:pic>
        <p:pic>
          <p:nvPicPr>
            <p:cNvPr id="3" name="Picture 2"/>
            <p:cNvPicPr>
              <a:picLocks noChangeAspect="1"/>
            </p:cNvPicPr>
            <p:nvPr/>
          </p:nvPicPr>
          <p:blipFill>
            <a:blip r:embed="rId4"/>
            <a:stretch>
              <a:fillRect/>
            </a:stretch>
          </p:blipFill>
          <p:spPr>
            <a:xfrm>
              <a:off x="2819400" y="838200"/>
              <a:ext cx="1765300" cy="533400"/>
            </a:xfrm>
            <a:prstGeom prst="rect">
              <a:avLst/>
            </a:prstGeom>
          </p:spPr>
        </p:pic>
      </p:grpSp>
      <p:grpSp>
        <p:nvGrpSpPr>
          <p:cNvPr id="10" name="Group 9"/>
          <p:cNvGrpSpPr/>
          <p:nvPr/>
        </p:nvGrpSpPr>
        <p:grpSpPr>
          <a:xfrm>
            <a:off x="0" y="2286000"/>
            <a:ext cx="9144000" cy="4548242"/>
            <a:chOff x="0" y="2286000"/>
            <a:chExt cx="9144000" cy="4548242"/>
          </a:xfrm>
        </p:grpSpPr>
        <p:pic>
          <p:nvPicPr>
            <p:cNvPr id="7" name="Picture 6"/>
            <p:cNvPicPr>
              <a:picLocks noChangeAspect="1"/>
            </p:cNvPicPr>
            <p:nvPr/>
          </p:nvPicPr>
          <p:blipFill>
            <a:blip r:embed="rId5"/>
            <a:stretch>
              <a:fillRect/>
            </a:stretch>
          </p:blipFill>
          <p:spPr>
            <a:xfrm>
              <a:off x="0" y="2286000"/>
              <a:ext cx="4458756" cy="3962400"/>
            </a:xfrm>
            <a:prstGeom prst="rect">
              <a:avLst/>
            </a:prstGeom>
          </p:spPr>
        </p:pic>
        <p:pic>
          <p:nvPicPr>
            <p:cNvPr id="8" name="Picture 7"/>
            <p:cNvPicPr>
              <a:picLocks noChangeAspect="1"/>
            </p:cNvPicPr>
            <p:nvPr/>
          </p:nvPicPr>
          <p:blipFill>
            <a:blip r:embed="rId6"/>
            <a:stretch>
              <a:fillRect/>
            </a:stretch>
          </p:blipFill>
          <p:spPr>
            <a:xfrm>
              <a:off x="4593195" y="3786242"/>
              <a:ext cx="4550805" cy="3048000"/>
            </a:xfrm>
            <a:prstGeom prst="rect">
              <a:avLst/>
            </a:prstGeom>
          </p:spPr>
        </p:pic>
        <p:sp>
          <p:nvSpPr>
            <p:cNvPr id="9" name="Bent Arrow 8"/>
            <p:cNvSpPr/>
            <p:nvPr/>
          </p:nvSpPr>
          <p:spPr bwMode="auto">
            <a:xfrm>
              <a:off x="4038600" y="3657600"/>
              <a:ext cx="1828800" cy="990600"/>
            </a:xfrm>
            <a:prstGeom prst="bentArrow">
              <a:avLst>
                <a:gd name="adj1" fmla="val 13451"/>
                <a:gd name="adj2" fmla="val 25000"/>
                <a:gd name="adj3" fmla="val 25000"/>
                <a:gd name="adj4" fmla="val 43750"/>
              </a:avLst>
            </a:prstGeom>
            <a:solidFill>
              <a:srgbClr val="2C38D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grpSp>
    </p:spTree>
    <p:extLst>
      <p:ext uri="{BB962C8B-B14F-4D97-AF65-F5344CB8AC3E}">
        <p14:creationId xmlns:p14="http://schemas.microsoft.com/office/powerpoint/2010/main" val="36376517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94" y="0"/>
            <a:ext cx="9144000" cy="2100766"/>
            <a:chOff x="3694" y="0"/>
            <a:chExt cx="9144000" cy="2100766"/>
          </a:xfrm>
        </p:grpSpPr>
        <p:pic>
          <p:nvPicPr>
            <p:cNvPr id="2" name="Picture 1"/>
            <p:cNvPicPr>
              <a:picLocks noChangeAspect="1"/>
            </p:cNvPicPr>
            <p:nvPr/>
          </p:nvPicPr>
          <p:blipFill>
            <a:blip r:embed="rId2"/>
            <a:stretch>
              <a:fillRect/>
            </a:stretch>
          </p:blipFill>
          <p:spPr>
            <a:xfrm>
              <a:off x="3694" y="0"/>
              <a:ext cx="9144000" cy="2100766"/>
            </a:xfrm>
            <a:prstGeom prst="rect">
              <a:avLst/>
            </a:prstGeom>
          </p:spPr>
        </p:pic>
        <p:pic>
          <p:nvPicPr>
            <p:cNvPr id="4" name="Picture 3"/>
            <p:cNvPicPr>
              <a:picLocks noChangeAspect="1"/>
            </p:cNvPicPr>
            <p:nvPr/>
          </p:nvPicPr>
          <p:blipFill>
            <a:blip r:embed="rId3"/>
            <a:stretch>
              <a:fillRect/>
            </a:stretch>
          </p:blipFill>
          <p:spPr>
            <a:xfrm>
              <a:off x="4572000" y="914400"/>
              <a:ext cx="4445000" cy="381000"/>
            </a:xfrm>
            <a:prstGeom prst="rect">
              <a:avLst/>
            </a:prstGeom>
          </p:spPr>
        </p:pic>
        <p:pic>
          <p:nvPicPr>
            <p:cNvPr id="3" name="Picture 2"/>
            <p:cNvPicPr>
              <a:picLocks noChangeAspect="1"/>
            </p:cNvPicPr>
            <p:nvPr/>
          </p:nvPicPr>
          <p:blipFill>
            <a:blip r:embed="rId4"/>
            <a:stretch>
              <a:fillRect/>
            </a:stretch>
          </p:blipFill>
          <p:spPr>
            <a:xfrm>
              <a:off x="2819400" y="838200"/>
              <a:ext cx="1765300" cy="533400"/>
            </a:xfrm>
            <a:prstGeom prst="rect">
              <a:avLst/>
            </a:prstGeom>
          </p:spPr>
        </p:pic>
      </p:grpSp>
      <p:pic>
        <p:nvPicPr>
          <p:cNvPr id="6" name="Picture 5"/>
          <p:cNvPicPr>
            <a:picLocks noChangeAspect="1"/>
          </p:cNvPicPr>
          <p:nvPr/>
        </p:nvPicPr>
        <p:blipFill>
          <a:blip r:embed="rId5"/>
          <a:stretch>
            <a:fillRect/>
          </a:stretch>
        </p:blipFill>
        <p:spPr>
          <a:xfrm>
            <a:off x="0" y="2379650"/>
            <a:ext cx="9144000" cy="3411550"/>
          </a:xfrm>
          <a:prstGeom prst="rect">
            <a:avLst/>
          </a:prstGeom>
        </p:spPr>
      </p:pic>
      <p:sp>
        <p:nvSpPr>
          <p:cNvPr id="11" name="TextBox 10"/>
          <p:cNvSpPr txBox="1"/>
          <p:nvPr/>
        </p:nvSpPr>
        <p:spPr>
          <a:xfrm>
            <a:off x="457200" y="5867400"/>
            <a:ext cx="7924800" cy="707886"/>
          </a:xfrm>
          <a:prstGeom prst="rect">
            <a:avLst/>
          </a:prstGeom>
          <a:solidFill>
            <a:srgbClr val="FFD19C"/>
          </a:solidFill>
          <a:ln>
            <a:solidFill>
              <a:srgbClr val="000090"/>
            </a:solidFill>
          </a:ln>
        </p:spPr>
        <p:txBody>
          <a:bodyPr wrap="square" rtlCol="0">
            <a:spAutoFit/>
          </a:bodyPr>
          <a:lstStyle/>
          <a:p>
            <a:r>
              <a:rPr lang="en-US"/>
              <a:t>Hard to identify promoters from sequence alone.</a:t>
            </a:r>
          </a:p>
          <a:p>
            <a:pPr algn="r"/>
            <a:r>
              <a:rPr lang="en-US"/>
              <a:t>Reason #1: Variable distance from ATG initiation codon</a:t>
            </a:r>
          </a:p>
        </p:txBody>
      </p:sp>
    </p:spTree>
    <p:extLst>
      <p:ext uri="{BB962C8B-B14F-4D97-AF65-F5344CB8AC3E}">
        <p14:creationId xmlns:p14="http://schemas.microsoft.com/office/powerpoint/2010/main" val="9929340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94" y="0"/>
            <a:ext cx="9144000" cy="2100766"/>
            <a:chOff x="3694" y="0"/>
            <a:chExt cx="9144000" cy="2100766"/>
          </a:xfrm>
        </p:grpSpPr>
        <p:pic>
          <p:nvPicPr>
            <p:cNvPr id="2" name="Picture 1"/>
            <p:cNvPicPr>
              <a:picLocks noChangeAspect="1"/>
            </p:cNvPicPr>
            <p:nvPr/>
          </p:nvPicPr>
          <p:blipFill>
            <a:blip r:embed="rId2"/>
            <a:stretch>
              <a:fillRect/>
            </a:stretch>
          </p:blipFill>
          <p:spPr>
            <a:xfrm>
              <a:off x="3694" y="0"/>
              <a:ext cx="9144000" cy="2100766"/>
            </a:xfrm>
            <a:prstGeom prst="rect">
              <a:avLst/>
            </a:prstGeom>
          </p:spPr>
        </p:pic>
        <p:pic>
          <p:nvPicPr>
            <p:cNvPr id="4" name="Picture 3"/>
            <p:cNvPicPr>
              <a:picLocks noChangeAspect="1"/>
            </p:cNvPicPr>
            <p:nvPr/>
          </p:nvPicPr>
          <p:blipFill>
            <a:blip r:embed="rId3"/>
            <a:stretch>
              <a:fillRect/>
            </a:stretch>
          </p:blipFill>
          <p:spPr>
            <a:xfrm>
              <a:off x="4572000" y="914400"/>
              <a:ext cx="4445000" cy="381000"/>
            </a:xfrm>
            <a:prstGeom prst="rect">
              <a:avLst/>
            </a:prstGeom>
          </p:spPr>
        </p:pic>
        <p:pic>
          <p:nvPicPr>
            <p:cNvPr id="3" name="Picture 2"/>
            <p:cNvPicPr>
              <a:picLocks noChangeAspect="1"/>
            </p:cNvPicPr>
            <p:nvPr/>
          </p:nvPicPr>
          <p:blipFill>
            <a:blip r:embed="rId4"/>
            <a:stretch>
              <a:fillRect/>
            </a:stretch>
          </p:blipFill>
          <p:spPr>
            <a:xfrm>
              <a:off x="2819400" y="838200"/>
              <a:ext cx="1765300" cy="533400"/>
            </a:xfrm>
            <a:prstGeom prst="rect">
              <a:avLst/>
            </a:prstGeom>
          </p:spPr>
        </p:pic>
      </p:grpSp>
      <p:sp>
        <p:nvSpPr>
          <p:cNvPr id="11" name="TextBox 10"/>
          <p:cNvSpPr txBox="1"/>
          <p:nvPr/>
        </p:nvSpPr>
        <p:spPr>
          <a:xfrm>
            <a:off x="457200" y="5867400"/>
            <a:ext cx="7924800" cy="707886"/>
          </a:xfrm>
          <a:prstGeom prst="rect">
            <a:avLst/>
          </a:prstGeom>
          <a:solidFill>
            <a:srgbClr val="FFD19C"/>
          </a:solidFill>
          <a:ln>
            <a:solidFill>
              <a:srgbClr val="000090"/>
            </a:solidFill>
          </a:ln>
        </p:spPr>
        <p:txBody>
          <a:bodyPr wrap="square" rtlCol="0">
            <a:spAutoFit/>
          </a:bodyPr>
          <a:lstStyle/>
          <a:p>
            <a:r>
              <a:rPr lang="en-US"/>
              <a:t>Hard to identify promoters from sequence alone.</a:t>
            </a:r>
          </a:p>
          <a:p>
            <a:pPr algn="r"/>
            <a:r>
              <a:rPr lang="en-US"/>
              <a:t>Reason #2: Multiple sigma factors</a:t>
            </a:r>
          </a:p>
        </p:txBody>
      </p:sp>
      <p:sp>
        <p:nvSpPr>
          <p:cNvPr id="7" name="Rectangle 6"/>
          <p:cNvSpPr/>
          <p:nvPr/>
        </p:nvSpPr>
        <p:spPr>
          <a:xfrm>
            <a:off x="0" y="2286000"/>
            <a:ext cx="9052474" cy="2554545"/>
          </a:xfrm>
          <a:prstGeom prst="rect">
            <a:avLst/>
          </a:prstGeom>
        </p:spPr>
        <p:txBody>
          <a:bodyPr wrap="square">
            <a:spAutoFit/>
          </a:bodyPr>
          <a:lstStyle/>
          <a:p>
            <a:pPr marL="342900" indent="-342900">
              <a:buFont typeface="Arial"/>
              <a:buChar char="•"/>
            </a:pPr>
            <a:r>
              <a:rPr lang="en-US"/>
              <a:t>RNAP can associate with any of the seven </a:t>
            </a:r>
            <a:r>
              <a:rPr lang="en-US">
                <a:latin typeface="Symbol" charset="2"/>
                <a:cs typeface="Symbol" charset="2"/>
              </a:rPr>
              <a:t>s</a:t>
            </a:r>
            <a:r>
              <a:rPr lang="en-US"/>
              <a:t> factors present in </a:t>
            </a:r>
            <a:r>
              <a:rPr lang="en-US" i="1"/>
              <a:t>E. coli</a:t>
            </a:r>
            <a:r>
              <a:rPr lang="en-US"/>
              <a:t> </a:t>
            </a:r>
          </a:p>
          <a:p>
            <a:pPr marL="800100" lvl="1" indent="-342900">
              <a:buFont typeface="Wingdings" charset="2"/>
              <a:buChar char="ü"/>
            </a:pPr>
            <a:r>
              <a:rPr lang="en-US">
                <a:solidFill>
                  <a:srgbClr val="000090"/>
                </a:solidFill>
              </a:rPr>
              <a:t>Each </a:t>
            </a:r>
            <a:r>
              <a:rPr lang="en-US">
                <a:solidFill>
                  <a:srgbClr val="000090"/>
                </a:solidFill>
                <a:latin typeface="Symbol" charset="2"/>
                <a:cs typeface="Symbol" charset="2"/>
              </a:rPr>
              <a:t>s</a:t>
            </a:r>
            <a:r>
              <a:rPr lang="en-US">
                <a:solidFill>
                  <a:srgbClr val="000090"/>
                </a:solidFill>
              </a:rPr>
              <a:t> factor recognizes different consensus promoter motifs</a:t>
            </a:r>
          </a:p>
          <a:p>
            <a:pPr marL="800100" lvl="1" indent="-342900">
              <a:buFont typeface="Wingdings" charset="2"/>
              <a:buChar char="ü"/>
            </a:pPr>
            <a:r>
              <a:rPr lang="en-US">
                <a:solidFill>
                  <a:srgbClr val="000090"/>
                </a:solidFill>
              </a:rPr>
              <a:t>The majority of genes expressed during exponential growth involve the ‘‘housekeeping’’ </a:t>
            </a:r>
            <a:r>
              <a:rPr lang="en-US">
                <a:solidFill>
                  <a:srgbClr val="000090"/>
                </a:solidFill>
                <a:latin typeface="Symbol" charset="2"/>
                <a:cs typeface="Symbol" charset="2"/>
              </a:rPr>
              <a:t>s</a:t>
            </a:r>
            <a:r>
              <a:rPr lang="en-US">
                <a:solidFill>
                  <a:srgbClr val="000090"/>
                </a:solidFill>
              </a:rPr>
              <a:t>70 factor. </a:t>
            </a:r>
          </a:p>
          <a:p>
            <a:pPr marL="800100" lvl="1" indent="-342900">
              <a:buFont typeface="Wingdings" charset="2"/>
              <a:buChar char="ü"/>
            </a:pPr>
            <a:r>
              <a:rPr lang="en-US">
                <a:solidFill>
                  <a:srgbClr val="000090"/>
                </a:solidFill>
              </a:rPr>
              <a:t>The other six ‘‘alternative’’ </a:t>
            </a:r>
            <a:r>
              <a:rPr lang="en-US">
                <a:solidFill>
                  <a:srgbClr val="000090"/>
                </a:solidFill>
                <a:latin typeface="Symbol" charset="2"/>
                <a:cs typeface="Symbol" charset="2"/>
              </a:rPr>
              <a:t>s</a:t>
            </a:r>
            <a:r>
              <a:rPr lang="en-US">
                <a:solidFill>
                  <a:srgbClr val="000090"/>
                </a:solidFill>
              </a:rPr>
              <a:t> factors have specific roles in stress survival and adaptation to environmental conditions. </a:t>
            </a:r>
          </a:p>
          <a:p>
            <a:pPr marL="342900" indent="-342900">
              <a:buFont typeface="Arial"/>
              <a:buChar char="•"/>
            </a:pPr>
            <a:r>
              <a:rPr lang="en-US"/>
              <a:t>Unambiguous determination of which form of RNAP holoenzyme is transcribing a gene is not straightforward. </a:t>
            </a:r>
          </a:p>
        </p:txBody>
      </p:sp>
    </p:spTree>
    <p:extLst>
      <p:ext uri="{BB962C8B-B14F-4D97-AF65-F5344CB8AC3E}">
        <p14:creationId xmlns:p14="http://schemas.microsoft.com/office/powerpoint/2010/main" val="14656216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94" y="0"/>
            <a:ext cx="9144000" cy="2100766"/>
            <a:chOff x="3694" y="0"/>
            <a:chExt cx="9144000" cy="2100766"/>
          </a:xfrm>
        </p:grpSpPr>
        <p:pic>
          <p:nvPicPr>
            <p:cNvPr id="2" name="Picture 1"/>
            <p:cNvPicPr>
              <a:picLocks noChangeAspect="1"/>
            </p:cNvPicPr>
            <p:nvPr/>
          </p:nvPicPr>
          <p:blipFill>
            <a:blip r:embed="rId2"/>
            <a:stretch>
              <a:fillRect/>
            </a:stretch>
          </p:blipFill>
          <p:spPr>
            <a:xfrm>
              <a:off x="3694" y="0"/>
              <a:ext cx="9144000" cy="2100766"/>
            </a:xfrm>
            <a:prstGeom prst="rect">
              <a:avLst/>
            </a:prstGeom>
          </p:spPr>
        </p:pic>
        <p:pic>
          <p:nvPicPr>
            <p:cNvPr id="4" name="Picture 3"/>
            <p:cNvPicPr>
              <a:picLocks noChangeAspect="1"/>
            </p:cNvPicPr>
            <p:nvPr/>
          </p:nvPicPr>
          <p:blipFill>
            <a:blip r:embed="rId3"/>
            <a:stretch>
              <a:fillRect/>
            </a:stretch>
          </p:blipFill>
          <p:spPr>
            <a:xfrm>
              <a:off x="4572000" y="914400"/>
              <a:ext cx="4445000" cy="381000"/>
            </a:xfrm>
            <a:prstGeom prst="rect">
              <a:avLst/>
            </a:prstGeom>
          </p:spPr>
        </p:pic>
        <p:pic>
          <p:nvPicPr>
            <p:cNvPr id="3" name="Picture 2"/>
            <p:cNvPicPr>
              <a:picLocks noChangeAspect="1"/>
            </p:cNvPicPr>
            <p:nvPr/>
          </p:nvPicPr>
          <p:blipFill>
            <a:blip r:embed="rId4"/>
            <a:stretch>
              <a:fillRect/>
            </a:stretch>
          </p:blipFill>
          <p:spPr>
            <a:xfrm>
              <a:off x="2819400" y="838200"/>
              <a:ext cx="1765300" cy="533400"/>
            </a:xfrm>
            <a:prstGeom prst="rect">
              <a:avLst/>
            </a:prstGeom>
          </p:spPr>
        </p:pic>
      </p:grpSp>
      <p:sp>
        <p:nvSpPr>
          <p:cNvPr id="11" name="TextBox 10"/>
          <p:cNvSpPr txBox="1"/>
          <p:nvPr/>
        </p:nvSpPr>
        <p:spPr>
          <a:xfrm>
            <a:off x="457200" y="5867400"/>
            <a:ext cx="7924800" cy="707886"/>
          </a:xfrm>
          <a:prstGeom prst="rect">
            <a:avLst/>
          </a:prstGeom>
          <a:solidFill>
            <a:srgbClr val="FFD19C"/>
          </a:solidFill>
          <a:ln>
            <a:solidFill>
              <a:srgbClr val="000090"/>
            </a:solidFill>
          </a:ln>
        </p:spPr>
        <p:txBody>
          <a:bodyPr wrap="square" rtlCol="0">
            <a:spAutoFit/>
          </a:bodyPr>
          <a:lstStyle/>
          <a:p>
            <a:r>
              <a:rPr lang="en-US"/>
              <a:t>Hard to identify promoters from sequence alone.</a:t>
            </a:r>
          </a:p>
          <a:p>
            <a:pPr algn="r"/>
            <a:r>
              <a:rPr lang="en-US"/>
              <a:t>Reason #3: Promoters have only short “consensus” sequences</a:t>
            </a:r>
          </a:p>
        </p:txBody>
      </p:sp>
      <p:sp>
        <p:nvSpPr>
          <p:cNvPr id="6" name="Rectangle 5"/>
          <p:cNvSpPr/>
          <p:nvPr/>
        </p:nvSpPr>
        <p:spPr>
          <a:xfrm>
            <a:off x="111190" y="2057400"/>
            <a:ext cx="9029592" cy="3785652"/>
          </a:xfrm>
          <a:prstGeom prst="rect">
            <a:avLst/>
          </a:prstGeom>
          <a:noFill/>
        </p:spPr>
        <p:txBody>
          <a:bodyPr wrap="square">
            <a:spAutoFit/>
          </a:bodyPr>
          <a:lstStyle/>
          <a:p>
            <a:pPr marL="342900" indent="-342900">
              <a:buFont typeface="Arial"/>
              <a:buChar char="•"/>
            </a:pPr>
            <a:r>
              <a:rPr lang="en-US"/>
              <a:t>The canonical model for the </a:t>
            </a:r>
            <a:r>
              <a:rPr lang="en-US">
                <a:latin typeface="Symbol" charset="2"/>
                <a:cs typeface="Symbol" charset="2"/>
              </a:rPr>
              <a:t>s</a:t>
            </a:r>
            <a:r>
              <a:rPr lang="en-US" baseline="30000"/>
              <a:t>70</a:t>
            </a:r>
            <a:r>
              <a:rPr lang="en-US"/>
              <a:t>-DNA promoter sequence:</a:t>
            </a:r>
          </a:p>
          <a:p>
            <a:pPr marL="800100" lvl="1" indent="-342900">
              <a:buFont typeface="Wingdings" charset="2"/>
              <a:buChar char="ü"/>
            </a:pPr>
            <a:r>
              <a:rPr lang="en-US">
                <a:solidFill>
                  <a:srgbClr val="000090"/>
                </a:solidFill>
              </a:rPr>
              <a:t>–35 hexamer, consensus sequence = TTGACA</a:t>
            </a:r>
          </a:p>
          <a:p>
            <a:pPr marL="800100" lvl="1" indent="-342900">
              <a:buFont typeface="Wingdings" charset="2"/>
              <a:buChar char="ü"/>
            </a:pPr>
            <a:r>
              <a:rPr lang="en-US">
                <a:solidFill>
                  <a:srgbClr val="000090"/>
                </a:solidFill>
              </a:rPr>
              <a:t>Spacer of 15 to 21 nucleotides </a:t>
            </a:r>
          </a:p>
          <a:p>
            <a:pPr marL="800100" lvl="1" indent="-342900">
              <a:buFont typeface="Wingdings" charset="2"/>
              <a:buChar char="ü"/>
            </a:pPr>
            <a:r>
              <a:rPr lang="en-US">
                <a:solidFill>
                  <a:srgbClr val="000090"/>
                </a:solidFill>
              </a:rPr>
              <a:t>–10 hexamer, consensus sequence = TATAAT</a:t>
            </a:r>
          </a:p>
          <a:p>
            <a:pPr marL="1487488" lvl="2" indent="-458788">
              <a:buFont typeface="Wingdings" charset="2"/>
              <a:buChar char="v"/>
            </a:pPr>
            <a:r>
              <a:rPr lang="en-US">
                <a:solidFill>
                  <a:srgbClr val="800000"/>
                </a:solidFill>
              </a:rPr>
              <a:t>–10 element is essential; stabilizes initial RNAP-</a:t>
            </a:r>
            <a:r>
              <a:rPr lang="en-US">
                <a:solidFill>
                  <a:srgbClr val="800000"/>
                </a:solidFill>
                <a:latin typeface="Symbol" charset="2"/>
                <a:cs typeface="Symbol" charset="2"/>
              </a:rPr>
              <a:t>s</a:t>
            </a:r>
            <a:r>
              <a:rPr lang="en-US">
                <a:solidFill>
                  <a:srgbClr val="800000"/>
                </a:solidFill>
              </a:rPr>
              <a:t> binding to promoter</a:t>
            </a:r>
          </a:p>
          <a:p>
            <a:pPr marL="342900" indent="-342900">
              <a:buFont typeface="Arial"/>
              <a:buChar char="•"/>
            </a:pPr>
            <a:r>
              <a:rPr lang="en-US"/>
              <a:t>Other elements can modify the canonical model of the </a:t>
            </a:r>
            <a:r>
              <a:rPr lang="en-US">
                <a:latin typeface="Symbol" charset="2"/>
                <a:cs typeface="Symbol" charset="2"/>
              </a:rPr>
              <a:t>s</a:t>
            </a:r>
            <a:r>
              <a:rPr lang="en-US" baseline="30000"/>
              <a:t>70</a:t>
            </a:r>
            <a:r>
              <a:rPr lang="en-US"/>
              <a:t> promoters: </a:t>
            </a:r>
          </a:p>
          <a:p>
            <a:pPr marL="800100" lvl="1" indent="-342900">
              <a:buFont typeface="Wingdings" charset="2"/>
              <a:buChar char="ü"/>
            </a:pPr>
            <a:r>
              <a:rPr lang="en-US">
                <a:solidFill>
                  <a:srgbClr val="000090"/>
                </a:solidFill>
              </a:rPr>
              <a:t>extended –10 region (TG), that is located 1 nucleotide upstream of the –10 element</a:t>
            </a:r>
          </a:p>
          <a:p>
            <a:pPr marL="1371600" lvl="2" indent="-342900">
              <a:buFont typeface="Wingdings" charset="2"/>
              <a:buChar char="v"/>
            </a:pPr>
            <a:r>
              <a:rPr lang="en-US">
                <a:solidFill>
                  <a:srgbClr val="800000"/>
                </a:solidFill>
              </a:rPr>
              <a:t>Promoters with extended –10 normally have poor –35 element</a:t>
            </a:r>
          </a:p>
          <a:p>
            <a:pPr marL="800100" lvl="1" indent="-342900">
              <a:buFont typeface="Wingdings" charset="2"/>
              <a:buChar char="ü"/>
            </a:pPr>
            <a:r>
              <a:rPr lang="en-US">
                <a:solidFill>
                  <a:srgbClr val="000090"/>
                </a:solidFill>
              </a:rPr>
              <a:t>UP element, usually positioned 4 nucleotides upstream of the –35 promoter region.</a:t>
            </a:r>
          </a:p>
        </p:txBody>
      </p:sp>
    </p:spTree>
    <p:extLst>
      <p:ext uri="{BB962C8B-B14F-4D97-AF65-F5344CB8AC3E}">
        <p14:creationId xmlns:p14="http://schemas.microsoft.com/office/powerpoint/2010/main" val="40593476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990600"/>
            <a:ext cx="9144000" cy="1480672"/>
            <a:chOff x="0" y="990600"/>
            <a:chExt cx="9144000" cy="1480672"/>
          </a:xfrm>
        </p:grpSpPr>
        <p:pic>
          <p:nvPicPr>
            <p:cNvPr id="3" name="Picture 2"/>
            <p:cNvPicPr>
              <a:picLocks noChangeAspect="1"/>
            </p:cNvPicPr>
            <p:nvPr/>
          </p:nvPicPr>
          <p:blipFill>
            <a:blip r:embed="rId3"/>
            <a:stretch>
              <a:fillRect/>
            </a:stretch>
          </p:blipFill>
          <p:spPr>
            <a:xfrm>
              <a:off x="0" y="990600"/>
              <a:ext cx="9144000" cy="1480672"/>
            </a:xfrm>
            <a:prstGeom prst="rect">
              <a:avLst/>
            </a:prstGeom>
          </p:spPr>
        </p:pic>
        <p:pic>
          <p:nvPicPr>
            <p:cNvPr id="4" name="Picture 3"/>
            <p:cNvPicPr>
              <a:picLocks noChangeAspect="1"/>
            </p:cNvPicPr>
            <p:nvPr/>
          </p:nvPicPr>
          <p:blipFill>
            <a:blip r:embed="rId4"/>
            <a:stretch>
              <a:fillRect/>
            </a:stretch>
          </p:blipFill>
          <p:spPr>
            <a:xfrm>
              <a:off x="3886200" y="990600"/>
              <a:ext cx="4062046" cy="457200"/>
            </a:xfrm>
            <a:prstGeom prst="rect">
              <a:avLst/>
            </a:prstGeom>
          </p:spPr>
        </p:pic>
      </p:grpSp>
      <p:sp>
        <p:nvSpPr>
          <p:cNvPr id="6" name="Rectangle 5"/>
          <p:cNvSpPr/>
          <p:nvPr/>
        </p:nvSpPr>
        <p:spPr>
          <a:xfrm>
            <a:off x="72571" y="2517546"/>
            <a:ext cx="8998858" cy="2246769"/>
          </a:xfrm>
          <a:prstGeom prst="rect">
            <a:avLst/>
          </a:prstGeom>
        </p:spPr>
        <p:txBody>
          <a:bodyPr wrap="square">
            <a:spAutoFit/>
          </a:bodyPr>
          <a:lstStyle/>
          <a:p>
            <a:pPr marL="230188" indent="-230188"/>
            <a:r>
              <a:rPr lang="en-US"/>
              <a:t>The finding that certain bacterial species have never been identified by culture may be a simple matter of coincidence: an organism that has a low prevalence or is particularly slow-growing may have been overlooked in cultural analyses. Additionally, many genetically distinct phylotypes are phenotypically indistinguishable and are lumped together if conventional biochemical methods for identification are used. Conversely, some bacteria are genuinely resistant to culture in isolation on conventional media.</a:t>
            </a:r>
          </a:p>
        </p:txBody>
      </p:sp>
      <p:sp>
        <p:nvSpPr>
          <p:cNvPr id="7" name="Rectangle 6"/>
          <p:cNvSpPr/>
          <p:nvPr/>
        </p:nvSpPr>
        <p:spPr>
          <a:xfrm>
            <a:off x="60476" y="4800600"/>
            <a:ext cx="9023048" cy="1938992"/>
          </a:xfrm>
          <a:prstGeom prst="rect">
            <a:avLst/>
          </a:prstGeom>
        </p:spPr>
        <p:txBody>
          <a:bodyPr wrap="square">
            <a:spAutoFit/>
          </a:bodyPr>
          <a:lstStyle/>
          <a:p>
            <a:pPr marL="230188" indent="-230188"/>
            <a:r>
              <a:rPr lang="en-US"/>
              <a:t>An alternative approach for the culture of as-yet-uncultivated organisms is to simulate their natural environment </a:t>
            </a:r>
            <a:r>
              <a:rPr lang="en-US" i="1"/>
              <a:t>in vitro</a:t>
            </a:r>
            <a:r>
              <a:rPr lang="en-US"/>
              <a:t>. Kaeberlein </a:t>
            </a:r>
            <a:r>
              <a:rPr lang="en-US" i="1"/>
              <a:t>et al.</a:t>
            </a:r>
            <a:r>
              <a:rPr lang="en-US"/>
              <a:t> (2002) constructed a diffusion chamber that allowed the passage of substances from the natural environment (intertidal marine sediment) across a membrane and successfully grew bacteria from marine sediment that were previously uncultivated.</a:t>
            </a:r>
          </a:p>
        </p:txBody>
      </p:sp>
      <p:sp>
        <p:nvSpPr>
          <p:cNvPr id="8" name="Text Box 2"/>
          <p:cNvSpPr txBox="1">
            <a:spLocks noChangeArrowheads="1"/>
          </p:cNvSpPr>
          <p:nvPr/>
        </p:nvSpPr>
        <p:spPr bwMode="auto">
          <a:xfrm>
            <a:off x="1282700" y="76200"/>
            <a:ext cx="6578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a:t>Background – </a:t>
            </a:r>
            <a:r>
              <a:rPr lang="en-US"/>
              <a:t> </a:t>
            </a:r>
            <a:r>
              <a:rPr lang="en-US" sz="2400"/>
              <a:t>Metagenomics to escape the limits of culturability</a:t>
            </a:r>
            <a:endParaRPr lang="en-US"/>
          </a:p>
        </p:txBody>
      </p:sp>
    </p:spTree>
    <p:extLst>
      <p:ext uri="{BB962C8B-B14F-4D97-AF65-F5344CB8AC3E}">
        <p14:creationId xmlns:p14="http://schemas.microsoft.com/office/powerpoint/2010/main" val="5773096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94" y="0"/>
            <a:ext cx="9144000" cy="2100766"/>
            <a:chOff x="3694" y="0"/>
            <a:chExt cx="9144000" cy="2100766"/>
          </a:xfrm>
        </p:grpSpPr>
        <p:pic>
          <p:nvPicPr>
            <p:cNvPr id="2" name="Picture 1"/>
            <p:cNvPicPr>
              <a:picLocks noChangeAspect="1"/>
            </p:cNvPicPr>
            <p:nvPr/>
          </p:nvPicPr>
          <p:blipFill>
            <a:blip r:embed="rId2"/>
            <a:stretch>
              <a:fillRect/>
            </a:stretch>
          </p:blipFill>
          <p:spPr>
            <a:xfrm>
              <a:off x="3694" y="0"/>
              <a:ext cx="9144000" cy="2100766"/>
            </a:xfrm>
            <a:prstGeom prst="rect">
              <a:avLst/>
            </a:prstGeom>
          </p:spPr>
        </p:pic>
        <p:pic>
          <p:nvPicPr>
            <p:cNvPr id="4" name="Picture 3"/>
            <p:cNvPicPr>
              <a:picLocks noChangeAspect="1"/>
            </p:cNvPicPr>
            <p:nvPr/>
          </p:nvPicPr>
          <p:blipFill>
            <a:blip r:embed="rId3"/>
            <a:stretch>
              <a:fillRect/>
            </a:stretch>
          </p:blipFill>
          <p:spPr>
            <a:xfrm>
              <a:off x="4572000" y="914400"/>
              <a:ext cx="4445000" cy="381000"/>
            </a:xfrm>
            <a:prstGeom prst="rect">
              <a:avLst/>
            </a:prstGeom>
          </p:spPr>
        </p:pic>
        <p:pic>
          <p:nvPicPr>
            <p:cNvPr id="3" name="Picture 2"/>
            <p:cNvPicPr>
              <a:picLocks noChangeAspect="1"/>
            </p:cNvPicPr>
            <p:nvPr/>
          </p:nvPicPr>
          <p:blipFill>
            <a:blip r:embed="rId4"/>
            <a:stretch>
              <a:fillRect/>
            </a:stretch>
          </p:blipFill>
          <p:spPr>
            <a:xfrm>
              <a:off x="2819400" y="838200"/>
              <a:ext cx="1765300" cy="533400"/>
            </a:xfrm>
            <a:prstGeom prst="rect">
              <a:avLst/>
            </a:prstGeom>
          </p:spPr>
        </p:pic>
      </p:grpSp>
      <p:sp>
        <p:nvSpPr>
          <p:cNvPr id="11" name="TextBox 10"/>
          <p:cNvSpPr txBox="1"/>
          <p:nvPr/>
        </p:nvSpPr>
        <p:spPr>
          <a:xfrm>
            <a:off x="457200" y="5867400"/>
            <a:ext cx="7924800" cy="707886"/>
          </a:xfrm>
          <a:prstGeom prst="rect">
            <a:avLst/>
          </a:prstGeom>
          <a:solidFill>
            <a:srgbClr val="FFD19C"/>
          </a:solidFill>
          <a:ln>
            <a:solidFill>
              <a:srgbClr val="000090"/>
            </a:solidFill>
          </a:ln>
        </p:spPr>
        <p:txBody>
          <a:bodyPr wrap="square" rtlCol="0">
            <a:spAutoFit/>
          </a:bodyPr>
          <a:lstStyle/>
          <a:p>
            <a:r>
              <a:rPr lang="en-US"/>
              <a:t>Hard to identify promoters from sequence alone.</a:t>
            </a:r>
          </a:p>
          <a:p>
            <a:pPr algn="r"/>
            <a:r>
              <a:rPr lang="en-US"/>
              <a:t>Reason #4: Promoters do not always fit “consensus”</a:t>
            </a:r>
          </a:p>
        </p:txBody>
      </p:sp>
      <p:sp>
        <p:nvSpPr>
          <p:cNvPr id="6" name="Rectangle 5"/>
          <p:cNvSpPr/>
          <p:nvPr/>
        </p:nvSpPr>
        <p:spPr>
          <a:xfrm>
            <a:off x="0" y="2286000"/>
            <a:ext cx="9006712" cy="2862322"/>
          </a:xfrm>
          <a:prstGeom prst="rect">
            <a:avLst/>
          </a:prstGeom>
        </p:spPr>
        <p:txBody>
          <a:bodyPr wrap="square">
            <a:spAutoFit/>
          </a:bodyPr>
          <a:lstStyle/>
          <a:p>
            <a:pPr marL="342900" indent="-342900">
              <a:buFont typeface="Arial"/>
              <a:buChar char="•"/>
            </a:pPr>
            <a:r>
              <a:rPr lang="en-US"/>
              <a:t>Different combinations of promoter elements vary the basal strength</a:t>
            </a:r>
          </a:p>
          <a:p>
            <a:pPr marL="342900" indent="-342900">
              <a:buFont typeface="Arial"/>
              <a:buChar char="•"/>
            </a:pPr>
            <a:r>
              <a:rPr lang="en-US"/>
              <a:t>On average, </a:t>
            </a:r>
            <a:r>
              <a:rPr lang="en-US">
                <a:latin typeface="Symbol" charset="2"/>
                <a:cs typeface="Symbol" charset="2"/>
              </a:rPr>
              <a:t>s</a:t>
            </a:r>
            <a:r>
              <a:rPr lang="en-US" baseline="30000"/>
              <a:t>70</a:t>
            </a:r>
            <a:r>
              <a:rPr lang="en-US"/>
              <a:t>-dependent promoters preserve just 8/12 canonical nucleotides of the –35 and –10 hexamers</a:t>
            </a:r>
          </a:p>
          <a:p>
            <a:pPr marL="342900" indent="-342900">
              <a:buFont typeface="Arial"/>
              <a:buChar char="•"/>
            </a:pPr>
            <a:r>
              <a:rPr lang="en-US"/>
              <a:t>~10% of promoters match the consensus in only about </a:t>
            </a:r>
            <a:r>
              <a:rPr lang="en-US" u="sng"/>
              <a:t>half</a:t>
            </a:r>
            <a:r>
              <a:rPr lang="en-US"/>
              <a:t> the nucleotides and yet still serve as sites for </a:t>
            </a:r>
            <a:r>
              <a:rPr lang="en-US">
                <a:latin typeface="Symbol" charset="2"/>
                <a:cs typeface="Symbol" charset="2"/>
              </a:rPr>
              <a:t>s</a:t>
            </a:r>
            <a:r>
              <a:rPr lang="en-US"/>
              <a:t> binding.</a:t>
            </a:r>
          </a:p>
          <a:p>
            <a:pPr marL="342900" indent="-342900">
              <a:buFont typeface="Arial"/>
              <a:buChar char="•"/>
            </a:pPr>
            <a:r>
              <a:rPr lang="en-US"/>
              <a:t>Activated promoters often poorly match consensus (otherwise they would not </a:t>
            </a:r>
            <a:r>
              <a:rPr lang="en-US" u="sng"/>
              <a:t>need</a:t>
            </a:r>
            <a:r>
              <a:rPr lang="en-US"/>
              <a:t> to be activated).</a:t>
            </a:r>
          </a:p>
          <a:p>
            <a:pPr marL="342900" indent="-342900">
              <a:buFont typeface="Arial"/>
              <a:buChar char="•"/>
            </a:pPr>
            <a:r>
              <a:rPr lang="en-US"/>
              <a:t>[Also, in bacteria having genomes with low %GC, TATAAT –10 consensus occurs very frequently on a random basis.]</a:t>
            </a:r>
          </a:p>
        </p:txBody>
      </p:sp>
    </p:spTree>
    <p:extLst>
      <p:ext uri="{BB962C8B-B14F-4D97-AF65-F5344CB8AC3E}">
        <p14:creationId xmlns:p14="http://schemas.microsoft.com/office/powerpoint/2010/main" val="35658995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57200" y="5867400"/>
            <a:ext cx="7924800" cy="707886"/>
          </a:xfrm>
          <a:prstGeom prst="rect">
            <a:avLst/>
          </a:prstGeom>
          <a:solidFill>
            <a:srgbClr val="FFD19C"/>
          </a:solidFill>
          <a:ln>
            <a:solidFill>
              <a:srgbClr val="000090"/>
            </a:solidFill>
          </a:ln>
        </p:spPr>
        <p:txBody>
          <a:bodyPr wrap="square" rtlCol="0">
            <a:spAutoFit/>
          </a:bodyPr>
          <a:lstStyle/>
          <a:p>
            <a:r>
              <a:rPr lang="en-US"/>
              <a:t>Also hard to identify regulator binding sites from sequence alone.</a:t>
            </a:r>
          </a:p>
          <a:p>
            <a:pPr algn="r"/>
            <a:r>
              <a:rPr lang="en-US"/>
              <a:t>Reason #1: Operators do not always fit “consensus”</a:t>
            </a:r>
          </a:p>
        </p:txBody>
      </p:sp>
      <p:grpSp>
        <p:nvGrpSpPr>
          <p:cNvPr id="12" name="Group 11"/>
          <p:cNvGrpSpPr/>
          <p:nvPr/>
        </p:nvGrpSpPr>
        <p:grpSpPr>
          <a:xfrm>
            <a:off x="15135" y="-26221"/>
            <a:ext cx="9144000" cy="1674500"/>
            <a:chOff x="15135" y="-26221"/>
            <a:chExt cx="9144000" cy="1674500"/>
          </a:xfrm>
        </p:grpSpPr>
        <p:pic>
          <p:nvPicPr>
            <p:cNvPr id="7" name="Picture 6"/>
            <p:cNvPicPr>
              <a:picLocks noChangeAspect="1"/>
            </p:cNvPicPr>
            <p:nvPr/>
          </p:nvPicPr>
          <p:blipFill>
            <a:blip r:embed="rId2"/>
            <a:stretch>
              <a:fillRect/>
            </a:stretch>
          </p:blipFill>
          <p:spPr>
            <a:xfrm>
              <a:off x="15135" y="-26221"/>
              <a:ext cx="9144000" cy="1674500"/>
            </a:xfrm>
            <a:prstGeom prst="rect">
              <a:avLst/>
            </a:prstGeom>
          </p:spPr>
        </p:pic>
        <p:grpSp>
          <p:nvGrpSpPr>
            <p:cNvPr id="10" name="Group 9"/>
            <p:cNvGrpSpPr/>
            <p:nvPr/>
          </p:nvGrpSpPr>
          <p:grpSpPr>
            <a:xfrm>
              <a:off x="2794000" y="880074"/>
              <a:ext cx="6121400" cy="368300"/>
              <a:chOff x="3124200" y="914400"/>
              <a:chExt cx="6121400" cy="368300"/>
            </a:xfrm>
          </p:grpSpPr>
          <p:pic>
            <p:nvPicPr>
              <p:cNvPr id="9" name="Picture 8"/>
              <p:cNvPicPr>
                <a:picLocks noChangeAspect="1"/>
              </p:cNvPicPr>
              <p:nvPr/>
            </p:nvPicPr>
            <p:blipFill>
              <a:blip r:embed="rId3"/>
              <a:stretch>
                <a:fillRect/>
              </a:stretch>
            </p:blipFill>
            <p:spPr>
              <a:xfrm>
                <a:off x="4572000" y="914400"/>
                <a:ext cx="4673600" cy="368300"/>
              </a:xfrm>
              <a:prstGeom prst="rect">
                <a:avLst/>
              </a:prstGeom>
            </p:spPr>
          </p:pic>
          <p:pic>
            <p:nvPicPr>
              <p:cNvPr id="8" name="Picture 7"/>
              <p:cNvPicPr>
                <a:picLocks noChangeAspect="1"/>
              </p:cNvPicPr>
              <p:nvPr/>
            </p:nvPicPr>
            <p:blipFill>
              <a:blip r:embed="rId4"/>
              <a:stretch>
                <a:fillRect/>
              </a:stretch>
            </p:blipFill>
            <p:spPr>
              <a:xfrm>
                <a:off x="3124200" y="914400"/>
                <a:ext cx="1549400" cy="342900"/>
              </a:xfrm>
              <a:prstGeom prst="rect">
                <a:avLst/>
              </a:prstGeom>
            </p:spPr>
          </p:pic>
        </p:grpSp>
      </p:grpSp>
      <p:pic>
        <p:nvPicPr>
          <p:cNvPr id="13" name="Picture 12"/>
          <p:cNvPicPr>
            <a:picLocks noChangeAspect="1"/>
          </p:cNvPicPr>
          <p:nvPr/>
        </p:nvPicPr>
        <p:blipFill>
          <a:blip r:embed="rId5"/>
          <a:stretch>
            <a:fillRect/>
          </a:stretch>
        </p:blipFill>
        <p:spPr>
          <a:xfrm>
            <a:off x="1219200" y="1981200"/>
            <a:ext cx="6667500" cy="3606800"/>
          </a:xfrm>
          <a:prstGeom prst="rect">
            <a:avLst/>
          </a:prstGeom>
        </p:spPr>
      </p:pic>
      <p:sp>
        <p:nvSpPr>
          <p:cNvPr id="14" name="Text Box 15"/>
          <p:cNvSpPr txBox="1">
            <a:spLocks noChangeArrowheads="1"/>
          </p:cNvSpPr>
          <p:nvPr/>
        </p:nvSpPr>
        <p:spPr bwMode="auto">
          <a:xfrm>
            <a:off x="7543800" y="2895600"/>
            <a:ext cx="160020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solidFill>
                  <a:srgbClr val="000090"/>
                </a:solidFill>
              </a:rPr>
              <a:t>sequence logos:</a:t>
            </a:r>
          </a:p>
          <a:p>
            <a:pPr>
              <a:spcBef>
                <a:spcPct val="50000"/>
              </a:spcBef>
            </a:pPr>
            <a:r>
              <a:rPr lang="en-US">
                <a:solidFill>
                  <a:srgbClr val="000090"/>
                </a:solidFill>
              </a:rPr>
              <a:t>http://weblogo. berkeley. edu/</a:t>
            </a:r>
            <a:endParaRPr lang="en-US" sz="2400">
              <a:solidFill>
                <a:srgbClr val="000090"/>
              </a:solidFill>
              <a:latin typeface="Times" charset="0"/>
            </a:endParaRPr>
          </a:p>
        </p:txBody>
      </p:sp>
    </p:spTree>
    <p:extLst>
      <p:ext uri="{BB962C8B-B14F-4D97-AF65-F5344CB8AC3E}">
        <p14:creationId xmlns:p14="http://schemas.microsoft.com/office/powerpoint/2010/main" val="31979984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09600" y="5715000"/>
            <a:ext cx="7924800" cy="1015663"/>
          </a:xfrm>
          <a:prstGeom prst="rect">
            <a:avLst/>
          </a:prstGeom>
          <a:solidFill>
            <a:srgbClr val="FFD19C"/>
          </a:solidFill>
          <a:ln>
            <a:solidFill>
              <a:srgbClr val="000090"/>
            </a:solidFill>
          </a:ln>
        </p:spPr>
        <p:txBody>
          <a:bodyPr wrap="square" rtlCol="0">
            <a:spAutoFit/>
          </a:bodyPr>
          <a:lstStyle/>
          <a:p>
            <a:r>
              <a:rPr lang="en-US"/>
              <a:t>Also hard to identify regulator binding sites from sequence alone.</a:t>
            </a:r>
          </a:p>
          <a:p>
            <a:pPr algn="r"/>
            <a:r>
              <a:rPr lang="en-US"/>
              <a:t>Reason #2: If there are multiple cooperative operators, none of them needs to be particularly strong.</a:t>
            </a:r>
          </a:p>
        </p:txBody>
      </p:sp>
      <p:grpSp>
        <p:nvGrpSpPr>
          <p:cNvPr id="12" name="Group 11"/>
          <p:cNvGrpSpPr/>
          <p:nvPr/>
        </p:nvGrpSpPr>
        <p:grpSpPr>
          <a:xfrm>
            <a:off x="15135" y="-26221"/>
            <a:ext cx="9144000" cy="1674500"/>
            <a:chOff x="15135" y="-26221"/>
            <a:chExt cx="9144000" cy="1674500"/>
          </a:xfrm>
        </p:grpSpPr>
        <p:pic>
          <p:nvPicPr>
            <p:cNvPr id="7" name="Picture 6"/>
            <p:cNvPicPr>
              <a:picLocks noChangeAspect="1"/>
            </p:cNvPicPr>
            <p:nvPr/>
          </p:nvPicPr>
          <p:blipFill>
            <a:blip r:embed="rId2"/>
            <a:stretch>
              <a:fillRect/>
            </a:stretch>
          </p:blipFill>
          <p:spPr>
            <a:xfrm>
              <a:off x="15135" y="-26221"/>
              <a:ext cx="9144000" cy="1674500"/>
            </a:xfrm>
            <a:prstGeom prst="rect">
              <a:avLst/>
            </a:prstGeom>
          </p:spPr>
        </p:pic>
        <p:grpSp>
          <p:nvGrpSpPr>
            <p:cNvPr id="10" name="Group 9"/>
            <p:cNvGrpSpPr/>
            <p:nvPr/>
          </p:nvGrpSpPr>
          <p:grpSpPr>
            <a:xfrm>
              <a:off x="2794000" y="880074"/>
              <a:ext cx="6121400" cy="368300"/>
              <a:chOff x="3124200" y="914400"/>
              <a:chExt cx="6121400" cy="368300"/>
            </a:xfrm>
          </p:grpSpPr>
          <p:pic>
            <p:nvPicPr>
              <p:cNvPr id="9" name="Picture 8"/>
              <p:cNvPicPr>
                <a:picLocks noChangeAspect="1"/>
              </p:cNvPicPr>
              <p:nvPr/>
            </p:nvPicPr>
            <p:blipFill>
              <a:blip r:embed="rId3"/>
              <a:stretch>
                <a:fillRect/>
              </a:stretch>
            </p:blipFill>
            <p:spPr>
              <a:xfrm>
                <a:off x="4572000" y="914400"/>
                <a:ext cx="4673600" cy="368300"/>
              </a:xfrm>
              <a:prstGeom prst="rect">
                <a:avLst/>
              </a:prstGeom>
            </p:spPr>
          </p:pic>
          <p:pic>
            <p:nvPicPr>
              <p:cNvPr id="8" name="Picture 7"/>
              <p:cNvPicPr>
                <a:picLocks noChangeAspect="1"/>
              </p:cNvPicPr>
              <p:nvPr/>
            </p:nvPicPr>
            <p:blipFill>
              <a:blip r:embed="rId4"/>
              <a:stretch>
                <a:fillRect/>
              </a:stretch>
            </p:blipFill>
            <p:spPr>
              <a:xfrm>
                <a:off x="3124200" y="914400"/>
                <a:ext cx="1549400" cy="342900"/>
              </a:xfrm>
              <a:prstGeom prst="rect">
                <a:avLst/>
              </a:prstGeom>
            </p:spPr>
          </p:pic>
        </p:grpSp>
      </p:grpSp>
      <p:grpSp>
        <p:nvGrpSpPr>
          <p:cNvPr id="4" name="Group 3"/>
          <p:cNvGrpSpPr/>
          <p:nvPr/>
        </p:nvGrpSpPr>
        <p:grpSpPr>
          <a:xfrm>
            <a:off x="121964" y="1805916"/>
            <a:ext cx="8813800" cy="3733800"/>
            <a:chOff x="76200" y="1752600"/>
            <a:chExt cx="8813800" cy="3733800"/>
          </a:xfrm>
        </p:grpSpPr>
        <p:pic>
          <p:nvPicPr>
            <p:cNvPr id="2" name="Picture 1"/>
            <p:cNvPicPr>
              <a:picLocks noChangeAspect="1"/>
            </p:cNvPicPr>
            <p:nvPr/>
          </p:nvPicPr>
          <p:blipFill>
            <a:blip r:embed="rId5"/>
            <a:stretch>
              <a:fillRect/>
            </a:stretch>
          </p:blipFill>
          <p:spPr>
            <a:xfrm>
              <a:off x="304800" y="1803400"/>
              <a:ext cx="8585200" cy="3683000"/>
            </a:xfrm>
            <a:prstGeom prst="rect">
              <a:avLst/>
            </a:prstGeom>
          </p:spPr>
        </p:pic>
        <p:sp>
          <p:nvSpPr>
            <p:cNvPr id="3" name="Rectangle 2"/>
            <p:cNvSpPr/>
            <p:nvPr/>
          </p:nvSpPr>
          <p:spPr bwMode="auto">
            <a:xfrm>
              <a:off x="5105400" y="1752600"/>
              <a:ext cx="381000" cy="4572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14" name="Rectangle 13"/>
            <p:cNvSpPr/>
            <p:nvPr/>
          </p:nvSpPr>
          <p:spPr bwMode="auto">
            <a:xfrm>
              <a:off x="76200" y="1828800"/>
              <a:ext cx="381000" cy="4572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grpSp>
    </p:spTree>
    <p:extLst>
      <p:ext uri="{BB962C8B-B14F-4D97-AF65-F5344CB8AC3E}">
        <p14:creationId xmlns:p14="http://schemas.microsoft.com/office/powerpoint/2010/main" val="7303998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09600" y="5997714"/>
            <a:ext cx="7924800" cy="707886"/>
          </a:xfrm>
          <a:prstGeom prst="rect">
            <a:avLst/>
          </a:prstGeom>
          <a:solidFill>
            <a:srgbClr val="FFD19C"/>
          </a:solidFill>
          <a:ln>
            <a:solidFill>
              <a:srgbClr val="000090"/>
            </a:solidFill>
          </a:ln>
        </p:spPr>
        <p:txBody>
          <a:bodyPr wrap="square" rtlCol="0">
            <a:spAutoFit/>
          </a:bodyPr>
          <a:lstStyle/>
          <a:p>
            <a:r>
              <a:rPr lang="en-US"/>
              <a:t>Also hard to identify regulator binding sites from sequence alone.</a:t>
            </a:r>
          </a:p>
          <a:p>
            <a:pPr algn="r"/>
            <a:r>
              <a:rPr lang="en-US"/>
              <a:t>Reason #3: Operator-promoter spacing is variable.</a:t>
            </a:r>
          </a:p>
        </p:txBody>
      </p:sp>
      <p:grpSp>
        <p:nvGrpSpPr>
          <p:cNvPr id="13" name="Group 12"/>
          <p:cNvGrpSpPr/>
          <p:nvPr/>
        </p:nvGrpSpPr>
        <p:grpSpPr>
          <a:xfrm>
            <a:off x="0" y="0"/>
            <a:ext cx="9144000" cy="1721462"/>
            <a:chOff x="0" y="0"/>
            <a:chExt cx="9144000" cy="1721462"/>
          </a:xfrm>
        </p:grpSpPr>
        <p:pic>
          <p:nvPicPr>
            <p:cNvPr id="5" name="Picture 4"/>
            <p:cNvPicPr>
              <a:picLocks noChangeAspect="1"/>
            </p:cNvPicPr>
            <p:nvPr/>
          </p:nvPicPr>
          <p:blipFill>
            <a:blip r:embed="rId2"/>
            <a:stretch>
              <a:fillRect/>
            </a:stretch>
          </p:blipFill>
          <p:spPr>
            <a:xfrm>
              <a:off x="0" y="0"/>
              <a:ext cx="9144000" cy="1721462"/>
            </a:xfrm>
            <a:prstGeom prst="rect">
              <a:avLst/>
            </a:prstGeom>
          </p:spPr>
        </p:pic>
        <p:pic>
          <p:nvPicPr>
            <p:cNvPr id="6" name="Picture 5"/>
            <p:cNvPicPr>
              <a:picLocks noChangeAspect="1"/>
            </p:cNvPicPr>
            <p:nvPr/>
          </p:nvPicPr>
          <p:blipFill>
            <a:blip r:embed="rId3"/>
            <a:stretch>
              <a:fillRect/>
            </a:stretch>
          </p:blipFill>
          <p:spPr>
            <a:xfrm>
              <a:off x="4343400" y="1089684"/>
              <a:ext cx="4711700" cy="457200"/>
            </a:xfrm>
            <a:prstGeom prst="rect">
              <a:avLst/>
            </a:prstGeom>
          </p:spPr>
        </p:pic>
      </p:grpSp>
      <p:pic>
        <p:nvPicPr>
          <p:cNvPr id="15" name="Picture 1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05000" y="1828800"/>
            <a:ext cx="5734914" cy="3975631"/>
          </a:xfrm>
          <a:prstGeom prst="rect">
            <a:avLst/>
          </a:prstGeom>
        </p:spPr>
      </p:pic>
    </p:spTree>
    <p:extLst>
      <p:ext uri="{BB962C8B-B14F-4D97-AF65-F5344CB8AC3E}">
        <p14:creationId xmlns:p14="http://schemas.microsoft.com/office/powerpoint/2010/main" val="14148753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86018" y="5997714"/>
            <a:ext cx="8571964" cy="707886"/>
          </a:xfrm>
          <a:prstGeom prst="rect">
            <a:avLst/>
          </a:prstGeom>
          <a:solidFill>
            <a:srgbClr val="FFD19C"/>
          </a:solidFill>
          <a:ln>
            <a:solidFill>
              <a:srgbClr val="000090"/>
            </a:solidFill>
          </a:ln>
        </p:spPr>
        <p:txBody>
          <a:bodyPr wrap="square" rtlCol="0">
            <a:spAutoFit/>
          </a:bodyPr>
          <a:lstStyle/>
          <a:p>
            <a:r>
              <a:rPr lang="en-US"/>
              <a:t>Also hard to identify regulator binding sites from sequence alone.</a:t>
            </a:r>
          </a:p>
          <a:p>
            <a:pPr algn="r"/>
            <a:r>
              <a:rPr lang="en-US"/>
              <a:t>Reason #4: </a:t>
            </a:r>
            <a:r>
              <a:rPr lang="en-US" u="sng"/>
              <a:t>Role</a:t>
            </a:r>
            <a:r>
              <a:rPr lang="en-US"/>
              <a:t> of conserved regulators is variable between species.</a:t>
            </a:r>
          </a:p>
        </p:txBody>
      </p:sp>
      <p:grpSp>
        <p:nvGrpSpPr>
          <p:cNvPr id="13" name="Group 12"/>
          <p:cNvGrpSpPr/>
          <p:nvPr/>
        </p:nvGrpSpPr>
        <p:grpSpPr>
          <a:xfrm>
            <a:off x="0" y="0"/>
            <a:ext cx="9144000" cy="1721462"/>
            <a:chOff x="0" y="0"/>
            <a:chExt cx="9144000" cy="1721462"/>
          </a:xfrm>
        </p:grpSpPr>
        <p:pic>
          <p:nvPicPr>
            <p:cNvPr id="5" name="Picture 4"/>
            <p:cNvPicPr>
              <a:picLocks noChangeAspect="1"/>
            </p:cNvPicPr>
            <p:nvPr/>
          </p:nvPicPr>
          <p:blipFill>
            <a:blip r:embed="rId2"/>
            <a:stretch>
              <a:fillRect/>
            </a:stretch>
          </p:blipFill>
          <p:spPr>
            <a:xfrm>
              <a:off x="0" y="0"/>
              <a:ext cx="9144000" cy="1721462"/>
            </a:xfrm>
            <a:prstGeom prst="rect">
              <a:avLst/>
            </a:prstGeom>
          </p:spPr>
        </p:pic>
        <p:pic>
          <p:nvPicPr>
            <p:cNvPr id="6" name="Picture 5"/>
            <p:cNvPicPr>
              <a:picLocks noChangeAspect="1"/>
            </p:cNvPicPr>
            <p:nvPr/>
          </p:nvPicPr>
          <p:blipFill>
            <a:blip r:embed="rId3"/>
            <a:stretch>
              <a:fillRect/>
            </a:stretch>
          </p:blipFill>
          <p:spPr>
            <a:xfrm>
              <a:off x="4343400" y="1089684"/>
              <a:ext cx="4711700" cy="457200"/>
            </a:xfrm>
            <a:prstGeom prst="rect">
              <a:avLst/>
            </a:prstGeom>
          </p:spPr>
        </p:pic>
      </p:grpSp>
      <p:pic>
        <p:nvPicPr>
          <p:cNvPr id="3" name="Picture 2"/>
          <p:cNvPicPr>
            <a:picLocks noChangeAspect="1"/>
          </p:cNvPicPr>
          <p:nvPr/>
        </p:nvPicPr>
        <p:blipFill>
          <a:blip r:embed="rId4"/>
          <a:stretch>
            <a:fillRect/>
          </a:stretch>
        </p:blipFill>
        <p:spPr>
          <a:xfrm>
            <a:off x="2694375" y="2133600"/>
            <a:ext cx="6297225" cy="3429000"/>
          </a:xfrm>
          <a:prstGeom prst="rect">
            <a:avLst/>
          </a:prstGeom>
        </p:spPr>
      </p:pic>
      <p:sp>
        <p:nvSpPr>
          <p:cNvPr id="4" name="TextBox 3"/>
          <p:cNvSpPr txBox="1"/>
          <p:nvPr/>
        </p:nvSpPr>
        <p:spPr>
          <a:xfrm>
            <a:off x="7595" y="2133600"/>
            <a:ext cx="2659405" cy="3416320"/>
          </a:xfrm>
          <a:prstGeom prst="rect">
            <a:avLst/>
          </a:prstGeom>
          <a:noFill/>
        </p:spPr>
        <p:txBody>
          <a:bodyPr wrap="square" rtlCol="0">
            <a:spAutoFit/>
          </a:bodyPr>
          <a:lstStyle/>
          <a:p>
            <a:r>
              <a:rPr lang="en-US" sz="1800">
                <a:solidFill>
                  <a:srgbClr val="800000"/>
                </a:solidFill>
              </a:rPr>
              <a:t>…</a:t>
            </a:r>
            <a:r>
              <a:rPr lang="en-US" sz="1800" i="1">
                <a:solidFill>
                  <a:srgbClr val="800000"/>
                </a:solidFill>
              </a:rPr>
              <a:t>organisms of the most different sorts are constructed from the very same battery of genes. The diversity of life forms results from small changes in the regulatory systems that govern expression of these genes. </a:t>
            </a:r>
          </a:p>
          <a:p>
            <a:r>
              <a:rPr lang="en-US" sz="1800" i="1">
                <a:solidFill>
                  <a:srgbClr val="800000"/>
                </a:solidFill>
              </a:rPr>
              <a:t> – </a:t>
            </a:r>
            <a:r>
              <a:rPr lang="en-US" sz="1800">
                <a:solidFill>
                  <a:srgbClr val="800000"/>
                </a:solidFill>
              </a:rPr>
              <a:t>François Jacob,</a:t>
            </a:r>
            <a:r>
              <a:rPr lang="en-US" sz="1800" i="1">
                <a:solidFill>
                  <a:srgbClr val="800000"/>
                </a:solidFill>
              </a:rPr>
              <a:t> </a:t>
            </a:r>
          </a:p>
          <a:p>
            <a:r>
              <a:rPr lang="en-US" sz="1800" i="1">
                <a:solidFill>
                  <a:srgbClr val="800000"/>
                </a:solidFill>
              </a:rPr>
              <a:t>Of Flies, Mice, and Men</a:t>
            </a:r>
            <a:endParaRPr lang="en-US" sz="1800">
              <a:solidFill>
                <a:srgbClr val="800000"/>
              </a:solidFill>
            </a:endParaRPr>
          </a:p>
        </p:txBody>
      </p:sp>
    </p:spTree>
    <p:extLst>
      <p:ext uri="{BB962C8B-B14F-4D97-AF65-F5344CB8AC3E}">
        <p14:creationId xmlns:p14="http://schemas.microsoft.com/office/powerpoint/2010/main" val="8332858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228600" y="2016724"/>
            <a:ext cx="4087519" cy="2903097"/>
            <a:chOff x="228600" y="2016724"/>
            <a:chExt cx="4087519" cy="2903097"/>
          </a:xfrm>
        </p:grpSpPr>
        <p:sp>
          <p:nvSpPr>
            <p:cNvPr id="51" name="Rectangle 50"/>
            <p:cNvSpPr/>
            <p:nvPr/>
          </p:nvSpPr>
          <p:spPr bwMode="auto">
            <a:xfrm>
              <a:off x="2278543" y="4506407"/>
              <a:ext cx="2037576" cy="413414"/>
            </a:xfrm>
            <a:prstGeom prst="rect">
              <a:avLst/>
            </a:prstGeom>
            <a:solidFill>
              <a:srgbClr val="65F26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pitchFamily="-112" charset="0"/>
              </a:endParaRPr>
            </a:p>
          </p:txBody>
        </p:sp>
        <p:sp>
          <p:nvSpPr>
            <p:cNvPr id="52" name="Rectangle 51"/>
            <p:cNvSpPr/>
            <p:nvPr/>
          </p:nvSpPr>
          <p:spPr bwMode="auto">
            <a:xfrm>
              <a:off x="228600" y="2016724"/>
              <a:ext cx="990600" cy="413414"/>
            </a:xfrm>
            <a:prstGeom prst="rect">
              <a:avLst/>
            </a:prstGeom>
            <a:solidFill>
              <a:srgbClr val="65F26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a:latin typeface="Arial" pitchFamily="-112" charset="0"/>
                </a:rPr>
                <a:t>???</a:t>
              </a:r>
            </a:p>
          </p:txBody>
        </p:sp>
      </p:grpSp>
      <p:grpSp>
        <p:nvGrpSpPr>
          <p:cNvPr id="50" name="Group 49"/>
          <p:cNvGrpSpPr/>
          <p:nvPr/>
        </p:nvGrpSpPr>
        <p:grpSpPr>
          <a:xfrm>
            <a:off x="228600" y="999481"/>
            <a:ext cx="7467600" cy="3502955"/>
            <a:chOff x="228600" y="999481"/>
            <a:chExt cx="7467600" cy="3502955"/>
          </a:xfrm>
        </p:grpSpPr>
        <p:grpSp>
          <p:nvGrpSpPr>
            <p:cNvPr id="44" name="Group 43"/>
            <p:cNvGrpSpPr/>
            <p:nvPr/>
          </p:nvGrpSpPr>
          <p:grpSpPr>
            <a:xfrm>
              <a:off x="2286000" y="999481"/>
              <a:ext cx="5410200" cy="3502955"/>
              <a:chOff x="2286000" y="999481"/>
              <a:chExt cx="5410200" cy="3502955"/>
            </a:xfrm>
          </p:grpSpPr>
          <p:sp>
            <p:nvSpPr>
              <p:cNvPr id="43" name="Rectangle 42"/>
              <p:cNvSpPr/>
              <p:nvPr/>
            </p:nvSpPr>
            <p:spPr bwMode="auto">
              <a:xfrm>
                <a:off x="2286000" y="3886200"/>
                <a:ext cx="2882686" cy="616236"/>
              </a:xfrm>
              <a:prstGeom prst="rect">
                <a:avLst/>
              </a:prstGeom>
              <a:solidFill>
                <a:srgbClr val="FFD19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pitchFamily="-112" charset="0"/>
                </a:endParaRPr>
              </a:p>
            </p:txBody>
          </p:sp>
          <p:sp>
            <p:nvSpPr>
              <p:cNvPr id="42" name="Rectangle 41"/>
              <p:cNvSpPr/>
              <p:nvPr/>
            </p:nvSpPr>
            <p:spPr bwMode="auto">
              <a:xfrm>
                <a:off x="5943600" y="2043367"/>
                <a:ext cx="1752600" cy="304800"/>
              </a:xfrm>
              <a:prstGeom prst="rect">
                <a:avLst/>
              </a:prstGeom>
              <a:solidFill>
                <a:srgbClr val="FFD19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pitchFamily="-112" charset="0"/>
                </a:endParaRPr>
              </a:p>
            </p:txBody>
          </p:sp>
          <p:sp>
            <p:nvSpPr>
              <p:cNvPr id="41" name="Rectangle 40"/>
              <p:cNvSpPr/>
              <p:nvPr/>
            </p:nvSpPr>
            <p:spPr bwMode="auto">
              <a:xfrm>
                <a:off x="2652967" y="999481"/>
                <a:ext cx="3429000" cy="2209800"/>
              </a:xfrm>
              <a:prstGeom prst="rect">
                <a:avLst/>
              </a:prstGeom>
              <a:solidFill>
                <a:srgbClr val="FFD19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grpSp>
        <p:sp>
          <p:nvSpPr>
            <p:cNvPr id="45" name="Rectangle 44"/>
            <p:cNvSpPr/>
            <p:nvPr/>
          </p:nvSpPr>
          <p:spPr bwMode="auto">
            <a:xfrm>
              <a:off x="228600" y="1066800"/>
              <a:ext cx="990600" cy="380729"/>
            </a:xfrm>
            <a:prstGeom prst="rect">
              <a:avLst/>
            </a:prstGeom>
            <a:solidFill>
              <a:srgbClr val="FFD19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a:latin typeface="Arial" pitchFamily="-112" charset="0"/>
                </a:rPr>
                <a:t>Global</a:t>
              </a:r>
            </a:p>
          </p:txBody>
        </p:sp>
      </p:grpSp>
      <p:grpSp>
        <p:nvGrpSpPr>
          <p:cNvPr id="49" name="Group 48"/>
          <p:cNvGrpSpPr/>
          <p:nvPr/>
        </p:nvGrpSpPr>
        <p:grpSpPr>
          <a:xfrm>
            <a:off x="228600" y="1523999"/>
            <a:ext cx="6553200" cy="4461487"/>
            <a:chOff x="228600" y="1523999"/>
            <a:chExt cx="6553200" cy="4461487"/>
          </a:xfrm>
        </p:grpSpPr>
        <p:sp>
          <p:nvSpPr>
            <p:cNvPr id="47" name="Rectangle 46"/>
            <p:cNvSpPr/>
            <p:nvPr/>
          </p:nvSpPr>
          <p:spPr bwMode="auto">
            <a:xfrm>
              <a:off x="1371600" y="5486399"/>
              <a:ext cx="4862794" cy="499087"/>
            </a:xfrm>
            <a:prstGeom prst="rect">
              <a:avLst/>
            </a:prstGeom>
            <a:solidFill>
              <a:srgbClr val="FFBAF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pitchFamily="-112" charset="0"/>
              </a:endParaRPr>
            </a:p>
          </p:txBody>
        </p:sp>
        <p:sp>
          <p:nvSpPr>
            <p:cNvPr id="46" name="Rectangle 45"/>
            <p:cNvSpPr/>
            <p:nvPr/>
          </p:nvSpPr>
          <p:spPr bwMode="auto">
            <a:xfrm>
              <a:off x="2286000" y="3581400"/>
              <a:ext cx="4495800" cy="304800"/>
            </a:xfrm>
            <a:prstGeom prst="rect">
              <a:avLst/>
            </a:prstGeom>
            <a:solidFill>
              <a:srgbClr val="FFBAF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pitchFamily="-112" charset="0"/>
              </a:endParaRPr>
            </a:p>
          </p:txBody>
        </p:sp>
        <p:sp>
          <p:nvSpPr>
            <p:cNvPr id="48" name="Rectangle 47"/>
            <p:cNvSpPr/>
            <p:nvPr/>
          </p:nvSpPr>
          <p:spPr bwMode="auto">
            <a:xfrm>
              <a:off x="228600" y="1523999"/>
              <a:ext cx="990600" cy="394197"/>
            </a:xfrm>
            <a:prstGeom prst="rect">
              <a:avLst/>
            </a:prstGeom>
            <a:solidFill>
              <a:srgbClr val="FFBAF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a:latin typeface="Arial" pitchFamily="-112" charset="0"/>
                </a:rPr>
                <a:t>Local</a:t>
              </a:r>
            </a:p>
          </p:txBody>
        </p:sp>
      </p:grpSp>
      <p:pic>
        <p:nvPicPr>
          <p:cNvPr id="8" name="Picture 5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4400" y="838200"/>
            <a:ext cx="6934200" cy="515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 name="Text Box 51"/>
          <p:cNvSpPr txBox="1">
            <a:spLocks noChangeArrowheads="1"/>
          </p:cNvSpPr>
          <p:nvPr/>
        </p:nvSpPr>
        <p:spPr bwMode="auto">
          <a:xfrm>
            <a:off x="523973" y="6091238"/>
            <a:ext cx="8092880"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i="1">
                <a:solidFill>
                  <a:srgbClr val="000090"/>
                </a:solidFill>
              </a:rPr>
              <a:t>Adapted from Price et al., Genome Biol 2008, </a:t>
            </a:r>
            <a:r>
              <a:rPr lang="en-US" sz="1800" b="1" i="1">
                <a:solidFill>
                  <a:srgbClr val="000090"/>
                </a:solidFill>
              </a:rPr>
              <a:t>9</a:t>
            </a:r>
            <a:r>
              <a:rPr lang="en-US" sz="1800" i="1">
                <a:solidFill>
                  <a:srgbClr val="000090"/>
                </a:solidFill>
              </a:rPr>
              <a:t>:R4; generated from concatenated alignments of 74 highly-conserved proteins.</a:t>
            </a:r>
          </a:p>
        </p:txBody>
      </p:sp>
      <p:sp>
        <p:nvSpPr>
          <p:cNvPr id="10" name="Text Box 2"/>
          <p:cNvSpPr txBox="1">
            <a:spLocks noChangeArrowheads="1"/>
          </p:cNvSpPr>
          <p:nvPr/>
        </p:nvSpPr>
        <p:spPr bwMode="auto">
          <a:xfrm>
            <a:off x="88900" y="76200"/>
            <a:ext cx="8947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Application: Changing Role of Transcription Factor Lrp</a:t>
            </a:r>
          </a:p>
        </p:txBody>
      </p:sp>
      <p:sp>
        <p:nvSpPr>
          <p:cNvPr id="54" name="TextBox 53"/>
          <p:cNvSpPr txBox="1"/>
          <p:nvPr/>
        </p:nvSpPr>
        <p:spPr>
          <a:xfrm>
            <a:off x="8153400" y="2971800"/>
            <a:ext cx="914400" cy="738664"/>
          </a:xfrm>
          <a:prstGeom prst="rect">
            <a:avLst/>
          </a:prstGeom>
          <a:noFill/>
        </p:spPr>
        <p:txBody>
          <a:bodyPr wrap="square" rtlCol="0">
            <a:spAutoFit/>
          </a:bodyPr>
          <a:lstStyle/>
          <a:p>
            <a:pPr algn="ctr"/>
            <a:r>
              <a:rPr lang="en-US" sz="1400" i="1"/>
              <a:t>(Lost; reduced genome)</a:t>
            </a:r>
          </a:p>
        </p:txBody>
      </p:sp>
      <p:cxnSp>
        <p:nvCxnSpPr>
          <p:cNvPr id="56" name="Straight Arrow Connector 55"/>
          <p:cNvCxnSpPr>
            <a:stCxn id="54" idx="1"/>
          </p:cNvCxnSpPr>
          <p:nvPr/>
        </p:nvCxnSpPr>
        <p:spPr bwMode="auto">
          <a:xfrm flipH="1" flipV="1">
            <a:off x="7859599" y="3339084"/>
            <a:ext cx="293801" cy="2048"/>
          </a:xfrm>
          <a:prstGeom prst="straightConnector1">
            <a:avLst/>
          </a:prstGeom>
          <a:ln>
            <a:solidFill>
              <a:schemeClr val="tx1"/>
            </a:solidFill>
            <a:headEnd type="none" w="med" len="med"/>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8215195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1871" y="533400"/>
            <a:ext cx="8899729" cy="6262708"/>
            <a:chOff x="91871" y="533400"/>
            <a:chExt cx="8899729" cy="6262708"/>
          </a:xfrm>
        </p:grpSpPr>
        <p:grpSp>
          <p:nvGrpSpPr>
            <p:cNvPr id="86020" name="Group 12"/>
            <p:cNvGrpSpPr>
              <a:grpSpLocks/>
            </p:cNvGrpSpPr>
            <p:nvPr/>
          </p:nvGrpSpPr>
          <p:grpSpPr bwMode="auto">
            <a:xfrm>
              <a:off x="91871" y="5414983"/>
              <a:ext cx="5334000" cy="1381125"/>
              <a:chOff x="1248" y="522"/>
              <a:chExt cx="3360" cy="870"/>
            </a:xfrm>
          </p:grpSpPr>
          <p:pic>
            <p:nvPicPr>
              <p:cNvPr id="86022"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48" y="522"/>
                <a:ext cx="3360" cy="87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6023"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0" y="697"/>
                <a:ext cx="2424"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1925" y="533400"/>
              <a:ext cx="8829675" cy="41148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2" name="TextBox 13"/>
            <p:cNvSpPr txBox="1">
              <a:spLocks noChangeArrowheads="1"/>
            </p:cNvSpPr>
            <p:nvPr/>
          </p:nvSpPr>
          <p:spPr bwMode="auto">
            <a:xfrm>
              <a:off x="7086600" y="4767263"/>
              <a:ext cx="1905000" cy="1930400"/>
            </a:xfrm>
            <a:prstGeom prst="rect">
              <a:avLst/>
            </a:prstGeom>
            <a:solidFill>
              <a:srgbClr val="FFDEB2"/>
            </a:solidFill>
            <a:ln w="9525">
              <a:solidFill>
                <a:srgbClr val="0000FF"/>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t>Seven </a:t>
              </a:r>
              <a:r>
                <a:rPr lang="en-US" sz="2000" b="1"/>
                <a:t>global</a:t>
              </a:r>
              <a:r>
                <a:rPr lang="en-US" sz="2000"/>
                <a:t> regulators:</a:t>
              </a:r>
            </a:p>
            <a:p>
              <a:r>
                <a:rPr lang="en-US" sz="2000"/>
                <a:t>ArcA	    Crp</a:t>
              </a:r>
            </a:p>
            <a:p>
              <a:r>
                <a:rPr lang="en-US" sz="2000"/>
                <a:t>Fis	    Fnr</a:t>
              </a:r>
            </a:p>
            <a:p>
              <a:r>
                <a:rPr lang="en-US" sz="2000"/>
                <a:t>Hns	    Ihf</a:t>
              </a:r>
            </a:p>
            <a:p>
              <a:pPr algn="ctr"/>
              <a:r>
                <a:rPr lang="en-US" sz="2000"/>
                <a:t>Lrp</a:t>
              </a:r>
            </a:p>
          </p:txBody>
        </p:sp>
      </p:grpSp>
      <p:sp>
        <p:nvSpPr>
          <p:cNvPr id="34" name="Text Box 2"/>
          <p:cNvSpPr txBox="1">
            <a:spLocks noChangeArrowheads="1"/>
          </p:cNvSpPr>
          <p:nvPr/>
        </p:nvSpPr>
        <p:spPr bwMode="auto">
          <a:xfrm>
            <a:off x="152400" y="123825"/>
            <a:ext cx="883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Regulatory architecture as </a:t>
            </a:r>
            <a:r>
              <a:rPr lang="ja-JP" altLang="en-US" sz="2400" b="1"/>
              <a:t>“</a:t>
            </a:r>
            <a:r>
              <a:rPr lang="en-US" sz="2400" b="1"/>
              <a:t>wiring diagram</a:t>
            </a:r>
            <a:r>
              <a:rPr lang="ja-JP" altLang="en-US" sz="2400" b="1"/>
              <a:t>”</a:t>
            </a:r>
            <a:r>
              <a:rPr lang="en-US" sz="2400" b="1"/>
              <a:t> –</a:t>
            </a:r>
          </a:p>
        </p:txBody>
      </p:sp>
      <p:sp>
        <p:nvSpPr>
          <p:cNvPr id="32" name="TextBox 12"/>
          <p:cNvSpPr txBox="1">
            <a:spLocks noChangeArrowheads="1"/>
          </p:cNvSpPr>
          <p:nvPr/>
        </p:nvSpPr>
        <p:spPr bwMode="auto">
          <a:xfrm>
            <a:off x="1219200" y="4648200"/>
            <a:ext cx="5638800" cy="637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ts val="2100"/>
              </a:lnSpc>
            </a:pPr>
            <a:r>
              <a:rPr lang="en-US" sz="2000" i="1"/>
              <a:t>E. coli </a:t>
            </a:r>
            <a:r>
              <a:rPr lang="en-US" sz="2000"/>
              <a:t>transcriptional regulatory network follows a power-law distribution.</a:t>
            </a:r>
          </a:p>
        </p:txBody>
      </p:sp>
      <p:sp>
        <p:nvSpPr>
          <p:cNvPr id="2" name="TextBox 1"/>
          <p:cNvSpPr txBox="1"/>
          <p:nvPr/>
        </p:nvSpPr>
        <p:spPr>
          <a:xfrm>
            <a:off x="7532852" y="533400"/>
            <a:ext cx="1447800" cy="4093428"/>
          </a:xfrm>
          <a:prstGeom prst="rect">
            <a:avLst/>
          </a:prstGeom>
          <a:solidFill>
            <a:schemeClr val="bg1">
              <a:alpha val="60000"/>
            </a:schemeClr>
          </a:solidFill>
        </p:spPr>
        <p:txBody>
          <a:bodyPr wrap="square" rtlCol="0">
            <a:spAutoFit/>
          </a:bodyPr>
          <a:lstStyle/>
          <a:p>
            <a:r>
              <a:rPr lang="en-US"/>
              <a:t>master regulators</a:t>
            </a:r>
          </a:p>
          <a:p>
            <a:endParaRPr lang="en-US"/>
          </a:p>
          <a:p>
            <a:endParaRPr lang="en-US"/>
          </a:p>
          <a:p>
            <a:endParaRPr lang="en-US"/>
          </a:p>
          <a:p>
            <a:r>
              <a:rPr lang="en-US"/>
              <a:t>middle managers</a:t>
            </a:r>
          </a:p>
          <a:p>
            <a:endParaRPr lang="en-US"/>
          </a:p>
          <a:p>
            <a:endParaRPr lang="en-US"/>
          </a:p>
          <a:p>
            <a:endParaRPr lang="en-US"/>
          </a:p>
          <a:p>
            <a:endParaRPr lang="en-US"/>
          </a:p>
          <a:p>
            <a:r>
              <a:rPr lang="en-US"/>
              <a:t>work-horses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52400" y="123825"/>
            <a:ext cx="883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Regulatory architecture as </a:t>
            </a:r>
            <a:r>
              <a:rPr lang="ja-JP" altLang="en-US" sz="2400" b="1"/>
              <a:t>“</a:t>
            </a:r>
            <a:r>
              <a:rPr lang="en-US" sz="2400" b="1"/>
              <a:t>wiring diagram</a:t>
            </a:r>
            <a:r>
              <a:rPr lang="ja-JP" altLang="en-US" sz="2400" b="1"/>
              <a:t>”</a:t>
            </a:r>
            <a:r>
              <a:rPr lang="en-US" sz="2400" b="1"/>
              <a:t> –</a:t>
            </a:r>
          </a:p>
        </p:txBody>
      </p:sp>
      <p:grpSp>
        <p:nvGrpSpPr>
          <p:cNvPr id="7" name="Group 6"/>
          <p:cNvGrpSpPr/>
          <p:nvPr/>
        </p:nvGrpSpPr>
        <p:grpSpPr>
          <a:xfrm>
            <a:off x="0" y="602046"/>
            <a:ext cx="9144000" cy="1760154"/>
            <a:chOff x="0" y="602046"/>
            <a:chExt cx="9144000" cy="1760154"/>
          </a:xfrm>
        </p:grpSpPr>
        <p:pic>
          <p:nvPicPr>
            <p:cNvPr id="5" name="Picture 4"/>
            <p:cNvPicPr>
              <a:picLocks noChangeAspect="1"/>
            </p:cNvPicPr>
            <p:nvPr/>
          </p:nvPicPr>
          <p:blipFill>
            <a:blip r:embed="rId2"/>
            <a:stretch>
              <a:fillRect/>
            </a:stretch>
          </p:blipFill>
          <p:spPr>
            <a:xfrm>
              <a:off x="0" y="602046"/>
              <a:ext cx="9144000" cy="1760154"/>
            </a:xfrm>
            <a:prstGeom prst="rect">
              <a:avLst/>
            </a:prstGeom>
            <a:solidFill>
              <a:srgbClr val="333399"/>
            </a:solidFill>
            <a:ln>
              <a:solidFill>
                <a:srgbClr val="000090"/>
              </a:solidFill>
            </a:ln>
          </p:spPr>
        </p:pic>
        <p:pic>
          <p:nvPicPr>
            <p:cNvPr id="6" name="Picture 5"/>
            <p:cNvPicPr>
              <a:picLocks noChangeAspect="1"/>
            </p:cNvPicPr>
            <p:nvPr/>
          </p:nvPicPr>
          <p:blipFill>
            <a:blip r:embed="rId3"/>
            <a:stretch>
              <a:fillRect/>
            </a:stretch>
          </p:blipFill>
          <p:spPr>
            <a:xfrm>
              <a:off x="5906421" y="1613185"/>
              <a:ext cx="3114398" cy="313894"/>
            </a:xfrm>
            <a:prstGeom prst="rect">
              <a:avLst/>
            </a:prstGeom>
          </p:spPr>
        </p:pic>
      </p:grpSp>
      <p:pic>
        <p:nvPicPr>
          <p:cNvPr id="8" name="Picture 7"/>
          <p:cNvPicPr>
            <a:picLocks noChangeAspect="1"/>
          </p:cNvPicPr>
          <p:nvPr/>
        </p:nvPicPr>
        <p:blipFill>
          <a:blip r:embed="rId4">
            <a:clrChange>
              <a:clrFrom>
                <a:srgbClr val="FFFFFF"/>
              </a:clrFrom>
              <a:clrTo>
                <a:srgbClr val="FFFFFF">
                  <a:alpha val="0"/>
                </a:srgbClr>
              </a:clrTo>
            </a:clrChange>
          </a:blip>
          <a:stretch>
            <a:fillRect/>
          </a:stretch>
        </p:blipFill>
        <p:spPr>
          <a:xfrm>
            <a:off x="0" y="2362200"/>
            <a:ext cx="9144000" cy="3037171"/>
          </a:xfrm>
          <a:prstGeom prst="rect">
            <a:avLst/>
          </a:prstGeom>
        </p:spPr>
      </p:pic>
      <p:sp>
        <p:nvSpPr>
          <p:cNvPr id="9" name="Rectangle 8"/>
          <p:cNvSpPr/>
          <p:nvPr/>
        </p:nvSpPr>
        <p:spPr>
          <a:xfrm>
            <a:off x="41074" y="5387286"/>
            <a:ext cx="9061852" cy="1445267"/>
          </a:xfrm>
          <a:prstGeom prst="rect">
            <a:avLst/>
          </a:prstGeom>
        </p:spPr>
        <p:txBody>
          <a:bodyPr wrap="square">
            <a:spAutoFit/>
          </a:bodyPr>
          <a:lstStyle/>
          <a:p>
            <a:pPr>
              <a:lnSpc>
                <a:spcPts val="2100"/>
              </a:lnSpc>
            </a:pPr>
            <a:r>
              <a:rPr lang="en-US"/>
              <a:t>“(Left) The transcriptional regulatory network of </a:t>
            </a:r>
            <a:r>
              <a:rPr lang="en-US" i="1"/>
              <a:t>E. coli</a:t>
            </a:r>
            <a:r>
              <a:rPr lang="en-US"/>
              <a:t>. (Right) The call graph of the Linux Kernel. Nodes are classified into three categories on the basis of their location in the hierarchy: master regulators (nodes with zero in-degree, Yellow), workhorses (nodes with zero out-degree, Green), and middle managers (nodes with nonzero in- and out-degree, Purple).”</a:t>
            </a:r>
          </a:p>
        </p:txBody>
      </p:sp>
    </p:spTree>
    <p:extLst>
      <p:ext uri="{BB962C8B-B14F-4D97-AF65-F5344CB8AC3E}">
        <p14:creationId xmlns:p14="http://schemas.microsoft.com/office/powerpoint/2010/main" val="29063702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52400" y="123825"/>
            <a:ext cx="883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Regulatory architecture as </a:t>
            </a:r>
            <a:r>
              <a:rPr lang="ja-JP" altLang="en-US" sz="2400" b="1"/>
              <a:t>“</a:t>
            </a:r>
            <a:r>
              <a:rPr lang="en-US" sz="2400" b="1"/>
              <a:t>wiring diagram</a:t>
            </a:r>
            <a:r>
              <a:rPr lang="ja-JP" altLang="en-US" sz="2400" b="1"/>
              <a:t>”</a:t>
            </a:r>
            <a:r>
              <a:rPr lang="en-US" sz="2400" b="1"/>
              <a:t> –</a:t>
            </a:r>
          </a:p>
        </p:txBody>
      </p:sp>
      <p:grpSp>
        <p:nvGrpSpPr>
          <p:cNvPr id="7" name="Group 6"/>
          <p:cNvGrpSpPr/>
          <p:nvPr/>
        </p:nvGrpSpPr>
        <p:grpSpPr>
          <a:xfrm>
            <a:off x="0" y="602046"/>
            <a:ext cx="9144000" cy="1760154"/>
            <a:chOff x="0" y="602046"/>
            <a:chExt cx="9144000" cy="1760154"/>
          </a:xfrm>
        </p:grpSpPr>
        <p:pic>
          <p:nvPicPr>
            <p:cNvPr id="5" name="Picture 4"/>
            <p:cNvPicPr>
              <a:picLocks noChangeAspect="1"/>
            </p:cNvPicPr>
            <p:nvPr/>
          </p:nvPicPr>
          <p:blipFill>
            <a:blip r:embed="rId2"/>
            <a:stretch>
              <a:fillRect/>
            </a:stretch>
          </p:blipFill>
          <p:spPr>
            <a:xfrm>
              <a:off x="0" y="602046"/>
              <a:ext cx="9144000" cy="1760154"/>
            </a:xfrm>
            <a:prstGeom prst="rect">
              <a:avLst/>
            </a:prstGeom>
            <a:solidFill>
              <a:srgbClr val="333399"/>
            </a:solidFill>
            <a:ln>
              <a:solidFill>
                <a:srgbClr val="000090"/>
              </a:solidFill>
            </a:ln>
          </p:spPr>
        </p:pic>
        <p:pic>
          <p:nvPicPr>
            <p:cNvPr id="6" name="Picture 5"/>
            <p:cNvPicPr>
              <a:picLocks noChangeAspect="1"/>
            </p:cNvPicPr>
            <p:nvPr/>
          </p:nvPicPr>
          <p:blipFill>
            <a:blip r:embed="rId3"/>
            <a:stretch>
              <a:fillRect/>
            </a:stretch>
          </p:blipFill>
          <p:spPr>
            <a:xfrm>
              <a:off x="5906421" y="1613185"/>
              <a:ext cx="3114398" cy="313894"/>
            </a:xfrm>
            <a:prstGeom prst="rect">
              <a:avLst/>
            </a:prstGeom>
          </p:spPr>
        </p:pic>
      </p:grpSp>
      <p:grpSp>
        <p:nvGrpSpPr>
          <p:cNvPr id="10" name="Group 9"/>
          <p:cNvGrpSpPr/>
          <p:nvPr/>
        </p:nvGrpSpPr>
        <p:grpSpPr>
          <a:xfrm>
            <a:off x="914400" y="2379962"/>
            <a:ext cx="7289800" cy="3136900"/>
            <a:chOff x="914400" y="2379962"/>
            <a:chExt cx="7289800" cy="3136900"/>
          </a:xfrm>
        </p:grpSpPr>
        <p:pic>
          <p:nvPicPr>
            <p:cNvPr id="2" name="Picture 1"/>
            <p:cNvPicPr>
              <a:picLocks noChangeAspect="1"/>
            </p:cNvPicPr>
            <p:nvPr/>
          </p:nvPicPr>
          <p:blipFill>
            <a:blip r:embed="rId4">
              <a:clrChange>
                <a:clrFrom>
                  <a:srgbClr val="FFFFFF"/>
                </a:clrFrom>
                <a:clrTo>
                  <a:srgbClr val="FFFFFF">
                    <a:alpha val="0"/>
                  </a:srgbClr>
                </a:clrTo>
              </a:clrChange>
            </a:blip>
            <a:stretch>
              <a:fillRect/>
            </a:stretch>
          </p:blipFill>
          <p:spPr>
            <a:xfrm>
              <a:off x="939800" y="2379962"/>
              <a:ext cx="7264400" cy="3136900"/>
            </a:xfrm>
            <a:prstGeom prst="rect">
              <a:avLst/>
            </a:prstGeom>
          </p:spPr>
        </p:pic>
        <p:sp>
          <p:nvSpPr>
            <p:cNvPr id="3" name="Rounded Rectangle 2"/>
            <p:cNvSpPr/>
            <p:nvPr/>
          </p:nvSpPr>
          <p:spPr bwMode="auto">
            <a:xfrm>
              <a:off x="914400" y="2438400"/>
              <a:ext cx="355569" cy="323449"/>
            </a:xfrm>
            <a:prstGeom prst="roundRect">
              <a:avLst/>
            </a:prstGeom>
            <a:solidFill>
              <a:srgbClr val="D8EF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grpSp>
      <p:sp>
        <p:nvSpPr>
          <p:cNvPr id="11" name="Rectangle 10"/>
          <p:cNvSpPr/>
          <p:nvPr/>
        </p:nvSpPr>
        <p:spPr>
          <a:xfrm>
            <a:off x="41074" y="5638800"/>
            <a:ext cx="9061852" cy="1175963"/>
          </a:xfrm>
          <a:prstGeom prst="rect">
            <a:avLst/>
          </a:prstGeom>
        </p:spPr>
        <p:txBody>
          <a:bodyPr wrap="square">
            <a:spAutoFit/>
          </a:bodyPr>
          <a:lstStyle/>
          <a:p>
            <a:pPr>
              <a:lnSpc>
                <a:spcPts val="2100"/>
              </a:lnSpc>
            </a:pPr>
            <a:r>
              <a:rPr lang="en-US"/>
              <a:t>“The transcriptional regulatory network (1,378 nodes) follows a conventional hierarchical picture, with a few top regulators and many workhorse proteins. The Linux call graph (12,391 nodes), on the other hand, possesses many regulators; the number of workhorse routines is much lower in proportion.”</a:t>
            </a:r>
          </a:p>
        </p:txBody>
      </p:sp>
    </p:spTree>
    <p:extLst>
      <p:ext uri="{BB962C8B-B14F-4D97-AF65-F5344CB8AC3E}">
        <p14:creationId xmlns:p14="http://schemas.microsoft.com/office/powerpoint/2010/main" val="5820564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52400" y="123825"/>
            <a:ext cx="883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Regulatory architecture as </a:t>
            </a:r>
            <a:r>
              <a:rPr lang="ja-JP" altLang="en-US" sz="2400" b="1"/>
              <a:t>“</a:t>
            </a:r>
            <a:r>
              <a:rPr lang="en-US" sz="2400" b="1"/>
              <a:t>wiring diagram</a:t>
            </a:r>
            <a:r>
              <a:rPr lang="ja-JP" altLang="en-US" sz="2400" b="1"/>
              <a:t>”</a:t>
            </a:r>
            <a:r>
              <a:rPr lang="en-US" sz="2400" b="1"/>
              <a:t> –</a:t>
            </a:r>
          </a:p>
        </p:txBody>
      </p:sp>
      <p:grpSp>
        <p:nvGrpSpPr>
          <p:cNvPr id="7" name="Group 6"/>
          <p:cNvGrpSpPr/>
          <p:nvPr/>
        </p:nvGrpSpPr>
        <p:grpSpPr>
          <a:xfrm>
            <a:off x="0" y="602046"/>
            <a:ext cx="9144000" cy="1760154"/>
            <a:chOff x="0" y="602046"/>
            <a:chExt cx="9144000" cy="1760154"/>
          </a:xfrm>
        </p:grpSpPr>
        <p:pic>
          <p:nvPicPr>
            <p:cNvPr id="5" name="Picture 4"/>
            <p:cNvPicPr>
              <a:picLocks noChangeAspect="1"/>
            </p:cNvPicPr>
            <p:nvPr/>
          </p:nvPicPr>
          <p:blipFill>
            <a:blip r:embed="rId2"/>
            <a:stretch>
              <a:fillRect/>
            </a:stretch>
          </p:blipFill>
          <p:spPr>
            <a:xfrm>
              <a:off x="0" y="602046"/>
              <a:ext cx="9144000" cy="1760154"/>
            </a:xfrm>
            <a:prstGeom prst="rect">
              <a:avLst/>
            </a:prstGeom>
            <a:solidFill>
              <a:srgbClr val="333399"/>
            </a:solidFill>
            <a:ln>
              <a:solidFill>
                <a:srgbClr val="000090"/>
              </a:solidFill>
            </a:ln>
          </p:spPr>
        </p:pic>
        <p:pic>
          <p:nvPicPr>
            <p:cNvPr id="6" name="Picture 5"/>
            <p:cNvPicPr>
              <a:picLocks noChangeAspect="1"/>
            </p:cNvPicPr>
            <p:nvPr/>
          </p:nvPicPr>
          <p:blipFill>
            <a:blip r:embed="rId3"/>
            <a:stretch>
              <a:fillRect/>
            </a:stretch>
          </p:blipFill>
          <p:spPr>
            <a:xfrm>
              <a:off x="5906421" y="1613185"/>
              <a:ext cx="3114398" cy="313894"/>
            </a:xfrm>
            <a:prstGeom prst="rect">
              <a:avLst/>
            </a:prstGeom>
          </p:spPr>
        </p:pic>
      </p:grpSp>
      <p:sp>
        <p:nvSpPr>
          <p:cNvPr id="11" name="Rectangle 10"/>
          <p:cNvSpPr/>
          <p:nvPr/>
        </p:nvSpPr>
        <p:spPr>
          <a:xfrm>
            <a:off x="138384" y="2361757"/>
            <a:ext cx="8929416" cy="1753044"/>
          </a:xfrm>
          <a:prstGeom prst="rect">
            <a:avLst/>
          </a:prstGeom>
        </p:spPr>
        <p:txBody>
          <a:bodyPr wrap="square">
            <a:spAutoFit/>
          </a:bodyPr>
          <a:lstStyle/>
          <a:p>
            <a:pPr>
              <a:lnSpc>
                <a:spcPts val="2580"/>
              </a:lnSpc>
              <a:tabLst>
                <a:tab pos="228600" algn="l"/>
              </a:tabLst>
            </a:pPr>
            <a:r>
              <a:rPr lang="en-US" sz="2400">
                <a:solidFill>
                  <a:srgbClr val="000000"/>
                </a:solidFill>
              </a:rPr>
              <a:t>	“From an engineering point of view, the reuse of common nodes between modules is a cost-effective way to construct a complex system. However, such optimized usage of functions comes at the expense of robustness, because breakdown of a generic function causes problems in many modules. </a:t>
            </a:r>
          </a:p>
        </p:txBody>
      </p:sp>
      <p:sp>
        <p:nvSpPr>
          <p:cNvPr id="2" name="TextBox 1"/>
          <p:cNvSpPr txBox="1"/>
          <p:nvPr/>
        </p:nvSpPr>
        <p:spPr>
          <a:xfrm>
            <a:off x="152400" y="4005310"/>
            <a:ext cx="8915400" cy="1422184"/>
          </a:xfrm>
          <a:prstGeom prst="rect">
            <a:avLst/>
          </a:prstGeom>
          <a:noFill/>
        </p:spPr>
        <p:txBody>
          <a:bodyPr wrap="square" rtlCol="0">
            <a:spAutoFit/>
          </a:bodyPr>
          <a:lstStyle/>
          <a:p>
            <a:pPr>
              <a:lnSpc>
                <a:spcPts val="2580"/>
              </a:lnSpc>
              <a:tabLst>
                <a:tab pos="228600" algn="l"/>
              </a:tabLst>
            </a:pPr>
            <a:r>
              <a:rPr lang="en-US" sz="2400">
                <a:solidFill>
                  <a:srgbClr val="000000"/>
                </a:solidFill>
              </a:rPr>
              <a:t>	More importantly, generic functions lead to potential fragility in the sense that modifying any module may require compensating changes in a generic function. As a result, generic functions have to be updated more often… </a:t>
            </a:r>
          </a:p>
        </p:txBody>
      </p:sp>
      <p:sp>
        <p:nvSpPr>
          <p:cNvPr id="3" name="TextBox 2"/>
          <p:cNvSpPr txBox="1"/>
          <p:nvPr/>
        </p:nvSpPr>
        <p:spPr>
          <a:xfrm>
            <a:off x="228600" y="5279698"/>
            <a:ext cx="8763000" cy="1569660"/>
          </a:xfrm>
          <a:prstGeom prst="rect">
            <a:avLst/>
          </a:prstGeom>
          <a:noFill/>
        </p:spPr>
        <p:txBody>
          <a:bodyPr wrap="square" rtlCol="0">
            <a:spAutoFit/>
          </a:bodyPr>
          <a:lstStyle/>
          <a:p>
            <a:pPr>
              <a:tabLst>
                <a:tab pos="174625" algn="l"/>
              </a:tabLst>
            </a:pPr>
            <a:r>
              <a:rPr lang="en-US" sz="2400">
                <a:solidFill>
                  <a:srgbClr val="000000"/>
                </a:solidFill>
              </a:rPr>
              <a:t>	The low overlap between modules in biological networks, on the other hand, increases robustness. Modules tend to work more independently by recruiting different sets of workhorses from the broad base of the network hierarchy.”</a:t>
            </a:r>
          </a:p>
        </p:txBody>
      </p:sp>
    </p:spTree>
    <p:extLst>
      <p:ext uri="{BB962C8B-B14F-4D97-AF65-F5344CB8AC3E}">
        <p14:creationId xmlns:p14="http://schemas.microsoft.com/office/powerpoint/2010/main" val="53139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15"/>
          <p:cNvGrpSpPr>
            <a:grpSpLocks/>
          </p:cNvGrpSpPr>
          <p:nvPr/>
        </p:nvGrpSpPr>
        <p:grpSpPr bwMode="auto">
          <a:xfrm>
            <a:off x="-9525" y="-9525"/>
            <a:ext cx="9155113" cy="6862763"/>
            <a:chOff x="-6" y="-6"/>
            <a:chExt cx="5767" cy="4323"/>
          </a:xfrm>
        </p:grpSpPr>
        <p:sp>
          <p:nvSpPr>
            <p:cNvPr id="22536" name="Rectangle 5"/>
            <p:cNvSpPr>
              <a:spLocks noChangeArrowheads="1"/>
            </p:cNvSpPr>
            <p:nvPr/>
          </p:nvSpPr>
          <p:spPr bwMode="auto">
            <a:xfrm>
              <a:off x="-6" y="-6"/>
              <a:ext cx="5767" cy="4323"/>
            </a:xfrm>
            <a:prstGeom prst="rect">
              <a:avLst/>
            </a:prstGeom>
            <a:solidFill>
              <a:srgbClr val="BBFEF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2253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79" y="0"/>
              <a:ext cx="3429" cy="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Text Box 6"/>
            <p:cNvSpPr txBox="1">
              <a:spLocks noChangeArrowheads="1"/>
            </p:cNvSpPr>
            <p:nvPr/>
          </p:nvSpPr>
          <p:spPr bwMode="auto">
            <a:xfrm>
              <a:off x="4512" y="981"/>
              <a:ext cx="1200" cy="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sz="1800" b="1">
                  <a:solidFill>
                    <a:srgbClr val="2E348B"/>
                  </a:solidFill>
                  <a:latin typeface="Calibri"/>
                  <a:cs typeface="Calibri"/>
                </a:rPr>
                <a:t> Jo Handelsman</a:t>
              </a:r>
            </a:p>
            <a:p>
              <a:pPr>
                <a:spcBef>
                  <a:spcPct val="50000"/>
                </a:spcBef>
              </a:pPr>
              <a:r>
                <a:rPr lang="en-US" sz="1800">
                  <a:solidFill>
                    <a:srgbClr val="2E348B"/>
                  </a:solidFill>
                  <a:latin typeface="Calibri"/>
                  <a:cs typeface="Calibri"/>
                </a:rPr>
                <a:t>Microbiol Mol Biol Revs, 2004, </a:t>
              </a:r>
              <a:r>
                <a:rPr lang="en-US" sz="1800" u="sng">
                  <a:solidFill>
                    <a:srgbClr val="2E348B"/>
                  </a:solidFill>
                  <a:latin typeface="Calibri"/>
                  <a:cs typeface="Calibri"/>
                </a:rPr>
                <a:t>68</a:t>
              </a:r>
              <a:r>
                <a:rPr lang="en-US" sz="1800">
                  <a:solidFill>
                    <a:srgbClr val="2E348B"/>
                  </a:solidFill>
                  <a:latin typeface="Calibri"/>
                  <a:cs typeface="Calibri"/>
                </a:rPr>
                <a:t>: 669-685. </a:t>
              </a:r>
            </a:p>
            <a:p>
              <a:pPr>
                <a:spcBef>
                  <a:spcPct val="50000"/>
                </a:spcBef>
              </a:pPr>
              <a:r>
                <a:rPr lang="en-US" sz="1800" b="1">
                  <a:solidFill>
                    <a:srgbClr val="2E348B"/>
                  </a:solidFill>
                  <a:latin typeface="Calibri"/>
                  <a:cs typeface="Calibri"/>
                </a:rPr>
                <a:t>Metagenomics: Application of Genomics to Uncultured Microorganisms</a:t>
              </a:r>
            </a:p>
          </p:txBody>
        </p:sp>
        <p:sp>
          <p:nvSpPr>
            <p:cNvPr id="22539" name="Text Box 8"/>
            <p:cNvSpPr txBox="1">
              <a:spLocks noChangeArrowheads="1"/>
            </p:cNvSpPr>
            <p:nvPr/>
          </p:nvSpPr>
          <p:spPr bwMode="auto">
            <a:xfrm>
              <a:off x="81" y="349"/>
              <a:ext cx="12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b="1"/>
                <a:t>Metagenomics</a:t>
              </a:r>
            </a:p>
          </p:txBody>
        </p:sp>
      </p:grpSp>
      <p:grpSp>
        <p:nvGrpSpPr>
          <p:cNvPr id="3" name="Group 14"/>
          <p:cNvGrpSpPr>
            <a:grpSpLocks/>
          </p:cNvGrpSpPr>
          <p:nvPr/>
        </p:nvGrpSpPr>
        <p:grpSpPr bwMode="auto">
          <a:xfrm>
            <a:off x="76200" y="1392238"/>
            <a:ext cx="2590800" cy="5443539"/>
            <a:chOff x="48" y="877"/>
            <a:chExt cx="1632" cy="3429"/>
          </a:xfrm>
        </p:grpSpPr>
        <p:grpSp>
          <p:nvGrpSpPr>
            <p:cNvPr id="22532" name="Group 11"/>
            <p:cNvGrpSpPr>
              <a:grpSpLocks/>
            </p:cNvGrpSpPr>
            <p:nvPr/>
          </p:nvGrpSpPr>
          <p:grpSpPr bwMode="auto">
            <a:xfrm>
              <a:off x="48" y="877"/>
              <a:ext cx="1632" cy="1872"/>
              <a:chOff x="48" y="960"/>
              <a:chExt cx="1632" cy="1872"/>
            </a:xfrm>
          </p:grpSpPr>
          <p:pic>
            <p:nvPicPr>
              <p:cNvPr id="22534" name="Picture 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 y="960"/>
                <a:ext cx="1632" cy="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t="6227" b="4553"/>
              <a:stretch>
                <a:fillRect/>
              </a:stretch>
            </p:blipFill>
            <p:spPr bwMode="auto">
              <a:xfrm>
                <a:off x="49" y="1872"/>
                <a:ext cx="1631"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3" name="Text Box 13"/>
            <p:cNvSpPr txBox="1">
              <a:spLocks noChangeArrowheads="1"/>
            </p:cNvSpPr>
            <p:nvPr/>
          </p:nvSpPr>
          <p:spPr bwMode="auto">
            <a:xfrm>
              <a:off x="48" y="2736"/>
              <a:ext cx="1200"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ts val="480"/>
                </a:spcBef>
              </a:pPr>
              <a:r>
                <a:rPr lang="en-US" sz="1800" b="1">
                  <a:solidFill>
                    <a:srgbClr val="2E348B"/>
                  </a:solidFill>
                  <a:latin typeface="Calibri"/>
                  <a:cs typeface="Calibri"/>
                </a:rPr>
                <a:t>V. Gewin</a:t>
              </a:r>
            </a:p>
            <a:p>
              <a:pPr>
                <a:spcBef>
                  <a:spcPts val="480"/>
                </a:spcBef>
              </a:pPr>
              <a:r>
                <a:rPr lang="en-US" sz="1800">
                  <a:solidFill>
                    <a:srgbClr val="2E348B"/>
                  </a:solidFill>
                  <a:latin typeface="Calibri"/>
                  <a:cs typeface="Calibri"/>
                </a:rPr>
                <a:t>Nature, 2006, </a:t>
              </a:r>
              <a:r>
                <a:rPr lang="en-US" sz="1800" u="sng">
                  <a:solidFill>
                    <a:srgbClr val="2E348B"/>
                  </a:solidFill>
                  <a:latin typeface="Calibri"/>
                  <a:cs typeface="Calibri"/>
                </a:rPr>
                <a:t>439</a:t>
              </a:r>
              <a:r>
                <a:rPr lang="en-US" sz="1800">
                  <a:solidFill>
                    <a:srgbClr val="2E348B"/>
                  </a:solidFill>
                  <a:latin typeface="Calibri"/>
                  <a:cs typeface="Calibri"/>
                </a:rPr>
                <a:t>: 384-386. </a:t>
              </a:r>
            </a:p>
            <a:p>
              <a:pPr>
                <a:spcBef>
                  <a:spcPts val="480"/>
                </a:spcBef>
              </a:pPr>
              <a:r>
                <a:rPr lang="en-US" sz="1800" b="1">
                  <a:solidFill>
                    <a:srgbClr val="2E348B"/>
                  </a:solidFill>
                  <a:latin typeface="Calibri"/>
                  <a:cs typeface="Calibri"/>
                </a:rPr>
                <a:t>Discovery in the Dirt</a:t>
              </a:r>
            </a:p>
            <a:p>
              <a:pPr>
                <a:spcBef>
                  <a:spcPts val="480"/>
                </a:spcBef>
              </a:pPr>
              <a:r>
                <a:rPr lang="en-US" sz="1800" i="1">
                  <a:latin typeface="Calibri"/>
                  <a:cs typeface="Calibri"/>
                </a:rPr>
                <a:t>1g rich soil has ~10,000 species of bacteria</a:t>
              </a:r>
              <a:endParaRPr lang="en-US" sz="1800" b="1">
                <a:solidFill>
                  <a:srgbClr val="2E348B"/>
                </a:solidFill>
                <a:latin typeface="Calibri"/>
                <a:cs typeface="Calibri"/>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152400" y="123825"/>
            <a:ext cx="8839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Regulatory architecture as </a:t>
            </a:r>
            <a:r>
              <a:rPr lang="ja-JP" altLang="en-US" sz="2400" b="1"/>
              <a:t>“</a:t>
            </a:r>
            <a:r>
              <a:rPr lang="en-US" sz="2400" b="1"/>
              <a:t>wiring diagram</a:t>
            </a:r>
            <a:r>
              <a:rPr lang="ja-JP" altLang="en-US" sz="2400" b="1"/>
              <a:t>”</a:t>
            </a:r>
            <a:r>
              <a:rPr lang="en-US" sz="2400" b="1"/>
              <a:t> –</a:t>
            </a:r>
          </a:p>
          <a:p>
            <a:pPr lvl="1" algn="ctr"/>
            <a:r>
              <a:rPr lang="en-US" sz="2400" b="1"/>
              <a:t>Regulon mapping</a:t>
            </a:r>
          </a:p>
        </p:txBody>
      </p:sp>
      <p:grpSp>
        <p:nvGrpSpPr>
          <p:cNvPr id="92163" name="Group 14"/>
          <p:cNvGrpSpPr>
            <a:grpSpLocks/>
          </p:cNvGrpSpPr>
          <p:nvPr/>
        </p:nvGrpSpPr>
        <p:grpSpPr bwMode="auto">
          <a:xfrm>
            <a:off x="914400" y="1066800"/>
            <a:ext cx="7620000" cy="847725"/>
            <a:chOff x="576" y="672"/>
            <a:chExt cx="4800" cy="534"/>
          </a:xfrm>
        </p:grpSpPr>
        <p:pic>
          <p:nvPicPr>
            <p:cNvPr id="9217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6" y="672"/>
              <a:ext cx="4800" cy="5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172"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12" y="928"/>
              <a:ext cx="26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42" name="Text Box 6"/>
          <p:cNvSpPr txBox="1">
            <a:spLocks noChangeArrowheads="1"/>
          </p:cNvSpPr>
          <p:nvPr/>
        </p:nvSpPr>
        <p:spPr bwMode="auto">
          <a:xfrm>
            <a:off x="838200" y="1981200"/>
            <a:ext cx="769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1.  Is the </a:t>
            </a:r>
            <a:r>
              <a:rPr lang="en-US" b="1" u="sng">
                <a:solidFill>
                  <a:srgbClr val="800000"/>
                </a:solidFill>
              </a:rPr>
              <a:t>regulator</a:t>
            </a:r>
            <a:r>
              <a:rPr lang="en-US"/>
              <a:t> conserved between Bug X and </a:t>
            </a:r>
            <a:r>
              <a:rPr lang="en-US" i="1"/>
              <a:t>E. coli</a:t>
            </a:r>
            <a:r>
              <a:rPr lang="en-US"/>
              <a:t>?</a:t>
            </a:r>
          </a:p>
        </p:txBody>
      </p:sp>
      <p:sp>
        <p:nvSpPr>
          <p:cNvPr id="14343" name="Text Box 7"/>
          <p:cNvSpPr txBox="1">
            <a:spLocks noChangeArrowheads="1"/>
          </p:cNvSpPr>
          <p:nvPr/>
        </p:nvSpPr>
        <p:spPr bwMode="auto">
          <a:xfrm>
            <a:off x="838200" y="2362200"/>
            <a:ext cx="769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2.  Is the </a:t>
            </a:r>
            <a:r>
              <a:rPr lang="en-US" b="1" u="sng">
                <a:solidFill>
                  <a:srgbClr val="800000"/>
                </a:solidFill>
              </a:rPr>
              <a:t>target gene</a:t>
            </a:r>
            <a:r>
              <a:rPr lang="en-US"/>
              <a:t> conserved between Bug X and </a:t>
            </a:r>
            <a:r>
              <a:rPr lang="en-US" i="1"/>
              <a:t>E. coli</a:t>
            </a:r>
            <a:r>
              <a:rPr lang="en-US"/>
              <a:t>?</a:t>
            </a:r>
          </a:p>
        </p:txBody>
      </p:sp>
      <p:sp>
        <p:nvSpPr>
          <p:cNvPr id="14344" name="Text Box 8"/>
          <p:cNvSpPr txBox="1">
            <a:spLocks noChangeArrowheads="1"/>
          </p:cNvSpPr>
          <p:nvPr/>
        </p:nvSpPr>
        <p:spPr bwMode="auto">
          <a:xfrm>
            <a:off x="838200" y="2803525"/>
            <a:ext cx="7696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3.  Is there a putative </a:t>
            </a:r>
            <a:r>
              <a:rPr lang="en-US" b="1" u="sng">
                <a:solidFill>
                  <a:srgbClr val="800000"/>
                </a:solidFill>
              </a:rPr>
              <a:t>binding site</a:t>
            </a:r>
            <a:r>
              <a:rPr lang="en-US"/>
              <a:t> for the conserved regulator upstream of the target gene in Bug X?</a:t>
            </a:r>
          </a:p>
        </p:txBody>
      </p:sp>
      <p:sp>
        <p:nvSpPr>
          <p:cNvPr id="14345" name="Text Box 9"/>
          <p:cNvSpPr txBox="1">
            <a:spLocks noChangeArrowheads="1"/>
          </p:cNvSpPr>
          <p:nvPr/>
        </p:nvSpPr>
        <p:spPr bwMode="auto">
          <a:xfrm>
            <a:off x="838200" y="3581400"/>
            <a:ext cx="7162800" cy="396875"/>
          </a:xfrm>
          <a:prstGeom prst="rect">
            <a:avLst/>
          </a:prstGeom>
          <a:solidFill>
            <a:schemeClr val="bg1"/>
          </a:solidFill>
          <a:ln w="9525">
            <a:solidFill>
              <a:srgbClr val="000000"/>
            </a:solidFill>
            <a:miter lim="800000"/>
            <a:headEnd/>
            <a:tailEnd/>
          </a:ln>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IF {1, 2, AND 3}, </a:t>
            </a:r>
            <a:r>
              <a:rPr lang="ja-JP" altLang="en-US"/>
              <a:t>“</a:t>
            </a:r>
            <a:r>
              <a:rPr lang="en-US"/>
              <a:t>regulation is probably conserved</a:t>
            </a:r>
            <a:r>
              <a:rPr lang="ja-JP" altLang="en-US"/>
              <a:t>”</a:t>
            </a:r>
            <a:r>
              <a:rPr lang="en-US"/>
              <a:t>.</a:t>
            </a:r>
          </a:p>
        </p:txBody>
      </p:sp>
      <p:pic>
        <p:nvPicPr>
          <p:cNvPr id="14347" name="Picture 11"/>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l="11429" t="6456" r="5000" b="17061"/>
          <a:stretch>
            <a:fillRect/>
          </a:stretch>
        </p:blipFill>
        <p:spPr bwMode="auto">
          <a:xfrm>
            <a:off x="2133600" y="4038600"/>
            <a:ext cx="4800600"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additive="base">
                                        <p:cTn id="7" dur="500" fill="hold"/>
                                        <p:tgtEl>
                                          <p:spTgt spid="14342"/>
                                        </p:tgtEl>
                                        <p:attrNameLst>
                                          <p:attrName>ppt_x</p:attrName>
                                        </p:attrNameLst>
                                      </p:cBhvr>
                                      <p:tavLst>
                                        <p:tav tm="0">
                                          <p:val>
                                            <p:strVal val="#ppt_x"/>
                                          </p:val>
                                        </p:tav>
                                        <p:tav tm="100000">
                                          <p:val>
                                            <p:strVal val="#ppt_x"/>
                                          </p:val>
                                        </p:tav>
                                      </p:tavLst>
                                    </p:anim>
                                    <p:anim calcmode="lin" valueType="num">
                                      <p:cBhvr additive="base">
                                        <p:cTn id="8" dur="500" fill="hold"/>
                                        <p:tgtEl>
                                          <p:spTgt spid="1434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43"/>
                                        </p:tgtEl>
                                        <p:attrNameLst>
                                          <p:attrName>style.visibility</p:attrName>
                                        </p:attrNameLst>
                                      </p:cBhvr>
                                      <p:to>
                                        <p:strVal val="visible"/>
                                      </p:to>
                                    </p:set>
                                    <p:anim calcmode="lin" valueType="num">
                                      <p:cBhvr additive="base">
                                        <p:cTn id="13" dur="500" fill="hold"/>
                                        <p:tgtEl>
                                          <p:spTgt spid="14343"/>
                                        </p:tgtEl>
                                        <p:attrNameLst>
                                          <p:attrName>ppt_x</p:attrName>
                                        </p:attrNameLst>
                                      </p:cBhvr>
                                      <p:tavLst>
                                        <p:tav tm="0">
                                          <p:val>
                                            <p:strVal val="#ppt_x"/>
                                          </p:val>
                                        </p:tav>
                                        <p:tav tm="100000">
                                          <p:val>
                                            <p:strVal val="#ppt_x"/>
                                          </p:val>
                                        </p:tav>
                                      </p:tavLst>
                                    </p:anim>
                                    <p:anim calcmode="lin" valueType="num">
                                      <p:cBhvr additive="base">
                                        <p:cTn id="14" dur="500" fill="hold"/>
                                        <p:tgtEl>
                                          <p:spTgt spid="143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44"/>
                                        </p:tgtEl>
                                        <p:attrNameLst>
                                          <p:attrName>style.visibility</p:attrName>
                                        </p:attrNameLst>
                                      </p:cBhvr>
                                      <p:to>
                                        <p:strVal val="visible"/>
                                      </p:to>
                                    </p:set>
                                    <p:anim calcmode="lin" valueType="num">
                                      <p:cBhvr additive="base">
                                        <p:cTn id="19" dur="500" fill="hold"/>
                                        <p:tgtEl>
                                          <p:spTgt spid="14344"/>
                                        </p:tgtEl>
                                        <p:attrNameLst>
                                          <p:attrName>ppt_x</p:attrName>
                                        </p:attrNameLst>
                                      </p:cBhvr>
                                      <p:tavLst>
                                        <p:tav tm="0">
                                          <p:val>
                                            <p:strVal val="#ppt_x"/>
                                          </p:val>
                                        </p:tav>
                                        <p:tav tm="100000">
                                          <p:val>
                                            <p:strVal val="#ppt_x"/>
                                          </p:val>
                                        </p:tav>
                                      </p:tavLst>
                                    </p:anim>
                                    <p:anim calcmode="lin" valueType="num">
                                      <p:cBhvr additive="base">
                                        <p:cTn id="20" dur="500" fill="hold"/>
                                        <p:tgtEl>
                                          <p:spTgt spid="1434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345"/>
                                        </p:tgtEl>
                                        <p:attrNameLst>
                                          <p:attrName>style.visibility</p:attrName>
                                        </p:attrNameLst>
                                      </p:cBhvr>
                                      <p:to>
                                        <p:strVal val="visible"/>
                                      </p:to>
                                    </p:set>
                                    <p:anim calcmode="lin" valueType="num">
                                      <p:cBhvr additive="base">
                                        <p:cTn id="25" dur="500" fill="hold"/>
                                        <p:tgtEl>
                                          <p:spTgt spid="14345"/>
                                        </p:tgtEl>
                                        <p:attrNameLst>
                                          <p:attrName>ppt_x</p:attrName>
                                        </p:attrNameLst>
                                      </p:cBhvr>
                                      <p:tavLst>
                                        <p:tav tm="0">
                                          <p:val>
                                            <p:strVal val="#ppt_x"/>
                                          </p:val>
                                        </p:tav>
                                        <p:tav tm="100000">
                                          <p:val>
                                            <p:strVal val="#ppt_x"/>
                                          </p:val>
                                        </p:tav>
                                      </p:tavLst>
                                    </p:anim>
                                    <p:anim calcmode="lin" valueType="num">
                                      <p:cBhvr additive="base">
                                        <p:cTn id="26" dur="500" fill="hold"/>
                                        <p:tgtEl>
                                          <p:spTgt spid="1434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32" fill="hold" nodeType="clickEffect">
                                  <p:stCondLst>
                                    <p:cond delay="0"/>
                                  </p:stCondLst>
                                  <p:childTnLst>
                                    <p:set>
                                      <p:cBhvr>
                                        <p:cTn id="30" dur="1" fill="hold">
                                          <p:stCondLst>
                                            <p:cond delay="0"/>
                                          </p:stCondLst>
                                        </p:cTn>
                                        <p:tgtEl>
                                          <p:spTgt spid="14347"/>
                                        </p:tgtEl>
                                        <p:attrNameLst>
                                          <p:attrName>style.visibility</p:attrName>
                                        </p:attrNameLst>
                                      </p:cBhvr>
                                      <p:to>
                                        <p:strVal val="visible"/>
                                      </p:to>
                                    </p:set>
                                    <p:animEffect transition="in" filter="box(out)">
                                      <p:cBhvr>
                                        <p:cTn id="31"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utoUpdateAnimBg="0"/>
      <p:bldP spid="14343" grpId="0" autoUpdateAnimBg="0"/>
      <p:bldP spid="14344" grpId="0" autoUpdateAnimBg="0"/>
      <p:bldP spid="14345"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152400" y="123825"/>
            <a:ext cx="8839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Regulatory architecture as </a:t>
            </a:r>
            <a:r>
              <a:rPr lang="ja-JP" altLang="en-US" sz="2400" b="1"/>
              <a:t>“</a:t>
            </a:r>
            <a:r>
              <a:rPr lang="en-US" sz="2400" b="1"/>
              <a:t>wiring diagram</a:t>
            </a:r>
            <a:r>
              <a:rPr lang="ja-JP" altLang="en-US" sz="2400" b="1"/>
              <a:t>”</a:t>
            </a:r>
            <a:r>
              <a:rPr lang="en-US" sz="2400" b="1"/>
              <a:t> –</a:t>
            </a:r>
          </a:p>
          <a:p>
            <a:pPr lvl="1" algn="ctr"/>
            <a:r>
              <a:rPr lang="en-US" sz="2400" b="1"/>
              <a:t>Regulon mapping</a:t>
            </a:r>
          </a:p>
        </p:txBody>
      </p:sp>
      <p:sp>
        <p:nvSpPr>
          <p:cNvPr id="98307" name="Text Box 7"/>
          <p:cNvSpPr txBox="1">
            <a:spLocks noChangeArrowheads="1"/>
          </p:cNvSpPr>
          <p:nvPr/>
        </p:nvSpPr>
        <p:spPr bwMode="auto">
          <a:xfrm>
            <a:off x="609600" y="1295400"/>
            <a:ext cx="81534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Additional concerns:</a:t>
            </a:r>
          </a:p>
          <a:p>
            <a:pPr>
              <a:spcBef>
                <a:spcPct val="50000"/>
              </a:spcBef>
            </a:pPr>
            <a:r>
              <a:rPr lang="en-US"/>
              <a:t>1.  Many </a:t>
            </a:r>
            <a:r>
              <a:rPr lang="ja-JP" altLang="en-US"/>
              <a:t>“</a:t>
            </a:r>
            <a:r>
              <a:rPr lang="en-US"/>
              <a:t>Bug X</a:t>
            </a:r>
            <a:r>
              <a:rPr lang="ja-JP" altLang="en-US"/>
              <a:t>”</a:t>
            </a:r>
            <a:r>
              <a:rPr lang="en-US"/>
              <a:t>s live in environments radically different from those inhabited by </a:t>
            </a:r>
            <a:r>
              <a:rPr lang="en-US" i="1"/>
              <a:t>E. coli</a:t>
            </a:r>
            <a:r>
              <a:rPr lang="en-US"/>
              <a:t>, and probably have different regulatory goals.</a:t>
            </a:r>
          </a:p>
        </p:txBody>
      </p:sp>
      <p:sp>
        <p:nvSpPr>
          <p:cNvPr id="55304" name="Text Box 8"/>
          <p:cNvSpPr txBox="1">
            <a:spLocks noChangeArrowheads="1"/>
          </p:cNvSpPr>
          <p:nvPr/>
        </p:nvSpPr>
        <p:spPr bwMode="auto">
          <a:xfrm>
            <a:off x="650875" y="2667000"/>
            <a:ext cx="826452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buFont typeface="Times" charset="0"/>
              <a:buNone/>
            </a:pPr>
            <a:r>
              <a:rPr lang="en-US"/>
              <a:t>2.  It is genetically easy to alter regulation, EVEN IF regulator, target, and binding site are conserved.</a:t>
            </a:r>
          </a:p>
          <a:p>
            <a:pPr>
              <a:spcBef>
                <a:spcPct val="50000"/>
              </a:spcBef>
              <a:buFont typeface="Times" charset="0"/>
              <a:buNone/>
            </a:pPr>
            <a:r>
              <a:rPr lang="en-US" i="1"/>
              <a:t>	</a:t>
            </a:r>
            <a:r>
              <a:rPr lang="en-US" i="1">
                <a:solidFill>
                  <a:srgbClr val="000080"/>
                </a:solidFill>
              </a:rPr>
              <a:t>E.g.</a:t>
            </a:r>
            <a:r>
              <a:rPr lang="en-US">
                <a:solidFill>
                  <a:srgbClr val="000080"/>
                </a:solidFill>
              </a:rPr>
              <a:t>, Hidalgo &amp; Demple, 1997, EMBO J. </a:t>
            </a:r>
            <a:r>
              <a:rPr lang="en-US" u="sng">
                <a:solidFill>
                  <a:srgbClr val="000080"/>
                </a:solidFill>
              </a:rPr>
              <a:t>16</a:t>
            </a:r>
            <a:r>
              <a:rPr lang="en-US">
                <a:solidFill>
                  <a:srgbClr val="000080"/>
                </a:solidFill>
              </a:rPr>
              <a:t>: 1056-1065.</a:t>
            </a:r>
          </a:p>
          <a:p>
            <a:pPr eaLnBrk="1" hangingPunct="1"/>
            <a:r>
              <a:rPr lang="en-US">
                <a:solidFill>
                  <a:srgbClr val="000080"/>
                </a:solidFill>
              </a:rPr>
              <a:t>	Spacing of promoter elements regulates the basal expression of the </a:t>
            </a:r>
            <a:r>
              <a:rPr lang="en-US" i="1">
                <a:solidFill>
                  <a:srgbClr val="000080"/>
                </a:solidFill>
              </a:rPr>
              <a:t>soxS</a:t>
            </a:r>
            <a:r>
              <a:rPr lang="en-US">
                <a:solidFill>
                  <a:srgbClr val="000080"/>
                </a:solidFill>
              </a:rPr>
              <a:t> gene and converts SoxR from a transcriptional activator to a repressor.</a:t>
            </a:r>
            <a:endParaRPr lang="en-US"/>
          </a:p>
          <a:p>
            <a:pPr eaLnBrk="1" hangingPunct="1"/>
            <a:endParaRPr lang="en-US"/>
          </a:p>
        </p:txBody>
      </p:sp>
      <p:sp>
        <p:nvSpPr>
          <p:cNvPr id="55305" name="Text Box 9"/>
          <p:cNvSpPr txBox="1">
            <a:spLocks noChangeArrowheads="1"/>
          </p:cNvSpPr>
          <p:nvPr/>
        </p:nvSpPr>
        <p:spPr bwMode="auto">
          <a:xfrm>
            <a:off x="381000" y="5181600"/>
            <a:ext cx="8458200" cy="701675"/>
          </a:xfrm>
          <a:prstGeom prst="rect">
            <a:avLst/>
          </a:prstGeom>
          <a:noFill/>
          <a:ln>
            <a:noFill/>
          </a:ln>
          <a:extLst/>
        </p:spPr>
        <p:txBody>
          <a:bodyPr>
            <a:spAutoFit/>
          </a:bodyPr>
          <a:lstStyle>
            <a:defPPr>
              <a:defRPr lang="en-US"/>
            </a:defPPr>
            <a:lvl1pPr marL="225425" indent="-225425">
              <a:spcBef>
                <a:spcPct val="50000"/>
              </a:spcBef>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a:t>• The assumption that conserved regulator, target, and binding site implies conserved regulation has not been carefully tested.</a:t>
            </a:r>
          </a:p>
        </p:txBody>
      </p:sp>
      <p:sp>
        <p:nvSpPr>
          <p:cNvPr id="55306" name="Text Box 10"/>
          <p:cNvSpPr txBox="1">
            <a:spLocks noChangeArrowheads="1"/>
          </p:cNvSpPr>
          <p:nvPr/>
        </p:nvSpPr>
        <p:spPr bwMode="auto">
          <a:xfrm>
            <a:off x="428625" y="6172200"/>
            <a:ext cx="8362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t>(We have been using the</a:t>
            </a:r>
            <a:r>
              <a:rPr lang="en-US">
                <a:solidFill>
                  <a:srgbClr val="000000"/>
                </a:solidFill>
              </a:rPr>
              <a:t> Lrp regulon</a:t>
            </a:r>
            <a:r>
              <a:rPr lang="en-US"/>
              <a:t> to test this assumption.)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04"/>
                                        </p:tgtEl>
                                        <p:attrNameLst>
                                          <p:attrName>style.visibility</p:attrName>
                                        </p:attrNameLst>
                                      </p:cBhvr>
                                      <p:to>
                                        <p:strVal val="visible"/>
                                      </p:to>
                                    </p:set>
                                    <p:anim calcmode="lin" valueType="num">
                                      <p:cBhvr additive="base">
                                        <p:cTn id="7" dur="500" fill="hold"/>
                                        <p:tgtEl>
                                          <p:spTgt spid="55304"/>
                                        </p:tgtEl>
                                        <p:attrNameLst>
                                          <p:attrName>ppt_x</p:attrName>
                                        </p:attrNameLst>
                                      </p:cBhvr>
                                      <p:tavLst>
                                        <p:tav tm="0">
                                          <p:val>
                                            <p:strVal val="#ppt_x"/>
                                          </p:val>
                                        </p:tav>
                                        <p:tav tm="100000">
                                          <p:val>
                                            <p:strVal val="#ppt_x"/>
                                          </p:val>
                                        </p:tav>
                                      </p:tavLst>
                                    </p:anim>
                                    <p:anim calcmode="lin" valueType="num">
                                      <p:cBhvr additive="base">
                                        <p:cTn id="8" dur="500" fill="hold"/>
                                        <p:tgtEl>
                                          <p:spTgt spid="5530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305"/>
                                        </p:tgtEl>
                                        <p:attrNameLst>
                                          <p:attrName>style.visibility</p:attrName>
                                        </p:attrNameLst>
                                      </p:cBhvr>
                                      <p:to>
                                        <p:strVal val="visible"/>
                                      </p:to>
                                    </p:set>
                                    <p:anim calcmode="lin" valueType="num">
                                      <p:cBhvr additive="base">
                                        <p:cTn id="13" dur="500" fill="hold"/>
                                        <p:tgtEl>
                                          <p:spTgt spid="55305"/>
                                        </p:tgtEl>
                                        <p:attrNameLst>
                                          <p:attrName>ppt_x</p:attrName>
                                        </p:attrNameLst>
                                      </p:cBhvr>
                                      <p:tavLst>
                                        <p:tav tm="0">
                                          <p:val>
                                            <p:strVal val="#ppt_x"/>
                                          </p:val>
                                        </p:tav>
                                        <p:tav tm="100000">
                                          <p:val>
                                            <p:strVal val="#ppt_x"/>
                                          </p:val>
                                        </p:tav>
                                      </p:tavLst>
                                    </p:anim>
                                    <p:anim calcmode="lin" valueType="num">
                                      <p:cBhvr additive="base">
                                        <p:cTn id="14" dur="500" fill="hold"/>
                                        <p:tgtEl>
                                          <p:spTgt spid="5530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5306"/>
                                        </p:tgtEl>
                                        <p:attrNameLst>
                                          <p:attrName>style.visibility</p:attrName>
                                        </p:attrNameLst>
                                      </p:cBhvr>
                                      <p:to>
                                        <p:strVal val="visible"/>
                                      </p:to>
                                    </p:set>
                                    <p:animEffect transition="in" filter="wipe(left)">
                                      <p:cBhvr>
                                        <p:cTn id="19" dur="500"/>
                                        <p:tgtEl>
                                          <p:spTgt spid="55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4" grpId="0" autoUpdateAnimBg="0"/>
      <p:bldP spid="55305" grpId="0"/>
      <p:bldP spid="55306"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228600" y="152400"/>
            <a:ext cx="8610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800" b="1">
                <a:latin typeface="Helvetica" charset="0"/>
                <a:cs typeface="Times" charset="0"/>
              </a:rPr>
              <a:t>Lrp</a:t>
            </a:r>
            <a:endParaRPr lang="en-US" sz="2800" b="1" i="1">
              <a:latin typeface="Helvetica" charset="0"/>
              <a:cs typeface="Times" charset="0"/>
            </a:endParaRPr>
          </a:p>
        </p:txBody>
      </p:sp>
      <p:sp>
        <p:nvSpPr>
          <p:cNvPr id="102403" name="Text Box 3"/>
          <p:cNvSpPr txBox="1">
            <a:spLocks noChangeArrowheads="1"/>
          </p:cNvSpPr>
          <p:nvPr/>
        </p:nvSpPr>
        <p:spPr bwMode="auto">
          <a:xfrm>
            <a:off x="533400" y="7620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sz="2400">
                <a:latin typeface="Helvetica" charset="0"/>
                <a:cs typeface="Times" charset="0"/>
              </a:rPr>
              <a:t>• </a:t>
            </a:r>
            <a:r>
              <a:rPr lang="en-US" sz="2400" b="1">
                <a:latin typeface="Helvetica" charset="0"/>
                <a:cs typeface="Times" charset="0"/>
              </a:rPr>
              <a:t>L</a:t>
            </a:r>
            <a:r>
              <a:rPr lang="en-US" sz="2400">
                <a:latin typeface="Helvetica" charset="0"/>
                <a:cs typeface="Times" charset="0"/>
              </a:rPr>
              <a:t>eucine-responsive </a:t>
            </a:r>
            <a:r>
              <a:rPr lang="en-US" sz="2400" b="1">
                <a:latin typeface="Helvetica" charset="0"/>
                <a:cs typeface="Times" charset="0"/>
              </a:rPr>
              <a:t>R</a:t>
            </a:r>
            <a:r>
              <a:rPr lang="en-US" sz="2400">
                <a:latin typeface="Helvetica" charset="0"/>
                <a:cs typeface="Times" charset="0"/>
              </a:rPr>
              <a:t>egulatory </a:t>
            </a:r>
            <a:r>
              <a:rPr lang="en-US" sz="2400" b="1">
                <a:latin typeface="Helvetica" charset="0"/>
                <a:cs typeface="Times" charset="0"/>
              </a:rPr>
              <a:t>P</a:t>
            </a:r>
            <a:r>
              <a:rPr lang="en-US" sz="2400">
                <a:latin typeface="Helvetica" charset="0"/>
                <a:cs typeface="Times" charset="0"/>
              </a:rPr>
              <a:t>rotein</a:t>
            </a:r>
          </a:p>
        </p:txBody>
      </p:sp>
      <p:sp>
        <p:nvSpPr>
          <p:cNvPr id="27652" name="Text Box 4"/>
          <p:cNvSpPr txBox="1">
            <a:spLocks noChangeArrowheads="1"/>
          </p:cNvSpPr>
          <p:nvPr/>
        </p:nvSpPr>
        <p:spPr bwMode="auto">
          <a:xfrm>
            <a:off x="533400" y="21336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sz="2400">
                <a:latin typeface="Helvetica" charset="0"/>
                <a:cs typeface="Times" charset="0"/>
              </a:rPr>
              <a:t>• As the name implies, leucine is a coregulator   </a:t>
            </a:r>
            <a:endParaRPr lang="en-US" sz="2400">
              <a:latin typeface="Times" charset="0"/>
              <a:ea typeface="Times" charset="0"/>
              <a:cs typeface="Times" charset="0"/>
            </a:endParaRPr>
          </a:p>
        </p:txBody>
      </p:sp>
      <p:sp>
        <p:nvSpPr>
          <p:cNvPr id="27653" name="Text Box 5"/>
          <p:cNvSpPr txBox="1">
            <a:spLocks noChangeArrowheads="1"/>
          </p:cNvSpPr>
          <p:nvPr/>
        </p:nvSpPr>
        <p:spPr bwMode="auto">
          <a:xfrm>
            <a:off x="533400" y="63246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sz="2400">
                <a:latin typeface="Helvetica" charset="0"/>
                <a:cs typeface="Times" charset="0"/>
              </a:rPr>
              <a:t>• Lrp controls over 400 genes, &gt;200 of them directly.  </a:t>
            </a:r>
            <a:endParaRPr lang="en-US" sz="2400">
              <a:latin typeface="Times" charset="0"/>
              <a:ea typeface="Times" charset="0"/>
              <a:cs typeface="Times" charset="0"/>
            </a:endParaRPr>
          </a:p>
        </p:txBody>
      </p:sp>
      <p:sp>
        <p:nvSpPr>
          <p:cNvPr id="27654" name="Text Box 6"/>
          <p:cNvSpPr txBox="1">
            <a:spLocks noChangeArrowheads="1"/>
          </p:cNvSpPr>
          <p:nvPr/>
        </p:nvSpPr>
        <p:spPr bwMode="auto">
          <a:xfrm>
            <a:off x="533400" y="12192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sz="2400">
                <a:latin typeface="Helvetica" charset="0"/>
                <a:cs typeface="Times" charset="0"/>
              </a:rPr>
              <a:t>• Abundant in enteric bacteria (~20,000 monomers/cell)</a:t>
            </a:r>
          </a:p>
        </p:txBody>
      </p:sp>
      <p:sp>
        <p:nvSpPr>
          <p:cNvPr id="27655" name="Text Box 7"/>
          <p:cNvSpPr txBox="1">
            <a:spLocks noChangeArrowheads="1"/>
          </p:cNvSpPr>
          <p:nvPr/>
        </p:nvSpPr>
        <p:spPr bwMode="auto">
          <a:xfrm>
            <a:off x="533400" y="1676400"/>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sz="2400">
                <a:latin typeface="Helvetica" charset="0"/>
                <a:cs typeface="Times" charset="0"/>
              </a:rPr>
              <a:t>• Exists as dimers, octamers, and hexadecamers</a:t>
            </a:r>
          </a:p>
        </p:txBody>
      </p:sp>
      <p:sp>
        <p:nvSpPr>
          <p:cNvPr id="27656" name="Text Box 8"/>
          <p:cNvSpPr txBox="1">
            <a:spLocks noChangeArrowheads="1"/>
          </p:cNvSpPr>
          <p:nvPr/>
        </p:nvSpPr>
        <p:spPr bwMode="auto">
          <a:xfrm>
            <a:off x="533400" y="4359275"/>
            <a:ext cx="8153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sz="2400">
                <a:latin typeface="Helvetica" charset="0"/>
                <a:cs typeface="Times" charset="0"/>
              </a:rPr>
              <a:t>• Depending on the target gene, leucine can be neutral, potentiating or antagonistic for Lrp activity.</a:t>
            </a:r>
          </a:p>
        </p:txBody>
      </p:sp>
      <p:sp>
        <p:nvSpPr>
          <p:cNvPr id="27657" name="Text Box 9"/>
          <p:cNvSpPr txBox="1">
            <a:spLocks noChangeArrowheads="1"/>
          </p:cNvSpPr>
          <p:nvPr/>
        </p:nvSpPr>
        <p:spPr bwMode="auto">
          <a:xfrm>
            <a:off x="533400" y="5181600"/>
            <a:ext cx="8153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sz="2400">
                <a:latin typeface="Helvetica" charset="0"/>
                <a:cs typeface="Times" charset="0"/>
              </a:rPr>
              <a:t>• Lrp activates or represses transcription; in some cases switching between activation and repression in response to leucine.  </a:t>
            </a:r>
            <a:endParaRPr lang="en-US" sz="2400">
              <a:latin typeface="Times" charset="0"/>
              <a:ea typeface="Times" charset="0"/>
              <a:cs typeface="Times" charset="0"/>
            </a:endParaRPr>
          </a:p>
        </p:txBody>
      </p:sp>
      <p:pic>
        <p:nvPicPr>
          <p:cNvPr id="10"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2627312"/>
            <a:ext cx="8718550" cy="1792288"/>
          </a:xfrm>
          <a:prstGeom prst="rect">
            <a:avLst/>
          </a:prstGeom>
          <a:noFill/>
          <a:ln w="12700">
            <a:solidFill>
              <a:srgbClr val="0000FF"/>
            </a:solidFill>
            <a:round/>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4"/>
                                        </p:tgtEl>
                                        <p:attrNameLst>
                                          <p:attrName>style.visibility</p:attrName>
                                        </p:attrNameLst>
                                      </p:cBhvr>
                                      <p:to>
                                        <p:strVal val="visible"/>
                                      </p:to>
                                    </p:set>
                                    <p:anim calcmode="lin" valueType="num">
                                      <p:cBhvr additive="base">
                                        <p:cTn id="7" dur="500" fill="hold"/>
                                        <p:tgtEl>
                                          <p:spTgt spid="27654"/>
                                        </p:tgtEl>
                                        <p:attrNameLst>
                                          <p:attrName>ppt_x</p:attrName>
                                        </p:attrNameLst>
                                      </p:cBhvr>
                                      <p:tavLst>
                                        <p:tav tm="0">
                                          <p:val>
                                            <p:strVal val="#ppt_x"/>
                                          </p:val>
                                        </p:tav>
                                        <p:tav tm="100000">
                                          <p:val>
                                            <p:strVal val="#ppt_x"/>
                                          </p:val>
                                        </p:tav>
                                      </p:tavLst>
                                    </p:anim>
                                    <p:anim calcmode="lin" valueType="num">
                                      <p:cBhvr additive="base">
                                        <p:cTn id="8" dur="500" fill="hold"/>
                                        <p:tgtEl>
                                          <p:spTgt spid="2765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5"/>
                                        </p:tgtEl>
                                        <p:attrNameLst>
                                          <p:attrName>style.visibility</p:attrName>
                                        </p:attrNameLst>
                                      </p:cBhvr>
                                      <p:to>
                                        <p:strVal val="visible"/>
                                      </p:to>
                                    </p:set>
                                    <p:anim calcmode="lin" valueType="num">
                                      <p:cBhvr additive="base">
                                        <p:cTn id="13" dur="500" fill="hold"/>
                                        <p:tgtEl>
                                          <p:spTgt spid="27655"/>
                                        </p:tgtEl>
                                        <p:attrNameLst>
                                          <p:attrName>ppt_x</p:attrName>
                                        </p:attrNameLst>
                                      </p:cBhvr>
                                      <p:tavLst>
                                        <p:tav tm="0">
                                          <p:val>
                                            <p:strVal val="#ppt_x"/>
                                          </p:val>
                                        </p:tav>
                                        <p:tav tm="100000">
                                          <p:val>
                                            <p:strVal val="#ppt_x"/>
                                          </p:val>
                                        </p:tav>
                                      </p:tavLst>
                                    </p:anim>
                                    <p:anim calcmode="lin" valueType="num">
                                      <p:cBhvr additive="base">
                                        <p:cTn id="14" dur="500" fill="hold"/>
                                        <p:tgtEl>
                                          <p:spTgt spid="2765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2"/>
                                        </p:tgtEl>
                                        <p:attrNameLst>
                                          <p:attrName>style.visibility</p:attrName>
                                        </p:attrNameLst>
                                      </p:cBhvr>
                                      <p:to>
                                        <p:strVal val="visible"/>
                                      </p:to>
                                    </p:set>
                                    <p:anim calcmode="lin" valueType="num">
                                      <p:cBhvr additive="base">
                                        <p:cTn id="19" dur="500" fill="hold"/>
                                        <p:tgtEl>
                                          <p:spTgt spid="27652"/>
                                        </p:tgtEl>
                                        <p:attrNameLst>
                                          <p:attrName>ppt_x</p:attrName>
                                        </p:attrNameLst>
                                      </p:cBhvr>
                                      <p:tavLst>
                                        <p:tav tm="0">
                                          <p:val>
                                            <p:strVal val="#ppt_x"/>
                                          </p:val>
                                        </p:tav>
                                        <p:tav tm="100000">
                                          <p:val>
                                            <p:strVal val="#ppt_x"/>
                                          </p:val>
                                        </p:tav>
                                      </p:tavLst>
                                    </p:anim>
                                    <p:anim calcmode="lin" valueType="num">
                                      <p:cBhvr additive="base">
                                        <p:cTn id="20" dur="500" fill="hold"/>
                                        <p:tgtEl>
                                          <p:spTgt spid="2765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7656"/>
                                        </p:tgtEl>
                                        <p:attrNameLst>
                                          <p:attrName>style.visibility</p:attrName>
                                        </p:attrNameLst>
                                      </p:cBhvr>
                                      <p:to>
                                        <p:strVal val="visible"/>
                                      </p:to>
                                    </p:set>
                                    <p:anim calcmode="lin" valueType="num">
                                      <p:cBhvr additive="base">
                                        <p:cTn id="30" dur="500" fill="hold"/>
                                        <p:tgtEl>
                                          <p:spTgt spid="27656"/>
                                        </p:tgtEl>
                                        <p:attrNameLst>
                                          <p:attrName>ppt_x</p:attrName>
                                        </p:attrNameLst>
                                      </p:cBhvr>
                                      <p:tavLst>
                                        <p:tav tm="0">
                                          <p:val>
                                            <p:strVal val="#ppt_x"/>
                                          </p:val>
                                        </p:tav>
                                        <p:tav tm="100000">
                                          <p:val>
                                            <p:strVal val="#ppt_x"/>
                                          </p:val>
                                        </p:tav>
                                      </p:tavLst>
                                    </p:anim>
                                    <p:anim calcmode="lin" valueType="num">
                                      <p:cBhvr additive="base">
                                        <p:cTn id="31" dur="500" fill="hold"/>
                                        <p:tgtEl>
                                          <p:spTgt spid="2765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7657"/>
                                        </p:tgtEl>
                                        <p:attrNameLst>
                                          <p:attrName>style.visibility</p:attrName>
                                        </p:attrNameLst>
                                      </p:cBhvr>
                                      <p:to>
                                        <p:strVal val="visible"/>
                                      </p:to>
                                    </p:set>
                                    <p:anim calcmode="lin" valueType="num">
                                      <p:cBhvr additive="base">
                                        <p:cTn id="36" dur="500" fill="hold"/>
                                        <p:tgtEl>
                                          <p:spTgt spid="27657"/>
                                        </p:tgtEl>
                                        <p:attrNameLst>
                                          <p:attrName>ppt_x</p:attrName>
                                        </p:attrNameLst>
                                      </p:cBhvr>
                                      <p:tavLst>
                                        <p:tav tm="0">
                                          <p:val>
                                            <p:strVal val="#ppt_x"/>
                                          </p:val>
                                        </p:tav>
                                        <p:tav tm="100000">
                                          <p:val>
                                            <p:strVal val="#ppt_x"/>
                                          </p:val>
                                        </p:tav>
                                      </p:tavLst>
                                    </p:anim>
                                    <p:anim calcmode="lin" valueType="num">
                                      <p:cBhvr additive="base">
                                        <p:cTn id="37" dur="500" fill="hold"/>
                                        <p:tgtEl>
                                          <p:spTgt spid="2765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7653"/>
                                        </p:tgtEl>
                                        <p:attrNameLst>
                                          <p:attrName>style.visibility</p:attrName>
                                        </p:attrNameLst>
                                      </p:cBhvr>
                                      <p:to>
                                        <p:strVal val="visible"/>
                                      </p:to>
                                    </p:set>
                                    <p:anim calcmode="lin" valueType="num">
                                      <p:cBhvr additive="base">
                                        <p:cTn id="42" dur="500" fill="hold"/>
                                        <p:tgtEl>
                                          <p:spTgt spid="27653"/>
                                        </p:tgtEl>
                                        <p:attrNameLst>
                                          <p:attrName>ppt_x</p:attrName>
                                        </p:attrNameLst>
                                      </p:cBhvr>
                                      <p:tavLst>
                                        <p:tav tm="0">
                                          <p:val>
                                            <p:strVal val="#ppt_x"/>
                                          </p:val>
                                        </p:tav>
                                        <p:tav tm="100000">
                                          <p:val>
                                            <p:strVal val="#ppt_x"/>
                                          </p:val>
                                        </p:tav>
                                      </p:tavLst>
                                    </p:anim>
                                    <p:anim calcmode="lin" valueType="num">
                                      <p:cBhvr additive="base">
                                        <p:cTn id="43" dur="500" fill="hold"/>
                                        <p:tgtEl>
                                          <p:spTgt spid="276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utoUpdateAnimBg="0"/>
      <p:bldP spid="27653" grpId="0" autoUpdateAnimBg="0"/>
      <p:bldP spid="27654" grpId="0" autoUpdateAnimBg="0"/>
      <p:bldP spid="27655" grpId="0" autoUpdateAnimBg="0"/>
      <p:bldP spid="27656" grpId="0" autoUpdateAnimBg="0"/>
      <p:bldP spid="27657"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962400" y="838200"/>
            <a:ext cx="3738952" cy="1371600"/>
            <a:chOff x="3962400" y="838200"/>
            <a:chExt cx="3738952" cy="1371600"/>
          </a:xfrm>
        </p:grpSpPr>
        <p:sp>
          <p:nvSpPr>
            <p:cNvPr id="2" name="Oval 1"/>
            <p:cNvSpPr/>
            <p:nvPr/>
          </p:nvSpPr>
          <p:spPr bwMode="auto">
            <a:xfrm>
              <a:off x="3962400" y="1371600"/>
              <a:ext cx="685800" cy="838200"/>
            </a:xfrm>
            <a:prstGeom prst="ellipse">
              <a:avLst/>
            </a:prstGeom>
            <a:solidFill>
              <a:schemeClr val="bg1"/>
            </a:solidFill>
            <a:ln w="38100" cap="flat" cmpd="sng" algn="ctr">
              <a:solidFill>
                <a:srgbClr val="800000"/>
              </a:solidFill>
              <a:prstDash val="solid"/>
              <a:round/>
              <a:headEnd type="none" w="med" len="med"/>
              <a:tailEnd type="none" w="med" len="med"/>
            </a:ln>
            <a:effectLst>
              <a:glow rad="101600">
                <a:srgbClr val="FFFF00">
                  <a:alpha val="65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cxnSp>
          <p:nvCxnSpPr>
            <p:cNvPr id="4" name="Straight Connector 3"/>
            <p:cNvCxnSpPr>
              <a:stCxn id="2" idx="7"/>
            </p:cNvCxnSpPr>
            <p:nvPr/>
          </p:nvCxnSpPr>
          <p:spPr bwMode="auto">
            <a:xfrm flipV="1">
              <a:off x="4547767" y="1066800"/>
              <a:ext cx="1167233" cy="427552"/>
            </a:xfrm>
            <a:prstGeom prst="line">
              <a:avLst/>
            </a:prstGeom>
            <a:solidFill>
              <a:schemeClr val="accent1"/>
            </a:solidFill>
            <a:ln w="38100" cap="flat" cmpd="sng" algn="ctr">
              <a:solidFill>
                <a:srgbClr val="800000"/>
              </a:solidFill>
              <a:prstDash val="solid"/>
              <a:round/>
              <a:headEnd type="none" w="med" len="med"/>
              <a:tailEnd type="none" w="med" len="med"/>
            </a:ln>
            <a:effectLst/>
          </p:spPr>
        </p:cxnSp>
        <p:sp>
          <p:nvSpPr>
            <p:cNvPr id="5" name="TextBox 4"/>
            <p:cNvSpPr txBox="1"/>
            <p:nvPr/>
          </p:nvSpPr>
          <p:spPr>
            <a:xfrm>
              <a:off x="5643952" y="838200"/>
              <a:ext cx="2057400" cy="400110"/>
            </a:xfrm>
            <a:prstGeom prst="rect">
              <a:avLst/>
            </a:prstGeom>
            <a:noFill/>
          </p:spPr>
          <p:txBody>
            <a:bodyPr wrap="square" rtlCol="0">
              <a:spAutoFit/>
            </a:bodyPr>
            <a:lstStyle/>
            <a:p>
              <a:r>
                <a:rPr lang="en-US">
                  <a:solidFill>
                    <a:srgbClr val="800000"/>
                  </a:solidFill>
                </a:rPr>
                <a:t>Helix-turn-helix</a:t>
              </a:r>
            </a:p>
          </p:txBody>
        </p:sp>
      </p:grpSp>
      <p:pic>
        <p:nvPicPr>
          <p:cNvPr id="30726" name="Picture 6"/>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11429" t="6456" r="5000" b="17061"/>
          <a:stretch>
            <a:fillRect/>
          </a:stretch>
        </p:blipFill>
        <p:spPr bwMode="auto">
          <a:xfrm>
            <a:off x="5703548" y="1752600"/>
            <a:ext cx="3440451"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t="4362"/>
          <a:stretch>
            <a:fillRect/>
          </a:stretch>
        </p:blipFill>
        <p:spPr bwMode="auto">
          <a:xfrm>
            <a:off x="3581400" y="4733925"/>
            <a:ext cx="54864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199" y="76200"/>
            <a:ext cx="612636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30726"/>
                                        </p:tgtEl>
                                        <p:attrNameLst>
                                          <p:attrName>style.visibility</p:attrName>
                                        </p:attrNameLst>
                                      </p:cBhvr>
                                      <p:to>
                                        <p:strVal val="visible"/>
                                      </p:to>
                                    </p:set>
                                    <p:animEffect transition="in" filter="barn(outVertical)">
                                      <p:cBhvr>
                                        <p:cTn id="7" dur="500"/>
                                        <p:tgtEl>
                                          <p:spTgt spid="307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2400" y="457200"/>
            <a:ext cx="5410200" cy="461665"/>
          </a:xfrm>
          <a:prstGeom prst="rect">
            <a:avLst/>
          </a:prstGeom>
          <a:solidFill>
            <a:schemeClr val="bg1"/>
          </a:solidFill>
          <a:ln>
            <a:solidFill>
              <a:srgbClr val="000090"/>
            </a:solidFill>
          </a:ln>
        </p:spPr>
        <p:txBody>
          <a:bodyPr wrap="square" rtlCol="0">
            <a:spAutoFit/>
          </a:bodyPr>
          <a:lstStyle/>
          <a:p>
            <a:pPr algn="ctr"/>
            <a:r>
              <a:rPr lang="en-US" sz="2400"/>
              <a:t>[Reminder: Helix-Turn-Helix motif]</a:t>
            </a:r>
          </a:p>
        </p:txBody>
      </p:sp>
      <p:sp>
        <p:nvSpPr>
          <p:cNvPr id="10" name="Rectangle 9"/>
          <p:cNvSpPr/>
          <p:nvPr/>
        </p:nvSpPr>
        <p:spPr>
          <a:xfrm>
            <a:off x="-7800" y="5534561"/>
            <a:ext cx="1792696" cy="1323439"/>
          </a:xfrm>
          <a:prstGeom prst="rect">
            <a:avLst/>
          </a:prstGeom>
        </p:spPr>
        <p:txBody>
          <a:bodyPr wrap="square">
            <a:spAutoFit/>
          </a:bodyPr>
          <a:lstStyle/>
          <a:p>
            <a:r>
              <a:rPr lang="en-US" sz="1600" i="1">
                <a:solidFill>
                  <a:schemeClr val="bg2">
                    <a:lumMod val="75000"/>
                  </a:schemeClr>
                </a:solidFill>
              </a:rPr>
              <a:t>http://swift.cmbi.ru.nl/gv/students/mtom/SUP_1.html</a:t>
            </a:r>
          </a:p>
        </p:txBody>
      </p:sp>
      <p:pic>
        <p:nvPicPr>
          <p:cNvPr id="11" name="Picture 10"/>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8533370">
            <a:off x="1044861" y="1083573"/>
            <a:ext cx="1565510" cy="4412331"/>
          </a:xfrm>
          <a:prstGeom prst="rect">
            <a:avLst/>
          </a:prstGeom>
        </p:spPr>
      </p:pic>
      <p:pic>
        <p:nvPicPr>
          <p:cNvPr id="8" name="Picture 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21149904">
            <a:off x="921694" y="1617843"/>
            <a:ext cx="2507306" cy="3567755"/>
          </a:xfrm>
          <a:prstGeom prst="rect">
            <a:avLst/>
          </a:prstGeom>
          <a:effectLst>
            <a:glow rad="101600">
              <a:srgbClr val="FFFF00">
                <a:alpha val="75000"/>
              </a:srgbClr>
            </a:glow>
          </a:effectLst>
        </p:spPr>
      </p:pic>
      <p:grpSp>
        <p:nvGrpSpPr>
          <p:cNvPr id="9" name="Group 8"/>
          <p:cNvGrpSpPr/>
          <p:nvPr/>
        </p:nvGrpSpPr>
        <p:grpSpPr>
          <a:xfrm>
            <a:off x="0" y="0"/>
            <a:ext cx="9144000" cy="6705600"/>
            <a:chOff x="0" y="0"/>
            <a:chExt cx="9144000" cy="6705600"/>
          </a:xfrm>
        </p:grpSpPr>
        <p:grpSp>
          <p:nvGrpSpPr>
            <p:cNvPr id="6" name="Group 5"/>
            <p:cNvGrpSpPr/>
            <p:nvPr/>
          </p:nvGrpSpPr>
          <p:grpSpPr>
            <a:xfrm>
              <a:off x="0" y="0"/>
              <a:ext cx="9144000" cy="1373969"/>
              <a:chOff x="0" y="0"/>
              <a:chExt cx="9144000" cy="1373969"/>
            </a:xfrm>
          </p:grpSpPr>
          <p:pic>
            <p:nvPicPr>
              <p:cNvPr id="3" name="Picture 2"/>
              <p:cNvPicPr>
                <a:picLocks noChangeAspect="1"/>
              </p:cNvPicPr>
              <p:nvPr/>
            </p:nvPicPr>
            <p:blipFill>
              <a:blip r:embed="rId4"/>
              <a:stretch>
                <a:fillRect/>
              </a:stretch>
            </p:blipFill>
            <p:spPr>
              <a:xfrm>
                <a:off x="0" y="0"/>
                <a:ext cx="9144000" cy="1373969"/>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t="20000"/>
              <a:stretch/>
            </p:blipFill>
            <p:spPr>
              <a:xfrm>
                <a:off x="3487553" y="0"/>
                <a:ext cx="5645727" cy="304800"/>
              </a:xfrm>
              <a:prstGeom prst="rect">
                <a:avLst/>
              </a:prstGeom>
            </p:spPr>
          </p:pic>
          <p:pic>
            <p:nvPicPr>
              <p:cNvPr id="5" name="Picture 4"/>
              <p:cNvPicPr>
                <a:picLocks noChangeAspect="1"/>
              </p:cNvPicPr>
              <p:nvPr/>
            </p:nvPicPr>
            <p:blipFill>
              <a:blip r:embed="rId6"/>
              <a:stretch>
                <a:fillRect/>
              </a:stretch>
            </p:blipFill>
            <p:spPr>
              <a:xfrm>
                <a:off x="1752600" y="17953"/>
                <a:ext cx="1841500" cy="254000"/>
              </a:xfrm>
              <a:prstGeom prst="rect">
                <a:avLst/>
              </a:prstGeom>
            </p:spPr>
          </p:pic>
        </p:grpSp>
        <p:pic>
          <p:nvPicPr>
            <p:cNvPr id="7" name="Picture 6"/>
            <p:cNvPicPr>
              <a:picLocks noChangeAspect="1"/>
            </p:cNvPicPr>
            <p:nvPr/>
          </p:nvPicPr>
          <p:blipFill rotWithShape="1">
            <a:blip r:embed="rId7" cstate="screen">
              <a:clrChange>
                <a:clrFrom>
                  <a:srgbClr val="FEFEFE"/>
                </a:clrFrom>
                <a:clrTo>
                  <a:srgbClr val="FEFEFE">
                    <a:alpha val="0"/>
                  </a:srgbClr>
                </a:clrTo>
              </a:clrChange>
              <a:extLst>
                <a:ext uri="{28A0092B-C50C-407E-A947-70E740481C1C}">
                  <a14:useLocalDpi xmlns:a14="http://schemas.microsoft.com/office/drawing/2010/main"/>
                </a:ext>
              </a:extLst>
            </a:blip>
            <a:srcRect l="1126" t="2337" r="938"/>
            <a:stretch/>
          </p:blipFill>
          <p:spPr>
            <a:xfrm>
              <a:off x="2438400" y="1371600"/>
              <a:ext cx="6629400" cy="5334000"/>
            </a:xfrm>
            <a:prstGeom prst="rect">
              <a:avLst/>
            </a:prstGeom>
            <a:effectLst>
              <a:glow rad="101600">
                <a:schemeClr val="bg1">
                  <a:alpha val="75000"/>
                </a:schemeClr>
              </a:glow>
            </a:effectLst>
          </p:spPr>
        </p:pic>
      </p:grpSp>
    </p:spTree>
    <p:extLst>
      <p:ext uri="{BB962C8B-B14F-4D97-AF65-F5344CB8AC3E}">
        <p14:creationId xmlns:p14="http://schemas.microsoft.com/office/powerpoint/2010/main" val="25087258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600075" y="488113"/>
            <a:ext cx="8020050" cy="6286248"/>
            <a:chOff x="600075" y="533400"/>
            <a:chExt cx="8020050" cy="6286248"/>
          </a:xfrm>
        </p:grpSpPr>
        <p:grpSp>
          <p:nvGrpSpPr>
            <p:cNvPr id="48" name="Group 47"/>
            <p:cNvGrpSpPr/>
            <p:nvPr/>
          </p:nvGrpSpPr>
          <p:grpSpPr>
            <a:xfrm>
              <a:off x="600075" y="533400"/>
              <a:ext cx="8020050" cy="4800600"/>
              <a:chOff x="600075" y="533400"/>
              <a:chExt cx="8020050" cy="4965700"/>
            </a:xfrm>
          </p:grpSpPr>
          <p:grpSp>
            <p:nvGrpSpPr>
              <p:cNvPr id="54" name="Group 12"/>
              <p:cNvGrpSpPr>
                <a:grpSpLocks/>
              </p:cNvGrpSpPr>
              <p:nvPr/>
            </p:nvGrpSpPr>
            <p:grpSpPr bwMode="auto">
              <a:xfrm>
                <a:off x="600075" y="533400"/>
                <a:ext cx="8020050" cy="4953000"/>
                <a:chOff x="624" y="432"/>
                <a:chExt cx="4272" cy="3264"/>
              </a:xfrm>
            </p:grpSpPr>
            <p:pic>
              <p:nvPicPr>
                <p:cNvPr id="64"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 y="432"/>
                  <a:ext cx="4272" cy="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65" name="Rectangle 14"/>
                <p:cNvSpPr>
                  <a:spLocks noChangeArrowheads="1"/>
                </p:cNvSpPr>
                <p:nvPr/>
              </p:nvSpPr>
              <p:spPr bwMode="auto">
                <a:xfrm>
                  <a:off x="4702" y="559"/>
                  <a:ext cx="74" cy="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a:p>
              </p:txBody>
            </p:sp>
            <p:sp>
              <p:nvSpPr>
                <p:cNvPr id="66" name="Rectangle 15"/>
                <p:cNvSpPr>
                  <a:spLocks noChangeArrowheads="1"/>
                </p:cNvSpPr>
                <p:nvPr/>
              </p:nvSpPr>
              <p:spPr bwMode="auto">
                <a:xfrm>
                  <a:off x="641" y="479"/>
                  <a:ext cx="4205"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a:p>
              </p:txBody>
            </p:sp>
            <p:grpSp>
              <p:nvGrpSpPr>
                <p:cNvPr id="67" name="Group 16"/>
                <p:cNvGrpSpPr>
                  <a:grpSpLocks/>
                </p:cNvGrpSpPr>
                <p:nvPr/>
              </p:nvGrpSpPr>
              <p:grpSpPr bwMode="auto">
                <a:xfrm>
                  <a:off x="2398" y="513"/>
                  <a:ext cx="1163" cy="131"/>
                  <a:chOff x="2677" y="632"/>
                  <a:chExt cx="1370" cy="131"/>
                </a:xfrm>
              </p:grpSpPr>
              <p:sp>
                <p:nvSpPr>
                  <p:cNvPr id="77" name="Line 17"/>
                  <p:cNvSpPr>
                    <a:spLocks noChangeShapeType="1"/>
                  </p:cNvSpPr>
                  <p:nvPr/>
                </p:nvSpPr>
                <p:spPr bwMode="auto">
                  <a:xfrm>
                    <a:off x="2973" y="696"/>
                    <a:ext cx="662"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8" name="Rectangle 18"/>
                  <p:cNvSpPr>
                    <a:spLocks noChangeArrowheads="1"/>
                  </p:cNvSpPr>
                  <p:nvPr/>
                </p:nvSpPr>
                <p:spPr bwMode="auto">
                  <a:xfrm>
                    <a:off x="2677" y="632"/>
                    <a:ext cx="429" cy="129"/>
                  </a:xfrm>
                  <a:prstGeom prst="rect">
                    <a:avLst/>
                  </a:prstGeom>
                  <a:gradFill rotWithShape="0">
                    <a:gsLst>
                      <a:gs pos="0">
                        <a:srgbClr val="576869"/>
                      </a:gs>
                      <a:gs pos="50000">
                        <a:srgbClr val="BBE0E3"/>
                      </a:gs>
                      <a:gs pos="100000">
                        <a:srgbClr val="576869"/>
                      </a:gs>
                    </a:gsLst>
                    <a:lin ang="5400000" scaled="1"/>
                  </a:gradFill>
                  <a:ln w="9525">
                    <a:solidFill>
                      <a:srgbClr val="000000"/>
                    </a:solidFill>
                    <a:miter lim="800000"/>
                    <a:headEnd/>
                    <a:tailEnd/>
                  </a:ln>
                </p:spPr>
                <p:txBody>
                  <a:bodyPr anchor="ctr"/>
                  <a:lstStyle/>
                  <a:p>
                    <a:endParaRPr lang="en-US"/>
                  </a:p>
                </p:txBody>
              </p:sp>
              <p:sp>
                <p:nvSpPr>
                  <p:cNvPr id="79" name="Rectangle 19"/>
                  <p:cNvSpPr>
                    <a:spLocks noChangeArrowheads="1"/>
                  </p:cNvSpPr>
                  <p:nvPr/>
                </p:nvSpPr>
                <p:spPr bwMode="auto">
                  <a:xfrm>
                    <a:off x="3455" y="634"/>
                    <a:ext cx="592" cy="129"/>
                  </a:xfrm>
                  <a:prstGeom prst="rect">
                    <a:avLst/>
                  </a:prstGeom>
                  <a:gradFill rotWithShape="0">
                    <a:gsLst>
                      <a:gs pos="0">
                        <a:srgbClr val="576869"/>
                      </a:gs>
                      <a:gs pos="50000">
                        <a:srgbClr val="BBE0E3"/>
                      </a:gs>
                      <a:gs pos="100000">
                        <a:srgbClr val="576869"/>
                      </a:gs>
                    </a:gsLst>
                    <a:lin ang="5400000" scaled="1"/>
                  </a:gradFill>
                  <a:ln w="9525">
                    <a:solidFill>
                      <a:srgbClr val="000000"/>
                    </a:solidFill>
                    <a:miter lim="800000"/>
                    <a:headEnd/>
                    <a:tailEnd/>
                  </a:ln>
                </p:spPr>
                <p:txBody>
                  <a:bodyPr anchor="ctr"/>
                  <a:lstStyle/>
                  <a:p>
                    <a:endParaRPr lang="en-US"/>
                  </a:p>
                </p:txBody>
              </p:sp>
              <p:sp>
                <p:nvSpPr>
                  <p:cNvPr id="80" name="Oval 20"/>
                  <p:cNvSpPr>
                    <a:spLocks noChangeArrowheads="1"/>
                  </p:cNvSpPr>
                  <p:nvPr/>
                </p:nvSpPr>
                <p:spPr bwMode="auto">
                  <a:xfrm>
                    <a:off x="3100" y="644"/>
                    <a:ext cx="121" cy="111"/>
                  </a:xfrm>
                  <a:prstGeom prst="ellipse">
                    <a:avLst/>
                  </a:prstGeom>
                  <a:solidFill>
                    <a:srgbClr val="000000"/>
                  </a:solidFill>
                  <a:ln w="9525">
                    <a:solidFill>
                      <a:srgbClr val="000000"/>
                    </a:solidFill>
                    <a:round/>
                    <a:headEnd/>
                    <a:tailEnd/>
                  </a:ln>
                </p:spPr>
                <p:txBody>
                  <a:bodyPr anchor="ctr"/>
                  <a:lstStyle/>
                  <a:p>
                    <a:endParaRPr lang="en-US"/>
                  </a:p>
                </p:txBody>
              </p:sp>
            </p:grpSp>
            <p:grpSp>
              <p:nvGrpSpPr>
                <p:cNvPr id="68" name="Group 21"/>
                <p:cNvGrpSpPr>
                  <a:grpSpLocks/>
                </p:cNvGrpSpPr>
                <p:nvPr/>
              </p:nvGrpSpPr>
              <p:grpSpPr bwMode="auto">
                <a:xfrm>
                  <a:off x="645" y="799"/>
                  <a:ext cx="290" cy="665"/>
                  <a:chOff x="612" y="919"/>
                  <a:chExt cx="341" cy="665"/>
                </a:xfrm>
              </p:grpSpPr>
              <p:sp>
                <p:nvSpPr>
                  <p:cNvPr id="74" name="Line 22"/>
                  <p:cNvSpPr>
                    <a:spLocks noChangeShapeType="1"/>
                  </p:cNvSpPr>
                  <p:nvPr/>
                </p:nvSpPr>
                <p:spPr bwMode="auto">
                  <a:xfrm>
                    <a:off x="612" y="919"/>
                    <a:ext cx="341"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5" name="Line 23"/>
                  <p:cNvSpPr>
                    <a:spLocks noChangeShapeType="1"/>
                  </p:cNvSpPr>
                  <p:nvPr/>
                </p:nvSpPr>
                <p:spPr bwMode="auto">
                  <a:xfrm>
                    <a:off x="612" y="1372"/>
                    <a:ext cx="341"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6" name="Line 24"/>
                  <p:cNvSpPr>
                    <a:spLocks noChangeShapeType="1"/>
                  </p:cNvSpPr>
                  <p:nvPr/>
                </p:nvSpPr>
                <p:spPr bwMode="auto">
                  <a:xfrm>
                    <a:off x="612" y="1584"/>
                    <a:ext cx="341"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sp>
              <p:nvSpPr>
                <p:cNvPr id="69" name="Rectangle 25"/>
                <p:cNvSpPr>
                  <a:spLocks noChangeArrowheads="1"/>
                </p:cNvSpPr>
                <p:nvPr/>
              </p:nvSpPr>
              <p:spPr bwMode="auto">
                <a:xfrm>
                  <a:off x="2391" y="686"/>
                  <a:ext cx="1184" cy="791"/>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nvGrpSpPr>
                <p:cNvPr id="70" name="Group 43"/>
                <p:cNvGrpSpPr>
                  <a:grpSpLocks/>
                </p:cNvGrpSpPr>
                <p:nvPr/>
              </p:nvGrpSpPr>
              <p:grpSpPr bwMode="auto">
                <a:xfrm>
                  <a:off x="663" y="2317"/>
                  <a:ext cx="111" cy="665"/>
                  <a:chOff x="612" y="919"/>
                  <a:chExt cx="341" cy="665"/>
                </a:xfrm>
              </p:grpSpPr>
              <p:sp>
                <p:nvSpPr>
                  <p:cNvPr id="71" name="Line 44"/>
                  <p:cNvSpPr>
                    <a:spLocks noChangeShapeType="1"/>
                  </p:cNvSpPr>
                  <p:nvPr/>
                </p:nvSpPr>
                <p:spPr bwMode="auto">
                  <a:xfrm>
                    <a:off x="612" y="919"/>
                    <a:ext cx="341"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2" name="Line 45"/>
                  <p:cNvSpPr>
                    <a:spLocks noChangeShapeType="1"/>
                  </p:cNvSpPr>
                  <p:nvPr/>
                </p:nvSpPr>
                <p:spPr bwMode="auto">
                  <a:xfrm>
                    <a:off x="612" y="1372"/>
                    <a:ext cx="341"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3" name="Line 46"/>
                  <p:cNvSpPr>
                    <a:spLocks noChangeShapeType="1"/>
                  </p:cNvSpPr>
                  <p:nvPr/>
                </p:nvSpPr>
                <p:spPr bwMode="auto">
                  <a:xfrm>
                    <a:off x="612" y="1584"/>
                    <a:ext cx="341"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grpSp>
          <p:sp>
            <p:nvSpPr>
              <p:cNvPr id="55" name="Rectangle 54"/>
              <p:cNvSpPr/>
              <p:nvPr/>
            </p:nvSpPr>
            <p:spPr bwMode="auto">
              <a:xfrm>
                <a:off x="3924300" y="3213100"/>
                <a:ext cx="88900" cy="2286000"/>
              </a:xfrm>
              <a:prstGeom prst="rect">
                <a:avLst/>
              </a:prstGeom>
              <a:noFill/>
              <a:ln w="19050" cap="flat" cmpd="sng" algn="ctr">
                <a:solidFill>
                  <a:srgbClr val="0000C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6" name="Rectangle 55"/>
              <p:cNvSpPr/>
              <p:nvPr/>
            </p:nvSpPr>
            <p:spPr bwMode="auto">
              <a:xfrm>
                <a:off x="6584950" y="3213100"/>
                <a:ext cx="88900" cy="2286000"/>
              </a:xfrm>
              <a:prstGeom prst="rect">
                <a:avLst/>
              </a:prstGeom>
              <a:noFill/>
              <a:ln w="19050" cap="flat" cmpd="sng" algn="ctr">
                <a:solidFill>
                  <a:srgbClr val="0000C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7" name="Rectangle 56"/>
              <p:cNvSpPr/>
              <p:nvPr/>
            </p:nvSpPr>
            <p:spPr bwMode="auto">
              <a:xfrm>
                <a:off x="6756400" y="3213100"/>
                <a:ext cx="88900" cy="2286000"/>
              </a:xfrm>
              <a:prstGeom prst="rect">
                <a:avLst/>
              </a:prstGeom>
              <a:noFill/>
              <a:ln w="19050" cap="flat" cmpd="sng" algn="ctr">
                <a:solidFill>
                  <a:srgbClr val="0000C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8" name="Rectangle 57"/>
              <p:cNvSpPr/>
              <p:nvPr/>
            </p:nvSpPr>
            <p:spPr bwMode="auto">
              <a:xfrm>
                <a:off x="3390900" y="3213100"/>
                <a:ext cx="88900" cy="2286000"/>
              </a:xfrm>
              <a:prstGeom prst="rect">
                <a:avLst/>
              </a:prstGeom>
              <a:noFill/>
              <a:ln w="19050" cap="flat" cmpd="sng" algn="ctr">
                <a:solidFill>
                  <a:srgbClr val="FF50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9" name="Rectangle 58"/>
              <p:cNvSpPr/>
              <p:nvPr/>
            </p:nvSpPr>
            <p:spPr bwMode="auto">
              <a:xfrm>
                <a:off x="3568700" y="3213100"/>
                <a:ext cx="88900" cy="2286000"/>
              </a:xfrm>
              <a:prstGeom prst="rect">
                <a:avLst/>
              </a:prstGeom>
              <a:noFill/>
              <a:ln w="19050" cap="flat" cmpd="sng" algn="ctr">
                <a:solidFill>
                  <a:srgbClr val="FF50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0" name="Rectangle 59"/>
              <p:cNvSpPr/>
              <p:nvPr/>
            </p:nvSpPr>
            <p:spPr bwMode="auto">
              <a:xfrm>
                <a:off x="5429250" y="3213100"/>
                <a:ext cx="184150" cy="2286000"/>
              </a:xfrm>
              <a:prstGeom prst="rect">
                <a:avLst/>
              </a:prstGeom>
              <a:noFill/>
              <a:ln w="19050" cap="flat" cmpd="sng" algn="ctr">
                <a:solidFill>
                  <a:srgbClr val="FF50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1" name="Rectangle 60"/>
              <p:cNvSpPr/>
              <p:nvPr/>
            </p:nvSpPr>
            <p:spPr bwMode="auto">
              <a:xfrm>
                <a:off x="7112000" y="3213100"/>
                <a:ext cx="88900" cy="2286000"/>
              </a:xfrm>
              <a:prstGeom prst="rect">
                <a:avLst/>
              </a:prstGeom>
              <a:noFill/>
              <a:ln w="19050" cap="flat" cmpd="sng" algn="ctr">
                <a:solidFill>
                  <a:srgbClr val="FF50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2" name="Rectangle 61"/>
              <p:cNvSpPr/>
              <p:nvPr/>
            </p:nvSpPr>
            <p:spPr bwMode="auto">
              <a:xfrm>
                <a:off x="1797050" y="3200400"/>
                <a:ext cx="88900" cy="2286000"/>
              </a:xfrm>
              <a:prstGeom prst="rect">
                <a:avLst/>
              </a:prstGeom>
              <a:noFill/>
              <a:ln w="19050" cap="flat" cmpd="sng" algn="ctr">
                <a:solidFill>
                  <a:srgbClr val="FF50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3" name="Rectangle 62"/>
              <p:cNvSpPr/>
              <p:nvPr/>
            </p:nvSpPr>
            <p:spPr bwMode="auto">
              <a:xfrm>
                <a:off x="5880100" y="3213100"/>
                <a:ext cx="88900" cy="2286000"/>
              </a:xfrm>
              <a:prstGeom prst="rect">
                <a:avLst/>
              </a:prstGeom>
              <a:noFill/>
              <a:ln w="19050" cap="flat" cmpd="sng" algn="ctr">
                <a:solidFill>
                  <a:srgbClr val="FF50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49" name="Group 48"/>
            <p:cNvGrpSpPr/>
            <p:nvPr/>
          </p:nvGrpSpPr>
          <p:grpSpPr>
            <a:xfrm>
              <a:off x="3810000" y="5410200"/>
              <a:ext cx="2667000" cy="1409448"/>
              <a:chOff x="3810000" y="5410200"/>
              <a:chExt cx="2667000" cy="1409448"/>
            </a:xfrm>
          </p:grpSpPr>
          <p:sp>
            <p:nvSpPr>
              <p:cNvPr id="52" name="Oval 51"/>
              <p:cNvSpPr/>
              <p:nvPr/>
            </p:nvSpPr>
            <p:spPr bwMode="auto">
              <a:xfrm>
                <a:off x="4701468" y="5431455"/>
                <a:ext cx="396293" cy="585480"/>
              </a:xfrm>
              <a:prstGeom prst="ellipse">
                <a:avLst/>
              </a:prstGeom>
              <a:solidFill>
                <a:srgbClr val="FF9F7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53" name="Picture 5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810000" y="5410200"/>
                <a:ext cx="2667000" cy="1409448"/>
              </a:xfrm>
              <a:prstGeom prst="rect">
                <a:avLst/>
              </a:prstGeom>
            </p:spPr>
          </p:pic>
        </p:grpSp>
        <p:cxnSp>
          <p:nvCxnSpPr>
            <p:cNvPr id="50" name="Straight Connector 49"/>
            <p:cNvCxnSpPr/>
            <p:nvPr/>
          </p:nvCxnSpPr>
          <p:spPr bwMode="auto">
            <a:xfrm flipV="1">
              <a:off x="6070481" y="5404433"/>
              <a:ext cx="639472" cy="558458"/>
            </a:xfrm>
            <a:prstGeom prst="line">
              <a:avLst/>
            </a:prstGeom>
            <a:solidFill>
              <a:schemeClr val="accent1"/>
            </a:solidFill>
            <a:ln w="38100" cap="flat" cmpd="sng" algn="ctr">
              <a:solidFill>
                <a:srgbClr val="0000C6"/>
              </a:solidFill>
              <a:prstDash val="sysDash"/>
              <a:round/>
              <a:headEnd type="none" w="med" len="med"/>
              <a:tailEnd type="none" w="med" len="med"/>
            </a:ln>
            <a:effectLst/>
          </p:spPr>
        </p:cxnSp>
        <p:cxnSp>
          <p:nvCxnSpPr>
            <p:cNvPr id="51" name="Straight Connector 50"/>
            <p:cNvCxnSpPr/>
            <p:nvPr/>
          </p:nvCxnSpPr>
          <p:spPr bwMode="auto">
            <a:xfrm flipH="1" flipV="1">
              <a:off x="3962400" y="5410200"/>
              <a:ext cx="228600" cy="533400"/>
            </a:xfrm>
            <a:prstGeom prst="line">
              <a:avLst/>
            </a:prstGeom>
            <a:solidFill>
              <a:schemeClr val="accent1"/>
            </a:solidFill>
            <a:ln w="38100" cap="flat" cmpd="sng" algn="ctr">
              <a:solidFill>
                <a:srgbClr val="0000C6"/>
              </a:solidFill>
              <a:prstDash val="sysDash"/>
              <a:round/>
              <a:headEnd type="none" w="med" len="med"/>
              <a:tailEnd type="none" w="med" len="med"/>
            </a:ln>
            <a:effectLst/>
          </p:spPr>
        </p:cxnSp>
      </p:grpSp>
      <p:sp>
        <p:nvSpPr>
          <p:cNvPr id="81" name="TextBox 80"/>
          <p:cNvSpPr txBox="1"/>
          <p:nvPr/>
        </p:nvSpPr>
        <p:spPr>
          <a:xfrm>
            <a:off x="76200" y="6153231"/>
            <a:ext cx="2514600" cy="646331"/>
          </a:xfrm>
          <a:prstGeom prst="rect">
            <a:avLst/>
          </a:prstGeom>
          <a:noFill/>
        </p:spPr>
        <p:txBody>
          <a:bodyPr wrap="square" rtlCol="0">
            <a:spAutoFit/>
          </a:bodyPr>
          <a:lstStyle/>
          <a:p>
            <a:r>
              <a:rPr lang="en-US" sz="1800" i="1">
                <a:solidFill>
                  <a:srgbClr val="0000C6"/>
                </a:solidFill>
              </a:rPr>
              <a:t>Okamura et al., 2007. Structure </a:t>
            </a:r>
            <a:r>
              <a:rPr lang="en-US" sz="1800" i="1" u="sng">
                <a:solidFill>
                  <a:srgbClr val="0000C6"/>
                </a:solidFill>
              </a:rPr>
              <a:t>15</a:t>
            </a:r>
            <a:r>
              <a:rPr lang="en-US" sz="1800" i="1">
                <a:solidFill>
                  <a:srgbClr val="0000C6"/>
                </a:solidFill>
              </a:rPr>
              <a:t>: 1325-38.</a:t>
            </a:r>
          </a:p>
        </p:txBody>
      </p:sp>
      <p:sp>
        <p:nvSpPr>
          <p:cNvPr id="118786" name="Text Box 2"/>
          <p:cNvSpPr txBox="1">
            <a:spLocks noChangeArrowheads="1"/>
          </p:cNvSpPr>
          <p:nvPr/>
        </p:nvSpPr>
        <p:spPr bwMode="auto">
          <a:xfrm>
            <a:off x="152400" y="123825"/>
            <a:ext cx="883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Regulatory architecture as </a:t>
            </a:r>
            <a:r>
              <a:rPr lang="ja-JP" altLang="en-US" sz="2400" b="1"/>
              <a:t>“</a:t>
            </a:r>
            <a:r>
              <a:rPr lang="en-US" sz="2400" b="1"/>
              <a:t>wiring diagram</a:t>
            </a:r>
            <a:r>
              <a:rPr lang="ja-JP" altLang="en-US" sz="2400" b="1"/>
              <a:t>”</a:t>
            </a:r>
            <a:r>
              <a:rPr lang="en-US" sz="2400" b="1"/>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 Box 2"/>
          <p:cNvSpPr txBox="1">
            <a:spLocks noChangeArrowheads="1"/>
          </p:cNvSpPr>
          <p:nvPr/>
        </p:nvSpPr>
        <p:spPr bwMode="auto">
          <a:xfrm>
            <a:off x="228600" y="76200"/>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t>Testing Lrp equivalence – Substitution test</a:t>
            </a:r>
          </a:p>
        </p:txBody>
      </p:sp>
      <p:sp>
        <p:nvSpPr>
          <p:cNvPr id="84995" name="TextBox 2"/>
          <p:cNvSpPr txBox="1">
            <a:spLocks noChangeArrowheads="1"/>
          </p:cNvSpPr>
          <p:nvPr/>
        </p:nvSpPr>
        <p:spPr bwMode="auto">
          <a:xfrm>
            <a:off x="228600" y="4632325"/>
            <a:ext cx="46482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ja-JP" altLang="en-US" sz="2000"/>
              <a:t>“</a:t>
            </a:r>
            <a:r>
              <a:rPr lang="en-US" altLang="ja-JP" sz="2000"/>
              <a:t>Assay</a:t>
            </a:r>
            <a:r>
              <a:rPr lang="ja-JP" altLang="en-US" sz="2000"/>
              <a:t>”</a:t>
            </a:r>
            <a:r>
              <a:rPr lang="en-US" altLang="ja-JP" sz="2000"/>
              <a:t> is identical set of promoters</a:t>
            </a:r>
          </a:p>
          <a:p>
            <a:pPr>
              <a:buFontTx/>
              <a:buChar char="•"/>
            </a:pPr>
            <a:r>
              <a:rPr lang="en-US" sz="2000"/>
              <a:t>Identical nonspecific DNA as well</a:t>
            </a:r>
          </a:p>
          <a:p>
            <a:pPr>
              <a:buFontTx/>
              <a:buChar char="•"/>
            </a:pPr>
            <a:r>
              <a:rPr lang="en-US" sz="2000"/>
              <a:t>Same expression sequences for the </a:t>
            </a:r>
            <a:r>
              <a:rPr lang="en-US" sz="2000" i="1"/>
              <a:t>lrp</a:t>
            </a:r>
            <a:r>
              <a:rPr lang="en-US" sz="2000"/>
              <a:t> orthologs</a:t>
            </a:r>
          </a:p>
          <a:p>
            <a:pPr>
              <a:buFontTx/>
              <a:buChar char="•"/>
            </a:pPr>
            <a:r>
              <a:rPr lang="en-US" sz="2000"/>
              <a:t>Same coregulator transport and biosynthesis systems</a:t>
            </a:r>
          </a:p>
        </p:txBody>
      </p:sp>
      <p:sp>
        <p:nvSpPr>
          <p:cNvPr id="84997" name="Freeform 5"/>
          <p:cNvSpPr>
            <a:spLocks/>
          </p:cNvSpPr>
          <p:nvPr/>
        </p:nvSpPr>
        <p:spPr bwMode="auto">
          <a:xfrm>
            <a:off x="701675" y="1797050"/>
            <a:ext cx="1385888" cy="192088"/>
          </a:xfrm>
          <a:custGeom>
            <a:avLst/>
            <a:gdLst>
              <a:gd name="T0" fmla="*/ 14 w 818"/>
              <a:gd name="T1" fmla="*/ 103 h 182"/>
              <a:gd name="T2" fmla="*/ 56 w 818"/>
              <a:gd name="T3" fmla="*/ 61 h 182"/>
              <a:gd name="T4" fmla="*/ 98 w 818"/>
              <a:gd name="T5" fmla="*/ 10 h 182"/>
              <a:gd name="T6" fmla="*/ 361 w 818"/>
              <a:gd name="T7" fmla="*/ 44 h 182"/>
              <a:gd name="T8" fmla="*/ 437 w 818"/>
              <a:gd name="T9" fmla="*/ 146 h 182"/>
              <a:gd name="T10" fmla="*/ 513 w 818"/>
              <a:gd name="T11" fmla="*/ 180 h 182"/>
              <a:gd name="T12" fmla="*/ 581 w 818"/>
              <a:gd name="T13" fmla="*/ 171 h 182"/>
              <a:gd name="T14" fmla="*/ 742 w 818"/>
              <a:gd name="T15" fmla="*/ 36 h 182"/>
              <a:gd name="T16" fmla="*/ 818 w 818"/>
              <a:gd name="T17" fmla="*/ 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8" h="182">
                <a:moveTo>
                  <a:pt x="14" y="103"/>
                </a:moveTo>
                <a:cubicBezTo>
                  <a:pt x="59" y="36"/>
                  <a:pt x="0" y="117"/>
                  <a:pt x="56" y="61"/>
                </a:cubicBezTo>
                <a:cubicBezTo>
                  <a:pt x="72" y="45"/>
                  <a:pt x="83" y="26"/>
                  <a:pt x="98" y="10"/>
                </a:cubicBezTo>
                <a:cubicBezTo>
                  <a:pt x="217" y="16"/>
                  <a:pt x="265" y="14"/>
                  <a:pt x="361" y="44"/>
                </a:cubicBezTo>
                <a:cubicBezTo>
                  <a:pt x="391" y="75"/>
                  <a:pt x="406" y="115"/>
                  <a:pt x="437" y="146"/>
                </a:cubicBezTo>
                <a:cubicBezTo>
                  <a:pt x="457" y="166"/>
                  <a:pt x="488" y="171"/>
                  <a:pt x="513" y="180"/>
                </a:cubicBezTo>
                <a:cubicBezTo>
                  <a:pt x="536" y="177"/>
                  <a:pt x="561" y="182"/>
                  <a:pt x="581" y="171"/>
                </a:cubicBezTo>
                <a:cubicBezTo>
                  <a:pt x="644" y="137"/>
                  <a:pt x="671" y="59"/>
                  <a:pt x="742" y="36"/>
                </a:cubicBezTo>
                <a:cubicBezTo>
                  <a:pt x="765" y="0"/>
                  <a:pt x="776" y="2"/>
                  <a:pt x="818" y="2"/>
                </a:cubicBezTo>
              </a:path>
            </a:pathLst>
          </a:custGeom>
          <a:noFill/>
          <a:ln w="889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619" tIns="44345" rIns="92619" bIns="44345">
            <a:spAutoFit/>
          </a:bodyPr>
          <a:lstStyle/>
          <a:p>
            <a:pPr>
              <a:defRPr/>
            </a:pPr>
            <a:endParaRPr lang="en-US"/>
          </a:p>
        </p:txBody>
      </p:sp>
      <p:sp>
        <p:nvSpPr>
          <p:cNvPr id="84998" name="Freeform 6"/>
          <p:cNvSpPr>
            <a:spLocks/>
          </p:cNvSpPr>
          <p:nvPr/>
        </p:nvSpPr>
        <p:spPr bwMode="auto">
          <a:xfrm>
            <a:off x="2774950" y="1514475"/>
            <a:ext cx="1462088" cy="519113"/>
          </a:xfrm>
          <a:custGeom>
            <a:avLst/>
            <a:gdLst>
              <a:gd name="T0" fmla="*/ 0 w 1000"/>
              <a:gd name="T1" fmla="*/ 449 h 787"/>
              <a:gd name="T2" fmla="*/ 144 w 1000"/>
              <a:gd name="T3" fmla="*/ 475 h 787"/>
              <a:gd name="T4" fmla="*/ 246 w 1000"/>
              <a:gd name="T5" fmla="*/ 500 h 787"/>
              <a:gd name="T6" fmla="*/ 297 w 1000"/>
              <a:gd name="T7" fmla="*/ 551 h 787"/>
              <a:gd name="T8" fmla="*/ 339 w 1000"/>
              <a:gd name="T9" fmla="*/ 754 h 787"/>
              <a:gd name="T10" fmla="*/ 466 w 1000"/>
              <a:gd name="T11" fmla="*/ 763 h 787"/>
              <a:gd name="T12" fmla="*/ 517 w 1000"/>
              <a:gd name="T13" fmla="*/ 746 h 787"/>
              <a:gd name="T14" fmla="*/ 551 w 1000"/>
              <a:gd name="T15" fmla="*/ 636 h 787"/>
              <a:gd name="T16" fmla="*/ 568 w 1000"/>
              <a:gd name="T17" fmla="*/ 255 h 787"/>
              <a:gd name="T18" fmla="*/ 576 w 1000"/>
              <a:gd name="T19" fmla="*/ 221 h 787"/>
              <a:gd name="T20" fmla="*/ 644 w 1000"/>
              <a:gd name="T21" fmla="*/ 85 h 787"/>
              <a:gd name="T22" fmla="*/ 907 w 1000"/>
              <a:gd name="T23" fmla="*/ 94 h 787"/>
              <a:gd name="T24" fmla="*/ 1000 w 1000"/>
              <a:gd name="T25" fmla="*/ 0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0" h="787">
                <a:moveTo>
                  <a:pt x="0" y="449"/>
                </a:moveTo>
                <a:cubicBezTo>
                  <a:pt x="48" y="456"/>
                  <a:pt x="97" y="464"/>
                  <a:pt x="144" y="475"/>
                </a:cubicBezTo>
                <a:cubicBezTo>
                  <a:pt x="178" y="483"/>
                  <a:pt x="246" y="500"/>
                  <a:pt x="246" y="500"/>
                </a:cubicBezTo>
                <a:cubicBezTo>
                  <a:pt x="263" y="517"/>
                  <a:pt x="280" y="534"/>
                  <a:pt x="297" y="551"/>
                </a:cubicBezTo>
                <a:cubicBezTo>
                  <a:pt x="364" y="618"/>
                  <a:pt x="250" y="726"/>
                  <a:pt x="339" y="754"/>
                </a:cubicBezTo>
                <a:cubicBezTo>
                  <a:pt x="390" y="787"/>
                  <a:pt x="366" y="779"/>
                  <a:pt x="466" y="763"/>
                </a:cubicBezTo>
                <a:cubicBezTo>
                  <a:pt x="484" y="760"/>
                  <a:pt x="517" y="746"/>
                  <a:pt x="517" y="746"/>
                </a:cubicBezTo>
                <a:cubicBezTo>
                  <a:pt x="556" y="695"/>
                  <a:pt x="546" y="720"/>
                  <a:pt x="551" y="636"/>
                </a:cubicBezTo>
                <a:cubicBezTo>
                  <a:pt x="558" y="509"/>
                  <a:pt x="539" y="379"/>
                  <a:pt x="568" y="255"/>
                </a:cubicBezTo>
                <a:cubicBezTo>
                  <a:pt x="571" y="244"/>
                  <a:pt x="574" y="232"/>
                  <a:pt x="576" y="221"/>
                </a:cubicBezTo>
                <a:cubicBezTo>
                  <a:pt x="588" y="161"/>
                  <a:pt x="585" y="114"/>
                  <a:pt x="644" y="85"/>
                </a:cubicBezTo>
                <a:cubicBezTo>
                  <a:pt x="732" y="88"/>
                  <a:pt x="821" y="110"/>
                  <a:pt x="907" y="94"/>
                </a:cubicBezTo>
                <a:cubicBezTo>
                  <a:pt x="960" y="84"/>
                  <a:pt x="943" y="0"/>
                  <a:pt x="1000" y="0"/>
                </a:cubicBezTo>
              </a:path>
            </a:pathLst>
          </a:custGeom>
          <a:noFill/>
          <a:ln w="889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619" tIns="44345" rIns="92619" bIns="44345">
            <a:spAutoFit/>
          </a:bodyPr>
          <a:lstStyle/>
          <a:p>
            <a:pPr>
              <a:defRPr/>
            </a:pPr>
            <a:endParaRPr lang="en-US"/>
          </a:p>
        </p:txBody>
      </p:sp>
      <p:sp>
        <p:nvSpPr>
          <p:cNvPr id="84999" name="Freeform 7"/>
          <p:cNvSpPr>
            <a:spLocks/>
          </p:cNvSpPr>
          <p:nvPr/>
        </p:nvSpPr>
        <p:spPr bwMode="auto">
          <a:xfrm>
            <a:off x="4200668" y="1514475"/>
            <a:ext cx="3543480" cy="300038"/>
          </a:xfrm>
          <a:custGeom>
            <a:avLst/>
            <a:gdLst>
              <a:gd name="T0" fmla="*/ 0 w 754"/>
              <a:gd name="T1" fmla="*/ 0 h 1252"/>
              <a:gd name="T2" fmla="*/ 178 w 754"/>
              <a:gd name="T3" fmla="*/ 85 h 1252"/>
              <a:gd name="T4" fmla="*/ 364 w 754"/>
              <a:gd name="T5" fmla="*/ 246 h 1252"/>
              <a:gd name="T6" fmla="*/ 381 w 754"/>
              <a:gd name="T7" fmla="*/ 280 h 1252"/>
              <a:gd name="T8" fmla="*/ 432 w 754"/>
              <a:gd name="T9" fmla="*/ 347 h 1252"/>
              <a:gd name="T10" fmla="*/ 424 w 754"/>
              <a:gd name="T11" fmla="*/ 542 h 1252"/>
              <a:gd name="T12" fmla="*/ 390 w 754"/>
              <a:gd name="T13" fmla="*/ 593 h 1252"/>
              <a:gd name="T14" fmla="*/ 263 w 754"/>
              <a:gd name="T15" fmla="*/ 728 h 1252"/>
              <a:gd name="T16" fmla="*/ 204 w 754"/>
              <a:gd name="T17" fmla="*/ 1008 h 1252"/>
              <a:gd name="T18" fmla="*/ 187 w 754"/>
              <a:gd name="T19" fmla="*/ 1101 h 1252"/>
              <a:gd name="T20" fmla="*/ 195 w 754"/>
              <a:gd name="T21" fmla="*/ 1160 h 1252"/>
              <a:gd name="T22" fmla="*/ 305 w 754"/>
              <a:gd name="T23" fmla="*/ 1211 h 1252"/>
              <a:gd name="T24" fmla="*/ 542 w 754"/>
              <a:gd name="T25" fmla="*/ 1245 h 1252"/>
              <a:gd name="T26" fmla="*/ 661 w 754"/>
              <a:gd name="T27" fmla="*/ 1228 h 1252"/>
              <a:gd name="T28" fmla="*/ 754 w 754"/>
              <a:gd name="T29" fmla="*/ 1169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4" h="1252">
                <a:moveTo>
                  <a:pt x="0" y="0"/>
                </a:moveTo>
                <a:cubicBezTo>
                  <a:pt x="96" y="19"/>
                  <a:pt x="109" y="32"/>
                  <a:pt x="178" y="85"/>
                </a:cubicBezTo>
                <a:cubicBezTo>
                  <a:pt x="205" y="159"/>
                  <a:pt x="297" y="212"/>
                  <a:pt x="364" y="246"/>
                </a:cubicBezTo>
                <a:cubicBezTo>
                  <a:pt x="370" y="257"/>
                  <a:pt x="374" y="269"/>
                  <a:pt x="381" y="280"/>
                </a:cubicBezTo>
                <a:cubicBezTo>
                  <a:pt x="397" y="303"/>
                  <a:pt x="432" y="347"/>
                  <a:pt x="432" y="347"/>
                </a:cubicBezTo>
                <a:cubicBezTo>
                  <a:pt x="429" y="412"/>
                  <a:pt x="435" y="478"/>
                  <a:pt x="424" y="542"/>
                </a:cubicBezTo>
                <a:cubicBezTo>
                  <a:pt x="421" y="562"/>
                  <a:pt x="401" y="576"/>
                  <a:pt x="390" y="593"/>
                </a:cubicBezTo>
                <a:cubicBezTo>
                  <a:pt x="358" y="640"/>
                  <a:pt x="311" y="697"/>
                  <a:pt x="263" y="728"/>
                </a:cubicBezTo>
                <a:cubicBezTo>
                  <a:pt x="204" y="817"/>
                  <a:pt x="217" y="899"/>
                  <a:pt x="204" y="1008"/>
                </a:cubicBezTo>
                <a:cubicBezTo>
                  <a:pt x="200" y="1039"/>
                  <a:pt x="187" y="1101"/>
                  <a:pt x="187" y="1101"/>
                </a:cubicBezTo>
                <a:cubicBezTo>
                  <a:pt x="190" y="1121"/>
                  <a:pt x="187" y="1142"/>
                  <a:pt x="195" y="1160"/>
                </a:cubicBezTo>
                <a:cubicBezTo>
                  <a:pt x="201" y="1175"/>
                  <a:pt x="290" y="1207"/>
                  <a:pt x="305" y="1211"/>
                </a:cubicBezTo>
                <a:cubicBezTo>
                  <a:pt x="388" y="1252"/>
                  <a:pt x="432" y="1240"/>
                  <a:pt x="542" y="1245"/>
                </a:cubicBezTo>
                <a:cubicBezTo>
                  <a:pt x="545" y="1245"/>
                  <a:pt x="638" y="1241"/>
                  <a:pt x="661" y="1228"/>
                </a:cubicBezTo>
                <a:cubicBezTo>
                  <a:pt x="665" y="1226"/>
                  <a:pt x="733" y="1169"/>
                  <a:pt x="754" y="1169"/>
                </a:cubicBezTo>
              </a:path>
            </a:pathLst>
          </a:custGeom>
          <a:noFill/>
          <a:ln w="889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619" tIns="44345" rIns="92619" bIns="44345">
            <a:spAutoFit/>
          </a:bodyPr>
          <a:lstStyle/>
          <a:p>
            <a:pPr>
              <a:defRPr/>
            </a:pPr>
            <a:endParaRPr lang="en-US"/>
          </a:p>
        </p:txBody>
      </p:sp>
      <p:sp>
        <p:nvSpPr>
          <p:cNvPr id="85000" name="Freeform 8"/>
          <p:cNvSpPr>
            <a:spLocks/>
          </p:cNvSpPr>
          <p:nvPr/>
        </p:nvSpPr>
        <p:spPr bwMode="auto">
          <a:xfrm>
            <a:off x="7740650" y="1570427"/>
            <a:ext cx="708025" cy="225425"/>
          </a:xfrm>
          <a:custGeom>
            <a:avLst/>
            <a:gdLst>
              <a:gd name="T0" fmla="*/ 0 w 1135"/>
              <a:gd name="T1" fmla="*/ 542 h 566"/>
              <a:gd name="T2" fmla="*/ 93 w 1135"/>
              <a:gd name="T3" fmla="*/ 534 h 566"/>
              <a:gd name="T4" fmla="*/ 195 w 1135"/>
              <a:gd name="T5" fmla="*/ 492 h 566"/>
              <a:gd name="T6" fmla="*/ 313 w 1135"/>
              <a:gd name="T7" fmla="*/ 441 h 566"/>
              <a:gd name="T8" fmla="*/ 423 w 1135"/>
              <a:gd name="T9" fmla="*/ 458 h 566"/>
              <a:gd name="T10" fmla="*/ 525 w 1135"/>
              <a:gd name="T11" fmla="*/ 424 h 566"/>
              <a:gd name="T12" fmla="*/ 627 w 1135"/>
              <a:gd name="T13" fmla="*/ 407 h 566"/>
              <a:gd name="T14" fmla="*/ 703 w 1135"/>
              <a:gd name="T15" fmla="*/ 415 h 566"/>
              <a:gd name="T16" fmla="*/ 754 w 1135"/>
              <a:gd name="T17" fmla="*/ 492 h 566"/>
              <a:gd name="T18" fmla="*/ 771 w 1135"/>
              <a:gd name="T19" fmla="*/ 517 h 566"/>
              <a:gd name="T20" fmla="*/ 847 w 1135"/>
              <a:gd name="T21" fmla="*/ 526 h 566"/>
              <a:gd name="T22" fmla="*/ 940 w 1135"/>
              <a:gd name="T23" fmla="*/ 407 h 566"/>
              <a:gd name="T24" fmla="*/ 982 w 1135"/>
              <a:gd name="T25" fmla="*/ 119 h 566"/>
              <a:gd name="T26" fmla="*/ 991 w 1135"/>
              <a:gd name="T27" fmla="*/ 51 h 566"/>
              <a:gd name="T28" fmla="*/ 1135 w 1135"/>
              <a:gd name="T29" fmla="*/ 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35" h="566">
                <a:moveTo>
                  <a:pt x="0" y="542"/>
                </a:moveTo>
                <a:cubicBezTo>
                  <a:pt x="31" y="539"/>
                  <a:pt x="62" y="539"/>
                  <a:pt x="93" y="534"/>
                </a:cubicBezTo>
                <a:cubicBezTo>
                  <a:pt x="135" y="527"/>
                  <a:pt x="157" y="504"/>
                  <a:pt x="195" y="492"/>
                </a:cubicBezTo>
                <a:cubicBezTo>
                  <a:pt x="231" y="468"/>
                  <a:pt x="271" y="451"/>
                  <a:pt x="313" y="441"/>
                </a:cubicBezTo>
                <a:cubicBezTo>
                  <a:pt x="350" y="445"/>
                  <a:pt x="386" y="458"/>
                  <a:pt x="423" y="458"/>
                </a:cubicBezTo>
                <a:cubicBezTo>
                  <a:pt x="459" y="458"/>
                  <a:pt x="490" y="433"/>
                  <a:pt x="525" y="424"/>
                </a:cubicBezTo>
                <a:cubicBezTo>
                  <a:pt x="558" y="416"/>
                  <a:pt x="593" y="415"/>
                  <a:pt x="627" y="407"/>
                </a:cubicBezTo>
                <a:cubicBezTo>
                  <a:pt x="652" y="410"/>
                  <a:pt x="681" y="403"/>
                  <a:pt x="703" y="415"/>
                </a:cubicBezTo>
                <a:cubicBezTo>
                  <a:pt x="705" y="416"/>
                  <a:pt x="745" y="479"/>
                  <a:pt x="754" y="492"/>
                </a:cubicBezTo>
                <a:cubicBezTo>
                  <a:pt x="760" y="500"/>
                  <a:pt x="771" y="517"/>
                  <a:pt x="771" y="517"/>
                </a:cubicBezTo>
                <a:cubicBezTo>
                  <a:pt x="787" y="566"/>
                  <a:pt x="808" y="538"/>
                  <a:pt x="847" y="526"/>
                </a:cubicBezTo>
                <a:cubicBezTo>
                  <a:pt x="883" y="488"/>
                  <a:pt x="904" y="443"/>
                  <a:pt x="940" y="407"/>
                </a:cubicBezTo>
                <a:cubicBezTo>
                  <a:pt x="955" y="312"/>
                  <a:pt x="953" y="211"/>
                  <a:pt x="982" y="119"/>
                </a:cubicBezTo>
                <a:cubicBezTo>
                  <a:pt x="985" y="96"/>
                  <a:pt x="978" y="70"/>
                  <a:pt x="991" y="51"/>
                </a:cubicBezTo>
                <a:cubicBezTo>
                  <a:pt x="1017" y="12"/>
                  <a:pt x="1091" y="0"/>
                  <a:pt x="1135" y="0"/>
                </a:cubicBezTo>
              </a:path>
            </a:pathLst>
          </a:custGeom>
          <a:noFill/>
          <a:ln w="889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619" tIns="44345" rIns="92619" bIns="44345">
            <a:spAutoFit/>
          </a:bodyPr>
          <a:lstStyle/>
          <a:p>
            <a:pPr>
              <a:defRPr/>
            </a:pPr>
            <a:endParaRPr lang="en-US"/>
          </a:p>
        </p:txBody>
      </p:sp>
      <p:sp>
        <p:nvSpPr>
          <p:cNvPr id="85002" name="AutoShape 10"/>
          <p:cNvSpPr>
            <a:spLocks noChangeArrowheads="1"/>
          </p:cNvSpPr>
          <p:nvPr/>
        </p:nvSpPr>
        <p:spPr bwMode="auto">
          <a:xfrm>
            <a:off x="701675" y="1143000"/>
            <a:ext cx="7747000" cy="3114675"/>
          </a:xfrm>
          <a:prstGeom prst="roundRect">
            <a:avLst>
              <a:gd name="adj" fmla="val 16667"/>
            </a:avLst>
          </a:prstGeom>
          <a:noFill/>
          <a:ln w="28575">
            <a:solidFill>
              <a:srgbClr val="00008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619" tIns="44345" rIns="92619" bIns="44345">
            <a:spAutoFit/>
          </a:bodyPr>
          <a:lstStyle/>
          <a:p>
            <a:pPr>
              <a:defRPr/>
            </a:pPr>
            <a:endParaRPr lang="en-US"/>
          </a:p>
        </p:txBody>
      </p:sp>
      <p:sp>
        <p:nvSpPr>
          <p:cNvPr id="85005" name="Text Box 13"/>
          <p:cNvSpPr txBox="1">
            <a:spLocks noChangeArrowheads="1"/>
          </p:cNvSpPr>
          <p:nvPr/>
        </p:nvSpPr>
        <p:spPr bwMode="auto">
          <a:xfrm>
            <a:off x="1770063" y="1568450"/>
            <a:ext cx="1425575" cy="373063"/>
          </a:xfrm>
          <a:prstGeom prst="rect">
            <a:avLst/>
          </a:prstGeom>
          <a:solidFill>
            <a:srgbClr val="45FF9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619" tIns="44345" rIns="92619" bIns="44345">
            <a:spAutoFit/>
          </a:bodyPr>
          <a:lstStyle>
            <a:lvl1pPr defTabSz="915988">
              <a:defRPr sz="2400">
                <a:solidFill>
                  <a:schemeClr val="tx1"/>
                </a:solidFill>
                <a:latin typeface="Arial" charset="0"/>
                <a:ea typeface="ＭＳ Ｐゴシック" charset="0"/>
                <a:cs typeface="ＭＳ Ｐゴシック" charset="0"/>
              </a:defRPr>
            </a:lvl1pPr>
            <a:lvl2pPr marL="454025" defTabSz="915988">
              <a:defRPr sz="2400">
                <a:solidFill>
                  <a:schemeClr val="tx1"/>
                </a:solidFill>
                <a:latin typeface="Arial" charset="0"/>
                <a:ea typeface="ＭＳ Ｐゴシック" charset="0"/>
              </a:defRPr>
            </a:lvl2pPr>
            <a:lvl3pPr marL="915988" defTabSz="915988">
              <a:defRPr sz="2400">
                <a:solidFill>
                  <a:schemeClr val="tx1"/>
                </a:solidFill>
                <a:latin typeface="Arial" charset="0"/>
                <a:ea typeface="ＭＳ Ｐゴシック" charset="0"/>
              </a:defRPr>
            </a:lvl3pPr>
            <a:lvl4pPr marL="1370013" defTabSz="915988">
              <a:defRPr sz="2400">
                <a:solidFill>
                  <a:schemeClr val="tx1"/>
                </a:solidFill>
                <a:latin typeface="Arial" charset="0"/>
                <a:ea typeface="ＭＳ Ｐゴシック" charset="0"/>
              </a:defRPr>
            </a:lvl4pPr>
            <a:lvl5pPr marL="1824038" defTabSz="915988">
              <a:defRPr sz="2400">
                <a:solidFill>
                  <a:schemeClr val="tx1"/>
                </a:solidFill>
                <a:latin typeface="Arial" charset="0"/>
                <a:ea typeface="ＭＳ Ｐゴシック" charset="0"/>
              </a:defRPr>
            </a:lvl5pPr>
            <a:lvl6pPr marL="2281238" defTabSz="915988" eaLnBrk="0" fontAlgn="base" hangingPunct="0">
              <a:spcBef>
                <a:spcPct val="0"/>
              </a:spcBef>
              <a:spcAft>
                <a:spcPct val="0"/>
              </a:spcAft>
              <a:defRPr sz="2400">
                <a:solidFill>
                  <a:schemeClr val="tx1"/>
                </a:solidFill>
                <a:latin typeface="Arial" charset="0"/>
                <a:ea typeface="ＭＳ Ｐゴシック" charset="0"/>
              </a:defRPr>
            </a:lvl6pPr>
            <a:lvl7pPr marL="2738438" defTabSz="915988" eaLnBrk="0" fontAlgn="base" hangingPunct="0">
              <a:spcBef>
                <a:spcPct val="0"/>
              </a:spcBef>
              <a:spcAft>
                <a:spcPct val="0"/>
              </a:spcAft>
              <a:defRPr sz="2400">
                <a:solidFill>
                  <a:schemeClr val="tx1"/>
                </a:solidFill>
                <a:latin typeface="Arial" charset="0"/>
                <a:ea typeface="ＭＳ Ｐゴシック" charset="0"/>
              </a:defRPr>
            </a:lvl7pPr>
            <a:lvl8pPr marL="3195638" defTabSz="915988" eaLnBrk="0" fontAlgn="base" hangingPunct="0">
              <a:spcBef>
                <a:spcPct val="0"/>
              </a:spcBef>
              <a:spcAft>
                <a:spcPct val="0"/>
              </a:spcAft>
              <a:defRPr sz="2400">
                <a:solidFill>
                  <a:schemeClr val="tx1"/>
                </a:solidFill>
                <a:latin typeface="Arial" charset="0"/>
                <a:ea typeface="ＭＳ Ｐゴシック" charset="0"/>
              </a:defRPr>
            </a:lvl8pPr>
            <a:lvl9pPr marL="3652838" defTabSz="915988"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800" i="1" smtClean="0"/>
              <a:t>lrp</a:t>
            </a:r>
          </a:p>
        </p:txBody>
      </p:sp>
      <p:grpSp>
        <p:nvGrpSpPr>
          <p:cNvPr id="85011" name="Group 19"/>
          <p:cNvGrpSpPr>
            <a:grpSpLocks/>
          </p:cNvGrpSpPr>
          <p:nvPr/>
        </p:nvGrpSpPr>
        <p:grpSpPr bwMode="auto">
          <a:xfrm>
            <a:off x="1219200" y="2452688"/>
            <a:ext cx="2606675" cy="1433512"/>
            <a:chOff x="1818" y="1239"/>
            <a:chExt cx="1405" cy="414"/>
          </a:xfrm>
        </p:grpSpPr>
        <p:sp>
          <p:nvSpPr>
            <p:cNvPr id="85012" name="Text Box 20"/>
            <p:cNvSpPr txBox="1">
              <a:spLocks noChangeArrowheads="1"/>
            </p:cNvSpPr>
            <p:nvPr/>
          </p:nvSpPr>
          <p:spPr bwMode="auto">
            <a:xfrm>
              <a:off x="2542" y="1239"/>
              <a:ext cx="474" cy="109"/>
            </a:xfrm>
            <a:prstGeom prst="rect">
              <a:avLst/>
            </a:prstGeom>
            <a:solidFill>
              <a:srgbClr val="45FF9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i="1"/>
                <a:t>   lrp </a:t>
              </a:r>
            </a:p>
          </p:txBody>
        </p:sp>
        <p:sp>
          <p:nvSpPr>
            <p:cNvPr id="85013" name="Text Box 21"/>
            <p:cNvSpPr txBox="1">
              <a:spLocks noChangeArrowheads="1"/>
            </p:cNvSpPr>
            <p:nvPr/>
          </p:nvSpPr>
          <p:spPr bwMode="auto">
            <a:xfrm>
              <a:off x="2034" y="1239"/>
              <a:ext cx="508" cy="109"/>
            </a:xfrm>
            <a:prstGeom prst="rect">
              <a:avLst/>
            </a:prstGeom>
            <a:solidFill>
              <a:srgbClr val="FAFF2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i="1"/>
                <a:t>  </a:t>
              </a:r>
              <a:r>
                <a:rPr lang="en-US" sz="1800"/>
                <a:t>P</a:t>
              </a:r>
              <a:r>
                <a:rPr lang="en-US" sz="1800" i="1"/>
                <a:t>lac   </a:t>
              </a:r>
            </a:p>
          </p:txBody>
        </p:sp>
        <p:sp>
          <p:nvSpPr>
            <p:cNvPr id="85014" name="Freeform 22"/>
            <p:cNvSpPr>
              <a:spLocks/>
            </p:cNvSpPr>
            <p:nvPr/>
          </p:nvSpPr>
          <p:spPr bwMode="auto">
            <a:xfrm>
              <a:off x="1818" y="1282"/>
              <a:ext cx="1405" cy="371"/>
            </a:xfrm>
            <a:custGeom>
              <a:avLst/>
              <a:gdLst>
                <a:gd name="T0" fmla="*/ 295 w 1991"/>
                <a:gd name="T1" fmla="*/ 10 h 1184"/>
                <a:gd name="T2" fmla="*/ 157 w 1991"/>
                <a:gd name="T3" fmla="*/ 42 h 1184"/>
                <a:gd name="T4" fmla="*/ 61 w 1991"/>
                <a:gd name="T5" fmla="*/ 160 h 1184"/>
                <a:gd name="T6" fmla="*/ 7 w 1991"/>
                <a:gd name="T7" fmla="*/ 288 h 1184"/>
                <a:gd name="T8" fmla="*/ 82 w 1991"/>
                <a:gd name="T9" fmla="*/ 725 h 1184"/>
                <a:gd name="T10" fmla="*/ 189 w 1991"/>
                <a:gd name="T11" fmla="*/ 949 h 1184"/>
                <a:gd name="T12" fmla="*/ 210 w 1991"/>
                <a:gd name="T13" fmla="*/ 981 h 1184"/>
                <a:gd name="T14" fmla="*/ 242 w 1991"/>
                <a:gd name="T15" fmla="*/ 992 h 1184"/>
                <a:gd name="T16" fmla="*/ 402 w 1991"/>
                <a:gd name="T17" fmla="*/ 1056 h 1184"/>
                <a:gd name="T18" fmla="*/ 498 w 1991"/>
                <a:gd name="T19" fmla="*/ 1088 h 1184"/>
                <a:gd name="T20" fmla="*/ 562 w 1991"/>
                <a:gd name="T21" fmla="*/ 1141 h 1184"/>
                <a:gd name="T22" fmla="*/ 701 w 1991"/>
                <a:gd name="T23" fmla="*/ 1184 h 1184"/>
                <a:gd name="T24" fmla="*/ 1127 w 1991"/>
                <a:gd name="T25" fmla="*/ 1141 h 1184"/>
                <a:gd name="T26" fmla="*/ 1319 w 1991"/>
                <a:gd name="T27" fmla="*/ 1088 h 1184"/>
                <a:gd name="T28" fmla="*/ 1469 w 1991"/>
                <a:gd name="T29" fmla="*/ 1034 h 1184"/>
                <a:gd name="T30" fmla="*/ 1607 w 1991"/>
                <a:gd name="T31" fmla="*/ 938 h 1184"/>
                <a:gd name="T32" fmla="*/ 1693 w 1991"/>
                <a:gd name="T33" fmla="*/ 842 h 1184"/>
                <a:gd name="T34" fmla="*/ 1703 w 1991"/>
                <a:gd name="T35" fmla="*/ 810 h 1184"/>
                <a:gd name="T36" fmla="*/ 1725 w 1991"/>
                <a:gd name="T37" fmla="*/ 789 h 1184"/>
                <a:gd name="T38" fmla="*/ 1778 w 1991"/>
                <a:gd name="T39" fmla="*/ 682 h 1184"/>
                <a:gd name="T40" fmla="*/ 1842 w 1991"/>
                <a:gd name="T41" fmla="*/ 544 h 1184"/>
                <a:gd name="T42" fmla="*/ 1906 w 1991"/>
                <a:gd name="T43" fmla="*/ 458 h 1184"/>
                <a:gd name="T44" fmla="*/ 1959 w 1991"/>
                <a:gd name="T45" fmla="*/ 352 h 1184"/>
                <a:gd name="T46" fmla="*/ 1991 w 1991"/>
                <a:gd name="T47" fmla="*/ 256 h 1184"/>
                <a:gd name="T48" fmla="*/ 1906 w 1991"/>
                <a:gd name="T49" fmla="*/ 117 h 1184"/>
                <a:gd name="T50" fmla="*/ 1778 w 1991"/>
                <a:gd name="T51" fmla="*/ 21 h 1184"/>
                <a:gd name="T52" fmla="*/ 1703 w 1991"/>
                <a:gd name="T53" fmla="*/ 0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91" h="1184">
                  <a:moveTo>
                    <a:pt x="295" y="10"/>
                  </a:moveTo>
                  <a:cubicBezTo>
                    <a:pt x="178" y="34"/>
                    <a:pt x="223" y="21"/>
                    <a:pt x="157" y="42"/>
                  </a:cubicBezTo>
                  <a:cubicBezTo>
                    <a:pt x="125" y="73"/>
                    <a:pt x="76" y="115"/>
                    <a:pt x="61" y="160"/>
                  </a:cubicBezTo>
                  <a:cubicBezTo>
                    <a:pt x="44" y="207"/>
                    <a:pt x="35" y="247"/>
                    <a:pt x="7" y="288"/>
                  </a:cubicBezTo>
                  <a:cubicBezTo>
                    <a:pt x="13" y="424"/>
                    <a:pt x="0" y="601"/>
                    <a:pt x="82" y="725"/>
                  </a:cubicBezTo>
                  <a:cubicBezTo>
                    <a:pt x="105" y="820"/>
                    <a:pt x="127" y="874"/>
                    <a:pt x="189" y="949"/>
                  </a:cubicBezTo>
                  <a:cubicBezTo>
                    <a:pt x="197" y="958"/>
                    <a:pt x="200" y="972"/>
                    <a:pt x="210" y="981"/>
                  </a:cubicBezTo>
                  <a:cubicBezTo>
                    <a:pt x="218" y="988"/>
                    <a:pt x="231" y="986"/>
                    <a:pt x="242" y="992"/>
                  </a:cubicBezTo>
                  <a:cubicBezTo>
                    <a:pt x="293" y="1017"/>
                    <a:pt x="346" y="1037"/>
                    <a:pt x="402" y="1056"/>
                  </a:cubicBezTo>
                  <a:cubicBezTo>
                    <a:pt x="430" y="1065"/>
                    <a:pt x="473" y="1071"/>
                    <a:pt x="498" y="1088"/>
                  </a:cubicBezTo>
                  <a:cubicBezTo>
                    <a:pt x="521" y="1103"/>
                    <a:pt x="537" y="1127"/>
                    <a:pt x="562" y="1141"/>
                  </a:cubicBezTo>
                  <a:cubicBezTo>
                    <a:pt x="599" y="1161"/>
                    <a:pt x="658" y="1173"/>
                    <a:pt x="701" y="1184"/>
                  </a:cubicBezTo>
                  <a:cubicBezTo>
                    <a:pt x="840" y="1177"/>
                    <a:pt x="988" y="1172"/>
                    <a:pt x="1127" y="1141"/>
                  </a:cubicBezTo>
                  <a:cubicBezTo>
                    <a:pt x="1191" y="1126"/>
                    <a:pt x="1254" y="1104"/>
                    <a:pt x="1319" y="1088"/>
                  </a:cubicBezTo>
                  <a:cubicBezTo>
                    <a:pt x="1361" y="1077"/>
                    <a:pt x="1433" y="1057"/>
                    <a:pt x="1469" y="1034"/>
                  </a:cubicBezTo>
                  <a:cubicBezTo>
                    <a:pt x="1514" y="1003"/>
                    <a:pt x="1565" y="974"/>
                    <a:pt x="1607" y="938"/>
                  </a:cubicBezTo>
                  <a:cubicBezTo>
                    <a:pt x="1640" y="909"/>
                    <a:pt x="1662" y="872"/>
                    <a:pt x="1693" y="842"/>
                  </a:cubicBezTo>
                  <a:cubicBezTo>
                    <a:pt x="1696" y="831"/>
                    <a:pt x="1697" y="819"/>
                    <a:pt x="1703" y="810"/>
                  </a:cubicBezTo>
                  <a:cubicBezTo>
                    <a:pt x="1708" y="801"/>
                    <a:pt x="1720" y="798"/>
                    <a:pt x="1725" y="789"/>
                  </a:cubicBezTo>
                  <a:cubicBezTo>
                    <a:pt x="1796" y="647"/>
                    <a:pt x="1696" y="791"/>
                    <a:pt x="1778" y="682"/>
                  </a:cubicBezTo>
                  <a:cubicBezTo>
                    <a:pt x="1790" y="646"/>
                    <a:pt x="1821" y="574"/>
                    <a:pt x="1842" y="544"/>
                  </a:cubicBezTo>
                  <a:cubicBezTo>
                    <a:pt x="1874" y="494"/>
                    <a:pt x="1873" y="552"/>
                    <a:pt x="1906" y="458"/>
                  </a:cubicBezTo>
                  <a:cubicBezTo>
                    <a:pt x="1919" y="419"/>
                    <a:pt x="1943" y="390"/>
                    <a:pt x="1959" y="352"/>
                  </a:cubicBezTo>
                  <a:cubicBezTo>
                    <a:pt x="1969" y="326"/>
                    <a:pt x="1981" y="284"/>
                    <a:pt x="1991" y="256"/>
                  </a:cubicBezTo>
                  <a:cubicBezTo>
                    <a:pt x="1980" y="186"/>
                    <a:pt x="1965" y="155"/>
                    <a:pt x="1906" y="117"/>
                  </a:cubicBezTo>
                  <a:cubicBezTo>
                    <a:pt x="1859" y="46"/>
                    <a:pt x="1853" y="46"/>
                    <a:pt x="1778" y="21"/>
                  </a:cubicBezTo>
                  <a:cubicBezTo>
                    <a:pt x="1753" y="12"/>
                    <a:pt x="1729" y="0"/>
                    <a:pt x="1703" y="0"/>
                  </a:cubicBezTo>
                </a:path>
              </a:pathLst>
            </a:custGeom>
            <a:noFill/>
            <a:ln w="889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5015" name="Line 23"/>
            <p:cNvSpPr>
              <a:spLocks noChangeShapeType="1"/>
            </p:cNvSpPr>
            <p:nvPr/>
          </p:nvSpPr>
          <p:spPr bwMode="auto">
            <a:xfrm flipV="1">
              <a:off x="2985" y="1481"/>
              <a:ext cx="117" cy="7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5016" name="Text Box 24"/>
            <p:cNvSpPr txBox="1">
              <a:spLocks noChangeArrowheads="1"/>
            </p:cNvSpPr>
            <p:nvPr/>
          </p:nvSpPr>
          <p:spPr bwMode="auto">
            <a:xfrm>
              <a:off x="2016" y="1405"/>
              <a:ext cx="756"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t>pHetero-Lrp</a:t>
              </a:r>
            </a:p>
          </p:txBody>
        </p:sp>
      </p:grpSp>
      <p:grpSp>
        <p:nvGrpSpPr>
          <p:cNvPr id="86039" name="Group 28"/>
          <p:cNvGrpSpPr>
            <a:grpSpLocks/>
          </p:cNvGrpSpPr>
          <p:nvPr/>
        </p:nvGrpSpPr>
        <p:grpSpPr bwMode="auto">
          <a:xfrm>
            <a:off x="1770063" y="1558925"/>
            <a:ext cx="1425575" cy="374650"/>
            <a:chOff x="1344" y="1046"/>
            <a:chExt cx="768" cy="119"/>
          </a:xfrm>
        </p:grpSpPr>
        <p:sp>
          <p:nvSpPr>
            <p:cNvPr id="85021" name="Text Box 29"/>
            <p:cNvSpPr txBox="1">
              <a:spLocks noChangeArrowheads="1"/>
            </p:cNvSpPr>
            <p:nvPr/>
          </p:nvSpPr>
          <p:spPr bwMode="auto">
            <a:xfrm>
              <a:off x="1344" y="1047"/>
              <a:ext cx="768" cy="118"/>
            </a:xfrm>
            <a:prstGeom prst="rect">
              <a:avLst/>
            </a:prstGeom>
            <a:solidFill>
              <a:srgbClr val="45FF9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619" tIns="44345" rIns="92619" bIns="44345">
              <a:spAutoFit/>
            </a:bodyPr>
            <a:lstStyle>
              <a:lvl1pPr defTabSz="915988">
                <a:defRPr sz="2400">
                  <a:solidFill>
                    <a:schemeClr val="tx1"/>
                  </a:solidFill>
                  <a:latin typeface="Arial" charset="0"/>
                  <a:ea typeface="ＭＳ Ｐゴシック" charset="0"/>
                  <a:cs typeface="ＭＳ Ｐゴシック" charset="0"/>
                </a:defRPr>
              </a:lvl1pPr>
              <a:lvl2pPr marL="454025" defTabSz="915988">
                <a:defRPr sz="2400">
                  <a:solidFill>
                    <a:schemeClr val="tx1"/>
                  </a:solidFill>
                  <a:latin typeface="Arial" charset="0"/>
                  <a:ea typeface="ＭＳ Ｐゴシック" charset="0"/>
                </a:defRPr>
              </a:lvl2pPr>
              <a:lvl3pPr marL="915988" defTabSz="915988">
                <a:defRPr sz="2400">
                  <a:solidFill>
                    <a:schemeClr val="tx1"/>
                  </a:solidFill>
                  <a:latin typeface="Arial" charset="0"/>
                  <a:ea typeface="ＭＳ Ｐゴシック" charset="0"/>
                </a:defRPr>
              </a:lvl3pPr>
              <a:lvl4pPr marL="1370013" defTabSz="915988">
                <a:defRPr sz="2400">
                  <a:solidFill>
                    <a:schemeClr val="tx1"/>
                  </a:solidFill>
                  <a:latin typeface="Arial" charset="0"/>
                  <a:ea typeface="ＭＳ Ｐゴシック" charset="0"/>
                </a:defRPr>
              </a:lvl4pPr>
              <a:lvl5pPr marL="1824038" defTabSz="915988">
                <a:defRPr sz="2400">
                  <a:solidFill>
                    <a:schemeClr val="tx1"/>
                  </a:solidFill>
                  <a:latin typeface="Arial" charset="0"/>
                  <a:ea typeface="ＭＳ Ｐゴシック" charset="0"/>
                </a:defRPr>
              </a:lvl5pPr>
              <a:lvl6pPr marL="2281238" defTabSz="915988" eaLnBrk="0" fontAlgn="base" hangingPunct="0">
                <a:spcBef>
                  <a:spcPct val="0"/>
                </a:spcBef>
                <a:spcAft>
                  <a:spcPct val="0"/>
                </a:spcAft>
                <a:defRPr sz="2400">
                  <a:solidFill>
                    <a:schemeClr val="tx1"/>
                  </a:solidFill>
                  <a:latin typeface="Arial" charset="0"/>
                  <a:ea typeface="ＭＳ Ｐゴシック" charset="0"/>
                </a:defRPr>
              </a:lvl6pPr>
              <a:lvl7pPr marL="2738438" defTabSz="915988" eaLnBrk="0" fontAlgn="base" hangingPunct="0">
                <a:spcBef>
                  <a:spcPct val="0"/>
                </a:spcBef>
                <a:spcAft>
                  <a:spcPct val="0"/>
                </a:spcAft>
                <a:defRPr sz="2400">
                  <a:solidFill>
                    <a:schemeClr val="tx1"/>
                  </a:solidFill>
                  <a:latin typeface="Arial" charset="0"/>
                  <a:ea typeface="ＭＳ Ｐゴシック" charset="0"/>
                </a:defRPr>
              </a:lvl7pPr>
              <a:lvl8pPr marL="3195638" defTabSz="915988" eaLnBrk="0" fontAlgn="base" hangingPunct="0">
                <a:spcBef>
                  <a:spcPct val="0"/>
                </a:spcBef>
                <a:spcAft>
                  <a:spcPct val="0"/>
                </a:spcAft>
                <a:defRPr sz="2400">
                  <a:solidFill>
                    <a:schemeClr val="tx1"/>
                  </a:solidFill>
                  <a:latin typeface="Arial" charset="0"/>
                  <a:ea typeface="ＭＳ Ｐゴシック" charset="0"/>
                </a:defRPr>
              </a:lvl8pPr>
              <a:lvl9pPr marL="3652838" defTabSz="915988"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800" i="1" smtClean="0"/>
                <a:t>lr        lrp</a:t>
              </a:r>
            </a:p>
          </p:txBody>
        </p:sp>
        <p:sp>
          <p:nvSpPr>
            <p:cNvPr id="85022" name="Rectangle 30"/>
            <p:cNvSpPr>
              <a:spLocks noChangeArrowheads="1"/>
            </p:cNvSpPr>
            <p:nvPr/>
          </p:nvSpPr>
          <p:spPr bwMode="auto">
            <a:xfrm>
              <a:off x="1524" y="1046"/>
              <a:ext cx="399" cy="118"/>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44345" rIns="0" bIns="44345">
              <a:spAutoFit/>
            </a:bodyPr>
            <a:lstStyle/>
            <a:p>
              <a:pPr algn="ctr" defTabSz="915988">
                <a:defRPr/>
              </a:pPr>
              <a:r>
                <a:rPr lang="en-US" sz="1800"/>
                <a:t>Tn10</a:t>
              </a:r>
            </a:p>
          </p:txBody>
        </p:sp>
      </p:grpSp>
      <p:pic>
        <p:nvPicPr>
          <p:cNvPr id="85024" name="Picture 32"/>
          <p:cNvPicPr>
            <a:picLocks noChangeAspect="1" noChangeArrowheads="1"/>
          </p:cNvPicPr>
          <p:nvPr/>
        </p:nvPicPr>
        <p:blipFill>
          <a:blip r:embed="rId3" cstate="screen">
            <a:extLst>
              <a:ext uri="{28A0092B-C50C-407E-A947-70E740481C1C}">
                <a14:useLocalDpi xmlns:a14="http://schemas.microsoft.com/office/drawing/2010/main"/>
              </a:ext>
            </a:extLst>
          </a:blip>
          <a:srcRect l="11429" t="11668" r="5000" b="17061"/>
          <a:stretch>
            <a:fillRect/>
          </a:stretch>
        </p:blipFill>
        <p:spPr bwMode="auto">
          <a:xfrm>
            <a:off x="4267200" y="2225675"/>
            <a:ext cx="3657600" cy="173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6030" name="TextBox 1"/>
          <p:cNvSpPr txBox="1">
            <a:spLocks noChangeArrowheads="1"/>
          </p:cNvSpPr>
          <p:nvPr/>
        </p:nvSpPr>
        <p:spPr bwMode="auto">
          <a:xfrm>
            <a:off x="6932613" y="717550"/>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solidFill>
                  <a:srgbClr val="000580"/>
                </a:solidFill>
              </a:rPr>
              <a:t>E. coli</a:t>
            </a:r>
          </a:p>
        </p:txBody>
      </p:sp>
      <p:grpSp>
        <p:nvGrpSpPr>
          <p:cNvPr id="6" name="Group 5"/>
          <p:cNvGrpSpPr/>
          <p:nvPr/>
        </p:nvGrpSpPr>
        <p:grpSpPr>
          <a:xfrm>
            <a:off x="25802" y="3977640"/>
            <a:ext cx="9144000" cy="2880360"/>
            <a:chOff x="25802" y="3977640"/>
            <a:chExt cx="9144000" cy="2880360"/>
          </a:xfrm>
        </p:grpSpPr>
        <p:pic>
          <p:nvPicPr>
            <p:cNvPr id="3" name="Picture 2"/>
            <p:cNvPicPr>
              <a:picLocks noChangeAspect="1"/>
            </p:cNvPicPr>
            <p:nvPr/>
          </p:nvPicPr>
          <p:blipFill>
            <a:blip r:embed="rId4"/>
            <a:stretch>
              <a:fillRect/>
            </a:stretch>
          </p:blipFill>
          <p:spPr>
            <a:xfrm>
              <a:off x="25802" y="3977640"/>
              <a:ext cx="9144000" cy="2880360"/>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43400" y="4027362"/>
              <a:ext cx="2018538" cy="533400"/>
            </a:xfrm>
            <a:prstGeom prst="rect">
              <a:avLst/>
            </a:prstGeom>
          </p:spPr>
        </p:pic>
      </p:grpSp>
    </p:spTree>
    <p:extLst>
      <p:ext uri="{BB962C8B-B14F-4D97-AF65-F5344CB8AC3E}">
        <p14:creationId xmlns:p14="http://schemas.microsoft.com/office/powerpoint/2010/main" val="36725302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6039"/>
                                        </p:tgtEl>
                                        <p:attrNameLst>
                                          <p:attrName>style.visibility</p:attrName>
                                        </p:attrNameLst>
                                      </p:cBhvr>
                                      <p:to>
                                        <p:strVal val="visible"/>
                                      </p:to>
                                    </p:set>
                                    <p:animEffect transition="in" filter="wipe(down)">
                                      <p:cBhvr>
                                        <p:cTn id="7" dur="500"/>
                                        <p:tgtEl>
                                          <p:spTgt spid="8603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nodeType="clickEffect">
                                  <p:stCondLst>
                                    <p:cond delay="0"/>
                                  </p:stCondLst>
                                  <p:childTnLst>
                                    <p:set>
                                      <p:cBhvr>
                                        <p:cTn id="11" dur="1" fill="hold">
                                          <p:stCondLst>
                                            <p:cond delay="0"/>
                                          </p:stCondLst>
                                        </p:cTn>
                                        <p:tgtEl>
                                          <p:spTgt spid="85011"/>
                                        </p:tgtEl>
                                        <p:attrNameLst>
                                          <p:attrName>style.visibility</p:attrName>
                                        </p:attrNameLst>
                                      </p:cBhvr>
                                      <p:to>
                                        <p:strVal val="visible"/>
                                      </p:to>
                                    </p:set>
                                    <p:animEffect transition="in" filter="wheel(8)">
                                      <p:cBhvr>
                                        <p:cTn id="12" dur="500"/>
                                        <p:tgtEl>
                                          <p:spTgt spid="850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4995">
                                            <p:txEl>
                                              <p:pRg st="0" end="0"/>
                                            </p:txEl>
                                          </p:spTgt>
                                        </p:tgtEl>
                                        <p:attrNameLst>
                                          <p:attrName>style.visibility</p:attrName>
                                        </p:attrNameLst>
                                      </p:cBhvr>
                                      <p:to>
                                        <p:strVal val="visible"/>
                                      </p:to>
                                    </p:set>
                                    <p:animEffect transition="in" filter="wipe(left)">
                                      <p:cBhvr>
                                        <p:cTn id="17" dur="500"/>
                                        <p:tgtEl>
                                          <p:spTgt spid="84995">
                                            <p:txEl>
                                              <p:pRg st="0" end="0"/>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84995">
                                            <p:txEl>
                                              <p:pRg st="1" end="1"/>
                                            </p:txEl>
                                          </p:spTgt>
                                        </p:tgtEl>
                                        <p:attrNameLst>
                                          <p:attrName>style.visibility</p:attrName>
                                        </p:attrNameLst>
                                      </p:cBhvr>
                                      <p:to>
                                        <p:strVal val="visible"/>
                                      </p:to>
                                    </p:set>
                                    <p:animEffect transition="in" filter="wipe(left)">
                                      <p:cBhvr>
                                        <p:cTn id="20" dur="500"/>
                                        <p:tgtEl>
                                          <p:spTgt spid="84995">
                                            <p:txEl>
                                              <p:pRg st="1" end="1"/>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84995">
                                            <p:txEl>
                                              <p:pRg st="2" end="2"/>
                                            </p:txEl>
                                          </p:spTgt>
                                        </p:tgtEl>
                                        <p:attrNameLst>
                                          <p:attrName>style.visibility</p:attrName>
                                        </p:attrNameLst>
                                      </p:cBhvr>
                                      <p:to>
                                        <p:strVal val="visible"/>
                                      </p:to>
                                    </p:set>
                                    <p:animEffect transition="in" filter="wipe(left)">
                                      <p:cBhvr>
                                        <p:cTn id="23" dur="500"/>
                                        <p:tgtEl>
                                          <p:spTgt spid="84995">
                                            <p:txEl>
                                              <p:pRg st="2" end="2"/>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4995">
                                            <p:txEl>
                                              <p:pRg st="3" end="3"/>
                                            </p:txEl>
                                          </p:spTgt>
                                        </p:tgtEl>
                                        <p:attrNameLst>
                                          <p:attrName>style.visibility</p:attrName>
                                        </p:attrNameLst>
                                      </p:cBhvr>
                                      <p:to>
                                        <p:strVal val="visible"/>
                                      </p:to>
                                    </p:set>
                                    <p:animEffect transition="in" filter="wipe(left)">
                                      <p:cBhvr>
                                        <p:cTn id="26" dur="500"/>
                                        <p:tgtEl>
                                          <p:spTgt spid="8499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85024"/>
                                        </p:tgtEl>
                                        <p:attrNameLst>
                                          <p:attrName>style.visibility</p:attrName>
                                        </p:attrNameLst>
                                      </p:cBhvr>
                                      <p:to>
                                        <p:strVal val="visible"/>
                                      </p:to>
                                    </p:set>
                                    <p:animEffect transition="in" filter="barn(outVertical)">
                                      <p:cBhvr>
                                        <p:cTn id="31" dur="500"/>
                                        <p:tgtEl>
                                          <p:spTgt spid="850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allAtOnce"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630" name="Group 38"/>
          <p:cNvGrpSpPr>
            <a:grpSpLocks/>
          </p:cNvGrpSpPr>
          <p:nvPr/>
        </p:nvGrpSpPr>
        <p:grpSpPr bwMode="auto">
          <a:xfrm>
            <a:off x="2152650" y="1009650"/>
            <a:ext cx="4959350" cy="4838700"/>
            <a:chOff x="1356" y="636"/>
            <a:chExt cx="3124" cy="3048"/>
          </a:xfrm>
        </p:grpSpPr>
        <p:pic>
          <p:nvPicPr>
            <p:cNvPr id="110629" name="Picture 3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56" y="636"/>
              <a:ext cx="3124" cy="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8073" name="Text Box 29"/>
            <p:cNvSpPr txBox="1">
              <a:spLocks noChangeArrowheads="1"/>
            </p:cNvSpPr>
            <p:nvPr/>
          </p:nvSpPr>
          <p:spPr bwMode="auto">
            <a:xfrm>
              <a:off x="3089" y="1584"/>
              <a:ext cx="1113" cy="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a:t>Eco only</a:t>
              </a:r>
            </a:p>
            <a:p>
              <a:pPr algn="ctr">
                <a:spcBef>
                  <a:spcPct val="50000"/>
                </a:spcBef>
              </a:pPr>
              <a:r>
                <a:rPr lang="en-US" sz="1800"/>
                <a:t>(198; 37%)</a:t>
              </a:r>
            </a:p>
          </p:txBody>
        </p:sp>
        <p:sp>
          <p:nvSpPr>
            <p:cNvPr id="88074" name="Text Box 30"/>
            <p:cNvSpPr txBox="1">
              <a:spLocks noChangeArrowheads="1"/>
            </p:cNvSpPr>
            <p:nvPr/>
          </p:nvSpPr>
          <p:spPr bwMode="auto">
            <a:xfrm>
              <a:off x="2160" y="2688"/>
              <a:ext cx="1193" cy="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a:t>Eco+Pmi+Vch</a:t>
              </a:r>
            </a:p>
            <a:p>
              <a:pPr algn="ctr">
                <a:spcBef>
                  <a:spcPct val="50000"/>
                </a:spcBef>
              </a:pPr>
              <a:r>
                <a:rPr lang="en-US" sz="1800"/>
                <a:t>(165; 31%)</a:t>
              </a:r>
            </a:p>
          </p:txBody>
        </p:sp>
        <p:sp>
          <p:nvSpPr>
            <p:cNvPr id="88075" name="Text Box 31"/>
            <p:cNvSpPr txBox="1">
              <a:spLocks noChangeArrowheads="1"/>
            </p:cNvSpPr>
            <p:nvPr/>
          </p:nvSpPr>
          <p:spPr bwMode="auto">
            <a:xfrm>
              <a:off x="1848" y="943"/>
              <a:ext cx="1193" cy="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a:t>Eco+Vch only</a:t>
              </a:r>
            </a:p>
            <a:p>
              <a:pPr>
                <a:spcBef>
                  <a:spcPct val="50000"/>
                </a:spcBef>
              </a:pPr>
              <a:r>
                <a:rPr lang="en-US" sz="1800"/>
                <a:t>         (61; 12%)</a:t>
              </a:r>
            </a:p>
          </p:txBody>
        </p:sp>
        <p:sp>
          <p:nvSpPr>
            <p:cNvPr id="88076" name="Text Box 32"/>
            <p:cNvSpPr txBox="1">
              <a:spLocks noChangeArrowheads="1"/>
            </p:cNvSpPr>
            <p:nvPr/>
          </p:nvSpPr>
          <p:spPr bwMode="auto">
            <a:xfrm>
              <a:off x="1392" y="1776"/>
              <a:ext cx="1193" cy="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a:t>Eco+Pmi only</a:t>
              </a:r>
            </a:p>
            <a:p>
              <a:pPr algn="ctr">
                <a:spcBef>
                  <a:spcPct val="50000"/>
                </a:spcBef>
              </a:pPr>
              <a:r>
                <a:rPr lang="en-US" sz="1800"/>
                <a:t>(108; 20%)</a:t>
              </a:r>
            </a:p>
          </p:txBody>
        </p:sp>
      </p:grpSp>
      <p:sp>
        <p:nvSpPr>
          <p:cNvPr id="110626" name="Text Box 34"/>
          <p:cNvSpPr txBox="1">
            <a:spLocks noChangeArrowheads="1"/>
          </p:cNvSpPr>
          <p:nvPr/>
        </p:nvSpPr>
        <p:spPr bwMode="auto">
          <a:xfrm>
            <a:off x="304800" y="555625"/>
            <a:ext cx="1828800" cy="1196975"/>
          </a:xfrm>
          <a:prstGeom prst="rect">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t>532 genes responsive to EcoLrp</a:t>
            </a:r>
          </a:p>
        </p:txBody>
      </p:sp>
      <p:sp>
        <p:nvSpPr>
          <p:cNvPr id="110627" name="Text Box 35"/>
          <p:cNvSpPr txBox="1">
            <a:spLocks noChangeArrowheads="1"/>
          </p:cNvSpPr>
          <p:nvPr/>
        </p:nvSpPr>
        <p:spPr bwMode="auto">
          <a:xfrm>
            <a:off x="5908675" y="5584825"/>
            <a:ext cx="3159125" cy="1196975"/>
          </a:xfrm>
          <a:prstGeom prst="rect">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t>Genes responsive to:</a:t>
            </a:r>
          </a:p>
          <a:p>
            <a:pPr algn="ctr">
              <a:defRPr/>
            </a:pPr>
            <a:r>
              <a:rPr lang="en-US"/>
              <a:t>PmiLrp only – 107</a:t>
            </a:r>
          </a:p>
          <a:p>
            <a:pPr algn="ctr">
              <a:defRPr/>
            </a:pPr>
            <a:r>
              <a:rPr lang="en-US"/>
              <a:t>VchLrp only – 162</a:t>
            </a:r>
          </a:p>
        </p:txBody>
      </p:sp>
      <p:sp>
        <p:nvSpPr>
          <p:cNvPr id="110631" name="Text Box 39"/>
          <p:cNvSpPr txBox="1">
            <a:spLocks noChangeArrowheads="1"/>
          </p:cNvSpPr>
          <p:nvPr/>
        </p:nvSpPr>
        <p:spPr bwMode="auto">
          <a:xfrm>
            <a:off x="304800" y="5584825"/>
            <a:ext cx="1828800" cy="1196975"/>
          </a:xfrm>
          <a:prstGeom prst="rect">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t>False discovery rate &lt;5%</a:t>
            </a:r>
          </a:p>
        </p:txBody>
      </p:sp>
      <p:sp>
        <p:nvSpPr>
          <p:cNvPr id="110632" name="Text Box 40"/>
          <p:cNvSpPr txBox="1">
            <a:spLocks noChangeArrowheads="1"/>
          </p:cNvSpPr>
          <p:nvPr/>
        </p:nvSpPr>
        <p:spPr bwMode="auto">
          <a:xfrm>
            <a:off x="7243763" y="581025"/>
            <a:ext cx="1828800" cy="1562100"/>
          </a:xfrm>
          <a:prstGeom prst="rect">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t>Why are EcoLrp and PmiLrp so different?</a:t>
            </a:r>
          </a:p>
        </p:txBody>
      </p:sp>
      <p:grpSp>
        <p:nvGrpSpPr>
          <p:cNvPr id="6" name="Group 5"/>
          <p:cNvGrpSpPr>
            <a:grpSpLocks/>
          </p:cNvGrpSpPr>
          <p:nvPr/>
        </p:nvGrpSpPr>
        <p:grpSpPr bwMode="auto">
          <a:xfrm>
            <a:off x="2222500" y="1066800"/>
            <a:ext cx="4813300" cy="4724400"/>
            <a:chOff x="2222551" y="1066800"/>
            <a:chExt cx="4812741" cy="4724400"/>
          </a:xfrm>
          <a:effectLst>
            <a:glow rad="165100">
              <a:srgbClr val="FFC2BF">
                <a:alpha val="67000"/>
              </a:srgbClr>
            </a:glow>
          </a:effectLst>
        </p:grpSpPr>
        <p:sp>
          <p:nvSpPr>
            <p:cNvPr id="3" name="Arc 2"/>
            <p:cNvSpPr/>
            <p:nvPr/>
          </p:nvSpPr>
          <p:spPr bwMode="auto">
            <a:xfrm>
              <a:off x="2222551" y="1066800"/>
              <a:ext cx="4812741" cy="4724400"/>
            </a:xfrm>
            <a:prstGeom prst="arc">
              <a:avLst>
                <a:gd name="adj1" fmla="val 2618258"/>
                <a:gd name="adj2" fmla="val 13716911"/>
              </a:avLst>
            </a:prstGeom>
            <a:noFill/>
            <a:ln w="76200" cap="flat" cmpd="sng" algn="ctr">
              <a:solidFill>
                <a:srgbClr val="800000"/>
              </a:solidFill>
              <a:prstDash val="solid"/>
              <a:round/>
              <a:headEnd type="none" w="med" len="med"/>
              <a:tailEnd type="none" w="med" len="med"/>
            </a:ln>
            <a:effectLst/>
          </p:spPr>
          <p:txBody>
            <a:bodyPr/>
            <a:lstStyle/>
            <a:p>
              <a:pPr>
                <a:defRPr/>
              </a:pPr>
              <a:endParaRPr lang="en-US">
                <a:ln>
                  <a:solidFill>
                    <a:srgbClr val="800000"/>
                  </a:solidFill>
                </a:ln>
                <a:noFill/>
                <a:ea typeface="ＭＳ Ｐゴシック" charset="-128"/>
                <a:cs typeface="ＭＳ Ｐゴシック" charset="-128"/>
              </a:endParaRPr>
            </a:p>
          </p:txBody>
        </p:sp>
        <p:cxnSp>
          <p:nvCxnSpPr>
            <p:cNvPr id="90121" name="Straight Connector 4"/>
            <p:cNvCxnSpPr>
              <a:cxnSpLocks noChangeShapeType="1"/>
            </p:cNvCxnSpPr>
            <p:nvPr/>
          </p:nvCxnSpPr>
          <p:spPr bwMode="auto">
            <a:xfrm>
              <a:off x="2996865" y="1637731"/>
              <a:ext cx="3388416" cy="3460451"/>
            </a:xfrm>
            <a:prstGeom prst="line">
              <a:avLst/>
            </a:prstGeom>
            <a:noFill/>
            <a:ln w="76200" cap="flat" cmpd="sng" algn="ctr">
              <a:solidFill>
                <a:srgbClr val="800000"/>
              </a:solidFill>
              <a:prstDash val="solid"/>
              <a:round/>
              <a:headEnd type="none" w="med" len="med"/>
              <a:tailEnd type="none" w="med" len="med"/>
            </a:ln>
            <a:effectLst/>
          </p:spPr>
        </p:cxnSp>
      </p:grpSp>
      <p:sp>
        <p:nvSpPr>
          <p:cNvPr id="16" name="Text Box 2"/>
          <p:cNvSpPr txBox="1">
            <a:spLocks noChangeArrowheads="1"/>
          </p:cNvSpPr>
          <p:nvPr/>
        </p:nvSpPr>
        <p:spPr bwMode="auto">
          <a:xfrm>
            <a:off x="228600" y="76200"/>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t>Testing Lrp equivalence – Substitution test</a:t>
            </a:r>
          </a:p>
        </p:txBody>
      </p:sp>
    </p:spTree>
    <p:extLst>
      <p:ext uri="{BB962C8B-B14F-4D97-AF65-F5344CB8AC3E}">
        <p14:creationId xmlns:p14="http://schemas.microsoft.com/office/powerpoint/2010/main" val="40290990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110630"/>
                                        </p:tgtEl>
                                        <p:attrNameLst>
                                          <p:attrName>style.visibility</p:attrName>
                                        </p:attrNameLst>
                                      </p:cBhvr>
                                      <p:to>
                                        <p:strVal val="visible"/>
                                      </p:to>
                                    </p:set>
                                    <p:animEffect transition="in" filter="circle(out)">
                                      <p:cBhvr>
                                        <p:cTn id="7" dur="1000"/>
                                        <p:tgtEl>
                                          <p:spTgt spid="110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10627"/>
                                        </p:tgtEl>
                                        <p:attrNameLst>
                                          <p:attrName>style.visibility</p:attrName>
                                        </p:attrNameLst>
                                      </p:cBhvr>
                                      <p:to>
                                        <p:strVal val="visible"/>
                                      </p:to>
                                    </p:set>
                                    <p:animEffect transition="in" filter="box(out)">
                                      <p:cBhvr>
                                        <p:cTn id="17" dur="500"/>
                                        <p:tgtEl>
                                          <p:spTgt spid="1106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10632"/>
                                        </p:tgtEl>
                                        <p:attrNameLst>
                                          <p:attrName>style.visibility</p:attrName>
                                        </p:attrNameLst>
                                      </p:cBhvr>
                                      <p:to>
                                        <p:strVal val="visible"/>
                                      </p:to>
                                    </p:set>
                                    <p:animEffect transition="in" filter="box(out)">
                                      <p:cBhvr>
                                        <p:cTn id="22" dur="500"/>
                                        <p:tgtEl>
                                          <p:spTgt spid="110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27" grpId="0" animBg="1"/>
      <p:bldP spid="11063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Box 2"/>
          <p:cNvSpPr txBox="1">
            <a:spLocks noChangeArrowheads="1"/>
          </p:cNvSpPr>
          <p:nvPr/>
        </p:nvSpPr>
        <p:spPr bwMode="auto">
          <a:xfrm>
            <a:off x="228600" y="76200"/>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t>Testing Lrp equivalence – N-terminal tails</a:t>
            </a:r>
          </a:p>
        </p:txBody>
      </p:sp>
      <p:pic>
        <p:nvPicPr>
          <p:cNvPr id="98306" name="Picture 2"/>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2916238"/>
            <a:ext cx="9144000" cy="371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4"/>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72200" y="533400"/>
            <a:ext cx="26638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extBox 5"/>
          <p:cNvSpPr txBox="1">
            <a:spLocks noChangeArrowheads="1"/>
          </p:cNvSpPr>
          <p:nvPr/>
        </p:nvSpPr>
        <p:spPr bwMode="auto">
          <a:xfrm>
            <a:off x="5334000" y="781050"/>
            <a:ext cx="1066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600"/>
              <a:t>PDB 2GQQ</a:t>
            </a:r>
          </a:p>
        </p:txBody>
      </p:sp>
      <p:sp>
        <p:nvSpPr>
          <p:cNvPr id="98309" name="Oval 6"/>
          <p:cNvSpPr>
            <a:spLocks noChangeArrowheads="1"/>
          </p:cNvSpPr>
          <p:nvPr/>
        </p:nvSpPr>
        <p:spPr bwMode="auto">
          <a:xfrm>
            <a:off x="6172200" y="1582738"/>
            <a:ext cx="650875" cy="879475"/>
          </a:xfrm>
          <a:prstGeom prst="ellipse">
            <a:avLst/>
          </a:prstGeom>
          <a:noFill/>
          <a:ln w="349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 name="Group 1"/>
          <p:cNvGrpSpPr>
            <a:grpSpLocks/>
          </p:cNvGrpSpPr>
          <p:nvPr/>
        </p:nvGrpSpPr>
        <p:grpSpPr bwMode="auto">
          <a:xfrm>
            <a:off x="50800" y="1220788"/>
            <a:ext cx="4064000" cy="2014537"/>
            <a:chOff x="50802" y="1220787"/>
            <a:chExt cx="4063998" cy="2015071"/>
          </a:xfrm>
        </p:grpSpPr>
        <p:cxnSp>
          <p:nvCxnSpPr>
            <p:cNvPr id="98311" name="Straight Connector 11"/>
            <p:cNvCxnSpPr>
              <a:cxnSpLocks noChangeShapeType="1"/>
            </p:cNvCxnSpPr>
            <p:nvPr/>
          </p:nvCxnSpPr>
          <p:spPr bwMode="auto">
            <a:xfrm rot="5400000" flipH="1" flipV="1">
              <a:off x="-338666" y="2651658"/>
              <a:ext cx="973668" cy="19473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98312" name="Straight Connector 13"/>
            <p:cNvCxnSpPr>
              <a:cxnSpLocks noChangeShapeType="1"/>
            </p:cNvCxnSpPr>
            <p:nvPr/>
          </p:nvCxnSpPr>
          <p:spPr bwMode="auto">
            <a:xfrm flipV="1">
              <a:off x="1202267" y="2228320"/>
              <a:ext cx="2743200" cy="990600"/>
            </a:xfrm>
            <a:prstGeom prst="line">
              <a:avLst/>
            </a:prstGeom>
            <a:noFill/>
            <a:ln w="38100">
              <a:solidFill>
                <a:srgbClr val="D20000"/>
              </a:solidFill>
              <a:round/>
              <a:headEnd/>
              <a:tailEnd/>
            </a:ln>
            <a:extLst>
              <a:ext uri="{909E8E84-426E-40dd-AFC4-6F175D3DCCD1}">
                <a14:hiddenFill xmlns:a14="http://schemas.microsoft.com/office/drawing/2010/main">
                  <a:noFill/>
                </a14:hiddenFill>
              </a:ext>
            </a:extLst>
          </p:spPr>
        </p:cxnSp>
        <p:pic>
          <p:nvPicPr>
            <p:cNvPr id="98313" name="Picture 8"/>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00" y="1220787"/>
              <a:ext cx="4038600" cy="101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798021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5" name="Group 16"/>
          <p:cNvGrpSpPr>
            <a:grpSpLocks/>
          </p:cNvGrpSpPr>
          <p:nvPr/>
        </p:nvGrpSpPr>
        <p:grpSpPr bwMode="auto">
          <a:xfrm>
            <a:off x="609600" y="2879725"/>
            <a:ext cx="7010400" cy="3417888"/>
            <a:chOff x="609600" y="2879822"/>
            <a:chExt cx="7010400" cy="3417757"/>
          </a:xfrm>
        </p:grpSpPr>
        <p:grpSp>
          <p:nvGrpSpPr>
            <p:cNvPr id="100360" name="Group 1"/>
            <p:cNvGrpSpPr>
              <a:grpSpLocks noChangeAspect="1"/>
            </p:cNvGrpSpPr>
            <p:nvPr/>
          </p:nvGrpSpPr>
          <p:grpSpPr bwMode="auto">
            <a:xfrm>
              <a:off x="2133600" y="2879822"/>
              <a:ext cx="5486400" cy="3417757"/>
              <a:chOff x="1828800" y="2819054"/>
              <a:chExt cx="4648200" cy="2895600"/>
            </a:xfrm>
          </p:grpSpPr>
          <p:pic>
            <p:nvPicPr>
              <p:cNvPr id="100362" name="Picture 2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9235888">
                <a:off x="2325688" y="2819054"/>
                <a:ext cx="27495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3" name="TextBox 27"/>
              <p:cNvSpPr txBox="1">
                <a:spLocks noChangeArrowheads="1"/>
              </p:cNvSpPr>
              <p:nvPr/>
            </p:nvSpPr>
            <p:spPr bwMode="auto">
              <a:xfrm>
                <a:off x="1828800" y="3228629"/>
                <a:ext cx="8397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800" b="1" baseline="30000">
                    <a:solidFill>
                      <a:srgbClr val="69718B"/>
                    </a:solidFill>
                  </a:rPr>
                  <a:t>+</a:t>
                </a:r>
                <a:r>
                  <a:rPr lang="en-US" sz="1800" b="1">
                    <a:solidFill>
                      <a:srgbClr val="69718B"/>
                    </a:solidFill>
                  </a:rPr>
                  <a:t>H</a:t>
                </a:r>
                <a:r>
                  <a:rPr lang="en-US" sz="1800" b="1" baseline="-25000">
                    <a:solidFill>
                      <a:srgbClr val="69718B"/>
                    </a:solidFill>
                  </a:rPr>
                  <a:t>3</a:t>
                </a:r>
                <a:r>
                  <a:rPr lang="en-US" sz="1800" b="1">
                    <a:solidFill>
                      <a:srgbClr val="69718B"/>
                    </a:solidFill>
                  </a:rPr>
                  <a:t>N</a:t>
                </a:r>
              </a:p>
            </p:txBody>
          </p:sp>
          <p:sp>
            <p:nvSpPr>
              <p:cNvPr id="100364" name="TextBox 28"/>
              <p:cNvSpPr txBox="1">
                <a:spLocks noChangeArrowheads="1"/>
              </p:cNvSpPr>
              <p:nvPr/>
            </p:nvSpPr>
            <p:spPr bwMode="auto">
              <a:xfrm>
                <a:off x="4618038" y="3176242"/>
                <a:ext cx="9445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557B55"/>
                    </a:solidFill>
                  </a:rPr>
                  <a:t>NH</a:t>
                </a:r>
                <a:r>
                  <a:rPr lang="en-US" sz="1800" b="1" baseline="-25000">
                    <a:solidFill>
                      <a:srgbClr val="557B55"/>
                    </a:solidFill>
                  </a:rPr>
                  <a:t>3</a:t>
                </a:r>
                <a:r>
                  <a:rPr lang="en-US" sz="1800" b="1" baseline="30000">
                    <a:solidFill>
                      <a:srgbClr val="557B55"/>
                    </a:solidFill>
                  </a:rPr>
                  <a:t>+</a:t>
                </a:r>
              </a:p>
            </p:txBody>
          </p:sp>
          <p:sp>
            <p:nvSpPr>
              <p:cNvPr id="100365" name="TextBox 30"/>
              <p:cNvSpPr txBox="1">
                <a:spLocks noChangeArrowheads="1"/>
              </p:cNvSpPr>
              <p:nvPr/>
            </p:nvSpPr>
            <p:spPr bwMode="auto">
              <a:xfrm>
                <a:off x="5181600" y="4191000"/>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PDB 3BDN</a:t>
                </a:r>
              </a:p>
            </p:txBody>
          </p:sp>
        </p:grpSp>
        <p:sp>
          <p:nvSpPr>
            <p:cNvPr id="100361" name="TextBox 14"/>
            <p:cNvSpPr txBox="1">
              <a:spLocks noChangeArrowheads="1"/>
            </p:cNvSpPr>
            <p:nvPr/>
          </p:nvSpPr>
          <p:spPr bwMode="auto">
            <a:xfrm>
              <a:off x="609600" y="3905072"/>
              <a:ext cx="19812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t>DNA-binding domains of </a:t>
              </a:r>
              <a:r>
                <a:rPr lang="en-US">
                  <a:latin typeface="Symbol" charset="0"/>
                  <a:cs typeface="Symbol" charset="0"/>
                </a:rPr>
                <a:t>l</a:t>
              </a:r>
              <a:r>
                <a:rPr lang="en-US"/>
                <a:t>CI dimer</a:t>
              </a:r>
            </a:p>
          </p:txBody>
        </p:sp>
      </p:grpSp>
      <p:grpSp>
        <p:nvGrpSpPr>
          <p:cNvPr id="2" name="Group 1"/>
          <p:cNvGrpSpPr/>
          <p:nvPr/>
        </p:nvGrpSpPr>
        <p:grpSpPr>
          <a:xfrm>
            <a:off x="1585913" y="614363"/>
            <a:ext cx="6196007" cy="2092325"/>
            <a:chOff x="1585913" y="614363"/>
            <a:chExt cx="6196007" cy="2092325"/>
          </a:xfrm>
        </p:grpSpPr>
        <p:sp>
          <p:nvSpPr>
            <p:cNvPr id="19" name="Rectangle 18"/>
            <p:cNvSpPr>
              <a:spLocks noChangeArrowheads="1"/>
            </p:cNvSpPr>
            <p:nvPr/>
          </p:nvSpPr>
          <p:spPr bwMode="auto">
            <a:xfrm>
              <a:off x="1585913" y="1936750"/>
              <a:ext cx="3592512" cy="485775"/>
            </a:xfrm>
            <a:prstGeom prst="rect">
              <a:avLst/>
            </a:prstGeom>
            <a:solidFill>
              <a:srgbClr val="FFDBA6"/>
            </a:solidFill>
            <a:ln w="9525">
              <a:solidFill>
                <a:srgbClr val="D6B88E"/>
              </a:solidFill>
              <a:round/>
              <a:headEnd/>
              <a:tailEnd/>
            </a:ln>
          </p:spPr>
          <p:txBody>
            <a:bodyPr/>
            <a:lstStyle/>
            <a:p>
              <a:endParaRPr lang="en-US"/>
            </a:p>
          </p:txBody>
        </p:sp>
        <p:grpSp>
          <p:nvGrpSpPr>
            <p:cNvPr id="18" name="Group 17"/>
            <p:cNvGrpSpPr>
              <a:grpSpLocks/>
            </p:cNvGrpSpPr>
            <p:nvPr/>
          </p:nvGrpSpPr>
          <p:grpSpPr bwMode="auto">
            <a:xfrm>
              <a:off x="1685920" y="614363"/>
              <a:ext cx="6096000" cy="2092325"/>
              <a:chOff x="1739895" y="533400"/>
              <a:chExt cx="6096000" cy="2092325"/>
            </a:xfrm>
          </p:grpSpPr>
          <p:sp>
            <p:nvSpPr>
              <p:cNvPr id="100357" name="Rectangle 20"/>
              <p:cNvSpPr>
                <a:spLocks noChangeArrowheads="1"/>
              </p:cNvSpPr>
              <p:nvPr/>
            </p:nvSpPr>
            <p:spPr bwMode="auto">
              <a:xfrm>
                <a:off x="3724276" y="533400"/>
                <a:ext cx="520692" cy="2049495"/>
              </a:xfrm>
              <a:prstGeom prst="rect">
                <a:avLst/>
              </a:prstGeom>
              <a:solidFill>
                <a:srgbClr val="E1EAFF"/>
              </a:solidFill>
              <a:ln w="9525">
                <a:solidFill>
                  <a:srgbClr val="0000FF"/>
                </a:solidFill>
                <a:round/>
                <a:headEnd/>
                <a:tailEnd/>
              </a:ln>
            </p:spPr>
            <p:txBody>
              <a:bodyPr/>
              <a:lstStyle/>
              <a:p>
                <a:endParaRPr lang="en-US"/>
              </a:p>
            </p:txBody>
          </p:sp>
          <p:sp>
            <p:nvSpPr>
              <p:cNvPr id="7" name="TextBox 6"/>
              <p:cNvSpPr txBox="1"/>
              <p:nvPr/>
            </p:nvSpPr>
            <p:spPr bwMode="auto">
              <a:xfrm>
                <a:off x="1739895" y="1066800"/>
                <a:ext cx="6096000" cy="1558925"/>
              </a:xfrm>
              <a:prstGeom prst="rect">
                <a:avLst/>
              </a:prstGeom>
              <a:noFill/>
            </p:spPr>
            <p:txBody>
              <a:bodyPr>
                <a:spAutoFit/>
              </a:bodyPr>
              <a:lstStyle/>
              <a:p>
                <a:pPr>
                  <a:tabLst>
                    <a:tab pos="1255713" algn="l"/>
                    <a:tab pos="3584575" algn="l"/>
                  </a:tabLst>
                  <a:defRPr/>
                </a:pPr>
                <a:r>
                  <a:rPr lang="en-US" sz="1600" dirty="0">
                    <a:latin typeface="Arial" pitchFamily="-107" charset="0"/>
                    <a:ea typeface="ＭＳ Ｐゴシック" pitchFamily="-107" charset="-128"/>
                    <a:cs typeface="ＭＳ Ｐゴシック" pitchFamily="-107" charset="-128"/>
                  </a:rPr>
                  <a:t> </a:t>
                </a:r>
                <a:r>
                  <a:rPr lang="en-US" sz="1600" dirty="0" err="1">
                    <a:latin typeface="Arial" pitchFamily="-107" charset="0"/>
                    <a:ea typeface="ＭＳ Ｐゴシック" pitchFamily="-107" charset="-128"/>
                    <a:cs typeface="ＭＳ Ｐゴシック" pitchFamily="-107" charset="-128"/>
                  </a:rPr>
                  <a:t>VchEcoLrp</a:t>
                </a:r>
                <a:r>
                  <a:rPr lang="en-US" sz="1600" dirty="0">
                    <a:latin typeface="Arial" pitchFamily="-107" charset="0"/>
                    <a:ea typeface="ＭＳ Ｐゴシック" pitchFamily="-107" charset="-128"/>
                    <a:cs typeface="ＭＳ Ｐゴシック" pitchFamily="-107" charset="-128"/>
                  </a:rPr>
                  <a:t>	</a:t>
                </a:r>
                <a:r>
                  <a:rPr lang="en-US" sz="1400" dirty="0">
                    <a:solidFill>
                      <a:schemeClr val="bg2">
                        <a:lumMod val="75000"/>
                      </a:schemeClr>
                    </a:solidFill>
                    <a:latin typeface="Monaco"/>
                    <a:ea typeface="ＭＳ Ｐゴシック" pitchFamily="-107" charset="-128"/>
                    <a:cs typeface="Monaco"/>
                  </a:rPr>
                  <a:t>M</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V</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S</a:t>
                </a:r>
                <a:r>
                  <a:rPr lang="en-US" sz="800" dirty="0">
                    <a:latin typeface="Monaco"/>
                    <a:ea typeface="ＭＳ Ｐゴシック" pitchFamily="-107" charset="-128"/>
                    <a:cs typeface="Monaco"/>
                  </a:rPr>
                  <a:t> </a:t>
                </a:r>
                <a:r>
                  <a:rPr lang="en-US" sz="1400" b="1" dirty="0">
                    <a:solidFill>
                      <a:srgbClr val="800000"/>
                    </a:solidFill>
                    <a:latin typeface="Monaco"/>
                    <a:ea typeface="ＭＳ Ｐゴシック" pitchFamily="-107" charset="-128"/>
                    <a:cs typeface="Monaco"/>
                  </a:rPr>
                  <a:t>Y</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b="1" dirty="0">
                    <a:solidFill>
                      <a:srgbClr val="800000"/>
                    </a:solidFill>
                    <a:latin typeface="Monaco"/>
                    <a:ea typeface="ＭＳ Ｐゴシック" pitchFamily="-107" charset="-128"/>
                    <a:cs typeface="Monaco"/>
                  </a:rPr>
                  <a:t>K</a:t>
                </a:r>
                <a:r>
                  <a:rPr lang="en-US" sz="800" b="1" dirty="0">
                    <a:latin typeface="Monaco"/>
                    <a:ea typeface="ＭＳ Ｐゴシック" pitchFamily="-107" charset="-128"/>
                    <a:cs typeface="Monaco"/>
                  </a:rPr>
                  <a:t> </a:t>
                </a:r>
                <a:r>
                  <a:rPr lang="en-US" sz="1400" dirty="0">
                    <a:latin typeface="Monaco"/>
                    <a:ea typeface="ＭＳ Ｐゴシック" pitchFamily="-107" charset="-128"/>
                    <a:cs typeface="Monaco"/>
                  </a:rPr>
                  <a:t>P</a:t>
                </a:r>
                <a:r>
                  <a:rPr lang="en-US" sz="800" dirty="0">
                    <a:latin typeface="Monaco"/>
                    <a:ea typeface="ＭＳ Ｐゴシック" pitchFamily="-107" charset="-128"/>
                    <a:cs typeface="Monaco"/>
                  </a:rPr>
                  <a:t> </a:t>
                </a:r>
                <a:r>
                  <a:rPr lang="en-US" sz="1400" b="1" dirty="0">
                    <a:solidFill>
                      <a:srgbClr val="800000"/>
                    </a:solidFill>
                    <a:latin typeface="Monaco"/>
                    <a:ea typeface="ＭＳ Ｐゴシック" pitchFamily="-107" charset="-128"/>
                    <a:cs typeface="Monaco"/>
                  </a:rPr>
                  <a:t>S</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L</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	</a:t>
                </a:r>
                <a:r>
                  <a:rPr lang="en-US" sz="1600" dirty="0">
                    <a:latin typeface="Arial" pitchFamily="-107" charset="0"/>
                    <a:ea typeface="ＭＳ Ｐゴシック" pitchFamily="-107" charset="-128"/>
                    <a:cs typeface="ＭＳ Ｐゴシック" pitchFamily="-107" charset="-128"/>
                  </a:rPr>
                  <a:t>(</a:t>
                </a:r>
                <a:r>
                  <a:rPr lang="en-US" sz="1600" dirty="0" err="1">
                    <a:latin typeface="Arial" pitchFamily="-107" charset="0"/>
                    <a:ea typeface="ＭＳ Ｐゴシック" pitchFamily="-107" charset="-128"/>
                    <a:cs typeface="ＭＳ Ｐゴシック" pitchFamily="-107" charset="-128"/>
                  </a:rPr>
                  <a:t>EcoLrp</a:t>
                </a:r>
                <a:r>
                  <a:rPr lang="en-US" sz="1600" dirty="0">
                    <a:latin typeface="Arial" pitchFamily="-107" charset="0"/>
                    <a:ea typeface="ＭＳ Ｐゴシック" pitchFamily="-107" charset="-128"/>
                    <a:cs typeface="ＭＳ Ｐゴシック" pitchFamily="-107" charset="-128"/>
                  </a:rPr>
                  <a:t> K5Y, R7K, G9S)</a:t>
                </a:r>
              </a:p>
              <a:p>
                <a:pPr>
                  <a:tabLst>
                    <a:tab pos="1255713" algn="l"/>
                    <a:tab pos="3584575" algn="l"/>
                  </a:tabLst>
                  <a:defRPr/>
                </a:pPr>
                <a:r>
                  <a:rPr lang="en-US" sz="1600" dirty="0">
                    <a:latin typeface="Arial" pitchFamily="-107" charset="0"/>
                    <a:ea typeface="ＭＳ Ｐゴシック" pitchFamily="-107" charset="-128"/>
                    <a:cs typeface="ＭＳ Ｐゴシック" pitchFamily="-107" charset="-128"/>
                  </a:rPr>
                  <a:t> </a:t>
                </a:r>
                <a:r>
                  <a:rPr lang="en-US" sz="1600" dirty="0" err="1">
                    <a:latin typeface="Arial" pitchFamily="-107" charset="0"/>
                    <a:ea typeface="ＭＳ Ｐゴシック" pitchFamily="-107" charset="-128"/>
                    <a:cs typeface="ＭＳ Ｐゴシック" pitchFamily="-107" charset="-128"/>
                  </a:rPr>
                  <a:t>PmiEcoLrp</a:t>
                </a:r>
                <a:r>
                  <a:rPr lang="en-US" sz="1600" dirty="0">
                    <a:latin typeface="Arial" pitchFamily="-107" charset="0"/>
                    <a:ea typeface="ＭＳ Ｐゴシック" pitchFamily="-107" charset="-128"/>
                    <a:cs typeface="ＭＳ Ｐゴシック" pitchFamily="-107" charset="-128"/>
                  </a:rPr>
                  <a:t>	</a:t>
                </a:r>
                <a:r>
                  <a:rPr lang="en-US" sz="1400" dirty="0">
                    <a:solidFill>
                      <a:schemeClr val="bg2">
                        <a:lumMod val="75000"/>
                      </a:schemeClr>
                    </a:solidFill>
                    <a:latin typeface="Monaco"/>
                    <a:ea typeface="ＭＳ Ｐゴシック" pitchFamily="-107" charset="-128"/>
                    <a:cs typeface="Monaco"/>
                  </a:rPr>
                  <a:t>M</a:t>
                </a:r>
                <a:r>
                  <a:rPr lang="en-US" sz="800" dirty="0">
                    <a:latin typeface="Monaco"/>
                    <a:ea typeface="ＭＳ Ｐゴシック" pitchFamily="-107" charset="-128"/>
                    <a:cs typeface="Monaco"/>
                  </a:rPr>
                  <a:t> </a:t>
                </a:r>
                <a:r>
                  <a:rPr lang="en-US" sz="1400" b="1" dirty="0">
                    <a:solidFill>
                      <a:srgbClr val="800000"/>
                    </a:solidFill>
                    <a:latin typeface="Monaco"/>
                    <a:ea typeface="ＭＳ Ｐゴシック" pitchFamily="-107" charset="-128"/>
                    <a:cs typeface="Monaco"/>
                  </a:rPr>
                  <a:t>I</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a:t>
                </a:r>
                <a:r>
                  <a:rPr lang="en-US" sz="800" dirty="0">
                    <a:latin typeface="Monaco"/>
                    <a:ea typeface="ＭＳ Ｐゴシック" pitchFamily="-107" charset="-128"/>
                    <a:cs typeface="Monaco"/>
                  </a:rPr>
                  <a:t> </a:t>
                </a:r>
                <a:r>
                  <a:rPr lang="en-US" sz="1400" b="1" dirty="0">
                    <a:solidFill>
                      <a:srgbClr val="800000"/>
                    </a:solidFill>
                    <a:latin typeface="Monaco"/>
                    <a:ea typeface="ＭＳ Ｐゴシック" pitchFamily="-107" charset="-128"/>
                    <a:cs typeface="Monaco"/>
                  </a:rPr>
                  <a:t>N</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R</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P</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G</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L</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	</a:t>
                </a:r>
                <a:r>
                  <a:rPr lang="en-US" sz="1600" dirty="0">
                    <a:latin typeface="Arial" pitchFamily="-107" charset="0"/>
                    <a:ea typeface="ＭＳ Ｐゴシック" pitchFamily="-107" charset="-128"/>
                    <a:cs typeface="ＭＳ Ｐゴシック" pitchFamily="-107" charset="-128"/>
                  </a:rPr>
                  <a:t>(</a:t>
                </a:r>
                <a:r>
                  <a:rPr lang="en-US" sz="1600" dirty="0" err="1">
                    <a:latin typeface="Arial" pitchFamily="-107" charset="0"/>
                    <a:ea typeface="ＭＳ Ｐゴシック" pitchFamily="-107" charset="-128"/>
                    <a:cs typeface="ＭＳ Ｐゴシック" pitchFamily="-107" charset="-128"/>
                  </a:rPr>
                  <a:t>EcoLrp</a:t>
                </a:r>
                <a:r>
                  <a:rPr lang="en-US" sz="1600" dirty="0">
                    <a:latin typeface="Arial" pitchFamily="-107" charset="0"/>
                    <a:ea typeface="ＭＳ Ｐゴシック" pitchFamily="-107" charset="-128"/>
                    <a:cs typeface="ＭＳ Ｐゴシック" pitchFamily="-107" charset="-128"/>
                  </a:rPr>
                  <a:t> V2I, S4N)</a:t>
                </a:r>
              </a:p>
              <a:p>
                <a:pPr>
                  <a:tabLst>
                    <a:tab pos="1257300" algn="l"/>
                    <a:tab pos="3584575" algn="l"/>
                  </a:tabLst>
                  <a:defRPr/>
                </a:pPr>
                <a:r>
                  <a:rPr lang="en-US" sz="1600" dirty="0">
                    <a:latin typeface="Arial" pitchFamily="-107" charset="0"/>
                    <a:ea typeface="ＭＳ Ｐゴシック" pitchFamily="-107" charset="-128"/>
                    <a:cs typeface="ＭＳ Ｐゴシック" pitchFamily="-107" charset="-128"/>
                  </a:rPr>
                  <a:t>K6QEcoLrp</a:t>
                </a:r>
                <a:r>
                  <a:rPr lang="en-US" sz="1600" dirty="0">
                    <a:latin typeface="Monaco"/>
                    <a:ea typeface="ＭＳ Ｐゴシック" pitchFamily="-107" charset="-128"/>
                    <a:cs typeface="Monaco"/>
                  </a:rPr>
                  <a:t>	</a:t>
                </a:r>
                <a:r>
                  <a:rPr lang="en-US" sz="1400" dirty="0">
                    <a:solidFill>
                      <a:schemeClr val="bg2">
                        <a:lumMod val="75000"/>
                      </a:schemeClr>
                    </a:solidFill>
                    <a:latin typeface="Monaco"/>
                    <a:ea typeface="ＭＳ Ｐゴシック" pitchFamily="-107" charset="-128"/>
                    <a:cs typeface="Monaco"/>
                  </a:rPr>
                  <a:t>M</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V</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S</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solidFill>
                      <a:srgbClr val="800000"/>
                    </a:solidFill>
                    <a:latin typeface="Monaco"/>
                    <a:ea typeface="ＭＳ Ｐゴシック" pitchFamily="-107" charset="-128"/>
                    <a:cs typeface="Monaco"/>
                  </a:rPr>
                  <a:t>Q</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R</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P</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G</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L</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a:t>
                </a:r>
                <a:r>
                  <a:rPr lang="en-US" sz="1200" dirty="0">
                    <a:latin typeface="Monaco"/>
                    <a:ea typeface="ＭＳ Ｐゴシック" pitchFamily="-107" charset="-128"/>
                    <a:cs typeface="Monaco"/>
                  </a:rPr>
                  <a:t>	</a:t>
                </a:r>
                <a:r>
                  <a:rPr lang="en-US" sz="1600" dirty="0">
                    <a:latin typeface="Arial" pitchFamily="-107" charset="0"/>
                    <a:ea typeface="ＭＳ Ｐゴシック" pitchFamily="-107" charset="-128"/>
                    <a:cs typeface="ＭＳ Ｐゴシック" pitchFamily="-107" charset="-128"/>
                  </a:rPr>
                  <a:t>(</a:t>
                </a:r>
                <a:r>
                  <a:rPr lang="en-US" sz="1600" dirty="0" err="1">
                    <a:latin typeface="Arial" pitchFamily="-107" charset="0"/>
                    <a:ea typeface="ＭＳ Ｐゴシック" pitchFamily="-107" charset="-128"/>
                    <a:cs typeface="ＭＳ Ｐゴシック" pitchFamily="-107" charset="-128"/>
                  </a:rPr>
                  <a:t>EcoLrp</a:t>
                </a:r>
                <a:r>
                  <a:rPr lang="en-US" sz="1600" dirty="0">
                    <a:latin typeface="Arial" pitchFamily="-107" charset="0"/>
                    <a:ea typeface="ＭＳ Ｐゴシック" pitchFamily="-107" charset="-128"/>
                    <a:cs typeface="ＭＳ Ｐゴシック" pitchFamily="-107" charset="-128"/>
                  </a:rPr>
                  <a:t> K6Q)</a:t>
                </a:r>
                <a:endParaRPr lang="en-US" sz="1600" dirty="0">
                  <a:latin typeface="Monaco"/>
                  <a:ea typeface="ＭＳ Ｐゴシック" pitchFamily="-107" charset="-128"/>
                  <a:cs typeface="Monaco"/>
                </a:endParaRPr>
              </a:p>
              <a:p>
                <a:pPr>
                  <a:tabLst>
                    <a:tab pos="1255713" algn="l"/>
                    <a:tab pos="3584575" algn="l"/>
                  </a:tabLst>
                  <a:defRPr/>
                </a:pPr>
                <a:r>
                  <a:rPr lang="en-US" sz="1600" dirty="0">
                    <a:latin typeface="Arial" pitchFamily="-107" charset="0"/>
                    <a:ea typeface="ＭＳ Ｐゴシック" pitchFamily="-107" charset="-128"/>
                    <a:cs typeface="ＭＳ Ｐゴシック" pitchFamily="-107" charset="-128"/>
                  </a:rPr>
                  <a:t>      </a:t>
                </a:r>
                <a:r>
                  <a:rPr lang="en-US" sz="1200" dirty="0">
                    <a:latin typeface="Arial" pitchFamily="-107" charset="0"/>
                    <a:ea typeface="ＭＳ Ｐゴシック" pitchFamily="-107" charset="-128"/>
                    <a:cs typeface="ＭＳ Ｐゴシック" pitchFamily="-107" charset="-128"/>
                  </a:rPr>
                  <a:t> </a:t>
                </a:r>
                <a:r>
                  <a:rPr lang="en-US" sz="1600" dirty="0" err="1">
                    <a:latin typeface="Arial" pitchFamily="-107" charset="0"/>
                    <a:ea typeface="ＭＳ Ｐゴシック" pitchFamily="-107" charset="-128"/>
                    <a:cs typeface="ＭＳ Ｐゴシック" pitchFamily="-107" charset="-128"/>
                  </a:rPr>
                  <a:t>EcoLrp</a:t>
                </a:r>
                <a:r>
                  <a:rPr lang="en-US" sz="1600" dirty="0">
                    <a:latin typeface="Arial" pitchFamily="-107" charset="0"/>
                    <a:ea typeface="ＭＳ Ｐゴシック" pitchFamily="-107" charset="-128"/>
                    <a:cs typeface="ＭＳ Ｐゴシック" pitchFamily="-107" charset="-128"/>
                  </a:rPr>
                  <a:t>	</a:t>
                </a:r>
                <a:r>
                  <a:rPr lang="en-US" sz="1400" dirty="0">
                    <a:solidFill>
                      <a:schemeClr val="bg2">
                        <a:lumMod val="75000"/>
                      </a:schemeClr>
                    </a:solidFill>
                    <a:latin typeface="Monaco"/>
                    <a:ea typeface="ＭＳ Ｐゴシック" pitchFamily="-107" charset="-128"/>
                    <a:cs typeface="Monaco"/>
                  </a:rPr>
                  <a:t>M</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V</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S</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R</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P</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G</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L</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D	</a:t>
                </a:r>
              </a:p>
              <a:p>
                <a:pPr>
                  <a:tabLst>
                    <a:tab pos="1255713" algn="l"/>
                  </a:tabLst>
                  <a:defRPr/>
                </a:pPr>
                <a:r>
                  <a:rPr lang="en-US" sz="1600" dirty="0">
                    <a:latin typeface="Symbol" charset="2"/>
                    <a:ea typeface="ＭＳ Ｐゴシック" pitchFamily="-107" charset="-128"/>
                    <a:cs typeface="Symbol" charset="2"/>
                  </a:rPr>
                  <a:t>     </a:t>
                </a:r>
                <a:r>
                  <a:rPr lang="en-US" sz="1600" dirty="0" err="1">
                    <a:latin typeface="Symbol" charset="2"/>
                    <a:ea typeface="ＭＳ Ｐゴシック" pitchFamily="-107" charset="-128"/>
                    <a:cs typeface="Symbol" charset="2"/>
                  </a:rPr>
                  <a:t>l</a:t>
                </a:r>
                <a:r>
                  <a:rPr lang="en-US" sz="1600" dirty="0" err="1">
                    <a:latin typeface="Arial" pitchFamily="-107" charset="0"/>
                    <a:ea typeface="ＭＳ Ｐゴシック" pitchFamily="-107" charset="-128"/>
                    <a:cs typeface="ＭＳ Ｐゴシック" pitchFamily="-107" charset="-128"/>
                  </a:rPr>
                  <a:t>CI</a:t>
                </a:r>
                <a:r>
                  <a:rPr lang="en-US" sz="1600" dirty="0">
                    <a:latin typeface="Arial" pitchFamily="-107" charset="0"/>
                    <a:ea typeface="ＭＳ Ｐゴシック" pitchFamily="-107" charset="-128"/>
                    <a:cs typeface="ＭＳ Ｐゴシック" pitchFamily="-107" charset="-128"/>
                  </a:rPr>
                  <a:t> (WT)	</a:t>
                </a:r>
                <a:r>
                  <a:rPr lang="en-US" sz="1400" dirty="0">
                    <a:solidFill>
                      <a:schemeClr val="bg2">
                        <a:lumMod val="75000"/>
                      </a:schemeClr>
                    </a:solidFill>
                    <a:latin typeface="Monaco"/>
                    <a:ea typeface="ＭＳ Ｐゴシック" pitchFamily="-107" charset="-128"/>
                    <a:cs typeface="Monaco"/>
                  </a:rPr>
                  <a:t>M</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S</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T</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P</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L</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T</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Q</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E</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Q</a:t>
                </a:r>
              </a:p>
              <a:p>
                <a:pPr>
                  <a:tabLst>
                    <a:tab pos="1255713" algn="l"/>
                    <a:tab pos="3584575" algn="l"/>
                  </a:tabLst>
                  <a:defRPr/>
                </a:pPr>
                <a:r>
                  <a:rPr lang="en-US" sz="1600" dirty="0" err="1">
                    <a:latin typeface="Symbol" charset="2"/>
                    <a:ea typeface="ＭＳ Ｐゴシック" pitchFamily="-107" charset="-128"/>
                    <a:cs typeface="Symbol" charset="2"/>
                  </a:rPr>
                  <a:t> l</a:t>
                </a:r>
                <a:r>
                  <a:rPr lang="en-US" sz="1600" dirty="0" err="1">
                    <a:latin typeface="Arial" pitchFamily="-107" charset="0"/>
                    <a:ea typeface="ＭＳ Ｐゴシック" pitchFamily="-107" charset="-128"/>
                    <a:cs typeface="ＭＳ Ｐゴシック" pitchFamily="-107" charset="-128"/>
                  </a:rPr>
                  <a:t>CI</a:t>
                </a:r>
                <a:r>
                  <a:rPr lang="en-US" sz="1600" dirty="0">
                    <a:latin typeface="Arial" pitchFamily="-107" charset="0"/>
                    <a:ea typeface="ＭＳ Ｐゴシック" pitchFamily="-107" charset="-128"/>
                    <a:cs typeface="ＭＳ Ｐゴシック" pitchFamily="-107" charset="-128"/>
                  </a:rPr>
                  <a:t> Actives	</a:t>
                </a:r>
                <a:r>
                  <a:rPr lang="en-US" sz="1400" dirty="0">
                    <a:solidFill>
                      <a:schemeClr val="bg2">
                        <a:lumMod val="75000"/>
                      </a:schemeClr>
                    </a:solidFill>
                    <a:latin typeface="Monaco"/>
                    <a:ea typeface="ＭＳ Ｐゴシック" pitchFamily="-107" charset="-128"/>
                    <a:cs typeface="Monaco"/>
                  </a:rPr>
                  <a:t>M</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x</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x</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B</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K</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B</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x</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L</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T</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Q</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E</a:t>
                </a:r>
                <a:r>
                  <a:rPr lang="en-US" sz="800" dirty="0">
                    <a:latin typeface="Monaco"/>
                    <a:ea typeface="ＭＳ Ｐゴシック" pitchFamily="-107" charset="-128"/>
                    <a:cs typeface="Monaco"/>
                  </a:rPr>
                  <a:t> </a:t>
                </a:r>
                <a:r>
                  <a:rPr lang="en-US" sz="1400" dirty="0">
                    <a:latin typeface="Monaco"/>
                    <a:ea typeface="ＭＳ Ｐゴシック" pitchFamily="-107" charset="-128"/>
                    <a:cs typeface="Monaco"/>
                  </a:rPr>
                  <a:t>Q	</a:t>
                </a:r>
                <a:r>
                  <a:rPr lang="en-US" sz="1600" dirty="0">
                    <a:latin typeface="Arial" pitchFamily="-107" charset="0"/>
                    <a:ea typeface="ＭＳ Ｐゴシック" pitchFamily="-107" charset="-128"/>
                    <a:cs typeface="ＭＳ Ｐゴシック" pitchFamily="-107" charset="-128"/>
                  </a:rPr>
                  <a:t>(x = any AA; B = K or R)</a:t>
                </a:r>
              </a:p>
            </p:txBody>
          </p:sp>
          <p:pic>
            <p:nvPicPr>
              <p:cNvPr id="100359" name="Picture 8"/>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58041" y="571524"/>
                <a:ext cx="2353733" cy="57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6" name="Text Box 2"/>
          <p:cNvSpPr txBox="1">
            <a:spLocks noChangeArrowheads="1"/>
          </p:cNvSpPr>
          <p:nvPr/>
        </p:nvSpPr>
        <p:spPr bwMode="auto">
          <a:xfrm>
            <a:off x="228600" y="76200"/>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t>Testing Lrp equivalence – N-terminal tails</a:t>
            </a:r>
          </a:p>
        </p:txBody>
      </p:sp>
    </p:spTree>
    <p:extLst>
      <p:ext uri="{BB962C8B-B14F-4D97-AF65-F5344CB8AC3E}">
        <p14:creationId xmlns:p14="http://schemas.microsoft.com/office/powerpoint/2010/main" val="4114890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1845812"/>
            <a:chOff x="0" y="0"/>
            <a:chExt cx="9144000" cy="1845812"/>
          </a:xfrm>
        </p:grpSpPr>
        <p:pic>
          <p:nvPicPr>
            <p:cNvPr id="2" name="Picture 1"/>
            <p:cNvPicPr>
              <a:picLocks noChangeAspect="1"/>
            </p:cNvPicPr>
            <p:nvPr/>
          </p:nvPicPr>
          <p:blipFill>
            <a:blip r:embed="rId3"/>
            <a:stretch>
              <a:fillRect/>
            </a:stretch>
          </p:blipFill>
          <p:spPr>
            <a:xfrm>
              <a:off x="0" y="0"/>
              <a:ext cx="9144000" cy="1845812"/>
            </a:xfrm>
            <a:prstGeom prst="rect">
              <a:avLst/>
            </a:prstGeom>
          </p:spPr>
        </p:pic>
        <p:pic>
          <p:nvPicPr>
            <p:cNvPr id="4" name="Picture 3"/>
            <p:cNvPicPr>
              <a:picLocks noChangeAspect="1"/>
            </p:cNvPicPr>
            <p:nvPr/>
          </p:nvPicPr>
          <p:blipFill>
            <a:blip r:embed="rId4"/>
            <a:stretch>
              <a:fillRect/>
            </a:stretch>
          </p:blipFill>
          <p:spPr>
            <a:xfrm>
              <a:off x="4479471" y="838200"/>
              <a:ext cx="4660900" cy="279400"/>
            </a:xfrm>
            <a:prstGeom prst="rect">
              <a:avLst/>
            </a:prstGeom>
          </p:spPr>
        </p:pic>
      </p:grpSp>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4267201" y="1143000"/>
            <a:ext cx="4876800" cy="5638800"/>
          </a:xfrm>
          <a:prstGeom prst="rect">
            <a:avLst/>
          </a:prstGeom>
        </p:spPr>
      </p:pic>
      <p:grpSp>
        <p:nvGrpSpPr>
          <p:cNvPr id="9" name="Group 8"/>
          <p:cNvGrpSpPr/>
          <p:nvPr/>
        </p:nvGrpSpPr>
        <p:grpSpPr>
          <a:xfrm>
            <a:off x="25400" y="1768325"/>
            <a:ext cx="4851854" cy="4572000"/>
            <a:chOff x="25400" y="1768325"/>
            <a:chExt cx="4851854" cy="4572000"/>
          </a:xfrm>
        </p:grpSpPr>
        <p:pic>
          <p:nvPicPr>
            <p:cNvPr id="7" name="Picture 6"/>
            <p:cNvPicPr>
              <a:picLocks noChangeAspect="1"/>
            </p:cNvPicPr>
            <p:nvPr/>
          </p:nvPicPr>
          <p:blipFill>
            <a:blip r:embed="rId6">
              <a:clrChange>
                <a:clrFrom>
                  <a:srgbClr val="FFFFFF"/>
                </a:clrFrom>
                <a:clrTo>
                  <a:srgbClr val="FFFFFF">
                    <a:alpha val="0"/>
                  </a:srgbClr>
                </a:clrTo>
              </a:clrChange>
            </a:blip>
            <a:stretch>
              <a:fillRect/>
            </a:stretch>
          </p:blipFill>
          <p:spPr>
            <a:xfrm>
              <a:off x="27820" y="1768325"/>
              <a:ext cx="4849434" cy="4572000"/>
            </a:xfrm>
            <a:prstGeom prst="rect">
              <a:avLst/>
            </a:prstGeom>
          </p:spPr>
        </p:pic>
        <p:sp>
          <p:nvSpPr>
            <p:cNvPr id="8" name="TextBox 7"/>
            <p:cNvSpPr txBox="1"/>
            <p:nvPr/>
          </p:nvSpPr>
          <p:spPr>
            <a:xfrm>
              <a:off x="25400" y="5130224"/>
              <a:ext cx="2641600" cy="584776"/>
            </a:xfrm>
            <a:prstGeom prst="rect">
              <a:avLst/>
            </a:prstGeom>
            <a:noFill/>
          </p:spPr>
          <p:txBody>
            <a:bodyPr wrap="square" rtlCol="0">
              <a:spAutoFit/>
            </a:bodyPr>
            <a:lstStyle/>
            <a:p>
              <a:r>
                <a:rPr lang="en-US" sz="1600"/>
                <a:t>(OTU= Operational Taxonomic Unit)</a:t>
              </a:r>
            </a:p>
          </p:txBody>
        </p:sp>
      </p:grpSp>
    </p:spTree>
    <p:extLst>
      <p:ext uri="{BB962C8B-B14F-4D97-AF65-F5344CB8AC3E}">
        <p14:creationId xmlns:p14="http://schemas.microsoft.com/office/powerpoint/2010/main" val="9705679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1028"/>
          <p:cNvSpPr txBox="1">
            <a:spLocks noChangeArrowheads="1"/>
          </p:cNvSpPr>
          <p:nvPr/>
        </p:nvSpPr>
        <p:spPr bwMode="auto">
          <a:xfrm>
            <a:off x="7162800" y="3276600"/>
            <a:ext cx="1600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P</a:t>
            </a:r>
            <a:r>
              <a:rPr lang="en-US" i="1"/>
              <a:t>lrp-lacZ</a:t>
            </a:r>
          </a:p>
          <a:p>
            <a:r>
              <a:rPr lang="en-US"/>
              <a:t>  +Leu</a:t>
            </a:r>
          </a:p>
        </p:txBody>
      </p:sp>
      <p:grpSp>
        <p:nvGrpSpPr>
          <p:cNvPr id="104451" name="Group 17"/>
          <p:cNvGrpSpPr>
            <a:grpSpLocks/>
          </p:cNvGrpSpPr>
          <p:nvPr/>
        </p:nvGrpSpPr>
        <p:grpSpPr bwMode="auto">
          <a:xfrm>
            <a:off x="1828800" y="644525"/>
            <a:ext cx="4743450" cy="6061075"/>
            <a:chOff x="1657290" y="568417"/>
            <a:chExt cx="4743510" cy="6060983"/>
          </a:xfrm>
        </p:grpSpPr>
        <p:grpSp>
          <p:nvGrpSpPr>
            <p:cNvPr id="104453" name="Group 18"/>
            <p:cNvGrpSpPr>
              <a:grpSpLocks noChangeAspect="1"/>
            </p:cNvGrpSpPr>
            <p:nvPr/>
          </p:nvGrpSpPr>
          <p:grpSpPr bwMode="auto">
            <a:xfrm>
              <a:off x="2062161" y="568417"/>
              <a:ext cx="4338639" cy="5679983"/>
              <a:chOff x="4570413" y="1447004"/>
              <a:chExt cx="2816225" cy="3686896"/>
            </a:xfrm>
          </p:grpSpPr>
          <p:pic>
            <p:nvPicPr>
              <p:cNvPr id="104456" name="Picture 102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0413" y="1447004"/>
                <a:ext cx="2816225" cy="368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7" name="Text Box 1029"/>
              <p:cNvSpPr txBox="1">
                <a:spLocks noChangeArrowheads="1"/>
              </p:cNvSpPr>
              <p:nvPr/>
            </p:nvSpPr>
            <p:spPr bwMode="auto">
              <a:xfrm rot="-3913609">
                <a:off x="5945481" y="1926867"/>
                <a:ext cx="602666" cy="25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t>Vector</a:t>
                </a:r>
              </a:p>
            </p:txBody>
          </p:sp>
          <p:sp>
            <p:nvSpPr>
              <p:cNvPr id="104458" name="Text Box 1030"/>
              <p:cNvSpPr txBox="1">
                <a:spLocks noChangeArrowheads="1"/>
              </p:cNvSpPr>
              <p:nvPr/>
            </p:nvSpPr>
            <p:spPr bwMode="auto">
              <a:xfrm rot="-3667987">
                <a:off x="6409168" y="2072796"/>
                <a:ext cx="415065" cy="25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t>Vch</a:t>
                </a:r>
              </a:p>
            </p:txBody>
          </p:sp>
          <p:sp>
            <p:nvSpPr>
              <p:cNvPr id="104459" name="Text Box 1031"/>
              <p:cNvSpPr txBox="1">
                <a:spLocks noChangeArrowheads="1"/>
              </p:cNvSpPr>
              <p:nvPr/>
            </p:nvSpPr>
            <p:spPr bwMode="auto">
              <a:xfrm rot="-2651024">
                <a:off x="6864974" y="2738238"/>
                <a:ext cx="406740" cy="25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t>Eco</a:t>
                </a:r>
              </a:p>
            </p:txBody>
          </p:sp>
          <p:sp>
            <p:nvSpPr>
              <p:cNvPr id="104460" name="Text Box 1032"/>
              <p:cNvSpPr txBox="1">
                <a:spLocks noChangeArrowheads="1"/>
              </p:cNvSpPr>
              <p:nvPr/>
            </p:nvSpPr>
            <p:spPr bwMode="auto">
              <a:xfrm rot="-2651024">
                <a:off x="6546851" y="3386065"/>
                <a:ext cx="833438" cy="25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808080"/>
                    </a:solidFill>
                  </a:rPr>
                  <a:t>VchEco</a:t>
                </a:r>
              </a:p>
            </p:txBody>
          </p:sp>
          <p:sp>
            <p:nvSpPr>
              <p:cNvPr id="104461" name="Text Box 1033"/>
              <p:cNvSpPr txBox="1">
                <a:spLocks noChangeArrowheads="1"/>
              </p:cNvSpPr>
              <p:nvPr/>
            </p:nvSpPr>
            <p:spPr bwMode="auto">
              <a:xfrm rot="-1120100">
                <a:off x="6783388" y="4008487"/>
                <a:ext cx="533400" cy="25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t>Pmi</a:t>
                </a:r>
              </a:p>
            </p:txBody>
          </p:sp>
          <p:sp>
            <p:nvSpPr>
              <p:cNvPr id="104462" name="Text Box 1034"/>
              <p:cNvSpPr txBox="1">
                <a:spLocks noChangeArrowheads="1"/>
              </p:cNvSpPr>
              <p:nvPr/>
            </p:nvSpPr>
            <p:spPr bwMode="auto">
              <a:xfrm rot="-1120100">
                <a:off x="6519863" y="4333987"/>
                <a:ext cx="804863" cy="25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808080"/>
                    </a:solidFill>
                  </a:rPr>
                  <a:t>PmiEco</a:t>
                </a:r>
              </a:p>
            </p:txBody>
          </p:sp>
        </p:grpSp>
        <p:sp>
          <p:nvSpPr>
            <p:cNvPr id="104454" name="Rectangle 1045"/>
            <p:cNvSpPr>
              <a:spLocks noChangeArrowheads="1"/>
            </p:cNvSpPr>
            <p:nvPr/>
          </p:nvSpPr>
          <p:spPr bwMode="auto">
            <a:xfrm>
              <a:off x="2971800" y="6229290"/>
              <a:ext cx="30875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t>Culture Density (OD</a:t>
              </a:r>
              <a:r>
                <a:rPr lang="en-US" sz="2000" baseline="-25000"/>
                <a:t>600nm</a:t>
              </a:r>
              <a:r>
                <a:rPr lang="en-US" sz="2000"/>
                <a:t>)</a:t>
              </a:r>
            </a:p>
          </p:txBody>
        </p:sp>
        <p:sp>
          <p:nvSpPr>
            <p:cNvPr id="104455" name="Rectangle 1046"/>
            <p:cNvSpPr>
              <a:spLocks noChangeArrowheads="1"/>
            </p:cNvSpPr>
            <p:nvPr/>
          </p:nvSpPr>
          <p:spPr bwMode="auto">
            <a:xfrm rot="-5400000">
              <a:off x="-230289" y="3038793"/>
              <a:ext cx="41752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t>LacZ Activity (Modified Miller Units)</a:t>
              </a:r>
            </a:p>
          </p:txBody>
        </p:sp>
      </p:grpSp>
      <p:sp>
        <p:nvSpPr>
          <p:cNvPr id="14" name="Rectangle 13"/>
          <p:cNvSpPr>
            <a:spLocks noChangeArrowheads="1"/>
          </p:cNvSpPr>
          <p:nvPr/>
        </p:nvSpPr>
        <p:spPr bwMode="auto">
          <a:xfrm>
            <a:off x="6450013" y="4800600"/>
            <a:ext cx="2682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444444"/>
                </a:solidFill>
              </a:rPr>
              <a:t>(EcoLrp V2I, S4N)</a:t>
            </a:r>
          </a:p>
        </p:txBody>
      </p:sp>
      <p:grpSp>
        <p:nvGrpSpPr>
          <p:cNvPr id="7" name="Group 6"/>
          <p:cNvGrpSpPr/>
          <p:nvPr/>
        </p:nvGrpSpPr>
        <p:grpSpPr>
          <a:xfrm>
            <a:off x="6777327" y="1524000"/>
            <a:ext cx="2218217" cy="1752600"/>
            <a:chOff x="6777327" y="1524000"/>
            <a:chExt cx="2218217" cy="1752600"/>
          </a:xfrm>
        </p:grpSpPr>
        <p:cxnSp>
          <p:nvCxnSpPr>
            <p:cNvPr id="4" name="Straight Connector 3"/>
            <p:cNvCxnSpPr/>
            <p:nvPr/>
          </p:nvCxnSpPr>
          <p:spPr bwMode="auto">
            <a:xfrm flipH="1">
              <a:off x="6796633" y="2849775"/>
              <a:ext cx="2198911"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 name="Right Arrow 1"/>
            <p:cNvSpPr/>
            <p:nvPr/>
          </p:nvSpPr>
          <p:spPr bwMode="auto">
            <a:xfrm>
              <a:off x="7315200" y="2438400"/>
              <a:ext cx="1447800" cy="838200"/>
            </a:xfrm>
            <a:prstGeom prst="rightArrow">
              <a:avLst/>
            </a:prstGeom>
            <a:solidFill>
              <a:srgbClr val="FFDBB7"/>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a:ln>
                    <a:noFill/>
                  </a:ln>
                  <a:solidFill>
                    <a:schemeClr val="tx1"/>
                  </a:solidFill>
                  <a:effectLst/>
                  <a:latin typeface="Arial" charset="0"/>
                  <a:ea typeface="ＭＳ Ｐゴシック" charset="-128"/>
                  <a:cs typeface="ＭＳ Ｐゴシック" charset="-128"/>
                </a:rPr>
                <a:t>lrp</a:t>
              </a:r>
            </a:p>
          </p:txBody>
        </p:sp>
        <p:sp>
          <p:nvSpPr>
            <p:cNvPr id="5" name="Curved Down Arrow 4"/>
            <p:cNvSpPr/>
            <p:nvPr/>
          </p:nvSpPr>
          <p:spPr bwMode="auto">
            <a:xfrm rot="20836910" flipH="1">
              <a:off x="6777327" y="1928496"/>
              <a:ext cx="990600" cy="762000"/>
            </a:xfrm>
            <a:prstGeom prst="curvedDownArrow">
              <a:avLst/>
            </a:prstGeom>
            <a:solidFill>
              <a:srgbClr val="E3866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 name="TextBox 5"/>
            <p:cNvSpPr txBox="1"/>
            <p:nvPr/>
          </p:nvSpPr>
          <p:spPr>
            <a:xfrm>
              <a:off x="7010400" y="1524000"/>
              <a:ext cx="762000" cy="461665"/>
            </a:xfrm>
            <a:prstGeom prst="rect">
              <a:avLst/>
            </a:prstGeom>
            <a:noFill/>
          </p:spPr>
          <p:txBody>
            <a:bodyPr wrap="square" rtlCol="0">
              <a:spAutoFit/>
            </a:bodyPr>
            <a:lstStyle/>
            <a:p>
              <a:r>
                <a:rPr lang="en-US" b="1"/>
                <a:t>–</a:t>
              </a:r>
            </a:p>
          </p:txBody>
        </p:sp>
      </p:grpSp>
      <p:sp>
        <p:nvSpPr>
          <p:cNvPr id="21" name="Text Box 2"/>
          <p:cNvSpPr txBox="1">
            <a:spLocks noChangeArrowheads="1"/>
          </p:cNvSpPr>
          <p:nvPr/>
        </p:nvSpPr>
        <p:spPr bwMode="auto">
          <a:xfrm>
            <a:off x="228600" y="76200"/>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t>Testing Lrp equivalence – N-terminal tails</a:t>
            </a:r>
          </a:p>
        </p:txBody>
      </p:sp>
      <p:pic>
        <p:nvPicPr>
          <p:cNvPr id="22" name="Picture 4"/>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91400" y="685800"/>
            <a:ext cx="1383460" cy="119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81144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4451"/>
                                        </p:tgtEl>
                                        <p:attrNameLst>
                                          <p:attrName>style.visibility</p:attrName>
                                        </p:attrNameLst>
                                      </p:cBhvr>
                                      <p:to>
                                        <p:strVal val="visible"/>
                                      </p:to>
                                    </p:set>
                                    <p:animEffect transition="in" filter="fade">
                                      <p:cBhvr>
                                        <p:cTn id="7" dur="500"/>
                                        <p:tgtEl>
                                          <p:spTgt spid="1044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228600" y="76200"/>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t>Take-home lessons</a:t>
            </a:r>
          </a:p>
        </p:txBody>
      </p:sp>
      <p:sp>
        <p:nvSpPr>
          <p:cNvPr id="2" name="Rectangle 1"/>
          <p:cNvSpPr>
            <a:spLocks noChangeArrowheads="1"/>
          </p:cNvSpPr>
          <p:nvPr/>
        </p:nvSpPr>
        <p:spPr bwMode="auto">
          <a:xfrm>
            <a:off x="17463" y="582613"/>
            <a:ext cx="9088437" cy="614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25425" indent="-225425">
              <a:spcAft>
                <a:spcPts val="800"/>
              </a:spcAft>
            </a:pPr>
            <a:r>
              <a:rPr lang="en-US" altLang="ja-JP" sz="2000"/>
              <a:t>• Bacteria typically have several thousand genes, that must be regulated in a coordinated fashion in response to time and to complex environmental changes. </a:t>
            </a:r>
          </a:p>
          <a:p>
            <a:pPr marL="225425" indent="-225425">
              <a:spcAft>
                <a:spcPts val="800"/>
              </a:spcAft>
            </a:pPr>
            <a:r>
              <a:rPr lang="en-US" altLang="ja-JP"/>
              <a:t>• Very basic questions about bacterial structure and physiology remain to be answered, even in well-studied species such as </a:t>
            </a:r>
            <a:r>
              <a:rPr lang="en-US" altLang="ja-JP" i="1"/>
              <a:t>Escherichia coli.</a:t>
            </a:r>
            <a:r>
              <a:rPr lang="en-US" altLang="ja-JP"/>
              <a:t> Bioinformatics is helping in this (</a:t>
            </a:r>
            <a:r>
              <a:rPr lang="en-US" altLang="ja-JP" i="1"/>
              <a:t>e.g.</a:t>
            </a:r>
            <a:r>
              <a:rPr lang="en-US" altLang="ja-JP"/>
              <a:t>, the discovery of membrane coat proteins in the Planctomycetes).</a:t>
            </a:r>
            <a:endParaRPr lang="en-US" altLang="ja-JP" sz="2000"/>
          </a:p>
          <a:p>
            <a:pPr marL="225425" indent="-225425">
              <a:spcAft>
                <a:spcPts val="800"/>
              </a:spcAft>
            </a:pPr>
            <a:r>
              <a:rPr lang="en-US" altLang="ja-JP" sz="2000"/>
              <a:t>• Metagenomic approaches are yielding genome sequences for bacteria that cannot yet be grown in the laboratory, and there is great interest in developing robust methods to predict regulation from the DNA sequences.</a:t>
            </a:r>
          </a:p>
          <a:p>
            <a:pPr marL="225425" indent="-225425">
              <a:spcAft>
                <a:spcPts val="800"/>
              </a:spcAft>
            </a:pPr>
            <a:r>
              <a:rPr lang="en-US" altLang="ja-JP" sz="2000"/>
              <a:t>• The global regulator Lrp has an unexpectedly broad range of small-molecule coregulators, and appears to modulate its specificity via an unstructured amino-terminal tail. </a:t>
            </a:r>
          </a:p>
          <a:p>
            <a:pPr marL="225425" indent="-225425">
              <a:spcAft>
                <a:spcPts val="800"/>
              </a:spcAft>
            </a:pPr>
            <a:r>
              <a:rPr lang="en-US" altLang="ja-JP" sz="2000"/>
              <a:t>• Even in </a:t>
            </a:r>
            <a:r>
              <a:rPr lang="en-US" altLang="ja-JP" sz="2000" i="1"/>
              <a:t>E. coli</a:t>
            </a:r>
            <a:r>
              <a:rPr lang="en-US" altLang="ja-JP" sz="2000"/>
              <a:t>, it is surprising how much remains to be learned about basic regulatory processes.</a:t>
            </a:r>
          </a:p>
          <a:p>
            <a:pPr marL="225425" indent="-225425">
              <a:spcAft>
                <a:spcPts val="800"/>
              </a:spcAft>
            </a:pPr>
            <a:r>
              <a:rPr lang="en-US" altLang="ja-JP" sz="2000"/>
              <a:t>• Purely bioinformatic approaches to predicting regulation in bacteria will depend on a fuller understanding of transcription factor structure and function than we currently possess.</a:t>
            </a:r>
          </a:p>
        </p:txBody>
      </p:sp>
    </p:spTree>
    <p:extLst>
      <p:ext uri="{BB962C8B-B14F-4D97-AF65-F5344CB8AC3E}">
        <p14:creationId xmlns:p14="http://schemas.microsoft.com/office/powerpoint/2010/main" val="23825554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WordArt 5" descr="Granite"/>
          <p:cNvSpPr>
            <a:spLocks noChangeArrowheads="1" noChangeShapeType="1" noTextEdit="1"/>
          </p:cNvSpPr>
          <p:nvPr/>
        </p:nvSpPr>
        <p:spPr bwMode="auto">
          <a:xfrm>
            <a:off x="152400" y="228600"/>
            <a:ext cx="6477000" cy="992188"/>
          </a:xfrm>
          <a:prstGeom prst="rect">
            <a:avLst/>
          </a:prstGeom>
        </p:spPr>
        <p:txBody>
          <a:bodyPr wrap="none" fromWordArt="1">
            <a:prstTxWarp prst="textCascadeUp">
              <a:avLst>
                <a:gd name="adj" fmla="val 44444"/>
              </a:avLst>
            </a:prstTxWarp>
            <a:scene3d>
              <a:camera prst="legacyPerspectiveTopLeft">
                <a:rot lat="0" lon="20519987" rev="0"/>
              </a:camera>
              <a:lightRig rig="legacyHarsh3" dir="r"/>
            </a:scene3d>
            <a:sp3d extrusionH="430200" prstMaterial="legacyMatte">
              <a:extrusionClr>
                <a:srgbClr val="006600"/>
              </a:extrusionClr>
            </a:sp3d>
          </a:bodyPr>
          <a:lstStyle/>
          <a:p>
            <a:pPr algn="ctr"/>
            <a:r>
              <a:rPr lang="en-US" sz="3600" kern="10">
                <a:ln w="9525">
                  <a:round/>
                  <a:headEnd/>
                  <a:tailEnd/>
                </a:ln>
                <a:blipFill dpi="0" rotWithShape="0">
                  <a:blip r:embed="rId3"/>
                  <a:srcRect/>
                  <a:tile tx="0" ty="0" sx="100000" sy="100000" flip="none" algn="tl"/>
                </a:blipFill>
                <a:latin typeface="Arial Black"/>
                <a:ea typeface="Arial Black"/>
                <a:cs typeface="Arial Black"/>
              </a:rPr>
              <a:t>Homework assignment</a:t>
            </a:r>
          </a:p>
        </p:txBody>
      </p:sp>
      <p:sp>
        <p:nvSpPr>
          <p:cNvPr id="49157" name="Text Box 8"/>
          <p:cNvSpPr txBox="1">
            <a:spLocks noChangeArrowheads="1"/>
          </p:cNvSpPr>
          <p:nvPr/>
        </p:nvSpPr>
        <p:spPr bwMode="auto">
          <a:xfrm>
            <a:off x="76200" y="3429000"/>
            <a:ext cx="89154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230188" indent="-230188">
              <a:spcBef>
                <a:spcPct val="50000"/>
              </a:spcBef>
            </a:pPr>
            <a:r>
              <a:rPr lang="en-US"/>
              <a:t>Go to the microbial genomes BLAST page: </a:t>
            </a:r>
            <a:r>
              <a:rPr lang="en-US" i="1">
                <a:solidFill>
                  <a:srgbClr val="000090"/>
                </a:solidFill>
              </a:rPr>
              <a:t>http://blast.ncbi.nlm.nih.gov/Blast.cgi?PAGE_TYPE=BlastSearch&amp;BLAST_SPEC=MicrobialGenomes</a:t>
            </a:r>
            <a:r>
              <a:rPr lang="en-US">
                <a:solidFill>
                  <a:srgbClr val="000090"/>
                </a:solidFill>
              </a:rPr>
              <a:t> </a:t>
            </a:r>
            <a:r>
              <a:rPr lang="en-US"/>
              <a:t>and then choose the BLASTP tab.</a:t>
            </a:r>
            <a:endParaRPr lang="en-US" i="1">
              <a:solidFill>
                <a:srgbClr val="000090"/>
              </a:solidFill>
            </a:endParaRPr>
          </a:p>
          <a:p>
            <a:pPr marL="230188" indent="-230188">
              <a:spcBef>
                <a:spcPct val="50000"/>
              </a:spcBef>
            </a:pPr>
            <a:r>
              <a:rPr lang="en-US"/>
              <a:t>The list of Planctomycetaceae genera with sequenced genomes (you don’t need the species names) can be found in Figure 3 of Guo </a:t>
            </a:r>
            <a:r>
              <a:rPr lang="en-US" i="1"/>
              <a:t>et al.</a:t>
            </a:r>
            <a:r>
              <a:rPr lang="en-US"/>
              <a:t>, 2014 (PMID 24489782), but on the specialized BLAST page you can just enter “Planctomycetes” into the “Organism optional” box.</a:t>
            </a:r>
          </a:p>
          <a:p>
            <a:pPr marL="230188" indent="-230188">
              <a:spcBef>
                <a:spcPct val="50000"/>
              </a:spcBef>
            </a:pPr>
            <a:r>
              <a:rPr lang="en-US"/>
              <a:t>As the search seeds, use the amino acid sequences for any </a:t>
            </a:r>
            <a:r>
              <a:rPr lang="en-US" u="sng"/>
              <a:t>two</a:t>
            </a:r>
            <a:r>
              <a:rPr lang="en-US"/>
              <a:t> of the seven global regulators of </a:t>
            </a:r>
            <a:r>
              <a:rPr lang="en-US" i="1"/>
              <a:t>E. coli</a:t>
            </a:r>
            <a:r>
              <a:rPr lang="en-US"/>
              <a:t> (ArcA, Crp, Fis, Fnr, Hns, Ihf, or Lrp) – your choice. [Note: Ihf is a heterodimer so there are two genes for it.]</a:t>
            </a:r>
          </a:p>
        </p:txBody>
      </p:sp>
      <p:pic>
        <p:nvPicPr>
          <p:cNvPr id="4" name="Picture 3"/>
          <p:cNvPicPr>
            <a:picLocks noChangeAspect="1"/>
          </p:cNvPicPr>
          <p:nvPr/>
        </p:nvPicPr>
        <p:blipFill>
          <a:blip r:embed="rId4"/>
          <a:stretch>
            <a:fillRect/>
          </a:stretch>
        </p:blipFill>
        <p:spPr>
          <a:xfrm>
            <a:off x="0" y="1371600"/>
            <a:ext cx="9144000" cy="2057400"/>
          </a:xfrm>
          <a:prstGeom prst="rect">
            <a:avLst/>
          </a:prstGeom>
        </p:spPr>
      </p:pic>
    </p:spTree>
    <p:extLst>
      <p:ext uri="{BB962C8B-B14F-4D97-AF65-F5344CB8AC3E}">
        <p14:creationId xmlns:p14="http://schemas.microsoft.com/office/powerpoint/2010/main" val="18016183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WordArt 5" descr="Granite"/>
          <p:cNvSpPr>
            <a:spLocks noChangeArrowheads="1" noChangeShapeType="1" noTextEdit="1"/>
          </p:cNvSpPr>
          <p:nvPr/>
        </p:nvSpPr>
        <p:spPr bwMode="auto">
          <a:xfrm>
            <a:off x="152400" y="228600"/>
            <a:ext cx="6477000" cy="992188"/>
          </a:xfrm>
          <a:prstGeom prst="rect">
            <a:avLst/>
          </a:prstGeom>
        </p:spPr>
        <p:txBody>
          <a:bodyPr wrap="none" fromWordArt="1">
            <a:prstTxWarp prst="textCascadeUp">
              <a:avLst>
                <a:gd name="adj" fmla="val 44444"/>
              </a:avLst>
            </a:prstTxWarp>
            <a:scene3d>
              <a:camera prst="legacyPerspectiveTopLeft">
                <a:rot lat="0" lon="20519987" rev="0"/>
              </a:camera>
              <a:lightRig rig="legacyHarsh3" dir="r"/>
            </a:scene3d>
            <a:sp3d extrusionH="430200" prstMaterial="legacyMatte">
              <a:extrusionClr>
                <a:srgbClr val="006600"/>
              </a:extrusionClr>
            </a:sp3d>
          </a:bodyPr>
          <a:lstStyle/>
          <a:p>
            <a:pPr algn="ctr"/>
            <a:r>
              <a:rPr lang="en-US" sz="3600" kern="10">
                <a:ln w="9525">
                  <a:round/>
                  <a:headEnd/>
                  <a:tailEnd/>
                </a:ln>
                <a:blipFill dpi="0" rotWithShape="0">
                  <a:blip r:embed="rId3"/>
                  <a:srcRect/>
                  <a:tile tx="0" ty="0" sx="100000" sy="100000" flip="none" algn="tl"/>
                </a:blipFill>
                <a:latin typeface="Arial Black"/>
                <a:ea typeface="Arial Black"/>
                <a:cs typeface="Arial Black"/>
              </a:rPr>
              <a:t>Homework assignment</a:t>
            </a:r>
          </a:p>
        </p:txBody>
      </p:sp>
      <p:sp>
        <p:nvSpPr>
          <p:cNvPr id="2" name="TextBox 1"/>
          <p:cNvSpPr txBox="1"/>
          <p:nvPr/>
        </p:nvSpPr>
        <p:spPr>
          <a:xfrm>
            <a:off x="228600" y="1403183"/>
            <a:ext cx="8686800" cy="5226217"/>
          </a:xfrm>
          <a:prstGeom prst="rect">
            <a:avLst/>
          </a:prstGeom>
          <a:noFill/>
        </p:spPr>
        <p:txBody>
          <a:bodyPr wrap="square" rtlCol="0">
            <a:spAutoFit/>
          </a:bodyPr>
          <a:lstStyle/>
          <a:p>
            <a:pPr marL="342900" indent="-342900">
              <a:lnSpc>
                <a:spcPts val="2200"/>
              </a:lnSpc>
              <a:spcAft>
                <a:spcPts val="1200"/>
              </a:spcAft>
              <a:buFont typeface="Arial"/>
              <a:buChar char="•"/>
            </a:pPr>
            <a:r>
              <a:rPr lang="en-US"/>
              <a:t>If there are no detectable matches, adjust the minimum “expect” score or gap parameters; if you do, be sure to note this in your report.</a:t>
            </a:r>
          </a:p>
          <a:p>
            <a:pPr marL="342900" indent="-342900">
              <a:lnSpc>
                <a:spcPts val="2200"/>
              </a:lnSpc>
              <a:spcAft>
                <a:spcPts val="1200"/>
              </a:spcAft>
              <a:buFont typeface="Arial"/>
              <a:buChar char="•"/>
            </a:pPr>
            <a:r>
              <a:rPr lang="en-US"/>
              <a:t>Prepare a multiple alignment (using single-letter amino acid abbreviations) of the </a:t>
            </a:r>
            <a:r>
              <a:rPr lang="en-US" i="1"/>
              <a:t>E. coli</a:t>
            </a:r>
            <a:r>
              <a:rPr lang="en-US"/>
              <a:t> and 11 Planctomycete sequences. If no good candidate appears, leave that species out, but if you can find NO credible ortholog in the Planctomycetes, try at least one more. </a:t>
            </a:r>
          </a:p>
          <a:p>
            <a:pPr marL="342900" indent="-342900">
              <a:lnSpc>
                <a:spcPts val="2200"/>
              </a:lnSpc>
              <a:spcAft>
                <a:spcPts val="1200"/>
              </a:spcAft>
              <a:buFont typeface="Arial"/>
              <a:buChar char="•"/>
            </a:pPr>
            <a:r>
              <a:rPr lang="en-US"/>
              <a:t>At the end of the alignment, note the % identity of each sequence to the </a:t>
            </a:r>
            <a:r>
              <a:rPr lang="en-US" i="1"/>
              <a:t>E. coli </a:t>
            </a:r>
            <a:r>
              <a:rPr lang="en-US"/>
              <a:t>sequence.</a:t>
            </a:r>
          </a:p>
          <a:p>
            <a:pPr marL="342900" indent="-342900">
              <a:lnSpc>
                <a:spcPts val="2200"/>
              </a:lnSpc>
              <a:spcAft>
                <a:spcPts val="1200"/>
              </a:spcAft>
              <a:buFont typeface="Arial"/>
              <a:buChar char="•"/>
            </a:pPr>
            <a:r>
              <a:rPr lang="en-US" b="1"/>
              <a:t>The central question is whether this group of bacteria, unusual in having a nuclear membrane, possesses obvious orthologs of any of the </a:t>
            </a:r>
            <a:r>
              <a:rPr lang="en-US" b="1" i="1"/>
              <a:t>E. coli</a:t>
            </a:r>
            <a:r>
              <a:rPr lang="en-US" b="1"/>
              <a:t> global regulatory proteins.</a:t>
            </a:r>
          </a:p>
          <a:p>
            <a:pPr marL="342900" indent="-342900">
              <a:lnSpc>
                <a:spcPts val="2200"/>
              </a:lnSpc>
              <a:spcAft>
                <a:spcPts val="0"/>
              </a:spcAft>
              <a:buFont typeface="Arial"/>
              <a:buChar char="•"/>
            </a:pPr>
            <a:r>
              <a:rPr lang="en-US"/>
              <a:t>Your report should: </a:t>
            </a:r>
          </a:p>
          <a:p>
            <a:pPr marL="623888" lvl="1" indent="-166688">
              <a:lnSpc>
                <a:spcPts val="2200"/>
              </a:lnSpc>
              <a:spcAft>
                <a:spcPts val="0"/>
              </a:spcAft>
              <a:buFont typeface="Wingdings" charset="2"/>
              <a:buChar char="ü"/>
            </a:pPr>
            <a:r>
              <a:rPr lang="en-US">
                <a:solidFill>
                  <a:srgbClr val="000090"/>
                </a:solidFill>
              </a:rPr>
              <a:t>begin with a brief summary of what this protein does in </a:t>
            </a:r>
            <a:r>
              <a:rPr lang="en-US" i="1">
                <a:solidFill>
                  <a:srgbClr val="000090"/>
                </a:solidFill>
              </a:rPr>
              <a:t>E. coli</a:t>
            </a:r>
            <a:endParaRPr lang="en-US">
              <a:solidFill>
                <a:srgbClr val="000090"/>
              </a:solidFill>
            </a:endParaRPr>
          </a:p>
          <a:p>
            <a:pPr marL="623888" lvl="1" indent="-166688">
              <a:lnSpc>
                <a:spcPts val="2200"/>
              </a:lnSpc>
              <a:spcAft>
                <a:spcPts val="0"/>
              </a:spcAft>
              <a:buFont typeface="Wingdings" charset="2"/>
              <a:buChar char="ü"/>
            </a:pPr>
            <a:r>
              <a:rPr lang="en-US">
                <a:solidFill>
                  <a:srgbClr val="000090"/>
                </a:solidFill>
              </a:rPr>
              <a:t>followed by your multiple alignment, including a table of protein name, species names, and accession numbers</a:t>
            </a:r>
          </a:p>
          <a:p>
            <a:pPr marL="623888" lvl="1" indent="-166688">
              <a:lnSpc>
                <a:spcPts val="2200"/>
              </a:lnSpc>
              <a:spcAft>
                <a:spcPts val="0"/>
              </a:spcAft>
              <a:buFont typeface="Wingdings" charset="2"/>
              <a:buChar char="ü"/>
            </a:pPr>
            <a:r>
              <a:rPr lang="en-US">
                <a:solidFill>
                  <a:srgbClr val="000090"/>
                </a:solidFill>
              </a:rPr>
              <a:t>then some justified conclusion about distribution of these regulators </a:t>
            </a:r>
          </a:p>
        </p:txBody>
      </p:sp>
    </p:spTree>
    <p:extLst>
      <p:ext uri="{BB962C8B-B14F-4D97-AF65-F5344CB8AC3E}">
        <p14:creationId xmlns:p14="http://schemas.microsoft.com/office/powerpoint/2010/main" val="10688115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1452540"/>
            <a:chOff x="0" y="0"/>
            <a:chExt cx="9144000" cy="1452540"/>
          </a:xfrm>
        </p:grpSpPr>
        <p:pic>
          <p:nvPicPr>
            <p:cNvPr id="4" name="Picture 3"/>
            <p:cNvPicPr>
              <a:picLocks noChangeAspect="1"/>
            </p:cNvPicPr>
            <p:nvPr/>
          </p:nvPicPr>
          <p:blipFill>
            <a:blip r:embed="rId3"/>
            <a:stretch>
              <a:fillRect/>
            </a:stretch>
          </p:blipFill>
          <p:spPr>
            <a:xfrm>
              <a:off x="0" y="0"/>
              <a:ext cx="9144000" cy="1452540"/>
            </a:xfrm>
            <a:prstGeom prst="rect">
              <a:avLst/>
            </a:prstGeom>
          </p:spPr>
        </p:pic>
        <p:pic>
          <p:nvPicPr>
            <p:cNvPr id="5" name="Picture 4"/>
            <p:cNvPicPr>
              <a:picLocks noChangeAspect="1"/>
            </p:cNvPicPr>
            <p:nvPr/>
          </p:nvPicPr>
          <p:blipFill>
            <a:blip r:embed="rId4"/>
            <a:stretch>
              <a:fillRect/>
            </a:stretch>
          </p:blipFill>
          <p:spPr>
            <a:xfrm>
              <a:off x="2815513" y="883968"/>
              <a:ext cx="3683000" cy="266700"/>
            </a:xfrm>
            <a:prstGeom prst="rect">
              <a:avLst/>
            </a:prstGeom>
          </p:spPr>
        </p:pic>
      </p:grpSp>
      <p:sp>
        <p:nvSpPr>
          <p:cNvPr id="2" name="Rectangle 1"/>
          <p:cNvSpPr/>
          <p:nvPr/>
        </p:nvSpPr>
        <p:spPr>
          <a:xfrm>
            <a:off x="238968" y="1676400"/>
            <a:ext cx="8892304" cy="2246769"/>
          </a:xfrm>
          <a:prstGeom prst="rect">
            <a:avLst/>
          </a:prstGeom>
        </p:spPr>
        <p:txBody>
          <a:bodyPr wrap="square">
            <a:spAutoFit/>
          </a:bodyPr>
          <a:lstStyle/>
          <a:p>
            <a:pPr marL="342900" lvl="0" indent="-342900">
              <a:buFont typeface="Arial"/>
              <a:buChar char="•"/>
            </a:pPr>
            <a:r>
              <a:rPr lang="en-US"/>
              <a:t>Aside from experimental design and contextual data, metagenomic data have inherent limitations that must be overcome in the future. </a:t>
            </a:r>
          </a:p>
          <a:p>
            <a:pPr marL="800100" lvl="1" indent="-342900">
              <a:buFont typeface="Wingdings" charset="2"/>
              <a:buChar char="ü"/>
            </a:pPr>
            <a:r>
              <a:rPr lang="en-US">
                <a:solidFill>
                  <a:srgbClr val="000090"/>
                </a:solidFill>
              </a:rPr>
              <a:t>Metagenomic reads commonly show a relatively low genomic coverage compared to that of a single genome</a:t>
            </a:r>
          </a:p>
          <a:p>
            <a:pPr marL="800100" lvl="1" indent="-342900">
              <a:buFont typeface="Wingdings" charset="2"/>
              <a:buChar char="ü"/>
            </a:pPr>
            <a:r>
              <a:rPr lang="en-US">
                <a:solidFill>
                  <a:srgbClr val="000090"/>
                </a:solidFill>
              </a:rPr>
              <a:t>The short length of sequencing reads makes only fragmented information by the incomplete assembly and annotation processes accessible. </a:t>
            </a:r>
          </a:p>
        </p:txBody>
      </p:sp>
      <p:sp>
        <p:nvSpPr>
          <p:cNvPr id="3" name="TextBox 2"/>
          <p:cNvSpPr txBox="1"/>
          <p:nvPr/>
        </p:nvSpPr>
        <p:spPr>
          <a:xfrm>
            <a:off x="228600" y="3810000"/>
            <a:ext cx="8763000" cy="2554545"/>
          </a:xfrm>
          <a:prstGeom prst="rect">
            <a:avLst/>
          </a:prstGeom>
          <a:noFill/>
        </p:spPr>
        <p:txBody>
          <a:bodyPr wrap="square" rtlCol="0">
            <a:spAutoFit/>
          </a:bodyPr>
          <a:lstStyle/>
          <a:p>
            <a:pPr marL="342900" lvl="0" indent="-342900">
              <a:buFont typeface="Arial"/>
              <a:buChar char="•"/>
            </a:pPr>
            <a:r>
              <a:rPr lang="en-US"/>
              <a:t>Initiatives are already under way for filling the gap between metagenomic reads by doing </a:t>
            </a:r>
          </a:p>
          <a:p>
            <a:pPr marL="800100" lvl="1" indent="-342900">
              <a:buFont typeface="Wingdings" charset="2"/>
              <a:buChar char="ü"/>
            </a:pPr>
            <a:r>
              <a:rPr lang="en-US">
                <a:solidFill>
                  <a:srgbClr val="000090"/>
                </a:solidFill>
              </a:rPr>
              <a:t>co-assembly with single-cell genomics</a:t>
            </a:r>
          </a:p>
          <a:p>
            <a:pPr marL="800100" lvl="1" indent="-342900">
              <a:buFont typeface="Wingdings" charset="2"/>
              <a:buChar char="ü"/>
            </a:pPr>
            <a:r>
              <a:rPr lang="en-US">
                <a:solidFill>
                  <a:srgbClr val="000090"/>
                </a:solidFill>
              </a:rPr>
              <a:t>joint analysis between multiple metagenomes simultaneously, assuming that the same species must exist in different samples and that the co-occurrence helps extract shared information. </a:t>
            </a:r>
          </a:p>
          <a:p>
            <a:pPr marL="342900" lvl="0" indent="-342900">
              <a:buFont typeface="Arial"/>
              <a:buChar char="•"/>
            </a:pPr>
            <a:r>
              <a:rPr lang="en-US"/>
              <a:t>The ultimate goal of metagenomics is a comprehensive understanding of our ecosystem.</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6781800"/>
            <a:chOff x="0" y="0"/>
            <a:chExt cx="9144000" cy="6781800"/>
          </a:xfrm>
        </p:grpSpPr>
        <p:pic>
          <p:nvPicPr>
            <p:cNvPr id="4" name="Picture 3"/>
            <p:cNvPicPr>
              <a:picLocks noChangeAspect="1"/>
            </p:cNvPicPr>
            <p:nvPr/>
          </p:nvPicPr>
          <p:blipFill>
            <a:blip r:embed="rId3"/>
            <a:stretch>
              <a:fillRect/>
            </a:stretch>
          </p:blipFill>
          <p:spPr>
            <a:xfrm>
              <a:off x="0" y="0"/>
              <a:ext cx="9144000" cy="1452540"/>
            </a:xfrm>
            <a:prstGeom prst="rect">
              <a:avLst/>
            </a:prstGeom>
          </p:spPr>
        </p:pic>
        <p:pic>
          <p:nvPicPr>
            <p:cNvPr id="3" name="Picture 2"/>
            <p:cNvPicPr>
              <a:picLocks noChangeAspect="1"/>
            </p:cNvPicPr>
            <p:nvPr/>
          </p:nvPicPr>
          <p:blipFill>
            <a:blip r:embed="rId4"/>
            <a:stretch>
              <a:fillRect/>
            </a:stretch>
          </p:blipFill>
          <p:spPr>
            <a:xfrm>
              <a:off x="914400" y="1447800"/>
              <a:ext cx="7239000" cy="5334000"/>
            </a:xfrm>
            <a:prstGeom prst="rect">
              <a:avLst/>
            </a:prstGeom>
          </p:spPr>
        </p:pic>
        <p:pic>
          <p:nvPicPr>
            <p:cNvPr id="5" name="Picture 4"/>
            <p:cNvPicPr>
              <a:picLocks noChangeAspect="1"/>
            </p:cNvPicPr>
            <p:nvPr/>
          </p:nvPicPr>
          <p:blipFill>
            <a:blip r:embed="rId5"/>
            <a:stretch>
              <a:fillRect/>
            </a:stretch>
          </p:blipFill>
          <p:spPr>
            <a:xfrm>
              <a:off x="2815513" y="883968"/>
              <a:ext cx="3683000" cy="266700"/>
            </a:xfrm>
            <a:prstGeom prst="rect">
              <a:avLst/>
            </a:prstGeom>
          </p:spPr>
        </p:pic>
      </p:grpSp>
    </p:spTree>
    <p:extLst>
      <p:ext uri="{BB962C8B-B14F-4D97-AF65-F5344CB8AC3E}">
        <p14:creationId xmlns:p14="http://schemas.microsoft.com/office/powerpoint/2010/main" val="6065322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8192</TotalTime>
  <Words>5001</Words>
  <Application>Microsoft Macintosh PowerPoint</Application>
  <PresentationFormat>On-screen Show (4:3)</PresentationFormat>
  <Paragraphs>461</Paragraphs>
  <Slides>73</Slides>
  <Notes>54</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Medical College of Ohio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Blumenthal</dc:creator>
  <cp:lastModifiedBy>Robert M. Blumenthal</cp:lastModifiedBy>
  <cp:revision>456</cp:revision>
  <cp:lastPrinted>2014-03-19T16:01:12Z</cp:lastPrinted>
  <dcterms:created xsi:type="dcterms:W3CDTF">2010-04-20T16:17:51Z</dcterms:created>
  <dcterms:modified xsi:type="dcterms:W3CDTF">2014-03-19T16:09:40Z</dcterms:modified>
</cp:coreProperties>
</file>