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2"/>
  </p:notesMasterIdLst>
  <p:handoutMasterIdLst>
    <p:handoutMasterId r:id="rId43"/>
  </p:handoutMasterIdLst>
  <p:sldIdLst>
    <p:sldId id="284" r:id="rId2"/>
    <p:sldId id="285" r:id="rId3"/>
    <p:sldId id="312" r:id="rId4"/>
    <p:sldId id="291" r:id="rId5"/>
    <p:sldId id="330" r:id="rId6"/>
    <p:sldId id="287" r:id="rId7"/>
    <p:sldId id="332" r:id="rId8"/>
    <p:sldId id="379" r:id="rId9"/>
    <p:sldId id="380" r:id="rId10"/>
    <p:sldId id="344" r:id="rId11"/>
    <p:sldId id="367" r:id="rId12"/>
    <p:sldId id="352" r:id="rId13"/>
    <p:sldId id="339" r:id="rId14"/>
    <p:sldId id="377" r:id="rId15"/>
    <p:sldId id="368" r:id="rId16"/>
    <p:sldId id="369" r:id="rId17"/>
    <p:sldId id="370" r:id="rId18"/>
    <p:sldId id="371" r:id="rId19"/>
    <p:sldId id="373" r:id="rId20"/>
    <p:sldId id="372" r:id="rId21"/>
    <p:sldId id="347" r:id="rId22"/>
    <p:sldId id="346" r:id="rId23"/>
    <p:sldId id="374" r:id="rId24"/>
    <p:sldId id="381" r:id="rId25"/>
    <p:sldId id="375" r:id="rId26"/>
    <p:sldId id="353" r:id="rId27"/>
    <p:sldId id="357" r:id="rId28"/>
    <p:sldId id="358" r:id="rId29"/>
    <p:sldId id="359" r:id="rId30"/>
    <p:sldId id="315" r:id="rId31"/>
    <p:sldId id="334" r:id="rId32"/>
    <p:sldId id="335" r:id="rId33"/>
    <p:sldId id="341" r:id="rId34"/>
    <p:sldId id="366" r:id="rId35"/>
    <p:sldId id="351" r:id="rId36"/>
    <p:sldId id="338" r:id="rId37"/>
    <p:sldId id="382" r:id="rId38"/>
    <p:sldId id="350" r:id="rId39"/>
    <p:sldId id="383" r:id="rId40"/>
    <p:sldId id="384"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0000"/>
    <a:srgbClr val="CC0000"/>
    <a:srgbClr val="0033CC"/>
    <a:srgbClr val="FFFF00"/>
    <a:srgbClr val="009900"/>
    <a:srgbClr val="6666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howGuides="1">
      <p:cViewPr varScale="1">
        <p:scale>
          <a:sx n="190" d="100"/>
          <a:sy n="190" d="100"/>
        </p:scale>
        <p:origin x="-229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defTabSz="969963">
              <a:defRPr sz="1200"/>
            </a:lvl1pPr>
          </a:lstStyle>
          <a:p>
            <a:pPr>
              <a:defRPr/>
            </a:pPr>
            <a:endParaRPr lang="en-US"/>
          </a:p>
        </p:txBody>
      </p:sp>
      <p:sp>
        <p:nvSpPr>
          <p:cNvPr id="696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algn="r" defTabSz="969963">
              <a:defRPr sz="1200"/>
            </a:lvl1pPr>
          </a:lstStyle>
          <a:p>
            <a:pPr>
              <a:defRPr/>
            </a:pPr>
            <a:endParaRPr lang="en-US"/>
          </a:p>
        </p:txBody>
      </p:sp>
      <p:sp>
        <p:nvSpPr>
          <p:cNvPr id="696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defTabSz="969963">
              <a:defRPr sz="1200"/>
            </a:lvl1pPr>
          </a:lstStyle>
          <a:p>
            <a:pPr>
              <a:defRPr/>
            </a:pPr>
            <a:endParaRPr lang="en-US"/>
          </a:p>
        </p:txBody>
      </p:sp>
      <p:sp>
        <p:nvSpPr>
          <p:cNvPr id="696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algn="r" defTabSz="969963">
              <a:defRPr sz="1200"/>
            </a:lvl1pPr>
          </a:lstStyle>
          <a:p>
            <a:pPr>
              <a:defRPr/>
            </a:pPr>
            <a:fld id="{A3BB75D0-A860-714D-A7B1-ADA7762CDC8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defTabSz="969963">
              <a:defRPr sz="1200"/>
            </a:lvl1pPr>
          </a:lstStyle>
          <a:p>
            <a:pPr>
              <a:defRPr/>
            </a:pPr>
            <a:endParaRPr lang="en-US"/>
          </a:p>
        </p:txBody>
      </p:sp>
      <p:sp>
        <p:nvSpPr>
          <p:cNvPr id="563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lvl1pPr algn="r" defTabSz="9699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8075" y="696913"/>
            <a:ext cx="46482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418013"/>
            <a:ext cx="5486400" cy="4181475"/>
          </a:xfrm>
          <a:prstGeom prst="rect">
            <a:avLst/>
          </a:prstGeom>
          <a:noFill/>
          <a:ln w="9525">
            <a:noFill/>
            <a:miter lim="800000"/>
            <a:headEnd/>
            <a:tailEnd/>
          </a:ln>
          <a:effectLst/>
        </p:spPr>
        <p:txBody>
          <a:bodyPr vert="horz" wrap="square" lIns="97056" tIns="48527" rIns="97056" bIns="485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defTabSz="969963">
              <a:defRPr sz="1200"/>
            </a:lvl1pPr>
          </a:lstStyle>
          <a:p>
            <a:pPr>
              <a:defRPr/>
            </a:pPr>
            <a:endParaRPr lang="en-US"/>
          </a:p>
        </p:txBody>
      </p:sp>
      <p:sp>
        <p:nvSpPr>
          <p:cNvPr id="563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7056" tIns="48527" rIns="97056" bIns="48527" numCol="1" anchor="b" anchorCtr="0" compatLnSpc="1">
            <a:prstTxWarp prst="textNoShape">
              <a:avLst/>
            </a:prstTxWarp>
          </a:bodyPr>
          <a:lstStyle>
            <a:lvl1pPr algn="r" defTabSz="969963">
              <a:defRPr sz="1200"/>
            </a:lvl1pPr>
          </a:lstStyle>
          <a:p>
            <a:pPr>
              <a:defRPr/>
            </a:pPr>
            <a:fld id="{2B1408FA-5232-724C-A5F0-0ABC97E96C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63A1D23-2889-804D-8D4D-BA4A1B027F16}"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15F06EB-7D83-A24D-81BB-C085CFE62543}"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1AF1B8-3D59-1247-A454-C02836A05BF4}" type="slidenum">
              <a:rPr lang="en-US"/>
              <a:pPr/>
              <a:t>21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7AA2D0-4A2A-C441-A533-DE30326EDD85}" type="slidenum">
              <a:rPr lang="en-US"/>
              <a:pPr/>
              <a:t>22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FD96F97-98E7-2049-9A7D-B9454A9B9EAB}"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6FEE277-64F1-7D43-8EA6-A565726F46B8}" type="slidenum">
              <a:rPr lang="en-US"/>
              <a:pPr/>
              <a:t>27</a:t>
            </a:fld>
            <a:endParaRPr lang="en-US"/>
          </a:p>
        </p:txBody>
      </p:sp>
      <p:sp>
        <p:nvSpPr>
          <p:cNvPr id="55299" name="Rectangle 2"/>
          <p:cNvSpPr>
            <a:spLocks noGrp="1" noRot="1" noChangeAspect="1" noChangeArrowheads="1" noTextEdit="1"/>
          </p:cNvSpPr>
          <p:nvPr>
            <p:ph type="sldImg"/>
          </p:nvPr>
        </p:nvSpPr>
        <p:spPr>
          <a:xfrm>
            <a:off x="1104900" y="696913"/>
            <a:ext cx="4648200" cy="3486150"/>
          </a:xfrm>
          <a:ln/>
        </p:spPr>
      </p:sp>
      <p:sp>
        <p:nvSpPr>
          <p:cNvPr id="55300"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673032-2F11-5845-AF16-C1AF9F6F32A4}" type="slidenum">
              <a:rPr lang="en-US"/>
              <a:pPr/>
              <a:t>28</a:t>
            </a:fld>
            <a:endParaRPr lang="en-US"/>
          </a:p>
        </p:txBody>
      </p:sp>
      <p:sp>
        <p:nvSpPr>
          <p:cNvPr id="57347" name="Rectangle 2"/>
          <p:cNvSpPr>
            <a:spLocks noGrp="1" noRot="1" noChangeAspect="1" noChangeArrowheads="1" noTextEdit="1"/>
          </p:cNvSpPr>
          <p:nvPr>
            <p:ph type="sldImg"/>
          </p:nvPr>
        </p:nvSpPr>
        <p:spPr>
          <a:xfrm>
            <a:off x="1104900" y="696913"/>
            <a:ext cx="4648200" cy="3486150"/>
          </a:xfrm>
          <a:ln/>
        </p:spPr>
      </p:sp>
      <p:sp>
        <p:nvSpPr>
          <p:cNvPr id="57348"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EFE1DCB-3589-8A47-8CD6-9FB85408972D}" type="slidenum">
              <a:rPr lang="en-US"/>
              <a:pPr/>
              <a:t>29</a:t>
            </a:fld>
            <a:endParaRPr lang="en-US"/>
          </a:p>
        </p:txBody>
      </p:sp>
      <p:sp>
        <p:nvSpPr>
          <p:cNvPr id="59395" name="Rectangle 2"/>
          <p:cNvSpPr>
            <a:spLocks noGrp="1" noRot="1" noChangeAspect="1" noChangeArrowheads="1" noTextEdit="1"/>
          </p:cNvSpPr>
          <p:nvPr>
            <p:ph type="sldImg"/>
          </p:nvPr>
        </p:nvSpPr>
        <p:spPr>
          <a:xfrm>
            <a:off x="1104900" y="696913"/>
            <a:ext cx="4648200" cy="3486150"/>
          </a:xfrm>
          <a:ln/>
        </p:spPr>
      </p:sp>
      <p:sp>
        <p:nvSpPr>
          <p:cNvPr id="59396" name="Rectangle 3"/>
          <p:cNvSpPr>
            <a:spLocks noGrp="1" noChangeArrowheads="1"/>
          </p:cNvSpPr>
          <p:nvPr>
            <p:ph type="body" idx="1"/>
          </p:nvPr>
        </p:nvSpPr>
        <p:spPr>
          <a:xfrm>
            <a:off x="685800" y="4416425"/>
            <a:ext cx="5486400" cy="4183063"/>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F05FB49-10B1-FD40-BFEF-6ECC1D80A684}" type="slidenum">
              <a:rPr lang="en-US"/>
              <a:pPr/>
              <a:t>30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CD951C9-5FF4-0446-B60B-77D5A877FDD3}" type="slidenum">
              <a:rPr lang="en-US"/>
              <a:pPr/>
              <a:t>31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84E6984-7E8D-D34D-955F-E7CB20380BB5}" type="slidenum">
              <a:rPr lang="en-US"/>
              <a:pPr/>
              <a:t>32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45D2349-71D7-5F4E-BF13-FBB2081EC42E}"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E7E66B-2C6D-8245-9B0E-6BEA37DBEDAC}" type="slidenum">
              <a:rPr lang="en-US"/>
              <a:pPr/>
              <a:t>33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371457D-484A-4544-92B9-3A66D6DA3231}" type="slidenum">
              <a:rPr lang="en-US"/>
              <a:pPr/>
              <a:t>34</a:t>
            </a:fld>
            <a:endParaRPr lang="en-US"/>
          </a:p>
        </p:txBody>
      </p:sp>
      <p:sp>
        <p:nvSpPr>
          <p:cNvPr id="71683" name="Rectangle 2"/>
          <p:cNvSpPr>
            <a:spLocks noGrp="1" noRot="1" noChangeAspect="1" noChangeArrowheads="1" noTextEdit="1"/>
          </p:cNvSpPr>
          <p:nvPr>
            <p:ph type="sldImg"/>
          </p:nvPr>
        </p:nvSpPr>
        <p:spPr>
          <a:xfrm>
            <a:off x="1104900" y="706438"/>
            <a:ext cx="4648200" cy="3486150"/>
          </a:xfrm>
          <a:ln/>
        </p:spPr>
      </p:sp>
      <p:sp>
        <p:nvSpPr>
          <p:cNvPr id="71684" name="Rectangle 3"/>
          <p:cNvSpPr>
            <a:spLocks noGrp="1" noChangeArrowheads="1"/>
          </p:cNvSpPr>
          <p:nvPr>
            <p:ph type="body" idx="1"/>
          </p:nvPr>
        </p:nvSpPr>
        <p:spPr>
          <a:xfrm>
            <a:off x="685800" y="4414838"/>
            <a:ext cx="5487988" cy="4098925"/>
          </a:xfrm>
          <a:noFill/>
          <a:ln/>
        </p:spPr>
        <p:txBody>
          <a:bodyPr wrap="none" anchor="ctr"/>
          <a:lstStyle/>
          <a:p>
            <a:pPr defTabSz="457200"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D687F59-A850-3147-ACFE-D959594C4B7E}" type="slidenum">
              <a:rPr lang="en-US"/>
              <a:pPr/>
              <a:t>35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606537D-7AE1-D848-8C1A-DE53A2878CD5}" type="slidenum">
              <a:rPr lang="en-US"/>
              <a:pPr/>
              <a:t>36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D67465B-ECF3-5C45-9E61-4E2FEADAD05F}" type="slidenum">
              <a:rPr lang="en-US"/>
              <a:pPr/>
              <a:t>38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44AFC20-1907-C34D-B6C6-48AA46A54E91}"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84FBDC0-C2D8-164C-8CBC-AFB694F6A876}"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FC8A905-C29A-114A-A36B-0EC7F0E681BA}"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4A784F8-7BDD-8C44-98E5-020D3C66034D}"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0D9991C-ABE6-3240-B080-4958C1CE1DB1}" type="slidenum">
              <a:rPr lang="en-US"/>
              <a:pPr/>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89AB2CD-F397-0E48-90D7-D626D3FC0850}"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4A1D1F0-83B2-1545-9694-77895AF5F4D7}"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8AAF5-1AEC-3046-A7E4-9B885FCD2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27002-7ABA-6840-84B1-765A6848808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4A9AF-8FC8-A842-A5D1-6207085BD8A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2AD758-9AB0-2448-9538-E603F620880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9B425A-5C8D-0B43-B85D-9FFE55BECF1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C0F148-2442-7743-9469-292DB5E8D60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F1E6CB-5B1F-D346-8B13-8B1CF188ED1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41F899-9E22-6543-9190-253A891349F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C74CE9-D708-E94D-90F0-218C654C0DA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7B8E4-71FB-0346-9E73-C76BE667BBB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F1448-6B56-C44C-8361-F24117935ED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93F3B-5DF6-E444-8196-38DE044B99A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25C5C7-A136-0649-AA0D-97E2BE5933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utoledo.edu/med/depts/bioinfo/fedorov.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GHkHMoyC5I&amp;feature=relat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9" Type="http://schemas.openxmlformats.org/officeDocument/2006/relationships/hyperlink" Target="http://en.wikipedia.org/wiki/Polycyclic_aromatic_hydrocarbons" TargetMode="External"/><Relationship Id="rId20" Type="http://schemas.openxmlformats.org/officeDocument/2006/relationships/hyperlink" Target="http://en.wikipedia.org/wiki/Aromatic_rings" TargetMode="External"/><Relationship Id="rId21" Type="http://schemas.openxmlformats.org/officeDocument/2006/relationships/hyperlink" Target="http://en.wikipedia.org/wiki/Pi_bond" TargetMode="External"/><Relationship Id="rId22" Type="http://schemas.openxmlformats.org/officeDocument/2006/relationships/hyperlink" Target="http://en.wikipedia.org/wiki/Chemical_bond" TargetMode="External"/><Relationship Id="rId23" Type="http://schemas.openxmlformats.org/officeDocument/2006/relationships/hyperlink" Target="http://en.wikipedia.org/wiki/Covalent_bond" TargetMode="External"/><Relationship Id="rId10" Type="http://schemas.openxmlformats.org/officeDocument/2006/relationships/hyperlink" Target="http://en.wikipedia.org/wiki/Anthracene" TargetMode="External"/><Relationship Id="rId11" Type="http://schemas.openxmlformats.org/officeDocument/2006/relationships/hyperlink" Target="http://en.wikipedia.org/wiki/Triphenylene" TargetMode="External"/><Relationship Id="rId12" Type="http://schemas.openxmlformats.org/officeDocument/2006/relationships/hyperlink" Target="http://en.wikipedia.org/wiki/Coronene" TargetMode="External"/><Relationship Id="rId13" Type="http://schemas.openxmlformats.org/officeDocument/2006/relationships/hyperlink" Target="http://en.wikipedia.org/wiki/Delocalized_electron" TargetMode="External"/><Relationship Id="rId14" Type="http://schemas.openxmlformats.org/officeDocument/2006/relationships/hyperlink" Target="http://en.wikipedia.org/wiki/Aromaticity" TargetMode="External"/><Relationship Id="rId15" Type="http://schemas.openxmlformats.org/officeDocument/2006/relationships/hyperlink" Target="http://en.wikipedia.org/wiki/DNA" TargetMode="External"/><Relationship Id="rId16" Type="http://schemas.openxmlformats.org/officeDocument/2006/relationships/hyperlink" Target="http://en.wikipedia.org/wiki/Nucleotides" TargetMode="External"/><Relationship Id="rId17" Type="http://schemas.openxmlformats.org/officeDocument/2006/relationships/hyperlink" Target="http://en.wikipedia.org/wiki/Nitrogenous_bases" TargetMode="External"/><Relationship Id="rId18" Type="http://schemas.openxmlformats.org/officeDocument/2006/relationships/hyperlink" Target="http://en.wikipedia.org/wiki/Purine" TargetMode="External"/><Relationship Id="rId19" Type="http://schemas.openxmlformats.org/officeDocument/2006/relationships/hyperlink" Target="http://en.wikipedia.org/wiki/Pyrimidin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en.wikipedia.org/wiki/Supramolecular_chemistry" TargetMode="External"/><Relationship Id="rId4" Type="http://schemas.openxmlformats.org/officeDocument/2006/relationships/hyperlink" Target="http://en.wikipedia.org/wiki/Molecular_orbital" TargetMode="External"/><Relationship Id="rId5" Type="http://schemas.openxmlformats.org/officeDocument/2006/relationships/hyperlink" Target="http://en.wikipedia.org/wiki/Hydrogen_bonds" TargetMode="External"/><Relationship Id="rId6" Type="http://schemas.openxmlformats.org/officeDocument/2006/relationships/hyperlink" Target="http://en.wikipedia.org/wiki/Van_der_Waals_forces" TargetMode="External"/><Relationship Id="rId7" Type="http://schemas.openxmlformats.org/officeDocument/2006/relationships/hyperlink" Target="http://en.wikipedia.org/wiki/Charge_transfer_complex" TargetMode="External"/><Relationship Id="rId8" Type="http://schemas.openxmlformats.org/officeDocument/2006/relationships/hyperlink" Target="http://en.wikipedia.org/wiki/Intermolecular_for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Angular_resolution%23Microscope_case" TargetMode="External"/><Relationship Id="rId4" Type="http://schemas.openxmlformats.org/officeDocument/2006/relationships/hyperlink" Target="http://en.wikipedia.org/wiki/Microscope"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hyperlink" Target="http://www.cytochemistry.net/Cell-biology/nucleus3.htm" TargetMode="External"/><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hyperlink" Target="http://www.biologie.uni-hamburg.de/bzf/mppg/agviroid.htm"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hyperlink" Target="http://ribonode.ucsc.edu/learn/RNAvirus.html" TargetMode="Externa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youtube.com/watch?v=a7Ny5BYc-Fs" TargetMode="External"/><Relationship Id="rId5" Type="http://schemas.openxmlformats.org/officeDocument/2006/relationships/hyperlink" Target="http://www.youtube.com/watch?v=b694exl_oZo" TargetMode="External"/><Relationship Id="rId6" Type="http://schemas.openxmlformats.org/officeDocument/2006/relationships/hyperlink" Target="http://www.youtube.com/watch?v=pZ3_JAPpH3U" TargetMode="External"/><Relationship Id="rId7"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sciencedaily.com/releases/2008/01/080124103151.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hyperlink" Target="http://post.queensu.ca/~forsdyke/index.htm" TargetMode="External"/><Relationship Id="rId4" Type="http://schemas.openxmlformats.org/officeDocument/2006/relationships/hyperlink" Target="http://post.queensu.ca/~forsdyke/homepage.htm%23Homepage" TargetMode="External"/><Relationship Id="rId5" Type="http://schemas.openxmlformats.org/officeDocument/2006/relationships/hyperlink" Target="http://post.queensu.ca/~forsdyke/speciat4.htm" TargetMode="External"/><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1.xls"/><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FB6D0CD6-C6AF-4F43-8E23-3E17BE8852F3}" type="slidenum">
              <a:rPr lang="en-US"/>
              <a:pPr/>
              <a:t>1</a:t>
            </a:fld>
            <a:endParaRPr lang="en-US"/>
          </a:p>
        </p:txBody>
      </p:sp>
      <p:sp>
        <p:nvSpPr>
          <p:cNvPr id="16387" name="Rectangle 2"/>
          <p:cNvSpPr>
            <a:spLocks noGrp="1" noChangeArrowheads="1"/>
          </p:cNvSpPr>
          <p:nvPr>
            <p:ph type="title"/>
          </p:nvPr>
        </p:nvSpPr>
        <p:spPr>
          <a:xfrm>
            <a:off x="457200" y="274638"/>
            <a:ext cx="8458200" cy="1143000"/>
          </a:xfrm>
        </p:spPr>
        <p:txBody>
          <a:bodyPr/>
          <a:lstStyle/>
          <a:p>
            <a:pPr eaLnBrk="1" hangingPunct="1"/>
            <a:r>
              <a:rPr lang="en-US" sz="3200" b="1">
                <a:solidFill>
                  <a:srgbClr val="CC3300"/>
                </a:solidFill>
              </a:rPr>
              <a:t>Applications of Bioinformatics, Proteomics, and Genomics </a:t>
            </a:r>
            <a:r>
              <a:rPr lang="en-US" sz="3200">
                <a:solidFill>
                  <a:srgbClr val="CC3300"/>
                </a:solidFill>
              </a:rPr>
              <a:t>(BIPG 640/840)</a:t>
            </a:r>
          </a:p>
        </p:txBody>
      </p:sp>
      <p:sp>
        <p:nvSpPr>
          <p:cNvPr id="16388" name="Rectangle 3"/>
          <p:cNvSpPr>
            <a:spLocks noGrp="1" noChangeArrowheads="1"/>
          </p:cNvSpPr>
          <p:nvPr>
            <p:ph type="body" idx="1"/>
          </p:nvPr>
        </p:nvSpPr>
        <p:spPr>
          <a:xfrm>
            <a:off x="1447800" y="1600200"/>
            <a:ext cx="6858000" cy="4525963"/>
          </a:xfrm>
        </p:spPr>
        <p:txBody>
          <a:bodyPr/>
          <a:lstStyle/>
          <a:p>
            <a:pPr marL="0" indent="0" eaLnBrk="1" hangingPunct="1">
              <a:lnSpc>
                <a:spcPct val="90000"/>
              </a:lnSpc>
              <a:buFontTx/>
              <a:buNone/>
            </a:pPr>
            <a:endParaRPr lang="en-US" sz="2400"/>
          </a:p>
          <a:p>
            <a:pPr marL="0" indent="0" eaLnBrk="1" hangingPunct="1">
              <a:lnSpc>
                <a:spcPct val="90000"/>
              </a:lnSpc>
              <a:buFontTx/>
              <a:buNone/>
            </a:pPr>
            <a:r>
              <a:rPr lang="en-US" b="1" u="sng"/>
              <a:t>Course Director:</a:t>
            </a:r>
            <a:r>
              <a:rPr lang="en-US" b="1"/>
              <a:t>	</a:t>
            </a:r>
            <a:r>
              <a:rPr lang="en-US"/>
              <a:t> </a:t>
            </a:r>
            <a:endParaRPr lang="en-US" sz="2400"/>
          </a:p>
          <a:p>
            <a:pPr marL="0" indent="0" eaLnBrk="1" hangingPunct="1">
              <a:lnSpc>
                <a:spcPct val="90000"/>
              </a:lnSpc>
              <a:buFontTx/>
              <a:buNone/>
            </a:pPr>
            <a:endParaRPr lang="en-US" sz="2400"/>
          </a:p>
          <a:p>
            <a:pPr marL="0" indent="0" eaLnBrk="1" hangingPunct="1">
              <a:lnSpc>
                <a:spcPct val="90000"/>
              </a:lnSpc>
              <a:buFontTx/>
              <a:buNone/>
            </a:pPr>
            <a:r>
              <a:rPr lang="en-US" sz="2400"/>
              <a:t>Alexei Fedorov, Ph.D.</a:t>
            </a:r>
            <a:br>
              <a:rPr lang="en-US" sz="2400"/>
            </a:br>
            <a:r>
              <a:rPr lang="en-US" sz="2400"/>
              <a:t>Office: Room 12 RHC </a:t>
            </a:r>
            <a:br>
              <a:rPr lang="en-US" sz="2400"/>
            </a:br>
            <a:r>
              <a:rPr lang="en-US" sz="2400"/>
              <a:t>Associate Professor</a:t>
            </a:r>
            <a:br>
              <a:rPr lang="en-US" sz="2400"/>
            </a:br>
            <a:r>
              <a:rPr lang="en-US" sz="2400"/>
              <a:t>Head of Bioinformatics Lab</a:t>
            </a:r>
            <a:br>
              <a:rPr lang="en-US" sz="2400"/>
            </a:br>
            <a:r>
              <a:rPr lang="en-US" sz="2400"/>
              <a:t>Department of Medicine</a:t>
            </a:r>
          </a:p>
          <a:p>
            <a:pPr marL="0" indent="0" eaLnBrk="1" hangingPunct="1">
              <a:lnSpc>
                <a:spcPct val="90000"/>
              </a:lnSpc>
              <a:buFontTx/>
              <a:buNone/>
            </a:pPr>
            <a:r>
              <a:rPr lang="en-US" sz="2400"/>
              <a:t>University of Toledo, Health Science Campus</a:t>
            </a:r>
            <a:br>
              <a:rPr lang="en-US" sz="2400"/>
            </a:br>
            <a:r>
              <a:rPr lang="en-US" sz="2400"/>
              <a:t>Tel: (419)‑383‑5270</a:t>
            </a:r>
            <a:br>
              <a:rPr lang="en-US" sz="2400"/>
            </a:br>
            <a:r>
              <a:rPr lang="en-US" sz="2400"/>
              <a:t>Email: alexei.fedorov@utoledo.edu</a:t>
            </a:r>
          </a:p>
          <a:p>
            <a:pPr marL="0" indent="0" eaLnBrk="1" hangingPunct="1">
              <a:lnSpc>
                <a:spcPct val="90000"/>
              </a:lnSpc>
              <a:buFontTx/>
              <a:buNone/>
            </a:pPr>
            <a:r>
              <a:rPr lang="en-US" sz="2000">
                <a:hlinkClick r:id="rId3"/>
              </a:rPr>
              <a:t>http://www.utoledo.edu/med/depts/bioinfo/fedorov.html</a:t>
            </a:r>
            <a:r>
              <a:rPr lang="en-US" sz="2000"/>
              <a:t> </a:t>
            </a:r>
            <a:endParaRPr lang="en-US" sz="2400"/>
          </a:p>
          <a:p>
            <a:pPr marL="0" indent="0" eaLnBrk="1" hangingPunct="1">
              <a:lnSpc>
                <a:spcPct val="90000"/>
              </a:lnSpc>
              <a:buFontTx/>
              <a:buNone/>
            </a:pPr>
            <a:endParaRPr lang="en-US" sz="2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68BDF18-85BC-CA4E-A170-182191DEEFD8}" type="slidenum">
              <a:rPr lang="en-US"/>
              <a:pPr/>
              <a:t>10</a:t>
            </a:fld>
            <a:endParaRPr lang="en-US"/>
          </a:p>
        </p:txBody>
      </p:sp>
      <p:sp>
        <p:nvSpPr>
          <p:cNvPr id="33795" name="Rectangle 2"/>
          <p:cNvSpPr>
            <a:spLocks noGrp="1" noChangeArrowheads="1"/>
          </p:cNvSpPr>
          <p:nvPr>
            <p:ph type="title"/>
          </p:nvPr>
        </p:nvSpPr>
        <p:spPr/>
        <p:txBody>
          <a:bodyPr/>
          <a:lstStyle/>
          <a:p>
            <a:pPr eaLnBrk="1" hangingPunct="1"/>
            <a:r>
              <a:rPr lang="en-US" sz="3200" b="1" dirty="0">
                <a:solidFill>
                  <a:srgbClr val="CC3300"/>
                </a:solidFill>
              </a:rPr>
              <a:t>Objectives for today: </a:t>
            </a:r>
            <a:r>
              <a:rPr lang="en-US" sz="3200" dirty="0">
                <a:solidFill>
                  <a:srgbClr val="CC3300"/>
                </a:solidFill>
              </a:rPr>
              <a:t>Appreciate fundamental properties of nucleic acids</a:t>
            </a:r>
          </a:p>
        </p:txBody>
      </p:sp>
      <p:sp>
        <p:nvSpPr>
          <p:cNvPr id="33796" name="Rectangle 3"/>
          <p:cNvSpPr>
            <a:spLocks noGrp="1" noChangeArrowheads="1"/>
          </p:cNvSpPr>
          <p:nvPr>
            <p:ph type="body" idx="1"/>
          </p:nvPr>
        </p:nvSpPr>
        <p:spPr>
          <a:xfrm>
            <a:off x="457200" y="1905000"/>
            <a:ext cx="8229600" cy="4525963"/>
          </a:xfrm>
        </p:spPr>
        <p:txBody>
          <a:bodyPr/>
          <a:lstStyle/>
          <a:p>
            <a:pPr algn="ctr" eaLnBrk="1" hangingPunct="1">
              <a:buNone/>
            </a:pPr>
            <a:r>
              <a:rPr lang="en-US" dirty="0" smtClean="0">
                <a:solidFill>
                  <a:srgbClr val="FF0000"/>
                </a:solidFill>
              </a:rPr>
              <a:t>Take-home questions to think over:</a:t>
            </a:r>
          </a:p>
          <a:p>
            <a:pPr eaLnBrk="1" hangingPunct="1"/>
            <a:r>
              <a:rPr lang="en-US" dirty="0" smtClean="0"/>
              <a:t>Why </a:t>
            </a:r>
            <a:r>
              <a:rPr lang="en-US" dirty="0"/>
              <a:t>does life require two types of nucleic acids (DNA and RNA)?</a:t>
            </a:r>
          </a:p>
          <a:p>
            <a:pPr eaLnBrk="1" hangingPunct="1"/>
            <a:r>
              <a:rPr lang="en-US" dirty="0"/>
              <a:t>What aspect of the structure of nucleic acids helped them to maintain life for billions of years</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t>Quiz on DNA</a:t>
            </a:r>
          </a:p>
        </p:txBody>
      </p:sp>
      <p:sp>
        <p:nvSpPr>
          <p:cNvPr id="35843" name="Content Placeholder 2"/>
          <p:cNvSpPr>
            <a:spLocks noGrp="1"/>
          </p:cNvSpPr>
          <p:nvPr>
            <p:ph idx="1"/>
          </p:nvPr>
        </p:nvSpPr>
        <p:spPr>
          <a:xfrm>
            <a:off x="457200" y="1600200"/>
            <a:ext cx="8229600" cy="4876800"/>
          </a:xfrm>
        </p:spPr>
        <p:txBody>
          <a:bodyPr/>
          <a:lstStyle/>
          <a:p>
            <a:pPr eaLnBrk="1" hangingPunct="1">
              <a:buFontTx/>
              <a:buNone/>
            </a:pPr>
            <a:endParaRPr lang="en-US" sz="2000" smtClean="0"/>
          </a:p>
          <a:p>
            <a:pPr algn="ctr" eaLnBrk="1" hangingPunct="1">
              <a:buFontTx/>
              <a:buNone/>
            </a:pPr>
            <a:r>
              <a:rPr lang="en-US" smtClean="0"/>
              <a:t>DNA double helix</a:t>
            </a:r>
          </a:p>
          <a:p>
            <a:pPr eaLnBrk="1" hangingPunct="1"/>
            <a:r>
              <a:rPr lang="en-US" sz="2800" smtClean="0"/>
              <a:t>Parallel or anti-parallel </a:t>
            </a:r>
            <a:r>
              <a:rPr lang="en-US" sz="4000" smtClean="0">
                <a:solidFill>
                  <a:srgbClr val="FF0000"/>
                </a:solidFill>
              </a:rPr>
              <a:t>?</a:t>
            </a:r>
          </a:p>
          <a:p>
            <a:pPr eaLnBrk="1" hangingPunct="1"/>
            <a:r>
              <a:rPr lang="en-US" sz="2800" smtClean="0"/>
              <a:t>Left-handed or right-handed </a:t>
            </a:r>
            <a:r>
              <a:rPr lang="en-US" sz="4000" smtClean="0">
                <a:solidFill>
                  <a:srgbClr val="FF0000"/>
                </a:solidFill>
              </a:rPr>
              <a:t>?</a:t>
            </a:r>
          </a:p>
          <a:p>
            <a:pPr eaLnBrk="1" hangingPunct="1"/>
            <a:r>
              <a:rPr lang="en-US" sz="2800" smtClean="0"/>
              <a:t>What type of non-covalent weak interaction between nucleotides is the most important </a:t>
            </a:r>
            <a:r>
              <a:rPr lang="en-US" sz="4000" smtClean="0">
                <a:solidFill>
                  <a:srgbClr val="FF0000"/>
                </a:solidFill>
              </a:rPr>
              <a:t>?</a:t>
            </a:r>
          </a:p>
          <a:p>
            <a:pPr eaLnBrk="1" hangingPunct="1">
              <a:buFontTx/>
              <a:buNone/>
            </a:pPr>
            <a:endParaRPr lang="en-US" sz="2400" smtClean="0"/>
          </a:p>
          <a:p>
            <a:pPr eaLnBrk="1" hangingPunct="1">
              <a:buFontTx/>
              <a:buNone/>
            </a:pPr>
            <a:r>
              <a:rPr lang="en-US" sz="2400" smtClean="0"/>
              <a:t>Do not remember the answers? </a:t>
            </a:r>
            <a:r>
              <a:rPr lang="en-US" sz="2400" b="1" smtClean="0">
                <a:solidFill>
                  <a:srgbClr val="0070C0"/>
                </a:solidFill>
              </a:rPr>
              <a:t>watch the video</a:t>
            </a:r>
            <a:r>
              <a:rPr lang="en-US" sz="2400" smtClean="0">
                <a:hlinkClick r:id="rId2"/>
              </a:rPr>
              <a:t> </a:t>
            </a:r>
            <a:r>
              <a:rPr lang="en-US" sz="1600" smtClean="0">
                <a:hlinkClick r:id="rId2"/>
              </a:rPr>
              <a:t>http://www.youtube.com/watch?v=ZGHkHMoyC5I&amp;feature=related</a:t>
            </a:r>
            <a:endParaRPr lang="en-US" sz="1600" b="1" smtClean="0">
              <a:solidFill>
                <a:srgbClr val="0070C0"/>
              </a:solidFill>
            </a:endParaRPr>
          </a:p>
          <a:p>
            <a:pPr eaLnBrk="1" hangingPunct="1"/>
            <a:endParaRPr lang="en-US" sz="4000" smtClean="0">
              <a:solidFill>
                <a:srgbClr val="FF0000"/>
              </a:solidFill>
            </a:endParaRPr>
          </a:p>
        </p:txBody>
      </p:sp>
      <p:sp>
        <p:nvSpPr>
          <p:cNvPr id="35844" name="Slide Number Placeholder 3"/>
          <p:cNvSpPr>
            <a:spLocks noGrp="1"/>
          </p:cNvSpPr>
          <p:nvPr>
            <p:ph type="sldNum" sz="quarter" idx="12"/>
          </p:nvPr>
        </p:nvSpPr>
        <p:spPr>
          <a:noFill/>
        </p:spPr>
        <p:txBody>
          <a:bodyPr/>
          <a:lstStyle/>
          <a:p>
            <a:fld id="{036833EE-9428-614E-92C2-E04DBE7AB102}" type="slidenum">
              <a:rPr lang="en-US"/>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CBE2D9FC-CACB-2D4B-BFC2-5EE3DC88531E}" type="slidenum">
              <a:rPr lang="en-US"/>
              <a:pPr/>
              <a:t>12</a:t>
            </a:fld>
            <a:endParaRPr lang="en-US"/>
          </a:p>
        </p:txBody>
      </p:sp>
      <p:sp>
        <p:nvSpPr>
          <p:cNvPr id="30723" name="Rectangle 2"/>
          <p:cNvSpPr>
            <a:spLocks noGrp="1" noChangeArrowheads="1"/>
          </p:cNvSpPr>
          <p:nvPr>
            <p:ph type="title"/>
          </p:nvPr>
        </p:nvSpPr>
        <p:spPr/>
        <p:txBody>
          <a:bodyPr/>
          <a:lstStyle/>
          <a:p>
            <a:pPr eaLnBrk="1" hangingPunct="1"/>
            <a:r>
              <a:rPr lang="en-US" sz="4000" smtClean="0">
                <a:solidFill>
                  <a:srgbClr val="CC3300"/>
                </a:solidFill>
              </a:rPr>
              <a:t>Lectures on Advanced Genomics and Rnomics by Alexei Fedorov</a:t>
            </a:r>
          </a:p>
        </p:txBody>
      </p:sp>
      <p:sp>
        <p:nvSpPr>
          <p:cNvPr id="30724" name="Rectangle 3"/>
          <p:cNvSpPr>
            <a:spLocks noGrp="1" noChangeArrowheads="1"/>
          </p:cNvSpPr>
          <p:nvPr>
            <p:ph type="body" idx="1"/>
          </p:nvPr>
        </p:nvSpPr>
        <p:spPr>
          <a:xfrm>
            <a:off x="152400" y="1828800"/>
            <a:ext cx="8534400" cy="4525963"/>
          </a:xfrm>
        </p:spPr>
        <p:txBody>
          <a:bodyPr/>
          <a:lstStyle/>
          <a:p>
            <a:pPr eaLnBrk="1" hangingPunct="1">
              <a:buFontTx/>
              <a:buNone/>
            </a:pPr>
            <a:r>
              <a:rPr lang="en-US" b="1" smtClean="0"/>
              <a:t>Genomics and Rnomics are highly related</a:t>
            </a:r>
          </a:p>
          <a:p>
            <a:pPr eaLnBrk="1" hangingPunct="1"/>
            <a:r>
              <a:rPr lang="en-US" sz="2800" smtClean="0"/>
              <a:t>DNA constantly produces different types of RNA molecules with the help of RNA polymerases</a:t>
            </a:r>
          </a:p>
          <a:p>
            <a:pPr eaLnBrk="1" hangingPunct="1"/>
            <a:endParaRPr lang="en-US" sz="2800" smtClean="0"/>
          </a:p>
          <a:p>
            <a:pPr eaLnBrk="1" hangingPunct="1"/>
            <a:r>
              <a:rPr lang="en-US" sz="2800" smtClean="0"/>
              <a:t>RNA frequently coverts into a DNA form via reverse transcription and integrates back into the genome (example &gt; 1million of Alu-repeats, and &gt;5,000 pseudogenes in the human genome)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CAB56B70-BE3D-EE47-9656-B11364AB6167}" type="slidenum">
              <a:rPr lang="en-US"/>
              <a:pPr/>
              <a:t>13</a:t>
            </a:fld>
            <a:endParaRPr lang="en-US"/>
          </a:p>
        </p:txBody>
      </p:sp>
      <p:sp>
        <p:nvSpPr>
          <p:cNvPr id="36867" name="Rectangle 2"/>
          <p:cNvSpPr>
            <a:spLocks noGrp="1" noChangeArrowheads="1"/>
          </p:cNvSpPr>
          <p:nvPr>
            <p:ph type="body" idx="1"/>
          </p:nvPr>
        </p:nvSpPr>
        <p:spPr>
          <a:xfrm>
            <a:off x="0" y="0"/>
            <a:ext cx="9144000" cy="6554788"/>
          </a:xfrm>
        </p:spPr>
        <p:txBody>
          <a:bodyPr/>
          <a:lstStyle/>
          <a:p>
            <a:pPr marL="0" indent="0" eaLnBrk="1" hangingPunct="1">
              <a:lnSpc>
                <a:spcPct val="80000"/>
              </a:lnSpc>
              <a:buFontTx/>
              <a:buNone/>
            </a:pPr>
            <a:r>
              <a:rPr lang="en-US" sz="1600" b="1"/>
              <a:t>Stacking in supramolecular chemistry</a:t>
            </a:r>
          </a:p>
          <a:p>
            <a:pPr marL="0" indent="0" eaLnBrk="1" hangingPunct="1">
              <a:lnSpc>
                <a:spcPct val="80000"/>
              </a:lnSpc>
              <a:buFontTx/>
              <a:buNone/>
            </a:pPr>
            <a:r>
              <a:rPr lang="en-US" sz="1600"/>
              <a:t>In </a:t>
            </a:r>
            <a:r>
              <a:rPr lang="en-US" sz="1600">
                <a:hlinkClick r:id="rId3" tooltip="Supramolecular chemistry"/>
              </a:rPr>
              <a:t>supramolecular chemistry</a:t>
            </a:r>
            <a:r>
              <a:rPr lang="en-US" sz="1600"/>
              <a:t>, an </a:t>
            </a:r>
            <a:r>
              <a:rPr lang="en-US" sz="1600" b="1"/>
              <a:t>aromatic interaction</a:t>
            </a:r>
            <a:r>
              <a:rPr lang="en-US" sz="1600"/>
              <a:t> (or </a:t>
            </a:r>
            <a:r>
              <a:rPr lang="en-US" sz="1600" b="1"/>
              <a:t>π-π interaction</a:t>
            </a:r>
            <a:r>
              <a:rPr lang="en-US" sz="1600"/>
              <a:t>) is a noncovalent interaction between organic compounds containing aromatic moieties. π-π interactions are caused by intermolecular overlapping of p-</a:t>
            </a:r>
            <a:r>
              <a:rPr lang="en-US" sz="1600">
                <a:hlinkClick r:id="rId4" tooltip="Molecular orbital"/>
              </a:rPr>
              <a:t>orbitals</a:t>
            </a:r>
            <a:r>
              <a:rPr lang="en-US" sz="1600"/>
              <a:t> in π-conjugated systems, so they become stronger as the number of π-electrons increases. Other noncovalent interactions include </a:t>
            </a:r>
            <a:r>
              <a:rPr lang="en-US" sz="1600">
                <a:hlinkClick r:id="rId5" tooltip="Hydrogen bonds"/>
              </a:rPr>
              <a:t>hydrogen bonds</a:t>
            </a:r>
            <a:r>
              <a:rPr lang="en-US" sz="1600"/>
              <a:t>, </a:t>
            </a:r>
            <a:r>
              <a:rPr lang="en-US" sz="1600">
                <a:hlinkClick r:id="rId6" tooltip="Van der Waals forces"/>
              </a:rPr>
              <a:t>van der Waals forces</a:t>
            </a:r>
            <a:r>
              <a:rPr lang="en-US" sz="1600"/>
              <a:t>, </a:t>
            </a:r>
            <a:r>
              <a:rPr lang="en-US" sz="1600">
                <a:hlinkClick r:id="rId7" tooltip="Charge transfer complex"/>
              </a:rPr>
              <a:t>charge-transfer interactions</a:t>
            </a:r>
            <a:r>
              <a:rPr lang="en-US" sz="1600"/>
              <a:t>, and </a:t>
            </a:r>
            <a:r>
              <a:rPr lang="en-US" sz="1600">
                <a:hlinkClick r:id="rId8" tooltip="Intermolecular force"/>
              </a:rPr>
              <a:t>dipole-dipole interactions</a:t>
            </a:r>
            <a:r>
              <a:rPr lang="en-US" sz="1600"/>
              <a:t>.</a:t>
            </a:r>
          </a:p>
          <a:p>
            <a:pPr marL="0" indent="0" eaLnBrk="1" hangingPunct="1">
              <a:lnSpc>
                <a:spcPct val="80000"/>
              </a:lnSpc>
              <a:buFontTx/>
              <a:buNone/>
            </a:pPr>
            <a:r>
              <a:rPr lang="en-US" sz="1600"/>
              <a:t>	π-π interactions act strongly on flat </a:t>
            </a:r>
            <a:r>
              <a:rPr lang="en-US" sz="1600">
                <a:hlinkClick r:id="rId9" tooltip="Polycyclic aromatic hydrocarbons"/>
              </a:rPr>
              <a:t>polycyclic aromatic hydrocarbons</a:t>
            </a:r>
            <a:r>
              <a:rPr lang="en-US" sz="1600"/>
              <a:t> such as </a:t>
            </a:r>
            <a:r>
              <a:rPr lang="en-US" sz="1600">
                <a:hlinkClick r:id="rId10" tooltip="Anthracene"/>
              </a:rPr>
              <a:t>anthracene</a:t>
            </a:r>
            <a:r>
              <a:rPr lang="en-US" sz="1600"/>
              <a:t>, </a:t>
            </a:r>
            <a:r>
              <a:rPr lang="en-US" sz="1600">
                <a:hlinkClick r:id="rId11" tooltip="Triphenylene"/>
              </a:rPr>
              <a:t>triphenylene</a:t>
            </a:r>
            <a:r>
              <a:rPr lang="en-US" sz="1600"/>
              <a:t>, and </a:t>
            </a:r>
            <a:r>
              <a:rPr lang="en-US" sz="1600">
                <a:hlinkClick r:id="rId12" tooltip="Coronene"/>
              </a:rPr>
              <a:t>coronene</a:t>
            </a:r>
            <a:r>
              <a:rPr lang="en-US" sz="1600"/>
              <a:t> because of the many </a:t>
            </a:r>
            <a:r>
              <a:rPr lang="en-US" sz="1600">
                <a:hlinkClick r:id="rId13" tooltip="Delocalized electron"/>
              </a:rPr>
              <a:t>delocalized π-electrons</a:t>
            </a:r>
            <a:r>
              <a:rPr lang="en-US" sz="1600"/>
              <a:t>. This interaction, which is a bit stronger than other noncovalent interactions, plays an important role in various parts of supramolecular chemistry. For example, π-π interactions have a big influence on molecule-based crystal structures of </a:t>
            </a:r>
            <a:r>
              <a:rPr lang="en-US" sz="1600">
                <a:hlinkClick r:id="rId14" tooltip="Aromaticity"/>
              </a:rPr>
              <a:t>aromatic compounds</a:t>
            </a:r>
            <a:r>
              <a:rPr lang="en-US" sz="1600"/>
              <a:t>.</a:t>
            </a:r>
            <a:endParaRPr lang="en-US" sz="1600" b="1"/>
          </a:p>
          <a:p>
            <a:pPr marL="0" indent="0" eaLnBrk="1" hangingPunct="1">
              <a:lnSpc>
                <a:spcPct val="80000"/>
              </a:lnSpc>
              <a:buFontTx/>
              <a:buNone/>
            </a:pPr>
            <a:r>
              <a:rPr lang="en-US" sz="1600" b="1"/>
              <a:t> </a:t>
            </a:r>
            <a:r>
              <a:rPr lang="en-US" sz="2400" b="1"/>
              <a:t>Stacking in biology</a:t>
            </a:r>
          </a:p>
          <a:p>
            <a:pPr marL="0" indent="0" eaLnBrk="1" hangingPunct="1">
              <a:lnSpc>
                <a:spcPct val="80000"/>
              </a:lnSpc>
              <a:buFontTx/>
              <a:buNone/>
            </a:pPr>
            <a:r>
              <a:rPr lang="en-US" sz="2400"/>
              <a:t>In </a:t>
            </a:r>
            <a:r>
              <a:rPr lang="en-US" sz="2400">
                <a:hlinkClick r:id="rId15" tooltip="DNA"/>
              </a:rPr>
              <a:t>DNA</a:t>
            </a:r>
            <a:r>
              <a:rPr lang="en-US" sz="2400"/>
              <a:t>, </a:t>
            </a:r>
            <a:r>
              <a:rPr lang="en-US" sz="2400" b="1"/>
              <a:t>pi stacking</a:t>
            </a:r>
            <a:r>
              <a:rPr lang="en-US" sz="2400"/>
              <a:t> occurs between adjacent </a:t>
            </a:r>
            <a:r>
              <a:rPr lang="en-US" sz="2400">
                <a:hlinkClick r:id="rId16" tooltip="Nucleotides"/>
              </a:rPr>
              <a:t>nucleotides</a:t>
            </a:r>
            <a:r>
              <a:rPr lang="en-US" sz="2400"/>
              <a:t> and adds to the stability the molecular structure. The </a:t>
            </a:r>
            <a:r>
              <a:rPr lang="en-US" sz="2400">
                <a:hlinkClick r:id="rId17" tooltip="Nitrogenous bases"/>
              </a:rPr>
              <a:t>nitrogenous bases</a:t>
            </a:r>
            <a:r>
              <a:rPr lang="en-US" sz="2400"/>
              <a:t> of the nucleotides are made from either </a:t>
            </a:r>
            <a:r>
              <a:rPr lang="en-US" sz="2400">
                <a:hlinkClick r:id="rId18" tooltip="Purine"/>
              </a:rPr>
              <a:t>purine</a:t>
            </a:r>
            <a:r>
              <a:rPr lang="en-US" sz="2400"/>
              <a:t> or </a:t>
            </a:r>
            <a:r>
              <a:rPr lang="en-US" sz="2400">
                <a:hlinkClick r:id="rId19" tooltip="Pyrimidine"/>
              </a:rPr>
              <a:t>pyrimidine</a:t>
            </a:r>
            <a:r>
              <a:rPr lang="en-US" sz="2400"/>
              <a:t> rings, consisting of </a:t>
            </a:r>
            <a:r>
              <a:rPr lang="en-US" sz="2400">
                <a:hlinkClick r:id="rId20" tooltip="Aromatic rings"/>
              </a:rPr>
              <a:t>aromatic rings</a:t>
            </a:r>
            <a:r>
              <a:rPr lang="en-US" sz="2400"/>
              <a:t>. Within the DNA molecule, the aromatic rings are positioned nearly perpendicular to the length of the DNA strands. Thus, the faces of the aromatic rings are arranged parallel to each other, allowing the bases to participate in aromatic interactions. Through aromatic interactions, the </a:t>
            </a:r>
            <a:r>
              <a:rPr lang="en-US" sz="2400">
                <a:hlinkClick r:id="rId21" tooltip="Pi bond"/>
              </a:rPr>
              <a:t>pi bonds</a:t>
            </a:r>
            <a:r>
              <a:rPr lang="en-US" sz="2400"/>
              <a:t>, extending from atoms participating in double bonds, overlap with pi bonds of adjacent bases. This is a type of non-covalent </a:t>
            </a:r>
            <a:r>
              <a:rPr lang="en-US" sz="2400">
                <a:hlinkClick r:id="rId22" tooltip="Chemical bond"/>
              </a:rPr>
              <a:t>chemical bond</a:t>
            </a:r>
            <a:r>
              <a:rPr lang="en-US" sz="2400"/>
              <a:t>. Though a non-covalent bond is weaker than a </a:t>
            </a:r>
            <a:r>
              <a:rPr lang="en-US" sz="2400">
                <a:hlinkClick r:id="rId23" tooltip="Covalent bond"/>
              </a:rPr>
              <a:t>covalent bond</a:t>
            </a:r>
            <a:r>
              <a:rPr lang="en-US" sz="2400"/>
              <a:t>, the sum of all pi stacking interactions within the double-stranded DNA molecule creates a strong net stabilizing effect.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A0EBC666-1F91-3041-93D6-A0153EF407B5}" type="slidenum">
              <a:rPr lang="en-US"/>
              <a:pPr/>
              <a:t>14</a:t>
            </a:fld>
            <a:endParaRPr lang="en-US"/>
          </a:p>
        </p:txBody>
      </p:sp>
      <p:pic>
        <p:nvPicPr>
          <p:cNvPr id="38915" name="Picture 3"/>
          <p:cNvPicPr>
            <a:picLocks noChangeAspect="1" noChangeArrowheads="1"/>
          </p:cNvPicPr>
          <p:nvPr/>
        </p:nvPicPr>
        <p:blipFill>
          <a:blip r:embed="rId2"/>
          <a:srcRect/>
          <a:stretch>
            <a:fillRect/>
          </a:stretch>
        </p:blipFill>
        <p:spPr bwMode="auto">
          <a:xfrm>
            <a:off x="304800" y="1036638"/>
            <a:ext cx="8491538" cy="5973762"/>
          </a:xfrm>
          <a:prstGeom prst="rect">
            <a:avLst/>
          </a:prstGeom>
          <a:noFill/>
          <a:ln w="9525">
            <a:noFill/>
            <a:miter lim="800000"/>
            <a:headEnd/>
            <a:tailEnd/>
          </a:ln>
        </p:spPr>
      </p:pic>
      <p:sp>
        <p:nvSpPr>
          <p:cNvPr id="38916" name="TextBox 6"/>
          <p:cNvSpPr txBox="1">
            <a:spLocks noChangeArrowheads="1"/>
          </p:cNvSpPr>
          <p:nvPr/>
        </p:nvSpPr>
        <p:spPr bwMode="auto">
          <a:xfrm>
            <a:off x="0" y="247650"/>
            <a:ext cx="9194800" cy="1200150"/>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The non-Watson–Crick base pairs and their associated isostericity</a:t>
            </a:r>
          </a:p>
          <a:p>
            <a:r>
              <a:rPr lang="en-US" sz="2400">
                <a:solidFill>
                  <a:srgbClr val="FF0000"/>
                </a:solidFill>
              </a:rPr>
              <a:t> matrices by Neocles Leontis,</a:t>
            </a:r>
            <a:r>
              <a:rPr lang="en-US" sz="2400" baseline="30000">
                <a:solidFill>
                  <a:srgbClr val="FF0000"/>
                </a:solidFill>
              </a:rPr>
              <a:t> </a:t>
            </a:r>
            <a:r>
              <a:rPr lang="en-US" sz="2400">
                <a:solidFill>
                  <a:srgbClr val="FF0000"/>
                </a:solidFill>
              </a:rPr>
              <a:t>Jesse Stombaugh, Eric Westhof</a:t>
            </a:r>
          </a:p>
          <a:p>
            <a:endParaRPr lang="en-US" sz="240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EB3825AB-8D1D-244A-8EFB-773CA49D2F2D}" type="slidenum">
              <a:rPr lang="en-US"/>
              <a:pPr/>
              <a:t>15</a:t>
            </a:fld>
            <a:endParaRPr lang="en-US"/>
          </a:p>
        </p:txBody>
      </p:sp>
      <p:pic>
        <p:nvPicPr>
          <p:cNvPr id="39939" name="Picture 9"/>
          <p:cNvPicPr>
            <a:picLocks noChangeAspect="1" noChangeArrowheads="1"/>
          </p:cNvPicPr>
          <p:nvPr/>
        </p:nvPicPr>
        <p:blipFill>
          <a:blip r:embed="rId2"/>
          <a:srcRect l="3827" t="-1015" r="816" b="69324"/>
          <a:stretch>
            <a:fillRect/>
          </a:stretch>
        </p:blipFill>
        <p:spPr bwMode="auto">
          <a:xfrm>
            <a:off x="685800" y="152400"/>
            <a:ext cx="7239000" cy="3124200"/>
          </a:xfrm>
          <a:prstGeom prst="rect">
            <a:avLst/>
          </a:prstGeom>
          <a:noFill/>
          <a:ln w="9525">
            <a:noFill/>
            <a:miter lim="800000"/>
            <a:headEnd/>
            <a:tailEnd/>
          </a:ln>
        </p:spPr>
      </p:pic>
      <p:pic>
        <p:nvPicPr>
          <p:cNvPr id="39940" name="Picture 2"/>
          <p:cNvPicPr>
            <a:picLocks noChangeAspect="1" noChangeArrowheads="1"/>
          </p:cNvPicPr>
          <p:nvPr/>
        </p:nvPicPr>
        <p:blipFill>
          <a:blip r:embed="rId3"/>
          <a:srcRect l="191" t="4623" r="51016" b="71484"/>
          <a:stretch>
            <a:fillRect/>
          </a:stretch>
        </p:blipFill>
        <p:spPr bwMode="auto">
          <a:xfrm>
            <a:off x="685800" y="4267200"/>
            <a:ext cx="3657600" cy="2362200"/>
          </a:xfrm>
          <a:prstGeom prst="rect">
            <a:avLst/>
          </a:prstGeom>
          <a:noFill/>
          <a:ln w="9525">
            <a:noFill/>
            <a:miter lim="800000"/>
            <a:headEnd/>
            <a:tailEnd/>
          </a:ln>
        </p:spPr>
      </p:pic>
      <p:sp>
        <p:nvSpPr>
          <p:cNvPr id="39941" name="TextBox 10"/>
          <p:cNvSpPr txBox="1">
            <a:spLocks noChangeArrowheads="1"/>
          </p:cNvSpPr>
          <p:nvPr/>
        </p:nvSpPr>
        <p:spPr bwMode="auto">
          <a:xfrm>
            <a:off x="838200" y="3810000"/>
            <a:ext cx="2492375" cy="369888"/>
          </a:xfrm>
          <a:prstGeom prst="rect">
            <a:avLst/>
          </a:prstGeom>
          <a:noFill/>
          <a:ln w="9525">
            <a:noFill/>
            <a:miter lim="800000"/>
            <a:headEnd/>
            <a:tailEnd/>
          </a:ln>
        </p:spPr>
        <p:txBody>
          <a:bodyPr wrap="none">
            <a:prstTxWarp prst="textNoShape">
              <a:avLst/>
            </a:prstTxWarp>
            <a:spAutoFit/>
          </a:bodyPr>
          <a:lstStyle/>
          <a:p>
            <a:r>
              <a:rPr lang="en-US"/>
              <a:t>Hoogsteen-Hoogsteen</a:t>
            </a:r>
          </a:p>
        </p:txBody>
      </p:sp>
      <p:sp>
        <p:nvSpPr>
          <p:cNvPr id="39942" name="TextBox 11"/>
          <p:cNvSpPr txBox="1">
            <a:spLocks noChangeArrowheads="1"/>
          </p:cNvSpPr>
          <p:nvPr/>
        </p:nvSpPr>
        <p:spPr bwMode="auto">
          <a:xfrm>
            <a:off x="5334000" y="4876800"/>
            <a:ext cx="3421063" cy="830263"/>
          </a:xfrm>
          <a:prstGeom prst="rect">
            <a:avLst/>
          </a:prstGeom>
          <a:noFill/>
          <a:ln w="9525">
            <a:noFill/>
            <a:miter lim="800000"/>
            <a:headEnd/>
            <a:tailEnd/>
          </a:ln>
        </p:spPr>
        <p:txBody>
          <a:bodyPr wrap="none">
            <a:prstTxWarp prst="textNoShape">
              <a:avLst/>
            </a:prstTxWarp>
            <a:spAutoFit/>
          </a:bodyPr>
          <a:lstStyle/>
          <a:p>
            <a:r>
              <a:rPr lang="en-US" sz="2400"/>
              <a:t>Nucleic Acids Res 2002</a:t>
            </a:r>
          </a:p>
          <a:p>
            <a:r>
              <a:rPr lang="en-US" sz="2400"/>
              <a:t>30(16): 3497–3531</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AEB99E3E-E819-0E40-A3AC-5F70797512EF}" type="slidenum">
              <a:rPr lang="en-US"/>
              <a:pPr/>
              <a:t>16</a:t>
            </a:fld>
            <a:endParaRPr lang="en-US"/>
          </a:p>
        </p:txBody>
      </p:sp>
      <p:pic>
        <p:nvPicPr>
          <p:cNvPr id="40963" name="Picture 6" descr="Fig1_MRIpatterns.tif"/>
          <p:cNvPicPr>
            <a:picLocks noGrp="1" noChangeAspect="1" noChangeArrowheads="1"/>
          </p:cNvPicPr>
          <p:nvPr>
            <p:ph idx="1"/>
          </p:nvPr>
        </p:nvPicPr>
        <p:blipFill>
          <a:blip r:embed="rId2"/>
          <a:srcRect/>
          <a:stretch>
            <a:fillRect/>
          </a:stretch>
        </p:blipFill>
        <p:spPr>
          <a:xfrm>
            <a:off x="-406400" y="0"/>
            <a:ext cx="9550400" cy="7162800"/>
          </a:xfrm>
          <a:noFill/>
        </p:spPr>
      </p:pic>
      <p:sp>
        <p:nvSpPr>
          <p:cNvPr id="40964" name="Rectangle 5"/>
          <p:cNvSpPr>
            <a:spLocks noChangeArrowheads="1"/>
          </p:cNvSpPr>
          <p:nvPr/>
        </p:nvSpPr>
        <p:spPr bwMode="auto">
          <a:xfrm>
            <a:off x="228600" y="304800"/>
            <a:ext cx="8686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 DNA duplex 5`TGGAATGGAA:TGGAATGGAA3` formed by two copies of TGGAA pentamer repeat</a:t>
            </a:r>
          </a:p>
        </p:txBody>
      </p:sp>
      <p:sp>
        <p:nvSpPr>
          <p:cNvPr id="40965" name="Rectangle 6"/>
          <p:cNvSpPr>
            <a:spLocks noChangeArrowheads="1"/>
          </p:cNvSpPr>
          <p:nvPr/>
        </p:nvSpPr>
        <p:spPr bwMode="auto">
          <a:xfrm>
            <a:off x="533400" y="5934075"/>
            <a:ext cx="8153400" cy="954088"/>
          </a:xfrm>
          <a:prstGeom prst="rect">
            <a:avLst/>
          </a:prstGeom>
          <a:noFill/>
          <a:ln w="9525">
            <a:noFill/>
            <a:miter lim="800000"/>
            <a:headEnd/>
            <a:tailEnd/>
          </a:ln>
        </p:spPr>
        <p:txBody>
          <a:bodyPr>
            <a:prstTxWarp prst="textNoShape">
              <a:avLst/>
            </a:prstTxWarp>
            <a:spAutoFit/>
          </a:bodyPr>
          <a:lstStyle/>
          <a:p>
            <a:r>
              <a:rPr lang="en-US" sz="2800"/>
              <a:t>Four arrows point to unpaired guanosine residues stacked between Hoogsteen G-A pairs. </a:t>
            </a:r>
          </a:p>
        </p:txBody>
      </p:sp>
      <p:sp>
        <p:nvSpPr>
          <p:cNvPr id="40966" name="TextBox 7"/>
          <p:cNvSpPr txBox="1">
            <a:spLocks noChangeArrowheads="1"/>
          </p:cNvSpPr>
          <p:nvPr/>
        </p:nvSpPr>
        <p:spPr bwMode="auto">
          <a:xfrm>
            <a:off x="6553200" y="2590800"/>
            <a:ext cx="1724025" cy="923925"/>
          </a:xfrm>
          <a:prstGeom prst="rect">
            <a:avLst/>
          </a:prstGeom>
          <a:noFill/>
          <a:ln w="9525">
            <a:noFill/>
            <a:miter lim="800000"/>
            <a:headEnd/>
            <a:tailEnd/>
          </a:ln>
        </p:spPr>
        <p:txBody>
          <a:bodyPr wrap="none">
            <a:prstTxWarp prst="textNoShape">
              <a:avLst/>
            </a:prstTxWarp>
            <a:spAutoFit/>
          </a:bodyPr>
          <a:lstStyle/>
          <a:p>
            <a:r>
              <a:rPr lang="en-US"/>
              <a:t>PDB identifier: </a:t>
            </a:r>
          </a:p>
          <a:p>
            <a:r>
              <a:rPr lang="en-US" sz="3600" b="1">
                <a:solidFill>
                  <a:srgbClr val="FF0000"/>
                </a:solidFill>
              </a:rPr>
              <a:t>103D</a:t>
            </a:r>
            <a:r>
              <a:rPr lang="en-US"/>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E8D6CF31-0707-DF43-BAEC-A04E6EF96578}" type="slidenum">
              <a:rPr lang="en-US"/>
              <a:pPr/>
              <a:t>17</a:t>
            </a:fld>
            <a:endParaRPr lang="en-US"/>
          </a:p>
        </p:txBody>
      </p:sp>
      <p:pic>
        <p:nvPicPr>
          <p:cNvPr id="41987" name="Picture 2" descr="i_motif1G22.jpg"/>
          <p:cNvPicPr>
            <a:picLocks noChangeAspect="1" noChangeArrowheads="1"/>
          </p:cNvPicPr>
          <p:nvPr/>
        </p:nvPicPr>
        <p:blipFill>
          <a:blip r:embed="rId2"/>
          <a:srcRect/>
          <a:stretch>
            <a:fillRect/>
          </a:stretch>
        </p:blipFill>
        <p:spPr bwMode="auto">
          <a:xfrm>
            <a:off x="0" y="0"/>
            <a:ext cx="6858000" cy="6858000"/>
          </a:xfrm>
          <a:prstGeom prst="rect">
            <a:avLst/>
          </a:prstGeom>
          <a:noFill/>
          <a:ln w="9525">
            <a:noFill/>
            <a:miter lim="800000"/>
            <a:headEnd/>
            <a:tailEnd/>
          </a:ln>
        </p:spPr>
      </p:pic>
      <p:sp>
        <p:nvSpPr>
          <p:cNvPr id="41988" name="TextBox 5"/>
          <p:cNvSpPr txBox="1">
            <a:spLocks noChangeArrowheads="1"/>
          </p:cNvSpPr>
          <p:nvPr/>
        </p:nvSpPr>
        <p:spPr bwMode="auto">
          <a:xfrm>
            <a:off x="381000" y="0"/>
            <a:ext cx="8721725" cy="1016000"/>
          </a:xfrm>
          <a:prstGeom prst="rect">
            <a:avLst/>
          </a:prstGeom>
          <a:noFill/>
          <a:ln w="9525">
            <a:noFill/>
            <a:miter lim="800000"/>
            <a:headEnd/>
            <a:tailEnd/>
          </a:ln>
        </p:spPr>
        <p:txBody>
          <a:bodyPr wrap="none">
            <a:prstTxWarp prst="textNoShape">
              <a:avLst/>
            </a:prstTxWarp>
            <a:spAutoFit/>
          </a:bodyPr>
          <a:lstStyle/>
          <a:p>
            <a:pPr algn="ctr"/>
            <a:r>
              <a:rPr lang="en-US" sz="2000" b="1">
                <a:solidFill>
                  <a:srgbClr val="FF0000"/>
                </a:solidFill>
              </a:rPr>
              <a:t>C-rich strand fragment of the human centromeric satellite III </a:t>
            </a:r>
          </a:p>
          <a:p>
            <a:pPr algn="ctr"/>
            <a:r>
              <a:rPr lang="en-US" sz="2000" b="1">
                <a:solidFill>
                  <a:srgbClr val="FF0000"/>
                </a:solidFill>
              </a:rPr>
              <a:t>(CCATTCCATTCCTTTCC) that forms intra-molecurlar i-motif structure </a:t>
            </a:r>
          </a:p>
          <a:p>
            <a:pPr algn="ctr"/>
            <a:r>
              <a:rPr lang="en-US" sz="2000" b="1">
                <a:solidFill>
                  <a:srgbClr val="FF0000"/>
                </a:solidFill>
              </a:rPr>
              <a:t>with C.C(+) pairs from parallel strands intercalated head-to-tail.</a:t>
            </a:r>
          </a:p>
        </p:txBody>
      </p:sp>
      <p:sp>
        <p:nvSpPr>
          <p:cNvPr id="41989" name="TextBox 6"/>
          <p:cNvSpPr txBox="1">
            <a:spLocks noChangeArrowheads="1"/>
          </p:cNvSpPr>
          <p:nvPr/>
        </p:nvSpPr>
        <p:spPr bwMode="auto">
          <a:xfrm>
            <a:off x="6858000" y="2209800"/>
            <a:ext cx="1185863" cy="584200"/>
          </a:xfrm>
          <a:prstGeom prst="rect">
            <a:avLst/>
          </a:prstGeom>
          <a:noFill/>
          <a:ln w="9525">
            <a:noFill/>
            <a:miter lim="800000"/>
            <a:headEnd/>
            <a:tailEnd/>
          </a:ln>
        </p:spPr>
        <p:txBody>
          <a:bodyPr wrap="none">
            <a:prstTxWarp prst="textNoShape">
              <a:avLst/>
            </a:prstTxWarp>
            <a:spAutoFit/>
          </a:bodyPr>
          <a:lstStyle/>
          <a:p>
            <a:r>
              <a:rPr lang="en-US" sz="3200" b="1">
                <a:solidFill>
                  <a:srgbClr val="FF0000"/>
                </a:solidFill>
              </a:rPr>
              <a:t>1G22</a:t>
            </a:r>
          </a:p>
        </p:txBody>
      </p:sp>
      <p:sp>
        <p:nvSpPr>
          <p:cNvPr id="41990" name="TextBox 7"/>
          <p:cNvSpPr txBox="1">
            <a:spLocks noChangeArrowheads="1"/>
          </p:cNvSpPr>
          <p:nvPr/>
        </p:nvSpPr>
        <p:spPr bwMode="auto">
          <a:xfrm>
            <a:off x="4343400" y="5715000"/>
            <a:ext cx="4676775" cy="400050"/>
          </a:xfrm>
          <a:prstGeom prst="rect">
            <a:avLst/>
          </a:prstGeom>
          <a:noFill/>
          <a:ln w="9525">
            <a:noFill/>
            <a:miter lim="800000"/>
            <a:headEnd/>
            <a:tailEnd/>
          </a:ln>
        </p:spPr>
        <p:txBody>
          <a:bodyPr wrap="none">
            <a:prstTxWarp prst="textNoShape">
              <a:avLst/>
            </a:prstTxWarp>
            <a:spAutoFit/>
          </a:bodyPr>
          <a:lstStyle/>
          <a:p>
            <a:r>
              <a:rPr lang="en-US" sz="2000"/>
              <a:t>parallel stranded DNA duplex see 1R2L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9B1FEA65-C08E-654F-A94B-B40CB1DAF8EA}" type="slidenum">
              <a:rPr lang="en-US"/>
              <a:pPr/>
              <a:t>18</a:t>
            </a:fld>
            <a:endParaRPr lang="en-US"/>
          </a:p>
        </p:txBody>
      </p:sp>
      <p:pic>
        <p:nvPicPr>
          <p:cNvPr id="43011" name="Picture 2"/>
          <p:cNvPicPr>
            <a:picLocks noChangeAspect="1" noChangeArrowheads="1"/>
          </p:cNvPicPr>
          <p:nvPr/>
        </p:nvPicPr>
        <p:blipFill>
          <a:blip r:embed="rId2"/>
          <a:srcRect/>
          <a:stretch>
            <a:fillRect/>
          </a:stretch>
        </p:blipFill>
        <p:spPr bwMode="auto">
          <a:xfrm>
            <a:off x="533400" y="0"/>
            <a:ext cx="4397375" cy="6858000"/>
          </a:xfrm>
          <a:prstGeom prst="rect">
            <a:avLst/>
          </a:prstGeom>
          <a:noFill/>
          <a:ln w="9525">
            <a:noFill/>
            <a:miter lim="800000"/>
            <a:headEnd/>
            <a:tailEnd/>
          </a:ln>
        </p:spPr>
      </p:pic>
      <p:sp>
        <p:nvSpPr>
          <p:cNvPr id="43012" name="TextBox 5"/>
          <p:cNvSpPr txBox="1">
            <a:spLocks noChangeArrowheads="1"/>
          </p:cNvSpPr>
          <p:nvPr/>
        </p:nvSpPr>
        <p:spPr bwMode="auto">
          <a:xfrm>
            <a:off x="5181600" y="762000"/>
            <a:ext cx="3471863" cy="830263"/>
          </a:xfrm>
          <a:prstGeom prst="rect">
            <a:avLst/>
          </a:prstGeom>
          <a:noFill/>
          <a:ln w="9525">
            <a:noFill/>
            <a:miter lim="800000"/>
            <a:headEnd/>
            <a:tailEnd/>
          </a:ln>
        </p:spPr>
        <p:txBody>
          <a:bodyPr wrap="none">
            <a:prstTxWarp prst="textNoShape">
              <a:avLst/>
            </a:prstTxWarp>
            <a:spAutoFit/>
          </a:bodyPr>
          <a:lstStyle/>
          <a:p>
            <a:r>
              <a:rPr lang="en-US" sz="2400"/>
              <a:t>Nonin-Lecomte &amp; Leroy</a:t>
            </a:r>
          </a:p>
          <a:p>
            <a:r>
              <a:rPr lang="en-US" sz="2400"/>
              <a:t>JMB 2001, 309:491-506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72FB93F1-556A-0D42-A62D-DF9EE58EC316}" type="slidenum">
              <a:rPr lang="en-US"/>
              <a:pPr/>
              <a:t>19</a:t>
            </a:fld>
            <a:endParaRPr lang="en-US"/>
          </a:p>
        </p:txBody>
      </p:sp>
      <p:pic>
        <p:nvPicPr>
          <p:cNvPr id="45059" name="Picture 4" descr="triplex134D.jpg"/>
          <p:cNvPicPr>
            <a:picLocks noChangeAspect="1" noChangeArrowheads="1"/>
          </p:cNvPicPr>
          <p:nvPr/>
        </p:nvPicPr>
        <p:blipFill>
          <a:blip r:embed="rId2"/>
          <a:srcRect/>
          <a:stretch>
            <a:fillRect/>
          </a:stretch>
        </p:blipFill>
        <p:spPr bwMode="auto">
          <a:xfrm>
            <a:off x="0" y="0"/>
            <a:ext cx="6858000" cy="6858000"/>
          </a:xfrm>
          <a:prstGeom prst="rect">
            <a:avLst/>
          </a:prstGeom>
          <a:noFill/>
          <a:ln w="9525">
            <a:noFill/>
            <a:miter lim="800000"/>
            <a:headEnd/>
            <a:tailEnd/>
          </a:ln>
        </p:spPr>
      </p:pic>
      <p:sp>
        <p:nvSpPr>
          <p:cNvPr id="45060" name="TextBox 5"/>
          <p:cNvSpPr txBox="1">
            <a:spLocks noChangeArrowheads="1"/>
          </p:cNvSpPr>
          <p:nvPr/>
        </p:nvSpPr>
        <p:spPr bwMode="auto">
          <a:xfrm>
            <a:off x="2438400" y="228600"/>
            <a:ext cx="3101975" cy="708025"/>
          </a:xfrm>
          <a:prstGeom prst="rect">
            <a:avLst/>
          </a:prstGeom>
          <a:noFill/>
          <a:ln w="9525">
            <a:noFill/>
            <a:miter lim="800000"/>
            <a:headEnd/>
            <a:tailEnd/>
          </a:ln>
        </p:spPr>
        <p:txBody>
          <a:bodyPr wrap="none">
            <a:prstTxWarp prst="textNoShape">
              <a:avLst/>
            </a:prstTxWarp>
            <a:spAutoFit/>
          </a:bodyPr>
          <a:lstStyle/>
          <a:p>
            <a:r>
              <a:rPr lang="en-US" sz="4000" b="1">
                <a:solidFill>
                  <a:srgbClr val="FF0000"/>
                </a:solidFill>
              </a:rPr>
              <a:t>DNA triplex </a:t>
            </a:r>
          </a:p>
        </p:txBody>
      </p:sp>
      <p:sp>
        <p:nvSpPr>
          <p:cNvPr id="45061" name="TextBox 6"/>
          <p:cNvSpPr txBox="1">
            <a:spLocks noChangeArrowheads="1"/>
          </p:cNvSpPr>
          <p:nvPr/>
        </p:nvSpPr>
        <p:spPr bwMode="auto">
          <a:xfrm>
            <a:off x="6248400" y="2590800"/>
            <a:ext cx="184150" cy="369888"/>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TextBox 7"/>
          <p:cNvSpPr txBox="1">
            <a:spLocks noChangeArrowheads="1"/>
          </p:cNvSpPr>
          <p:nvPr/>
        </p:nvSpPr>
        <p:spPr bwMode="auto">
          <a:xfrm>
            <a:off x="4984750" y="3962400"/>
            <a:ext cx="4159250" cy="1570038"/>
          </a:xfrm>
          <a:prstGeom prst="rect">
            <a:avLst/>
          </a:prstGeom>
          <a:noFill/>
          <a:ln w="9525">
            <a:noFill/>
            <a:miter lim="800000"/>
            <a:headEnd/>
            <a:tailEnd/>
          </a:ln>
        </p:spPr>
        <p:txBody>
          <a:bodyPr wrap="none">
            <a:prstTxWarp prst="textNoShape">
              <a:avLst/>
            </a:prstTxWarp>
            <a:spAutoFit/>
          </a:bodyPr>
          <a:lstStyle/>
          <a:p>
            <a:r>
              <a:rPr lang="en-US" sz="2400"/>
              <a:t>Third strand interacts via </a:t>
            </a:r>
          </a:p>
          <a:p>
            <a:r>
              <a:rPr lang="en-US" sz="2400"/>
              <a:t>Hoogsteen base pairing with </a:t>
            </a:r>
          </a:p>
          <a:p>
            <a:r>
              <a:rPr lang="en-US" sz="2400"/>
              <a:t>Watson-Crick DNA duplex </a:t>
            </a:r>
          </a:p>
          <a:p>
            <a:r>
              <a:rPr lang="en-US" sz="2400"/>
              <a:t>along its major groove</a:t>
            </a:r>
          </a:p>
        </p:txBody>
      </p:sp>
      <p:sp>
        <p:nvSpPr>
          <p:cNvPr id="45063" name="TextBox 8"/>
          <p:cNvSpPr txBox="1">
            <a:spLocks noChangeArrowheads="1"/>
          </p:cNvSpPr>
          <p:nvPr/>
        </p:nvSpPr>
        <p:spPr bwMode="auto">
          <a:xfrm>
            <a:off x="6019800" y="1676400"/>
            <a:ext cx="922338" cy="4619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rPr>
              <a:t>134D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7C90F17-0365-F04B-B9BD-D869F4434B1F}" type="slidenum">
              <a:rPr lang="en-US"/>
              <a:pPr/>
              <a:t>2</a:t>
            </a:fld>
            <a:endParaRPr lang="en-US"/>
          </a:p>
        </p:txBody>
      </p:sp>
      <p:sp>
        <p:nvSpPr>
          <p:cNvPr id="18435" name="Rectangle 2"/>
          <p:cNvSpPr>
            <a:spLocks noGrp="1" noChangeArrowheads="1"/>
          </p:cNvSpPr>
          <p:nvPr>
            <p:ph type="title"/>
          </p:nvPr>
        </p:nvSpPr>
        <p:spPr/>
        <p:txBody>
          <a:bodyPr/>
          <a:lstStyle/>
          <a:p>
            <a:pPr eaLnBrk="1" hangingPunct="1"/>
            <a:r>
              <a:rPr lang="en-US" b="1" u="sng">
                <a:solidFill>
                  <a:srgbClr val="CC3300"/>
                </a:solidFill>
              </a:rPr>
              <a:t>Time schedule</a:t>
            </a:r>
          </a:p>
        </p:txBody>
      </p:sp>
      <p:sp>
        <p:nvSpPr>
          <p:cNvPr id="18436" name="Rectangle 3"/>
          <p:cNvSpPr>
            <a:spLocks noGrp="1" noChangeArrowheads="1"/>
          </p:cNvSpPr>
          <p:nvPr>
            <p:ph type="body" idx="1"/>
          </p:nvPr>
        </p:nvSpPr>
        <p:spPr>
          <a:xfrm>
            <a:off x="457200" y="1905000"/>
            <a:ext cx="8229600" cy="4343400"/>
          </a:xfrm>
        </p:spPr>
        <p:txBody>
          <a:bodyPr/>
          <a:lstStyle/>
          <a:p>
            <a:pPr marL="0" indent="0" algn="ctr" eaLnBrk="1" hangingPunct="1">
              <a:buFontTx/>
              <a:buNone/>
            </a:pPr>
            <a:r>
              <a:rPr lang="en-US" sz="2400" smtClean="0"/>
              <a:t>Webinar lectures will be twice a week </a:t>
            </a:r>
          </a:p>
          <a:p>
            <a:pPr marL="0" indent="0" algn="ctr" eaLnBrk="1" hangingPunct="1">
              <a:buFontTx/>
              <a:buNone/>
            </a:pPr>
            <a:r>
              <a:rPr lang="en-US" sz="2400" smtClean="0"/>
              <a:t>Tuesdays and Thursdays  </a:t>
            </a:r>
          </a:p>
          <a:p>
            <a:pPr marL="0" indent="0" eaLnBrk="1" hangingPunct="1">
              <a:buFontTx/>
              <a:buNone/>
            </a:pPr>
            <a:endParaRPr lang="en-US" sz="2400" smtClean="0"/>
          </a:p>
          <a:p>
            <a:pPr marL="0" indent="0" eaLnBrk="1" hangingPunct="1">
              <a:buFontTx/>
              <a:buNone/>
            </a:pPr>
            <a:r>
              <a:rPr lang="en-US" sz="2400" smtClean="0"/>
              <a:t>Sometimes a lecture could be converted to a three hour lab class (when a special demonstration of programs and tools are desirable). </a:t>
            </a:r>
            <a:r>
              <a:rPr lang="en-US" sz="2400" smtClean="0">
                <a:solidFill>
                  <a:srgbClr val="CC3300"/>
                </a:solidFill>
              </a:rPr>
              <a:t>HSC UT, Health Education Building Rm 127</a:t>
            </a:r>
          </a:p>
          <a:p>
            <a:pPr marL="0" indent="0" eaLnBrk="1" hangingPunct="1">
              <a:buFontTx/>
              <a:buNone/>
            </a:pPr>
            <a:endParaRPr lang="en-US" sz="2400" smtClean="0">
              <a:solidFill>
                <a:srgbClr val="CC3300"/>
              </a:solidFill>
            </a:endParaRPr>
          </a:p>
          <a:p>
            <a:pPr marL="0" indent="0" eaLnBrk="1" hangingPunct="1">
              <a:buFontTx/>
              <a:buNone/>
            </a:pPr>
            <a:r>
              <a:rPr lang="en-US" sz="2400" smtClean="0">
                <a:solidFill>
                  <a:srgbClr val="CC3300"/>
                </a:solidFill>
              </a:rPr>
              <a:t>QUESTIONS: </a:t>
            </a:r>
          </a:p>
          <a:p>
            <a:pPr marL="0" indent="0" eaLnBrk="1" hangingPunct="1">
              <a:buFontTx/>
              <a:buNone/>
            </a:pPr>
            <a:r>
              <a:rPr lang="en-US" sz="2400" smtClean="0">
                <a:solidFill>
                  <a:srgbClr val="CC3300"/>
                </a:solidFill>
              </a:rPr>
              <a:t>Dr. Fedorov is available every Tuesday 2:30-3:00 via teleconferencing facility or at HSC, Collier Bld. Rm 3107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p>
            <a:fld id="{B6E55328-39C8-9743-9AB2-F487291867FC}" type="slidenum">
              <a:rPr lang="en-US"/>
              <a:pPr/>
              <a:t>20</a:t>
            </a:fld>
            <a:endParaRPr lang="en-US"/>
          </a:p>
        </p:txBody>
      </p:sp>
      <p:pic>
        <p:nvPicPr>
          <p:cNvPr id="44035" name="Picture 3" descr="quartet139D.jpg"/>
          <p:cNvPicPr>
            <a:picLocks noChangeAspect="1" noChangeArrowheads="1"/>
          </p:cNvPicPr>
          <p:nvPr/>
        </p:nvPicPr>
        <p:blipFill>
          <a:blip r:embed="rId2"/>
          <a:srcRect/>
          <a:stretch>
            <a:fillRect/>
          </a:stretch>
        </p:blipFill>
        <p:spPr bwMode="auto">
          <a:xfrm>
            <a:off x="-685800" y="0"/>
            <a:ext cx="6858000" cy="6858000"/>
          </a:xfrm>
          <a:prstGeom prst="rect">
            <a:avLst/>
          </a:prstGeom>
          <a:noFill/>
          <a:ln w="9525">
            <a:noFill/>
            <a:miter lim="800000"/>
            <a:headEnd/>
            <a:tailEnd/>
          </a:ln>
        </p:spPr>
      </p:pic>
      <p:sp>
        <p:nvSpPr>
          <p:cNvPr id="44036" name="TextBox 5"/>
          <p:cNvSpPr txBox="1">
            <a:spLocks noChangeArrowheads="1"/>
          </p:cNvSpPr>
          <p:nvPr/>
        </p:nvSpPr>
        <p:spPr bwMode="auto">
          <a:xfrm>
            <a:off x="457200" y="381000"/>
            <a:ext cx="7900988" cy="1077913"/>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G-quadruplex, G-quartet, or G4, is formed </a:t>
            </a:r>
          </a:p>
          <a:p>
            <a:r>
              <a:rPr lang="en-US" sz="3200">
                <a:solidFill>
                  <a:srgbClr val="FF0000"/>
                </a:solidFill>
              </a:rPr>
              <a:t>by guanine-rich strands of the repeats</a:t>
            </a:r>
          </a:p>
        </p:txBody>
      </p:sp>
      <p:sp>
        <p:nvSpPr>
          <p:cNvPr id="44037" name="TextBox 6"/>
          <p:cNvSpPr txBox="1">
            <a:spLocks noChangeArrowheads="1"/>
          </p:cNvSpPr>
          <p:nvPr/>
        </p:nvSpPr>
        <p:spPr bwMode="auto">
          <a:xfrm>
            <a:off x="5030788" y="2743200"/>
            <a:ext cx="4113212" cy="3170238"/>
          </a:xfrm>
          <a:prstGeom prst="rect">
            <a:avLst/>
          </a:prstGeom>
          <a:noFill/>
          <a:ln w="9525">
            <a:noFill/>
            <a:miter lim="800000"/>
            <a:headEnd/>
            <a:tailEnd/>
          </a:ln>
        </p:spPr>
        <p:txBody>
          <a:bodyPr wrap="none">
            <a:prstTxWarp prst="textNoShape">
              <a:avLst/>
            </a:prstTxWarp>
            <a:spAutoFit/>
          </a:bodyPr>
          <a:lstStyle/>
          <a:p>
            <a:r>
              <a:rPr lang="en-US" sz="2000" dirty="0" err="1"/>
              <a:t>Quadruplexes</a:t>
            </a:r>
            <a:r>
              <a:rPr lang="en-US" sz="2000" dirty="0"/>
              <a:t> are arranged in </a:t>
            </a:r>
          </a:p>
          <a:p>
            <a:r>
              <a:rPr lang="en-US" sz="2000" dirty="0"/>
              <a:t>four-stranded structures with </a:t>
            </a:r>
          </a:p>
          <a:p>
            <a:r>
              <a:rPr lang="en-US" sz="2000" dirty="0"/>
              <a:t>stands connected to each other</a:t>
            </a:r>
          </a:p>
          <a:p>
            <a:r>
              <a:rPr lang="en-US" sz="2000" dirty="0"/>
              <a:t> via </a:t>
            </a:r>
            <a:r>
              <a:rPr lang="en-US" sz="2000" dirty="0" err="1"/>
              <a:t>Hoogsteen</a:t>
            </a:r>
            <a:r>
              <a:rPr lang="en-US" sz="2000" dirty="0"/>
              <a:t> hydrogen bonding.</a:t>
            </a:r>
          </a:p>
          <a:p>
            <a:endParaRPr lang="en-US" sz="2000" dirty="0"/>
          </a:p>
          <a:p>
            <a:r>
              <a:rPr lang="en-US" sz="2000" dirty="0"/>
              <a:t>There are several alternative </a:t>
            </a:r>
          </a:p>
          <a:p>
            <a:r>
              <a:rPr lang="en-US" sz="2000" dirty="0"/>
              <a:t>conformations of G-</a:t>
            </a:r>
            <a:r>
              <a:rPr lang="en-US" sz="2000" dirty="0" err="1"/>
              <a:t>quadruplexes</a:t>
            </a:r>
            <a:r>
              <a:rPr lang="en-US" sz="2000" dirty="0"/>
              <a:t>. </a:t>
            </a:r>
          </a:p>
          <a:p>
            <a:r>
              <a:rPr lang="en-US" sz="2000" dirty="0"/>
              <a:t> Among them are anti-parallel, </a:t>
            </a:r>
          </a:p>
          <a:p>
            <a:r>
              <a:rPr lang="en-US" sz="2000" dirty="0"/>
              <a:t>parallel, and parallel/anti-parallel </a:t>
            </a:r>
          </a:p>
          <a:p>
            <a:r>
              <a:rPr lang="en-US" sz="2000" dirty="0"/>
              <a:t>hybrids </a:t>
            </a:r>
          </a:p>
        </p:txBody>
      </p:sp>
      <p:sp>
        <p:nvSpPr>
          <p:cNvPr id="6" name="TextBox 5"/>
          <p:cNvSpPr txBox="1"/>
          <p:nvPr/>
        </p:nvSpPr>
        <p:spPr>
          <a:xfrm>
            <a:off x="5715000" y="1600200"/>
            <a:ext cx="1478289" cy="461665"/>
          </a:xfrm>
          <a:prstGeom prst="rect">
            <a:avLst/>
          </a:prstGeom>
          <a:noFill/>
        </p:spPr>
        <p:txBody>
          <a:bodyPr wrap="none" rtlCol="0">
            <a:spAutoFit/>
          </a:bodyPr>
          <a:lstStyle/>
          <a:p>
            <a:r>
              <a:rPr lang="en-US" sz="2400" b="1" dirty="0" smtClean="0">
                <a:solidFill>
                  <a:srgbClr val="008000"/>
                </a:solidFill>
              </a:rPr>
              <a:t>TTAGGG</a:t>
            </a:r>
            <a:endParaRPr lang="en-US" sz="2400" b="1" dirty="0">
              <a:solidFill>
                <a:srgbClr val="008000"/>
              </a:solidFill>
            </a:endParaRPr>
          </a:p>
        </p:txBody>
      </p:sp>
      <p:sp>
        <p:nvSpPr>
          <p:cNvPr id="7" name="TextBox 6"/>
          <p:cNvSpPr txBox="1"/>
          <p:nvPr/>
        </p:nvSpPr>
        <p:spPr>
          <a:xfrm>
            <a:off x="5334000" y="2133600"/>
            <a:ext cx="2164324" cy="461665"/>
          </a:xfrm>
          <a:prstGeom prst="rect">
            <a:avLst/>
          </a:prstGeom>
          <a:noFill/>
        </p:spPr>
        <p:txBody>
          <a:bodyPr wrap="none" rtlCol="0">
            <a:spAutoFit/>
          </a:bodyPr>
          <a:lstStyle/>
          <a:p>
            <a:r>
              <a:rPr lang="en-US" sz="2400" b="1" dirty="0" smtClean="0">
                <a:solidFill>
                  <a:srgbClr val="CC0000"/>
                </a:solidFill>
              </a:rPr>
              <a:t>GGA</a:t>
            </a:r>
            <a:r>
              <a:rPr lang="en-US" dirty="0" smtClean="0"/>
              <a:t>  and </a:t>
            </a:r>
            <a:r>
              <a:rPr lang="en-US" sz="2400" b="1" dirty="0" smtClean="0">
                <a:solidFill>
                  <a:srgbClr val="CC0000"/>
                </a:solidFill>
              </a:rPr>
              <a:t>CGG</a:t>
            </a:r>
            <a:endParaRPr lang="en-US" sz="2400" b="1" dirty="0">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3B7491AF-B692-0B44-846C-0D4427F4BD52}" type="slidenum">
              <a:rPr lang="en-US"/>
              <a:pPr/>
              <a:t>21</a:t>
            </a:fld>
            <a:endParaRPr lang="en-US"/>
          </a:p>
        </p:txBody>
      </p:sp>
      <p:pic>
        <p:nvPicPr>
          <p:cNvPr id="47107" name="Picture 2" descr="23S_Hm_Sarcin_Stem_Loop1"/>
          <p:cNvPicPr>
            <a:picLocks noChangeAspect="1" noChangeArrowheads="1"/>
          </p:cNvPicPr>
          <p:nvPr/>
        </p:nvPicPr>
        <p:blipFill>
          <a:blip r:embed="rId3"/>
          <a:srcRect/>
          <a:stretch>
            <a:fillRect/>
          </a:stretch>
        </p:blipFill>
        <p:spPr bwMode="auto">
          <a:xfrm>
            <a:off x="3495675" y="1819275"/>
            <a:ext cx="2151063" cy="3217863"/>
          </a:xfrm>
          <a:prstGeom prst="rect">
            <a:avLst/>
          </a:prstGeom>
          <a:noFill/>
          <a:ln w="9525">
            <a:noFill/>
            <a:miter lim="800000"/>
            <a:headEnd/>
            <a:tailEnd/>
          </a:ln>
        </p:spPr>
      </p:pic>
      <p:sp>
        <p:nvSpPr>
          <p:cNvPr id="47108" name="Text Box 4"/>
          <p:cNvSpPr txBox="1">
            <a:spLocks noChangeArrowheads="1"/>
          </p:cNvSpPr>
          <p:nvPr/>
        </p:nvSpPr>
        <p:spPr bwMode="auto">
          <a:xfrm>
            <a:off x="1600200" y="5410200"/>
            <a:ext cx="6172200" cy="822325"/>
          </a:xfrm>
          <a:prstGeom prst="rect">
            <a:avLst/>
          </a:prstGeom>
          <a:noFill/>
          <a:ln w="9525">
            <a:noFill/>
            <a:miter lim="800000"/>
            <a:headEnd/>
            <a:tailEnd/>
          </a:ln>
        </p:spPr>
        <p:txBody>
          <a:bodyPr>
            <a:prstTxWarp prst="textNoShape">
              <a:avLst/>
            </a:prstTxWarp>
            <a:spAutoFit/>
          </a:bodyPr>
          <a:lstStyle/>
          <a:p>
            <a:pPr eaLnBrk="0" hangingPunct="0"/>
            <a:r>
              <a:rPr lang="en-US" sz="2400" b="1">
                <a:latin typeface="Courier" charset="0"/>
                <a:ea typeface="ＭＳ Ｐゴシック" charset="-128"/>
                <a:cs typeface="ＭＳ Ｐゴシック" charset="-128"/>
              </a:rPr>
              <a:t>  Sequence:</a:t>
            </a:r>
            <a:r>
              <a:rPr lang="en-US" sz="2400" b="1">
                <a:solidFill>
                  <a:srgbClr val="008000"/>
                </a:solidFill>
                <a:latin typeface="Courier" charset="0"/>
                <a:ea typeface="ＭＳ Ｐゴシック" charset="-128"/>
                <a:cs typeface="ＭＳ Ｐゴシック" charset="-128"/>
              </a:rPr>
              <a:t>UA</a:t>
            </a:r>
            <a:r>
              <a:rPr lang="en-US" sz="2400" b="1">
                <a:solidFill>
                  <a:srgbClr val="FF6FCF"/>
                </a:solidFill>
                <a:latin typeface="Courier" charset="0"/>
                <a:ea typeface="ＭＳ Ｐゴシック" charset="-128"/>
                <a:cs typeface="ＭＳ Ｐゴシック" charset="-128"/>
              </a:rPr>
              <a:t>U</a:t>
            </a:r>
            <a:r>
              <a:rPr lang="en-US" sz="2400" b="1">
                <a:solidFill>
                  <a:srgbClr val="804000"/>
                </a:solidFill>
                <a:latin typeface="Courier" charset="0"/>
                <a:ea typeface="ＭＳ Ｐゴシック" charset="-128"/>
                <a:cs typeface="ＭＳ Ｐゴシック" charset="-128"/>
              </a:rPr>
              <a:t>A</a:t>
            </a:r>
            <a:r>
              <a:rPr lang="en-US" sz="2400" b="1">
                <a:solidFill>
                  <a:srgbClr val="FF0080"/>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U</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C</a:t>
            </a:r>
            <a:r>
              <a:rPr lang="en-US" sz="2400" b="1">
                <a:solidFill>
                  <a:srgbClr val="FF6FCF"/>
                </a:solidFill>
                <a:latin typeface="Courier" charset="0"/>
                <a:ea typeface="ＭＳ Ｐゴシック" charset="-128"/>
                <a:cs typeface="ＭＳ Ｐゴシック" charset="-128"/>
              </a:rPr>
              <a:t>G</a:t>
            </a:r>
            <a:r>
              <a:rPr lang="en-US" sz="2400" b="1">
                <a:solidFill>
                  <a:schemeClr val="bg2"/>
                </a:solidFill>
                <a:latin typeface="Courier" charset="0"/>
                <a:ea typeface="ＭＳ Ｐゴシック" charset="-128"/>
                <a:cs typeface="ＭＳ Ｐゴシック" charset="-128"/>
              </a:rPr>
              <a:t>AG</a:t>
            </a:r>
            <a:r>
              <a:rPr lang="en-US" sz="2400" b="1">
                <a:solidFill>
                  <a:srgbClr val="FF6FCF"/>
                </a:solidFill>
                <a:latin typeface="Courier" charset="0"/>
                <a:ea typeface="ＭＳ Ｐゴシック" charset="-128"/>
                <a:cs typeface="ＭＳ Ｐゴシック" charset="-128"/>
              </a:rPr>
              <a:t>A</a:t>
            </a:r>
            <a:r>
              <a:rPr lang="en-US" sz="2400" b="1">
                <a:solidFill>
                  <a:srgbClr val="008000"/>
                </a:solidFill>
                <a:latin typeface="Courier" charset="0"/>
                <a:ea typeface="ＭＳ Ｐゴシック" charset="-128"/>
                <a:cs typeface="ＭＳ Ｐゴシック" charset="-128"/>
              </a:rPr>
              <a:t>G</a:t>
            </a:r>
            <a:r>
              <a:rPr lang="en-US" sz="2400" b="1">
                <a:solidFill>
                  <a:srgbClr val="FF6FCF"/>
                </a:solidFill>
                <a:latin typeface="Courier" charset="0"/>
                <a:ea typeface="ＭＳ Ｐゴシック" charset="-128"/>
                <a:cs typeface="ＭＳ Ｐゴシック" charset="-128"/>
              </a:rPr>
              <a:t>G</a:t>
            </a:r>
            <a:r>
              <a:rPr lang="en-US" sz="2400" b="1">
                <a:solidFill>
                  <a:srgbClr val="FF8000"/>
                </a:solidFill>
                <a:latin typeface="Courier" charset="0"/>
                <a:ea typeface="ＭＳ Ｐゴシック" charset="-128"/>
                <a:cs typeface="ＭＳ Ｐゴシック" charset="-128"/>
              </a:rPr>
              <a:t>A</a:t>
            </a:r>
            <a:r>
              <a:rPr lang="en-US" sz="2400" b="1">
                <a:solidFill>
                  <a:srgbClr val="804000"/>
                </a:solidFill>
                <a:latin typeface="Courier" charset="0"/>
                <a:ea typeface="ＭＳ Ｐゴシック" charset="-128"/>
                <a:cs typeface="ＭＳ Ｐゴシック" charset="-128"/>
              </a:rPr>
              <a:t>A</a:t>
            </a:r>
            <a:r>
              <a:rPr lang="en-US" sz="2400" b="1">
                <a:solidFill>
                  <a:srgbClr val="FF6FCF"/>
                </a:solidFill>
                <a:latin typeface="Courier" charset="0"/>
                <a:ea typeface="ＭＳ Ｐゴシック" charset="-128"/>
                <a:cs typeface="ＭＳ Ｐゴシック" charset="-128"/>
              </a:rPr>
              <a:t>C</a:t>
            </a:r>
            <a:r>
              <a:rPr lang="en-US" sz="2400" b="1">
                <a:solidFill>
                  <a:srgbClr val="008000"/>
                </a:solidFill>
                <a:latin typeface="Courier" charset="0"/>
                <a:ea typeface="ＭＳ Ｐゴシック" charset="-128"/>
                <a:cs typeface="ＭＳ Ｐゴシック" charset="-128"/>
              </a:rPr>
              <a:t>UA</a:t>
            </a:r>
            <a:endParaRPr lang="en-US" sz="2400" b="1">
              <a:latin typeface="Courier" charset="0"/>
              <a:ea typeface="ＭＳ Ｐゴシック" charset="-128"/>
              <a:cs typeface="ＭＳ Ｐゴシック" charset="-128"/>
            </a:endParaRPr>
          </a:p>
          <a:p>
            <a:pPr eaLnBrk="0" hangingPunct="0"/>
            <a:r>
              <a:rPr lang="en-US" sz="2400" b="1">
                <a:latin typeface="Courier" charset="0"/>
                <a:ea typeface="ＭＳ Ｐゴシック" charset="-128"/>
                <a:cs typeface="ＭＳ Ｐゴシック" charset="-128"/>
              </a:rPr>
              <a:t>Annotation:</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0080"/>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chemeClr val="bg2"/>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FF8000"/>
                </a:solidFill>
                <a:latin typeface="Courier" charset="0"/>
                <a:ea typeface="ＭＳ Ｐゴシック" charset="-128"/>
                <a:cs typeface="ＭＳ Ｐゴシック" charset="-128"/>
              </a:rPr>
              <a:t>.</a:t>
            </a:r>
            <a:r>
              <a:rPr lang="en-US" sz="2400" b="1">
                <a:solidFill>
                  <a:srgbClr val="804000"/>
                </a:solidFill>
                <a:latin typeface="Courier" charset="0"/>
                <a:ea typeface="ＭＳ Ｐゴシック" charset="-128"/>
                <a:cs typeface="ＭＳ Ｐゴシック" charset="-128"/>
              </a:rPr>
              <a:t>.</a:t>
            </a:r>
            <a:r>
              <a:rPr lang="en-US" sz="2400" b="1">
                <a:solidFill>
                  <a:srgbClr val="FF6FCF"/>
                </a:solidFill>
                <a:latin typeface="Courier" charset="0"/>
                <a:ea typeface="ＭＳ Ｐゴシック" charset="-128"/>
                <a:cs typeface="ＭＳ Ｐゴシック" charset="-128"/>
              </a:rPr>
              <a:t>.</a:t>
            </a:r>
            <a:r>
              <a:rPr lang="en-US" sz="2400" b="1">
                <a:solidFill>
                  <a:srgbClr val="008000"/>
                </a:solidFill>
                <a:latin typeface="Courier" charset="0"/>
                <a:ea typeface="ＭＳ Ｐゴシック" charset="-128"/>
                <a:cs typeface="ＭＳ Ｐゴシック" charset="-128"/>
              </a:rPr>
              <a:t>))</a:t>
            </a:r>
            <a:endParaRPr lang="en-US" sz="2400" b="1">
              <a:latin typeface="Courier" charset="0"/>
              <a:ea typeface="ＭＳ Ｐゴシック" charset="-128"/>
              <a:cs typeface="ＭＳ Ｐゴシック" charset="-128"/>
            </a:endParaRPr>
          </a:p>
        </p:txBody>
      </p:sp>
      <p:sp>
        <p:nvSpPr>
          <p:cNvPr id="47109" name="Rectangle 6"/>
          <p:cNvSpPr>
            <a:spLocks noChangeArrowheads="1"/>
          </p:cNvSpPr>
          <p:nvPr/>
        </p:nvSpPr>
        <p:spPr bwMode="auto">
          <a:xfrm>
            <a:off x="457200" y="609600"/>
            <a:ext cx="8305800" cy="954088"/>
          </a:xfrm>
          <a:prstGeom prst="rect">
            <a:avLst/>
          </a:prstGeom>
          <a:noFill/>
          <a:ln w="9525">
            <a:noFill/>
            <a:miter lim="800000"/>
            <a:headEnd/>
            <a:tailEnd/>
          </a:ln>
        </p:spPr>
        <p:txBody>
          <a:bodyPr>
            <a:prstTxWarp prst="textNoShape">
              <a:avLst/>
            </a:prstTxWarp>
            <a:spAutoFit/>
          </a:bodyPr>
          <a:lstStyle/>
          <a:p>
            <a:r>
              <a:rPr lang="en-US" sz="2800" b="1">
                <a:solidFill>
                  <a:srgbClr val="FF0000"/>
                </a:solidFill>
              </a:rPr>
              <a:t>EXAMPLE: Sarcin/ricin stem-loop motif from 23S ribosomal RNA of </a:t>
            </a:r>
            <a:r>
              <a:rPr lang="en-US" sz="2800" b="1" i="1">
                <a:solidFill>
                  <a:srgbClr val="FF0000"/>
                </a:solidFill>
              </a:rPr>
              <a:t>Haloarcula marismortui</a:t>
            </a:r>
            <a:r>
              <a:rPr lang="en-US" sz="2800" b="1">
                <a:solidFill>
                  <a:srgbClr val="FF0000"/>
                </a:solidFill>
              </a:rPr>
              <a:t>.</a:t>
            </a:r>
          </a:p>
        </p:txBody>
      </p:sp>
      <p:sp>
        <p:nvSpPr>
          <p:cNvPr id="6" name="Right Arrow 5"/>
          <p:cNvSpPr/>
          <p:nvPr/>
        </p:nvSpPr>
        <p:spPr>
          <a:xfrm>
            <a:off x="2590800" y="3048000"/>
            <a:ext cx="978408" cy="304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618971F8-277B-194D-81B4-8074E27D1142}" type="slidenum">
              <a:rPr lang="en-US"/>
              <a:pPr/>
              <a:t>22</a:t>
            </a:fld>
            <a:endParaRPr lang="en-US"/>
          </a:p>
        </p:txBody>
      </p:sp>
      <p:pic>
        <p:nvPicPr>
          <p:cNvPr id="49155" name="Picture 3" descr="Picture 8"/>
          <p:cNvPicPr>
            <a:picLocks noChangeAspect="1" noChangeArrowheads="1"/>
          </p:cNvPicPr>
          <p:nvPr/>
        </p:nvPicPr>
        <p:blipFill>
          <a:blip r:embed="rId3"/>
          <a:srcRect/>
          <a:stretch>
            <a:fillRect/>
          </a:stretch>
        </p:blipFill>
        <p:spPr bwMode="auto">
          <a:xfrm>
            <a:off x="3200400" y="533400"/>
            <a:ext cx="3389313" cy="6132513"/>
          </a:xfrm>
          <a:prstGeom prst="rect">
            <a:avLst/>
          </a:prstGeom>
          <a:noFill/>
          <a:ln w="9525">
            <a:noFill/>
            <a:miter lim="800000"/>
            <a:headEnd/>
            <a:tailEnd/>
          </a:ln>
        </p:spPr>
      </p:pic>
      <p:sp>
        <p:nvSpPr>
          <p:cNvPr id="49156" name="TextBox 3"/>
          <p:cNvSpPr txBox="1">
            <a:spLocks noChangeArrowheads="1"/>
          </p:cNvSpPr>
          <p:nvPr/>
        </p:nvSpPr>
        <p:spPr bwMode="auto">
          <a:xfrm>
            <a:off x="381000" y="5257800"/>
            <a:ext cx="2596910" cy="646331"/>
          </a:xfrm>
          <a:prstGeom prst="rect">
            <a:avLst/>
          </a:prstGeom>
          <a:noFill/>
          <a:ln w="9525">
            <a:noFill/>
            <a:miter lim="800000"/>
            <a:headEnd/>
            <a:tailEnd/>
          </a:ln>
        </p:spPr>
        <p:txBody>
          <a:bodyPr wrap="none">
            <a:prstTxWarp prst="textNoShape">
              <a:avLst/>
            </a:prstTxWarp>
            <a:spAutoFit/>
          </a:bodyPr>
          <a:lstStyle/>
          <a:p>
            <a:r>
              <a:rPr lang="en-US" dirty="0"/>
              <a:t>See also rat </a:t>
            </a:r>
            <a:r>
              <a:rPr lang="en-US" dirty="0" err="1" smtClean="0"/>
              <a:t>sarcin</a:t>
            </a:r>
            <a:r>
              <a:rPr lang="en-US" dirty="0" smtClean="0"/>
              <a:t> loop</a:t>
            </a:r>
          </a:p>
          <a:p>
            <a:r>
              <a:rPr lang="en-US" b="1" dirty="0">
                <a:solidFill>
                  <a:srgbClr val="CC0000"/>
                </a:solidFill>
              </a:rPr>
              <a:t>1Q93 </a:t>
            </a:r>
            <a:r>
              <a:rPr lang="en-US" dirty="0"/>
              <a:t> 28S </a:t>
            </a:r>
            <a:r>
              <a:rPr lang="en-US" dirty="0" err="1"/>
              <a:t>rRNA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1E37113E-EDA1-5A4F-8B1B-C6BD641318C7}" type="slidenum">
              <a:rPr lang="en-US"/>
              <a:pPr/>
              <a:t>23</a:t>
            </a:fld>
            <a:endParaRPr lang="en-US"/>
          </a:p>
        </p:txBody>
      </p:sp>
      <p:pic>
        <p:nvPicPr>
          <p:cNvPr id="46083" name="Picture 3"/>
          <p:cNvPicPr>
            <a:picLocks noChangeAspect="1" noChangeArrowheads="1"/>
          </p:cNvPicPr>
          <p:nvPr/>
        </p:nvPicPr>
        <p:blipFill>
          <a:blip r:embed="rId2"/>
          <a:srcRect/>
          <a:stretch>
            <a:fillRect/>
          </a:stretch>
        </p:blipFill>
        <p:spPr bwMode="auto">
          <a:xfrm>
            <a:off x="0" y="914400"/>
            <a:ext cx="9126538" cy="5943600"/>
          </a:xfrm>
          <a:prstGeom prst="rect">
            <a:avLst/>
          </a:prstGeom>
          <a:noFill/>
          <a:ln w="9525">
            <a:noFill/>
            <a:miter lim="800000"/>
            <a:headEnd/>
            <a:tailEnd/>
          </a:ln>
        </p:spPr>
      </p:pic>
      <p:sp>
        <p:nvSpPr>
          <p:cNvPr id="46084" name="TextBox 6"/>
          <p:cNvSpPr txBox="1">
            <a:spLocks noChangeArrowheads="1"/>
          </p:cNvSpPr>
          <p:nvPr/>
        </p:nvSpPr>
        <p:spPr bwMode="auto">
          <a:xfrm>
            <a:off x="2743200" y="304800"/>
            <a:ext cx="4724400" cy="584200"/>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 B-, and Z- DNA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143000"/>
          </a:xfrm>
        </p:spPr>
        <p:txBody>
          <a:bodyPr/>
          <a:lstStyle/>
          <a:p>
            <a:r>
              <a:rPr lang="en-US" dirty="0">
                <a:solidFill>
                  <a:srgbClr val="C00000"/>
                </a:solidFill>
              </a:rPr>
              <a:t>Assignment</a:t>
            </a:r>
            <a:r>
              <a:rPr lang="en-US" dirty="0" smtClean="0">
                <a:solidFill>
                  <a:srgbClr val="C00000"/>
                </a:solidFill>
              </a:rPr>
              <a:t> </a:t>
            </a:r>
            <a:endParaRPr lang="en-US" dirty="0">
              <a:solidFill>
                <a:srgbClr val="C00000"/>
              </a:solidFill>
            </a:endParaRPr>
          </a:p>
        </p:txBody>
      </p:sp>
      <p:sp>
        <p:nvSpPr>
          <p:cNvPr id="101379" name="Content Placeholder 2"/>
          <p:cNvSpPr>
            <a:spLocks noGrp="1"/>
          </p:cNvSpPr>
          <p:nvPr>
            <p:ph idx="1"/>
          </p:nvPr>
        </p:nvSpPr>
        <p:spPr>
          <a:xfrm>
            <a:off x="457200" y="1066800"/>
            <a:ext cx="8458200" cy="4876800"/>
          </a:xfrm>
        </p:spPr>
        <p:txBody>
          <a:bodyPr/>
          <a:lstStyle/>
          <a:p>
            <a:pPr>
              <a:buFontTx/>
              <a:buNone/>
            </a:pPr>
            <a:r>
              <a:rPr lang="en-US" sz="2400" dirty="0" smtClean="0"/>
              <a:t>I. Read two reviews on DNA conformations </a:t>
            </a:r>
          </a:p>
          <a:p>
            <a:pPr>
              <a:buFontTx/>
              <a:buNone/>
            </a:pPr>
            <a:r>
              <a:rPr lang="en-US" sz="2400" dirty="0" smtClean="0"/>
              <a:t>	a) Zhao et al. 2010, </a:t>
            </a:r>
          </a:p>
          <a:p>
            <a:pPr>
              <a:buFontTx/>
              <a:buNone/>
            </a:pPr>
            <a:r>
              <a:rPr lang="en-US" sz="2400" dirty="0" smtClean="0"/>
              <a:t>	</a:t>
            </a:r>
            <a:r>
              <a:rPr lang="en-US" sz="2400" dirty="0" err="1" smtClean="0"/>
              <a:t>b</a:t>
            </a:r>
            <a:r>
              <a:rPr lang="en-US" sz="2400" dirty="0" smtClean="0"/>
              <a:t>) </a:t>
            </a:r>
            <a:r>
              <a:rPr lang="en-US" sz="2400" dirty="0" err="1" smtClean="0"/>
              <a:t>Fedorov</a:t>
            </a:r>
            <a:r>
              <a:rPr lang="en-US" sz="2400" dirty="0" smtClean="0"/>
              <a:t> </a:t>
            </a:r>
            <a:r>
              <a:rPr lang="en-US" sz="2400" dirty="0"/>
              <a:t>&amp; </a:t>
            </a:r>
            <a:r>
              <a:rPr lang="en-US" sz="2400" dirty="0" err="1"/>
              <a:t>Fedorova</a:t>
            </a:r>
            <a:r>
              <a:rPr lang="en-US" sz="2400" dirty="0"/>
              <a:t> </a:t>
            </a:r>
            <a:r>
              <a:rPr lang="en-US" sz="2400" dirty="0" smtClean="0"/>
              <a:t>2010</a:t>
            </a:r>
          </a:p>
          <a:p>
            <a:pPr>
              <a:buFontTx/>
              <a:buNone/>
            </a:pPr>
            <a:r>
              <a:rPr lang="en-US" sz="2400" dirty="0" smtClean="0"/>
              <a:t>Create </a:t>
            </a:r>
            <a:r>
              <a:rPr lang="en-US" sz="2400" dirty="0"/>
              <a:t>a list of all unusual (non-B) DNA structures described in </a:t>
            </a:r>
            <a:r>
              <a:rPr lang="en-US" sz="2400" dirty="0" smtClean="0"/>
              <a:t>these reviews. </a:t>
            </a:r>
          </a:p>
          <a:p>
            <a:pPr>
              <a:buFontTx/>
              <a:buNone/>
            </a:pPr>
            <a:endParaRPr lang="en-US" sz="2400" dirty="0" smtClean="0"/>
          </a:p>
          <a:p>
            <a:pPr>
              <a:buFontTx/>
              <a:buNone/>
            </a:pPr>
            <a:r>
              <a:rPr lang="en-US" sz="2400" dirty="0" smtClean="0"/>
              <a:t>II. Read tutorials and learn how to work with </a:t>
            </a:r>
            <a:r>
              <a:rPr lang="en-US" sz="2400" dirty="0" err="1" smtClean="0"/>
              <a:t>Jmol</a:t>
            </a:r>
            <a:r>
              <a:rPr lang="en-US" sz="2400" dirty="0" smtClean="0"/>
              <a:t> viewer in PDB.  Open a subset of PDB, so-called, Nucleic </a:t>
            </a:r>
            <a:r>
              <a:rPr lang="en-US" sz="2400" dirty="0"/>
              <a:t>Acids </a:t>
            </a:r>
            <a:r>
              <a:rPr lang="en-US" sz="2400" dirty="0" smtClean="0"/>
              <a:t>Database (NDB)</a:t>
            </a:r>
            <a:r>
              <a:rPr lang="en-US" sz="2400" dirty="0"/>
              <a:t>.</a:t>
            </a:r>
            <a:r>
              <a:rPr lang="en-US" sz="2400" dirty="0" smtClean="0"/>
              <a:t> Find a section inside NDB that lists all unusual DNA structures. View all these unusual conformations using </a:t>
            </a:r>
            <a:r>
              <a:rPr lang="en-US" sz="2400" dirty="0" err="1" smtClean="0"/>
              <a:t>Jmol</a:t>
            </a:r>
            <a:r>
              <a:rPr lang="en-US" sz="2400" dirty="0" smtClean="0"/>
              <a:t>.  Create </a:t>
            </a:r>
            <a:r>
              <a:rPr lang="en-US" sz="2400" dirty="0"/>
              <a:t>a list of all unusual structures</a:t>
            </a:r>
            <a:r>
              <a:rPr lang="en-US" sz="2400" dirty="0" smtClean="0"/>
              <a:t> presented in </a:t>
            </a:r>
            <a:r>
              <a:rPr lang="en-US" sz="2400" dirty="0"/>
              <a:t>NDB, which are missed in the </a:t>
            </a:r>
            <a:r>
              <a:rPr lang="en-US" sz="2400" dirty="0" smtClean="0"/>
              <a:t>reviews</a:t>
            </a:r>
            <a:endParaRPr lang="en-US" sz="2400" dirty="0"/>
          </a:p>
        </p:txBody>
      </p:sp>
      <p:sp>
        <p:nvSpPr>
          <p:cNvPr id="101380" name="Slide Number Placeholder 3"/>
          <p:cNvSpPr>
            <a:spLocks noGrp="1"/>
          </p:cNvSpPr>
          <p:nvPr>
            <p:ph type="sldNum" sz="quarter" idx="12"/>
          </p:nvPr>
        </p:nvSpPr>
        <p:spPr>
          <a:noFill/>
        </p:spPr>
        <p:txBody>
          <a:bodyPr/>
          <a:lstStyle/>
          <a:p>
            <a:fld id="{B3848904-6DAE-C14F-A338-3E2F23EA2DBE}" type="slidenum">
              <a:rPr lang="en-US"/>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3200" b="1" dirty="0">
                <a:solidFill>
                  <a:srgbClr val="FF0000"/>
                </a:solidFill>
              </a:rPr>
              <a:t>DNA and </a:t>
            </a:r>
            <a:r>
              <a:rPr lang="en-US" sz="3200" b="1" dirty="0" smtClean="0">
                <a:solidFill>
                  <a:srgbClr val="FF0000"/>
                </a:solidFill>
              </a:rPr>
              <a:t>RNA </a:t>
            </a:r>
            <a:r>
              <a:rPr lang="en-US" sz="3200" b="1" dirty="0">
                <a:solidFill>
                  <a:srgbClr val="FF0000"/>
                </a:solidFill>
              </a:rPr>
              <a:t>can move!</a:t>
            </a:r>
          </a:p>
        </p:txBody>
      </p:sp>
      <p:sp>
        <p:nvSpPr>
          <p:cNvPr id="51203" name="Content Placeholder 2"/>
          <p:cNvSpPr>
            <a:spLocks noGrp="1"/>
          </p:cNvSpPr>
          <p:nvPr>
            <p:ph idx="1"/>
          </p:nvPr>
        </p:nvSpPr>
        <p:spPr>
          <a:xfrm>
            <a:off x="457200" y="1600200"/>
            <a:ext cx="8229600" cy="4191000"/>
          </a:xfrm>
        </p:spPr>
        <p:txBody>
          <a:bodyPr/>
          <a:lstStyle/>
          <a:p>
            <a:pPr marL="0" indent="0" eaLnBrk="1" hangingPunct="1">
              <a:buFontTx/>
              <a:buNone/>
            </a:pPr>
            <a:r>
              <a:rPr lang="en-US" sz="2400"/>
              <a:t>non-B DNA conformations likely do not exist permanently, but only under specific conditions. Their formation can be facilitated by negative supercoiling during transcription or by binding with transcription factors (Mirkin 2008) </a:t>
            </a:r>
          </a:p>
          <a:p>
            <a:pPr marL="0" indent="0" eaLnBrk="1" hangingPunct="1">
              <a:buFontTx/>
              <a:buNone/>
            </a:pPr>
            <a:endParaRPr lang="en-US" sz="2400"/>
          </a:p>
          <a:p>
            <a:pPr marL="0" indent="0" eaLnBrk="1" hangingPunct="1">
              <a:buFontTx/>
              <a:buNone/>
            </a:pPr>
            <a:endParaRPr lang="en-US" sz="2400"/>
          </a:p>
          <a:p>
            <a:pPr marL="0" indent="0" eaLnBrk="1" hangingPunct="1">
              <a:buFontTx/>
              <a:buNone/>
            </a:pPr>
            <a:r>
              <a:rPr lang="en-US" sz="2400"/>
              <a:t>THE PROBLEM:  </a:t>
            </a:r>
            <a:r>
              <a:rPr lang="en-US" sz="2400" b="1"/>
              <a:t>DNA is so small, that it is still impossible to us to view it alive!</a:t>
            </a:r>
          </a:p>
        </p:txBody>
      </p:sp>
      <p:sp>
        <p:nvSpPr>
          <p:cNvPr id="51204" name="Slide Number Placeholder 3"/>
          <p:cNvSpPr>
            <a:spLocks noGrp="1"/>
          </p:cNvSpPr>
          <p:nvPr>
            <p:ph type="sldNum" sz="quarter" idx="12"/>
          </p:nvPr>
        </p:nvSpPr>
        <p:spPr>
          <a:noFill/>
        </p:spPr>
        <p:txBody>
          <a:bodyPr/>
          <a:lstStyle/>
          <a:p>
            <a:fld id="{2E99270D-219D-3440-9C8C-DAA41D220A14}" type="slidenum">
              <a:rPr lang="en-US"/>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3A353A9E-FF57-534B-95F8-5515E96B4DAD}" type="slidenum">
              <a:rPr lang="en-US"/>
              <a:pPr/>
              <a:t>26</a:t>
            </a:fld>
            <a:endParaRPr lang="en-US"/>
          </a:p>
        </p:txBody>
      </p:sp>
      <p:sp>
        <p:nvSpPr>
          <p:cNvPr id="52227" name="Rectangle 3"/>
          <p:cNvSpPr>
            <a:spLocks noGrp="1" noChangeArrowheads="1"/>
          </p:cNvSpPr>
          <p:nvPr>
            <p:ph type="body" idx="1"/>
          </p:nvPr>
        </p:nvSpPr>
        <p:spPr/>
        <p:txBody>
          <a:bodyPr/>
          <a:lstStyle/>
          <a:p>
            <a:pPr marL="0" indent="0" eaLnBrk="1" hangingPunct="1">
              <a:buFontTx/>
              <a:buNone/>
            </a:pPr>
            <a:r>
              <a:rPr lang="en-US"/>
              <a:t>We cannot see DNA or RNA!!</a:t>
            </a:r>
            <a:endParaRPr lang="en-US" sz="2400"/>
          </a:p>
          <a:p>
            <a:pPr marL="0" indent="0" eaLnBrk="1" hangingPunct="1">
              <a:buFontTx/>
              <a:buNone/>
            </a:pPr>
            <a:r>
              <a:rPr lang="en-US" sz="2400"/>
              <a:t>Typical magnification of a light microscope, assuming visible range light, is up to 1500x with a theoretical</a:t>
            </a:r>
            <a:r>
              <a:rPr lang="en-US" sz="2400">
                <a:hlinkClick r:id="rId3" tooltip="Angular resolution"/>
              </a:rPr>
              <a:t> </a:t>
            </a:r>
            <a:r>
              <a:rPr lang="en-US" sz="2400"/>
              <a:t>resolution limit of around 0.2 microns or 200 nanometers. Specialized techniques (e.g., scanning confocal microscopy) may exceed this magnification but the resolution is diffraction limited. </a:t>
            </a:r>
          </a:p>
          <a:p>
            <a:pPr marL="0" indent="0" eaLnBrk="1" hangingPunct="1">
              <a:buFontTx/>
              <a:buNone/>
            </a:pPr>
            <a:r>
              <a:rPr lang="en-US">
                <a:hlinkClick r:id="rId4"/>
              </a:rPr>
              <a:t>http://en.wikipedia.org/wiki/Microscope</a:t>
            </a:r>
            <a:r>
              <a:rPr lang="en-US"/>
              <a:t> </a:t>
            </a:r>
          </a:p>
        </p:txBody>
      </p:sp>
      <p:sp>
        <p:nvSpPr>
          <p:cNvPr id="52228" name="Rectangle 4"/>
          <p:cNvSpPr>
            <a:spLocks noGrp="1" noChangeArrowheads="1"/>
          </p:cNvSpPr>
          <p:nvPr>
            <p:ph type="title"/>
          </p:nvPr>
        </p:nvSpPr>
        <p:spPr>
          <a:noFill/>
        </p:spPr>
        <p:txBody>
          <a:bodyPr/>
          <a:lstStyle/>
          <a:p>
            <a:pPr eaLnBrk="1" hangingPunct="1"/>
            <a:r>
              <a:rPr lang="en-US" sz="4000">
                <a:solidFill>
                  <a:srgbClr val="CC3300"/>
                </a:solidFill>
              </a:rPr>
              <a:t>What do we know about the movement of nucleic acids?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8FA9176A-2308-B746-93ED-CB9A35D0EBB2}" type="slidenum">
              <a:rPr lang="en-US"/>
              <a:pPr/>
              <a:t>27</a:t>
            </a:fld>
            <a:endParaRPr lang="en-US"/>
          </a:p>
        </p:txBody>
      </p:sp>
      <p:sp>
        <p:nvSpPr>
          <p:cNvPr id="54275" name="Rectangle 2"/>
          <p:cNvSpPr>
            <a:spLocks noGrp="1" noChangeArrowheads="1"/>
          </p:cNvSpPr>
          <p:nvPr>
            <p:ph type="ctrTitle"/>
          </p:nvPr>
        </p:nvSpPr>
        <p:spPr>
          <a:xfrm>
            <a:off x="304800" y="304800"/>
            <a:ext cx="7772400" cy="838200"/>
          </a:xfrm>
        </p:spPr>
        <p:txBody>
          <a:bodyPr/>
          <a:lstStyle/>
          <a:p>
            <a:pPr eaLnBrk="1" hangingPunct="1"/>
            <a:r>
              <a:rPr lang="en-US" sz="2400"/>
              <a:t>Electron microscopy of nucleic acids</a:t>
            </a:r>
            <a:br>
              <a:rPr lang="en-US" sz="2400"/>
            </a:br>
            <a:r>
              <a:rPr lang="en-US" sz="2400">
                <a:hlinkClick r:id="rId3"/>
              </a:rPr>
              <a:t>http://www.cytochemistry.net/Cell-biology/nucleus3.htm</a:t>
            </a:r>
            <a:r>
              <a:rPr lang="en-US" sz="2400"/>
              <a:t> </a:t>
            </a:r>
          </a:p>
        </p:txBody>
      </p:sp>
      <p:pic>
        <p:nvPicPr>
          <p:cNvPr id="54276" name="Picture 3"/>
          <p:cNvPicPr>
            <a:picLocks noChangeAspect="1" noChangeArrowheads="1"/>
          </p:cNvPicPr>
          <p:nvPr/>
        </p:nvPicPr>
        <p:blipFill>
          <a:blip r:embed="rId4"/>
          <a:srcRect/>
          <a:stretch>
            <a:fillRect/>
          </a:stretch>
        </p:blipFill>
        <p:spPr bwMode="auto">
          <a:xfrm>
            <a:off x="838200" y="1600200"/>
            <a:ext cx="7391400" cy="485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600F35A9-F82E-0247-BB65-014CAB9A561E}" type="slidenum">
              <a:rPr lang="en-US"/>
              <a:pPr/>
              <a:t>28</a:t>
            </a:fld>
            <a:endParaRPr lang="en-US"/>
          </a:p>
        </p:txBody>
      </p:sp>
      <p:sp>
        <p:nvSpPr>
          <p:cNvPr id="56323" name="Rectangle 2"/>
          <p:cNvSpPr>
            <a:spLocks noGrp="1" noChangeArrowheads="1"/>
          </p:cNvSpPr>
          <p:nvPr>
            <p:ph type="title"/>
          </p:nvPr>
        </p:nvSpPr>
        <p:spPr/>
        <p:txBody>
          <a:bodyPr/>
          <a:lstStyle/>
          <a:p>
            <a:pPr eaLnBrk="1" hangingPunct="1"/>
            <a:r>
              <a:rPr lang="en-US" sz="2400">
                <a:solidFill>
                  <a:srgbClr val="000000"/>
                </a:solidFill>
              </a:rPr>
              <a:t>Electron microscopic picture of potato spindle tuber viroid</a:t>
            </a:r>
            <a:r>
              <a:rPr lang="en-US" sz="2400"/>
              <a:t> </a:t>
            </a:r>
            <a:br>
              <a:rPr lang="en-US" sz="2400"/>
            </a:br>
            <a:r>
              <a:rPr lang="en-US" sz="2400">
                <a:hlinkClick r:id="rId3"/>
              </a:rPr>
              <a:t>http://www.biologie.uni-hamburg.de/bzf/mppg/agviroid.htm</a:t>
            </a:r>
            <a:r>
              <a:rPr lang="en-US" sz="2400"/>
              <a:t> </a:t>
            </a:r>
          </a:p>
        </p:txBody>
      </p:sp>
      <p:pic>
        <p:nvPicPr>
          <p:cNvPr id="56324" name="Picture 3"/>
          <p:cNvPicPr>
            <a:picLocks noChangeAspect="1" noChangeArrowheads="1"/>
          </p:cNvPicPr>
          <p:nvPr/>
        </p:nvPicPr>
        <p:blipFill>
          <a:blip r:embed="rId4"/>
          <a:srcRect/>
          <a:stretch>
            <a:fillRect/>
          </a:stretch>
        </p:blipFill>
        <p:spPr bwMode="auto">
          <a:xfrm>
            <a:off x="2209800" y="2133600"/>
            <a:ext cx="5181600" cy="3900488"/>
          </a:xfrm>
          <a:prstGeom prst="rect">
            <a:avLst/>
          </a:prstGeom>
          <a:noFill/>
          <a:ln w="9525">
            <a:noFill/>
            <a:miter lim="800000"/>
            <a:headEnd/>
            <a:tailEnd/>
          </a:ln>
        </p:spPr>
      </p:pic>
      <p:sp>
        <p:nvSpPr>
          <p:cNvPr id="56325" name="Text Box 4"/>
          <p:cNvSpPr txBox="1">
            <a:spLocks noChangeArrowheads="1"/>
          </p:cNvSpPr>
          <p:nvPr/>
        </p:nvSpPr>
        <p:spPr bwMode="auto">
          <a:xfrm>
            <a:off x="1812925" y="6208713"/>
            <a:ext cx="5949950" cy="366712"/>
          </a:xfrm>
          <a:prstGeom prst="rect">
            <a:avLst/>
          </a:prstGeom>
          <a:noFill/>
          <a:ln w="9525">
            <a:noFill/>
            <a:miter lim="800000"/>
            <a:headEnd/>
            <a:tailEnd/>
          </a:ln>
        </p:spPr>
        <p:txBody>
          <a:bodyPr wrap="none">
            <a:prstTxWarp prst="textNoShape">
              <a:avLst/>
            </a:prstTxWarp>
            <a:spAutoFit/>
          </a:bodyPr>
          <a:lstStyle/>
          <a:p>
            <a:r>
              <a:rPr lang="en-US">
                <a:ea typeface="Arial" charset="0"/>
                <a:cs typeface="Arial" charset="0"/>
              </a:rPr>
              <a:t>http://www.biologie.uni-hamburg.de/bzf/mppg/agviro2.jpg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9167317-E58E-A649-8CB4-47A31E7A4317}" type="slidenum">
              <a:rPr lang="en-US"/>
              <a:pPr/>
              <a:t>29</a:t>
            </a:fld>
            <a:endParaRPr lang="en-US"/>
          </a:p>
        </p:txBody>
      </p:sp>
      <p:sp>
        <p:nvSpPr>
          <p:cNvPr id="58371" name="Rectangle 2"/>
          <p:cNvSpPr>
            <a:spLocks noGrp="1" noChangeArrowheads="1"/>
          </p:cNvSpPr>
          <p:nvPr>
            <p:ph type="title"/>
          </p:nvPr>
        </p:nvSpPr>
        <p:spPr/>
        <p:txBody>
          <a:bodyPr/>
          <a:lstStyle/>
          <a:p>
            <a:pPr eaLnBrk="1" hangingPunct="1"/>
            <a:r>
              <a:rPr lang="en-US" sz="2800"/>
              <a:t>X-ray analysis of nucleic acids</a:t>
            </a:r>
            <a:br>
              <a:rPr lang="en-US" sz="2800"/>
            </a:br>
            <a:r>
              <a:rPr lang="en-US" sz="2800">
                <a:hlinkClick r:id="rId3"/>
              </a:rPr>
              <a:t>http://ribonode.ucsc.edu/learn/RNAvirus.html</a:t>
            </a:r>
            <a:r>
              <a:rPr lang="en-US" sz="2800"/>
              <a:t> </a:t>
            </a:r>
          </a:p>
        </p:txBody>
      </p:sp>
      <p:pic>
        <p:nvPicPr>
          <p:cNvPr id="58372" name="Picture 3"/>
          <p:cNvPicPr>
            <a:picLocks noChangeAspect="1" noChangeArrowheads="1"/>
          </p:cNvPicPr>
          <p:nvPr/>
        </p:nvPicPr>
        <p:blipFill>
          <a:blip r:embed="rId4"/>
          <a:srcRect/>
          <a:stretch>
            <a:fillRect/>
          </a:stretch>
        </p:blipFill>
        <p:spPr bwMode="auto">
          <a:xfrm>
            <a:off x="457200" y="1447800"/>
            <a:ext cx="3494088" cy="3733800"/>
          </a:xfrm>
          <a:prstGeom prst="rect">
            <a:avLst/>
          </a:prstGeom>
          <a:noFill/>
          <a:ln w="9525">
            <a:noFill/>
            <a:miter lim="800000"/>
            <a:headEnd/>
            <a:tailEnd/>
          </a:ln>
        </p:spPr>
      </p:pic>
      <p:sp>
        <p:nvSpPr>
          <p:cNvPr id="58373" name="Text Box 4"/>
          <p:cNvSpPr txBox="1">
            <a:spLocks noChangeArrowheads="1"/>
          </p:cNvSpPr>
          <p:nvPr/>
        </p:nvSpPr>
        <p:spPr bwMode="auto">
          <a:xfrm>
            <a:off x="4267200" y="5410200"/>
            <a:ext cx="4692650" cy="915988"/>
          </a:xfrm>
          <a:prstGeom prst="rect">
            <a:avLst/>
          </a:prstGeom>
          <a:noFill/>
          <a:ln w="9525">
            <a:noFill/>
            <a:miter lim="800000"/>
            <a:headEnd/>
            <a:tailEnd/>
          </a:ln>
        </p:spPr>
        <p:txBody>
          <a:bodyPr wrap="none">
            <a:prstTxWarp prst="textNoShape">
              <a:avLst/>
            </a:prstTxWarp>
            <a:spAutoFit/>
          </a:bodyPr>
          <a:lstStyle/>
          <a:p>
            <a:r>
              <a:rPr lang="en-US">
                <a:ea typeface="Arial" charset="0"/>
                <a:cs typeface="Arial" charset="0"/>
              </a:rPr>
              <a:t>The diffraction pattern obtained from the </a:t>
            </a:r>
          </a:p>
          <a:p>
            <a:r>
              <a:rPr lang="en-US">
                <a:ea typeface="Arial" charset="0"/>
                <a:cs typeface="Arial" charset="0"/>
              </a:rPr>
              <a:t>B form of DNA obtained by Wilkins, Franklin </a:t>
            </a:r>
          </a:p>
          <a:p>
            <a:r>
              <a:rPr lang="en-US">
                <a:ea typeface="Arial" charset="0"/>
                <a:cs typeface="Arial" charset="0"/>
              </a:rPr>
              <a:t>and colleagues at King's College, London </a:t>
            </a:r>
          </a:p>
        </p:txBody>
      </p:sp>
      <p:pic>
        <p:nvPicPr>
          <p:cNvPr id="58374" name="Picture 5"/>
          <p:cNvPicPr>
            <a:picLocks noChangeAspect="1" noChangeArrowheads="1"/>
          </p:cNvPicPr>
          <p:nvPr/>
        </p:nvPicPr>
        <p:blipFill>
          <a:blip r:embed="rId5"/>
          <a:srcRect/>
          <a:stretch>
            <a:fillRect/>
          </a:stretch>
        </p:blipFill>
        <p:spPr bwMode="auto">
          <a:xfrm>
            <a:off x="4648200" y="1447800"/>
            <a:ext cx="3524250" cy="353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FEE8513-EC9C-6F48-A859-DC83ABB27046}" type="slidenum">
              <a:rPr lang="en-US"/>
              <a:pPr/>
              <a:t>3</a:t>
            </a:fld>
            <a:endParaRPr lang="en-US"/>
          </a:p>
        </p:txBody>
      </p:sp>
      <p:sp>
        <p:nvSpPr>
          <p:cNvPr id="20483" name="Rectangle 2"/>
          <p:cNvSpPr>
            <a:spLocks noGrp="1" noChangeArrowheads="1"/>
          </p:cNvSpPr>
          <p:nvPr>
            <p:ph type="title"/>
          </p:nvPr>
        </p:nvSpPr>
        <p:spPr/>
        <p:txBody>
          <a:bodyPr/>
          <a:lstStyle/>
          <a:p>
            <a:pPr eaLnBrk="1" hangingPunct="1"/>
            <a:r>
              <a:rPr lang="en-US">
                <a:solidFill>
                  <a:srgbClr val="CC3300"/>
                </a:solidFill>
              </a:rPr>
              <a:t>Grading</a:t>
            </a:r>
          </a:p>
        </p:txBody>
      </p:sp>
      <p:sp>
        <p:nvSpPr>
          <p:cNvPr id="20484" name="Rectangle 3"/>
          <p:cNvSpPr>
            <a:spLocks noGrp="1" noChangeArrowheads="1"/>
          </p:cNvSpPr>
          <p:nvPr>
            <p:ph type="body" idx="1"/>
          </p:nvPr>
        </p:nvSpPr>
        <p:spPr>
          <a:xfrm>
            <a:off x="457200" y="1600200"/>
            <a:ext cx="8229600" cy="5257800"/>
          </a:xfrm>
        </p:spPr>
        <p:txBody>
          <a:bodyPr/>
          <a:lstStyle/>
          <a:p>
            <a:pPr eaLnBrk="1" hangingPunct="1"/>
            <a:r>
              <a:rPr lang="en-US" smtClean="0"/>
              <a:t>Homework (≥ 6 hours)	40%</a:t>
            </a:r>
          </a:p>
          <a:p>
            <a:pPr eaLnBrk="1" hangingPunct="1"/>
            <a:r>
              <a:rPr lang="en-US" smtClean="0"/>
              <a:t>LABs+ activity		10%</a:t>
            </a:r>
          </a:p>
          <a:p>
            <a:pPr eaLnBrk="1" hangingPunct="1"/>
            <a:r>
              <a:rPr lang="en-US" smtClean="0"/>
              <a:t>Mid-term Exam		20%</a:t>
            </a:r>
          </a:p>
          <a:p>
            <a:pPr eaLnBrk="1" hangingPunct="1"/>
            <a:r>
              <a:rPr lang="en-US" smtClean="0"/>
              <a:t>Final Exam			30%</a:t>
            </a:r>
          </a:p>
          <a:p>
            <a:pPr eaLnBrk="1" hangingPunct="1"/>
            <a:endParaRPr lang="en-US" smtClean="0"/>
          </a:p>
          <a:p>
            <a:pPr eaLnBrk="1" hangingPunct="1"/>
            <a:r>
              <a:rPr lang="en-US" smtClean="0"/>
              <a:t>Extra points for outstanding homework and special assignments are possible!</a:t>
            </a:r>
          </a:p>
          <a:p>
            <a:pPr eaLnBrk="1" hangingPunct="1"/>
            <a:r>
              <a:rPr lang="en-US" smtClean="0"/>
              <a:t>Students receive a waiver to change one homework grade to A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4A6113E-F32D-E34A-8876-BDC3171CAA56}" type="slidenum">
              <a:rPr lang="en-US"/>
              <a:pPr/>
              <a:t>30</a:t>
            </a:fld>
            <a:endParaRPr lang="en-US"/>
          </a:p>
        </p:txBody>
      </p:sp>
      <p:sp>
        <p:nvSpPr>
          <p:cNvPr id="60419" name="Rectangle 5"/>
          <p:cNvSpPr>
            <a:spLocks noGrp="1" noChangeArrowheads="1"/>
          </p:cNvSpPr>
          <p:nvPr>
            <p:ph type="title"/>
          </p:nvPr>
        </p:nvSpPr>
        <p:spPr/>
        <p:txBody>
          <a:bodyPr/>
          <a:lstStyle/>
          <a:p>
            <a:pPr eaLnBrk="1" hangingPunct="1"/>
            <a:r>
              <a:rPr lang="en-US">
                <a:solidFill>
                  <a:srgbClr val="CC3300"/>
                </a:solidFill>
              </a:rPr>
              <a:t>Ribosome machinery</a:t>
            </a:r>
          </a:p>
        </p:txBody>
      </p:sp>
      <p:pic>
        <p:nvPicPr>
          <p:cNvPr id="60420" name="Picture 4" descr="ribosome"/>
          <p:cNvPicPr>
            <a:picLocks noGrp="1" noChangeAspect="1" noChangeArrowheads="1"/>
          </p:cNvPicPr>
          <p:nvPr>
            <p:ph idx="1"/>
          </p:nvPr>
        </p:nvPicPr>
        <p:blipFill>
          <a:blip r:embed="rId3"/>
          <a:srcRect/>
          <a:stretch>
            <a:fillRect/>
          </a:stretch>
        </p:blipFill>
        <p:spPr>
          <a:xfrm>
            <a:off x="1539875" y="1600200"/>
            <a:ext cx="6064250" cy="4525963"/>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p:spPr>
        <p:txBody>
          <a:bodyPr/>
          <a:lstStyle/>
          <a:p>
            <a:fld id="{CA396182-3B0D-E048-8472-165A451BFECB}" type="slidenum">
              <a:rPr lang="en-US"/>
              <a:pPr/>
              <a:t>31</a:t>
            </a:fld>
            <a:endParaRPr lang="en-US"/>
          </a:p>
        </p:txBody>
      </p:sp>
      <p:sp>
        <p:nvSpPr>
          <p:cNvPr id="64515" name="Text Box 4"/>
          <p:cNvSpPr>
            <a:spLocks noGrp="1" noChangeArrowheads="1"/>
          </p:cNvSpPr>
          <p:nvPr>
            <p:ph type="title"/>
          </p:nvPr>
        </p:nvSpPr>
        <p:spPr>
          <a:xfrm>
            <a:off x="304800" y="304800"/>
            <a:ext cx="8686800" cy="1143000"/>
          </a:xfrm>
          <a:noFill/>
        </p:spPr>
        <p:txBody>
          <a:bodyPr/>
          <a:lstStyle/>
          <a:p>
            <a:pPr eaLnBrk="1" hangingPunct="1"/>
            <a:r>
              <a:rPr lang="en-US" sz="2800" b="1" dirty="0" smtClean="0">
                <a:solidFill>
                  <a:srgbClr val="FF0000"/>
                </a:solidFill>
              </a:rPr>
              <a:t/>
            </a:r>
            <a:br>
              <a:rPr lang="en-US" sz="2800" b="1" dirty="0" smtClean="0">
                <a:solidFill>
                  <a:srgbClr val="FF0000"/>
                </a:solidFill>
              </a:rPr>
            </a:br>
            <a:r>
              <a:rPr lang="en-US" sz="2800" dirty="0" smtClean="0">
                <a:solidFill>
                  <a:srgbClr val="FF0000"/>
                </a:solidFill>
              </a:rPr>
              <a:t>We are unable to see the complex behavior of nucleic acids because of their ultra-small size</a:t>
            </a:r>
            <a:endParaRPr lang="en-US" sz="2800" b="1" dirty="0">
              <a:solidFill>
                <a:srgbClr val="FF0000"/>
              </a:solidFill>
            </a:endParaRPr>
          </a:p>
        </p:txBody>
      </p:sp>
      <p:pic>
        <p:nvPicPr>
          <p:cNvPr id="64516" name="Picture 6"/>
          <p:cNvPicPr>
            <a:picLocks noGrp="1" noChangeAspect="1" noChangeArrowheads="1"/>
          </p:cNvPicPr>
          <p:nvPr>
            <p:ph sz="half" idx="1"/>
          </p:nvPr>
        </p:nvPicPr>
        <p:blipFill>
          <a:blip r:embed="rId3"/>
          <a:srcRect/>
          <a:stretch>
            <a:fillRect/>
          </a:stretch>
        </p:blipFill>
        <p:spPr>
          <a:xfrm>
            <a:off x="533400" y="4279900"/>
            <a:ext cx="4724400" cy="2011363"/>
          </a:xfrm>
          <a:noFill/>
        </p:spPr>
      </p:pic>
      <p:sp>
        <p:nvSpPr>
          <p:cNvPr id="64517" name="Text Box 5"/>
          <p:cNvSpPr txBox="1">
            <a:spLocks noChangeArrowheads="1"/>
          </p:cNvSpPr>
          <p:nvPr/>
        </p:nvSpPr>
        <p:spPr bwMode="auto">
          <a:xfrm>
            <a:off x="533400" y="1752600"/>
            <a:ext cx="7951788" cy="1662113"/>
          </a:xfrm>
          <a:prstGeom prst="rect">
            <a:avLst/>
          </a:prstGeom>
          <a:noFill/>
          <a:ln w="9525">
            <a:noFill/>
            <a:miter lim="800000"/>
            <a:headEnd/>
            <a:tailEnd/>
          </a:ln>
        </p:spPr>
        <p:txBody>
          <a:bodyPr wrap="none">
            <a:prstTxWarp prst="textNoShape">
              <a:avLst/>
            </a:prstTxWarp>
            <a:spAutoFit/>
          </a:bodyPr>
          <a:lstStyle/>
          <a:p>
            <a:r>
              <a:rPr lang="en-US"/>
              <a:t>Let’s compare nucleic acids with the autonomous, wind-powered machines. </a:t>
            </a:r>
          </a:p>
          <a:p>
            <a:r>
              <a:rPr lang="en-US"/>
              <a:t>The machines are composed mainly of plastic tubes and lemonade bottles. </a:t>
            </a:r>
          </a:p>
          <a:p>
            <a:r>
              <a:rPr lang="en-US">
                <a:hlinkClick r:id="rId4"/>
              </a:rPr>
              <a:t>http://www.youtube.com/watch?v=a7Ny5BYc-Fs</a:t>
            </a:r>
            <a:r>
              <a:rPr lang="en-US"/>
              <a:t>  	</a:t>
            </a:r>
            <a:r>
              <a:rPr lang="en-US" sz="2400" b="1">
                <a:solidFill>
                  <a:srgbClr val="0070C0"/>
                </a:solidFill>
              </a:rPr>
              <a:t>video2</a:t>
            </a:r>
          </a:p>
          <a:p>
            <a:r>
              <a:rPr lang="en-US">
                <a:hlinkClick r:id="rId5"/>
              </a:rPr>
              <a:t>http://www.youtube.com/watch?v=b694exl_oZo</a:t>
            </a:r>
            <a:r>
              <a:rPr lang="en-US"/>
              <a:t> 	</a:t>
            </a:r>
            <a:r>
              <a:rPr lang="en-US" sz="2400" b="1">
                <a:solidFill>
                  <a:srgbClr val="0070C0"/>
                </a:solidFill>
              </a:rPr>
              <a:t>video3</a:t>
            </a:r>
          </a:p>
          <a:p>
            <a:r>
              <a:rPr lang="en-US">
                <a:hlinkClick r:id="rId6"/>
              </a:rPr>
              <a:t>http://www.youtube.com/watch?v=pZ3_JAPpH3U</a:t>
            </a:r>
            <a:r>
              <a:rPr lang="en-US"/>
              <a:t> </a:t>
            </a:r>
          </a:p>
        </p:txBody>
      </p:sp>
      <p:pic>
        <p:nvPicPr>
          <p:cNvPr id="64518" name="Picture 11"/>
          <p:cNvPicPr>
            <a:picLocks noGrp="1" noChangeAspect="1" noChangeArrowheads="1"/>
          </p:cNvPicPr>
          <p:nvPr>
            <p:ph sz="half" idx="2"/>
          </p:nvPr>
        </p:nvPicPr>
        <p:blipFill>
          <a:blip r:embed="rId7"/>
          <a:srcRect/>
          <a:stretch>
            <a:fillRect/>
          </a:stretch>
        </p:blipFill>
        <p:spPr>
          <a:xfrm>
            <a:off x="5105400" y="3429000"/>
            <a:ext cx="3810000" cy="3038475"/>
          </a:xfr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97032E52-B842-4445-9079-A87B652E500F}" type="slidenum">
              <a:rPr lang="en-US"/>
              <a:pPr/>
              <a:t>32</a:t>
            </a:fld>
            <a:endParaRPr lang="en-US"/>
          </a:p>
        </p:txBody>
      </p:sp>
      <p:sp>
        <p:nvSpPr>
          <p:cNvPr id="66563" name="Rectangle 2"/>
          <p:cNvSpPr>
            <a:spLocks noGrp="1" noChangeArrowheads="1"/>
          </p:cNvSpPr>
          <p:nvPr>
            <p:ph type="title"/>
          </p:nvPr>
        </p:nvSpPr>
        <p:spPr/>
        <p:txBody>
          <a:bodyPr/>
          <a:lstStyle/>
          <a:p>
            <a:pPr eaLnBrk="1" hangingPunct="1"/>
            <a:r>
              <a:rPr lang="en-US" sz="4000">
                <a:solidFill>
                  <a:srgbClr val="CC3300"/>
                </a:solidFill>
              </a:rPr>
              <a:t>Important properties of the wind-powered beach creatures</a:t>
            </a:r>
          </a:p>
        </p:txBody>
      </p:sp>
      <p:sp>
        <p:nvSpPr>
          <p:cNvPr id="66564" name="Rectangle 3"/>
          <p:cNvSpPr>
            <a:spLocks noGrp="1" noChangeArrowheads="1"/>
          </p:cNvSpPr>
          <p:nvPr>
            <p:ph type="body" idx="1"/>
          </p:nvPr>
        </p:nvSpPr>
        <p:spPr>
          <a:xfrm>
            <a:off x="457200" y="1600200"/>
            <a:ext cx="8229600" cy="2362200"/>
          </a:xfrm>
        </p:spPr>
        <p:txBody>
          <a:bodyPr/>
          <a:lstStyle/>
          <a:p>
            <a:pPr eaLnBrk="1" hangingPunct="1"/>
            <a:r>
              <a:rPr lang="en-US" dirty="0"/>
              <a:t>Flexibility</a:t>
            </a:r>
          </a:p>
          <a:p>
            <a:pPr eaLnBrk="1" hangingPunct="1"/>
            <a:r>
              <a:rPr lang="en-US" dirty="0"/>
              <a:t>Coordinated movement </a:t>
            </a:r>
          </a:p>
          <a:p>
            <a:pPr eaLnBrk="1" hangingPunct="1"/>
            <a:r>
              <a:rPr lang="en-US" dirty="0"/>
              <a:t>Mechanisms for energy transformation</a:t>
            </a:r>
            <a:r>
              <a:rPr lang="en-US" dirty="0" smtClean="0"/>
              <a:t> for motion </a:t>
            </a:r>
            <a:r>
              <a:rPr lang="en-US" dirty="0"/>
              <a:t>(wind -&gt; movement)</a:t>
            </a:r>
          </a:p>
        </p:txBody>
      </p:sp>
      <p:sp>
        <p:nvSpPr>
          <p:cNvPr id="66565" name="Text Box 4"/>
          <p:cNvSpPr txBox="1">
            <a:spLocks noChangeArrowheads="1"/>
          </p:cNvSpPr>
          <p:nvPr/>
        </p:nvSpPr>
        <p:spPr bwMode="auto">
          <a:xfrm>
            <a:off x="0" y="5410200"/>
            <a:ext cx="9122409" cy="584776"/>
          </a:xfrm>
          <a:prstGeom prst="rect">
            <a:avLst/>
          </a:prstGeom>
          <a:noFill/>
          <a:ln w="9525">
            <a:noFill/>
            <a:miter lim="800000"/>
            <a:headEnd/>
            <a:tailEnd/>
          </a:ln>
        </p:spPr>
        <p:txBody>
          <a:bodyPr wrap="none">
            <a:prstTxWarp prst="textNoShape">
              <a:avLst/>
            </a:prstTxWarp>
            <a:spAutoFit/>
          </a:bodyPr>
          <a:lstStyle/>
          <a:p>
            <a:pPr algn="ctr"/>
            <a:r>
              <a:rPr lang="en-US" sz="3200" b="1" dirty="0" smtClean="0">
                <a:solidFill>
                  <a:srgbClr val="FF0000"/>
                </a:solidFill>
              </a:rPr>
              <a:t>What we still do not </a:t>
            </a:r>
            <a:r>
              <a:rPr lang="en-US" sz="3200" b="1" dirty="0">
                <a:solidFill>
                  <a:srgbClr val="FF0000"/>
                </a:solidFill>
              </a:rPr>
              <a:t>know about</a:t>
            </a:r>
            <a:r>
              <a:rPr lang="en-US" sz="3200" b="1" dirty="0" smtClean="0">
                <a:solidFill>
                  <a:srgbClr val="FF0000"/>
                </a:solidFill>
              </a:rPr>
              <a:t> nucleic acids</a:t>
            </a:r>
            <a:endParaRPr 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ECEFD70-1E3D-954D-9A7C-C7EFFFD1DEBE}" type="slidenum">
              <a:rPr lang="en-US"/>
              <a:pPr/>
              <a:t>33</a:t>
            </a:fld>
            <a:endParaRPr lang="en-US"/>
          </a:p>
        </p:txBody>
      </p:sp>
      <p:sp>
        <p:nvSpPr>
          <p:cNvPr id="68611" name="Rectangle 2"/>
          <p:cNvSpPr>
            <a:spLocks noGrp="1" noChangeArrowheads="1"/>
          </p:cNvSpPr>
          <p:nvPr>
            <p:ph type="title"/>
          </p:nvPr>
        </p:nvSpPr>
        <p:spPr>
          <a:xfrm>
            <a:off x="152400" y="274638"/>
            <a:ext cx="8534400" cy="1143000"/>
          </a:xfrm>
        </p:spPr>
        <p:txBody>
          <a:bodyPr/>
          <a:lstStyle/>
          <a:p>
            <a:pPr eaLnBrk="1" hangingPunct="1"/>
            <a:r>
              <a:rPr lang="en-US" sz="2400" b="1">
                <a:solidFill>
                  <a:srgbClr val="CC3300"/>
                </a:solidFill>
              </a:rPr>
              <a:t>'Telepathic' Genes Recognize Similarities In Each Other</a:t>
            </a:r>
            <a:br>
              <a:rPr lang="en-US" sz="2400" b="1">
                <a:solidFill>
                  <a:srgbClr val="CC3300"/>
                </a:solidFill>
              </a:rPr>
            </a:br>
            <a:r>
              <a:rPr lang="en-US" sz="2400" b="1">
                <a:solidFill>
                  <a:srgbClr val="CC3300"/>
                </a:solidFill>
              </a:rPr>
              <a:t>ScienceDaily (Jan. 26, 2008)</a:t>
            </a:r>
            <a:r>
              <a:rPr lang="en-US" sz="2400">
                <a:solidFill>
                  <a:srgbClr val="CC3300"/>
                </a:solidFill>
              </a:rPr>
              <a:t> </a:t>
            </a:r>
            <a:br>
              <a:rPr lang="en-US" sz="2400">
                <a:solidFill>
                  <a:srgbClr val="CC3300"/>
                </a:solidFill>
              </a:rPr>
            </a:br>
            <a:r>
              <a:rPr lang="en-US" sz="2000">
                <a:hlinkClick r:id="rId3"/>
              </a:rPr>
              <a:t>http://www.sciencedaily.com/releases/2008/01/080124103151.htm</a:t>
            </a:r>
            <a:r>
              <a:rPr lang="en-US" sz="2000"/>
              <a:t> </a:t>
            </a:r>
          </a:p>
        </p:txBody>
      </p:sp>
      <p:sp>
        <p:nvSpPr>
          <p:cNvPr id="68612" name="Rectangle 3"/>
          <p:cNvSpPr>
            <a:spLocks noGrp="1" noChangeArrowheads="1"/>
          </p:cNvSpPr>
          <p:nvPr>
            <p:ph type="body" idx="1"/>
          </p:nvPr>
        </p:nvSpPr>
        <p:spPr/>
        <p:txBody>
          <a:bodyPr/>
          <a:lstStyle/>
          <a:p>
            <a:pPr marL="0" indent="0" eaLnBrk="1" hangingPunct="1">
              <a:lnSpc>
                <a:spcPct val="80000"/>
              </a:lnSpc>
            </a:pPr>
            <a:r>
              <a:rPr lang="en-US" sz="2400" dirty="0"/>
              <a:t>Genes have the ability to </a:t>
            </a:r>
            <a:r>
              <a:rPr lang="en-US" sz="2400" dirty="0" err="1"/>
              <a:t>recognise</a:t>
            </a:r>
            <a:r>
              <a:rPr lang="en-US" sz="2400" dirty="0"/>
              <a:t> similarities in each other from a distance, without any proteins or other biological molecules aiding the process, according to new research. This discovery could explain how similar genes find each other and group together in order to perform key processes involved in the evolution of species. </a:t>
            </a:r>
          </a:p>
          <a:p>
            <a:pPr marL="0" indent="0" eaLnBrk="1" hangingPunct="1">
              <a:lnSpc>
                <a:spcPct val="80000"/>
              </a:lnSpc>
            </a:pPr>
            <a:r>
              <a:rPr lang="en-US" sz="2400" dirty="0"/>
              <a:t>Although the capacity for single complementary strands of DNA to attract each other is probably the best-known and most fundamental property of DNA, no-one knew until now that intact, double-stranded DNA could do this too.</a:t>
            </a:r>
          </a:p>
          <a:p>
            <a:pPr marL="0" indent="0" eaLnBrk="1" hangingPunct="1">
              <a:lnSpc>
                <a:spcPct val="80000"/>
              </a:lnSpc>
            </a:pPr>
            <a:r>
              <a:rPr lang="en-US" sz="2400" dirty="0"/>
              <a:t>The phenomenon might explain how identical paired DNA strands align themselves ready for repairs, copying, and alteration through a process called homologous recombination.</a:t>
            </a:r>
            <a:r>
              <a:rPr lang="en-US" sz="2400" dirty="0" smtClean="0"/>
              <a:t> </a:t>
            </a:r>
          </a:p>
          <a:p>
            <a:pPr marL="0" indent="0" eaLnBrk="1" hangingPunct="1">
              <a:lnSpc>
                <a:spcPct val="80000"/>
              </a:lnSpc>
              <a:buNone/>
            </a:pPr>
            <a:endParaRPr lang="en-US" sz="2400" dirty="0"/>
          </a:p>
        </p:txBody>
      </p:sp>
      <p:sp>
        <p:nvSpPr>
          <p:cNvPr id="5" name="TextBox 4"/>
          <p:cNvSpPr txBox="1"/>
          <p:nvPr/>
        </p:nvSpPr>
        <p:spPr>
          <a:xfrm>
            <a:off x="571500" y="6019800"/>
            <a:ext cx="8001000" cy="646331"/>
          </a:xfrm>
          <a:prstGeom prst="rect">
            <a:avLst/>
          </a:prstGeom>
          <a:noFill/>
        </p:spPr>
        <p:txBody>
          <a:bodyPr wrap="square" rtlCol="0">
            <a:spAutoFit/>
          </a:bodyPr>
          <a:lstStyle/>
          <a:p>
            <a:r>
              <a:rPr lang="en-US" b="1" i="1" dirty="0" smtClean="0"/>
              <a:t>DNA double helices recognize mutual sequence homology in a protein free environment</a:t>
            </a:r>
            <a:r>
              <a:rPr lang="en-US" b="1" dirty="0" smtClean="0"/>
              <a:t>. Baldwin et al. </a:t>
            </a:r>
            <a:r>
              <a:rPr lang="en-US" dirty="0" smtClean="0"/>
              <a:t>J Phys </a:t>
            </a:r>
            <a:r>
              <a:rPr lang="en-US" dirty="0" err="1" smtClean="0"/>
              <a:t>Chem</a:t>
            </a:r>
            <a:r>
              <a:rPr lang="en-US" dirty="0" smtClean="0"/>
              <a:t> B. 2008;112(4):1060-4.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a:noFill/>
        </p:spPr>
        <p:txBody>
          <a:bodyPr/>
          <a:lstStyle/>
          <a:p>
            <a:fld id="{F831D590-6227-8848-BBA5-A647302663A3}" type="datetime1">
              <a:rPr lang="en-US"/>
              <a:pPr/>
              <a:t>1/3/11</a:t>
            </a:fld>
            <a:endParaRPr lang="en-US"/>
          </a:p>
        </p:txBody>
      </p:sp>
      <p:pic>
        <p:nvPicPr>
          <p:cNvPr id="70659" name="Picture 2"/>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p:spPr>
      </p:pic>
      <p:sp>
        <p:nvSpPr>
          <p:cNvPr id="70660" name="AutoShape 3"/>
          <p:cNvSpPr>
            <a:spLocks noChangeArrowheads="1"/>
          </p:cNvSpPr>
          <p:nvPr/>
        </p:nvSpPr>
        <p:spPr bwMode="auto">
          <a:xfrm>
            <a:off x="609600" y="4648200"/>
            <a:ext cx="8077200" cy="763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90000" tIns="46800" rIns="90000" bIns="46800">
            <a:prstTxWarp prst="textNoShape">
              <a:avLst/>
            </a:prstTxWarp>
            <a:spAutoFit/>
          </a:bodyPr>
          <a:lstStyle/>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100">
                <a:solidFill>
                  <a:srgbClr val="000000"/>
                </a:solidFill>
                <a:ea typeface="ＭＳ Ｐゴシック" charset="-128"/>
                <a:cs typeface="ＭＳ Ｐゴシック" charset="-128"/>
              </a:rPr>
              <a:t>Figure 2 Confocal imaging of single DNA sequences in spherulites demonstrates that fluorescent dyes do not affect the localization of DNA within the spherulite. Typical confocal microscopy sections of spherulites condensed as described in Figure 1 from equal mixtures of (A)DNA-G withDNA-R and (B)DNA-G withDNA-R. The two color channels were normalized for intensity and corrected for chromatic aberration. </a:t>
            </a:r>
          </a:p>
        </p:txBody>
      </p:sp>
      <p:sp>
        <p:nvSpPr>
          <p:cNvPr id="70661" name="AutoShape 4"/>
          <p:cNvSpPr>
            <a:spLocks noChangeArrowheads="1"/>
          </p:cNvSpPr>
          <p:nvPr/>
        </p:nvSpPr>
        <p:spPr bwMode="auto">
          <a:xfrm>
            <a:off x="533400" y="5867400"/>
            <a:ext cx="8382000" cy="990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90000" tIns="46800" rIns="90000" bIns="46800" anchor="b">
            <a:prstTxWarp prst="textNoShape">
              <a:avLst/>
            </a:prstTxWarp>
          </a:bodyPr>
          <a:lstStyle/>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Geoff S. Baldwin; Nicholas J. Brooks; Rebecca E. Robson; Aaron Wynveen; Arach Goldar; Sergey Leikin; John M. Seddon; Alexei A. Kornyshev; </a:t>
            </a:r>
            <a:r>
              <a:rPr lang="en-GB" sz="1000" i="1">
                <a:solidFill>
                  <a:srgbClr val="000000"/>
                </a:solidFill>
                <a:ea typeface="ＭＳ Ｐゴシック" charset="-128"/>
                <a:cs typeface="ＭＳ Ｐゴシック" charset="-128"/>
              </a:rPr>
              <a:t>J. Phys. Chem. B</a:t>
            </a:r>
            <a:r>
              <a:rPr lang="en-GB" sz="1000" b="1">
                <a:solidFill>
                  <a:srgbClr val="000000"/>
                </a:solidFill>
                <a:ea typeface="ＭＳ Ｐゴシック" charset="-128"/>
                <a:cs typeface="ＭＳ Ｐゴシック" charset="-128"/>
              </a:rPr>
              <a:t> 2008, </a:t>
            </a:r>
            <a:r>
              <a:rPr lang="en-GB" sz="1000">
                <a:solidFill>
                  <a:srgbClr val="000000"/>
                </a:solidFill>
                <a:ea typeface="ＭＳ Ｐゴシック" charset="-128"/>
                <a:cs typeface="ＭＳ Ｐゴシック" charset="-128"/>
              </a:rPr>
              <a:t>112, 1060-1064.</a:t>
            </a:r>
          </a:p>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DOI: 10.1021/jp7112297</a:t>
            </a:r>
          </a:p>
          <a:p>
            <a:pPr defTabSz="457200">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2008 American Chemical Society</a:t>
            </a:r>
          </a:p>
        </p:txBody>
      </p:sp>
      <p:sp>
        <p:nvSpPr>
          <p:cNvPr id="70662" name="Line 5"/>
          <p:cNvSpPr>
            <a:spLocks noChangeShapeType="1"/>
          </p:cNvSpPr>
          <p:nvPr/>
        </p:nvSpPr>
        <p:spPr bwMode="auto">
          <a:xfrm>
            <a:off x="457200" y="6170613"/>
            <a:ext cx="8382000" cy="1587"/>
          </a:xfrm>
          <a:prstGeom prst="line">
            <a:avLst/>
          </a:prstGeom>
          <a:noFill/>
          <a:ln w="3240">
            <a:solidFill>
              <a:srgbClr val="000000"/>
            </a:solidFill>
            <a:miter lim="800000"/>
            <a:headEnd/>
            <a:tailEnd/>
          </a:ln>
        </p:spPr>
        <p:txBody>
          <a:bodyPr>
            <a:prstTxWarp prst="textNoShape">
              <a:avLst/>
            </a:prstTxWarp>
          </a:bodyPr>
          <a:lstStyle/>
          <a:p>
            <a:endParaRPr lang="en-US"/>
          </a:p>
        </p:txBody>
      </p:sp>
      <p:pic>
        <p:nvPicPr>
          <p:cNvPr id="70663" name="Picture 6"/>
          <p:cNvPicPr>
            <a:picLocks noChangeAspect="1" noChangeArrowheads="1"/>
          </p:cNvPicPr>
          <p:nvPr/>
        </p:nvPicPr>
        <p:blipFill>
          <a:blip r:embed="rId4"/>
          <a:srcRect/>
          <a:stretch>
            <a:fillRect/>
          </a:stretch>
        </p:blipFill>
        <p:spPr bwMode="auto">
          <a:xfrm>
            <a:off x="1295400" y="762000"/>
            <a:ext cx="6324600" cy="3810000"/>
          </a:xfrm>
          <a:prstGeom prst="rect">
            <a:avLst/>
          </a:prstGeom>
          <a:noFill/>
          <a:ln w="9525">
            <a:noFill/>
            <a:round/>
            <a:headEnd/>
            <a:tailEnd/>
          </a:ln>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A8E962EC-5026-B444-8ADD-E6B392F08ADF}" type="slidenum">
              <a:rPr lang="en-US"/>
              <a:pPr/>
              <a:t>35</a:t>
            </a:fld>
            <a:endParaRPr lang="en-US"/>
          </a:p>
        </p:txBody>
      </p:sp>
      <p:sp>
        <p:nvSpPr>
          <p:cNvPr id="72707" name="Rectangle 2"/>
          <p:cNvSpPr>
            <a:spLocks noGrp="1" noChangeArrowheads="1"/>
          </p:cNvSpPr>
          <p:nvPr>
            <p:ph type="title"/>
          </p:nvPr>
        </p:nvSpPr>
        <p:spPr/>
        <p:txBody>
          <a:bodyPr/>
          <a:lstStyle/>
          <a:p>
            <a:pPr eaLnBrk="1" hangingPunct="1"/>
            <a:r>
              <a:rPr lang="en-US" sz="4000">
                <a:solidFill>
                  <a:srgbClr val="CC3300"/>
                </a:solidFill>
              </a:rPr>
              <a:t>Crick’s unpairing hypothesis (1971)</a:t>
            </a:r>
          </a:p>
        </p:txBody>
      </p:sp>
      <p:sp>
        <p:nvSpPr>
          <p:cNvPr id="72708" name="Rectangle 3"/>
          <p:cNvSpPr>
            <a:spLocks noGrp="1" noChangeArrowheads="1"/>
          </p:cNvSpPr>
          <p:nvPr>
            <p:ph type="body" idx="1"/>
          </p:nvPr>
        </p:nvSpPr>
        <p:spPr/>
        <p:txBody>
          <a:bodyPr/>
          <a:lstStyle/>
          <a:p>
            <a:pPr marL="0" indent="0" eaLnBrk="1" hangingPunct="1">
              <a:lnSpc>
                <a:spcPct val="90000"/>
              </a:lnSpc>
              <a:buFontTx/>
              <a:buNone/>
            </a:pPr>
            <a:r>
              <a:rPr lang="en-US" sz="2400" dirty="0"/>
              <a:t>Meiotic division is characterized by the union (or "conjugation" as the early cytologists called it) of your parental chromosomes. How parental duplex DNA molecules would be able to recognize each other?  </a:t>
            </a:r>
          </a:p>
          <a:p>
            <a:pPr marL="0" indent="0" eaLnBrk="1" hangingPunct="1">
              <a:lnSpc>
                <a:spcPct val="90000"/>
              </a:lnSpc>
              <a:buFontTx/>
              <a:buNone/>
            </a:pPr>
            <a:endParaRPr lang="en-US" sz="2400" dirty="0"/>
          </a:p>
          <a:p>
            <a:pPr marL="0" indent="0" eaLnBrk="1" hangingPunct="1">
              <a:lnSpc>
                <a:spcPct val="90000"/>
              </a:lnSpc>
              <a:buFontTx/>
              <a:buNone/>
            </a:pPr>
            <a:r>
              <a:rPr lang="en-US" sz="2400" dirty="0"/>
              <a:t>In helical duplex DNA the bases were </a:t>
            </a:r>
            <a:r>
              <a:rPr lang="en-US" sz="2400" b="1" i="1" dirty="0"/>
              <a:t>inward-looking</a:t>
            </a:r>
            <a:r>
              <a:rPr lang="en-US" sz="2400" dirty="0"/>
              <a:t>. </a:t>
            </a:r>
            <a:r>
              <a:rPr lang="en-US" sz="2400" i="1" u="sng" dirty="0">
                <a:solidFill>
                  <a:srgbClr val="0070C0"/>
                </a:solidFill>
              </a:rPr>
              <a:t>How could inward-looking bases in one duplex look </a:t>
            </a:r>
            <a:r>
              <a:rPr lang="en-US" sz="2400" b="1" i="1" u="sng" dirty="0">
                <a:solidFill>
                  <a:srgbClr val="0070C0"/>
                </a:solidFill>
              </a:rPr>
              <a:t>outwards</a:t>
            </a:r>
            <a:r>
              <a:rPr lang="en-US" sz="2400" i="1" u="sng" dirty="0">
                <a:solidFill>
                  <a:srgbClr val="0070C0"/>
                </a:solidFill>
              </a:rPr>
              <a:t> to recognize homologous bases in another DNA duplex?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E03C7E67-B8C9-E84A-B39C-43657353EDD0}" type="slidenum">
              <a:rPr lang="en-US"/>
              <a:pPr/>
              <a:t>36</a:t>
            </a:fld>
            <a:endParaRPr lang="en-US"/>
          </a:p>
        </p:txBody>
      </p:sp>
      <p:sp>
        <p:nvSpPr>
          <p:cNvPr id="74755" name="Rectangle 2"/>
          <p:cNvSpPr>
            <a:spLocks noGrp="1" noChangeArrowheads="1"/>
          </p:cNvSpPr>
          <p:nvPr>
            <p:ph type="title"/>
          </p:nvPr>
        </p:nvSpPr>
        <p:spPr>
          <a:xfrm>
            <a:off x="457200" y="76200"/>
            <a:ext cx="4038600" cy="762000"/>
          </a:xfrm>
        </p:spPr>
        <p:txBody>
          <a:bodyPr/>
          <a:lstStyle/>
          <a:p>
            <a:pPr eaLnBrk="1" hangingPunct="1"/>
            <a:r>
              <a:rPr lang="en-US" dirty="0"/>
              <a:t>Kissing loops</a:t>
            </a:r>
          </a:p>
        </p:txBody>
      </p:sp>
      <p:sp>
        <p:nvSpPr>
          <p:cNvPr id="74756" name="Rectangle 3"/>
          <p:cNvSpPr>
            <a:spLocks noGrp="1" noChangeArrowheads="1"/>
          </p:cNvSpPr>
          <p:nvPr>
            <p:ph type="body" idx="1"/>
          </p:nvPr>
        </p:nvSpPr>
        <p:spPr>
          <a:xfrm>
            <a:off x="304800" y="5715000"/>
            <a:ext cx="7391400" cy="990600"/>
          </a:xfrm>
        </p:spPr>
        <p:txBody>
          <a:bodyPr/>
          <a:lstStyle/>
          <a:p>
            <a:pPr eaLnBrk="1" hangingPunct="1">
              <a:buNone/>
            </a:pPr>
            <a:r>
              <a:rPr lang="en-US" sz="1600" dirty="0" smtClean="0"/>
              <a:t>Homepage</a:t>
            </a:r>
            <a:r>
              <a:rPr lang="en-US" sz="1600" dirty="0"/>
              <a:t> of Dr. Donald </a:t>
            </a:r>
            <a:r>
              <a:rPr lang="en-US" sz="1600" dirty="0" err="1"/>
              <a:t>Forsdyke</a:t>
            </a:r>
            <a:r>
              <a:rPr lang="en-US" sz="1600" dirty="0" smtClean="0"/>
              <a:t> </a:t>
            </a:r>
            <a:r>
              <a:rPr lang="en-US" sz="1600" dirty="0" smtClean="0">
                <a:hlinkClick r:id="rId3"/>
              </a:rPr>
              <a:t>http://post.queensu.ca/~forsdyke/index.htm</a:t>
            </a:r>
            <a:r>
              <a:rPr lang="en-US" sz="1600" dirty="0" smtClean="0"/>
              <a:t> </a:t>
            </a:r>
          </a:p>
          <a:p>
            <a:pPr eaLnBrk="1" hangingPunct="1">
              <a:buFontTx/>
              <a:buNone/>
            </a:pPr>
            <a:r>
              <a:rPr lang="en-US" sz="1600" dirty="0" smtClean="0">
                <a:hlinkClick r:id="rId4"/>
              </a:rPr>
              <a:t>http</a:t>
            </a:r>
            <a:r>
              <a:rPr lang="en-US" sz="1600" dirty="0">
                <a:hlinkClick r:id="rId4"/>
              </a:rPr>
              <a:t>://post.queensu.ca/~forsdyke/homepage.htm#Homepage</a:t>
            </a:r>
            <a:r>
              <a:rPr lang="en-US" sz="1600" dirty="0"/>
              <a:t> </a:t>
            </a:r>
            <a:endParaRPr lang="en-US" sz="1600" dirty="0" smtClean="0"/>
          </a:p>
          <a:p>
            <a:pPr eaLnBrk="1" hangingPunct="1">
              <a:buFontTx/>
              <a:buNone/>
            </a:pPr>
            <a:r>
              <a:rPr lang="en-US" sz="1600" dirty="0" smtClean="0"/>
              <a:t>“</a:t>
            </a:r>
            <a:r>
              <a:rPr lang="en-US" sz="1600" dirty="0"/>
              <a:t>Molecular sex” </a:t>
            </a:r>
            <a:r>
              <a:rPr lang="en-US" sz="1600" dirty="0" smtClean="0"/>
              <a:t>paper </a:t>
            </a:r>
            <a:r>
              <a:rPr lang="en-US" sz="1600" dirty="0" smtClean="0">
                <a:hlinkClick r:id="rId5"/>
              </a:rPr>
              <a:t>http</a:t>
            </a:r>
            <a:r>
              <a:rPr lang="en-US" sz="1600" dirty="0">
                <a:hlinkClick r:id="rId5"/>
              </a:rPr>
              <a:t>://post.queensu.ca/~forsdyke/speciat4.htm</a:t>
            </a:r>
            <a:r>
              <a:rPr lang="en-US" sz="1600" dirty="0"/>
              <a:t> </a:t>
            </a:r>
          </a:p>
        </p:txBody>
      </p:sp>
      <p:pic>
        <p:nvPicPr>
          <p:cNvPr id="5" name="Picture 4" descr="Screen shot 2011-01-02 at 5.10.56 PM.png"/>
          <p:cNvPicPr>
            <a:picLocks noChangeAspect="1"/>
          </p:cNvPicPr>
          <p:nvPr/>
        </p:nvPicPr>
        <p:blipFill>
          <a:blip r:embed="rId6"/>
          <a:stretch>
            <a:fillRect/>
          </a:stretch>
        </p:blipFill>
        <p:spPr>
          <a:xfrm>
            <a:off x="4343400" y="76201"/>
            <a:ext cx="3810000" cy="5644444"/>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0000"/>
                </a:solidFill>
              </a:rPr>
              <a:t>Nucleic acids might possess unknown and very strange properties described by quantum physics and we are only at the very beginning of this appreciation.</a:t>
            </a:r>
            <a:endParaRPr lang="en-US" sz="2400" dirty="0">
              <a:solidFill>
                <a:srgbClr val="FF0000"/>
              </a:solidFill>
            </a:endParaRPr>
          </a:p>
        </p:txBody>
      </p:sp>
      <p:sp>
        <p:nvSpPr>
          <p:cNvPr id="3" name="Content Placeholder 2"/>
          <p:cNvSpPr>
            <a:spLocks noGrp="1"/>
          </p:cNvSpPr>
          <p:nvPr>
            <p:ph idx="1"/>
          </p:nvPr>
        </p:nvSpPr>
        <p:spPr/>
        <p:txBody>
          <a:bodyPr vert="horz"/>
          <a:lstStyle/>
          <a:p>
            <a:pPr marL="0" indent="0">
              <a:buNone/>
            </a:pPr>
            <a:r>
              <a:rPr lang="en-US" sz="2400" dirty="0" err="1" smtClean="0"/>
              <a:t>Rieper</a:t>
            </a:r>
            <a:r>
              <a:rPr lang="en-US" sz="2400" dirty="0" smtClean="0"/>
              <a:t> E, Anders J, and </a:t>
            </a:r>
            <a:r>
              <a:rPr lang="en-US" sz="2400" dirty="0" err="1" smtClean="0"/>
              <a:t>Vedral</a:t>
            </a:r>
            <a:r>
              <a:rPr lang="en-US" sz="2400" dirty="0" smtClean="0"/>
              <a:t> V. 2010.  </a:t>
            </a:r>
            <a:r>
              <a:rPr lang="en-US" sz="2400" i="1" dirty="0" smtClean="0"/>
              <a:t>The relevance of continuous variable entanglement in DNA. </a:t>
            </a:r>
            <a:r>
              <a:rPr lang="en-US" sz="2000" i="1" dirty="0" smtClean="0"/>
              <a:t>arXiv:1006.4053v1</a:t>
            </a:r>
          </a:p>
          <a:p>
            <a:pPr>
              <a:buNone/>
            </a:pPr>
            <a:endParaRPr lang="en-US" sz="2400" dirty="0" smtClean="0"/>
          </a:p>
          <a:p>
            <a:pPr marL="0" indent="0">
              <a:buNone/>
            </a:pPr>
            <a:r>
              <a:rPr lang="en-US" sz="2400" dirty="0" smtClean="0"/>
              <a:t>SUMMARY We consider a chain of harmonic oscillators with dipole-dipole interaction between nearest </a:t>
            </a:r>
            <a:r>
              <a:rPr lang="en-US" sz="2400" dirty="0" err="1" smtClean="0"/>
              <a:t>neighbours</a:t>
            </a:r>
            <a:r>
              <a:rPr lang="en-US" sz="2400" dirty="0" smtClean="0"/>
              <a:t> resulting in a van </a:t>
            </a:r>
            <a:r>
              <a:rPr lang="en-US" sz="2400" dirty="0" err="1" smtClean="0"/>
              <a:t>der</a:t>
            </a:r>
            <a:r>
              <a:rPr lang="en-US" sz="2400" dirty="0" smtClean="0"/>
              <a:t> Waals type bonding. The binding energies between entangled and classically correlated states are compared. We apply our model to DNA. By comparing our model with numerical simulations </a:t>
            </a:r>
            <a:r>
              <a:rPr lang="en-US" sz="2400" u="sng" dirty="0" smtClean="0"/>
              <a:t>we conclude that entanglement may play a crucial role in explaining the stability of the DNA double helix.</a:t>
            </a:r>
          </a:p>
          <a:p>
            <a:pPr>
              <a:buNone/>
            </a:pPr>
            <a:endParaRPr lang="en-US" sz="24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894C847F-3E2F-3E48-AD3F-4B29B9D62266}" type="slidenum">
              <a:rPr lang="en-US"/>
              <a:pPr/>
              <a:t>38</a:t>
            </a:fld>
            <a:endParaRPr lang="en-US"/>
          </a:p>
        </p:txBody>
      </p:sp>
      <p:sp>
        <p:nvSpPr>
          <p:cNvPr id="78851" name="Rectangle 2"/>
          <p:cNvSpPr>
            <a:spLocks noGrp="1" noChangeArrowheads="1"/>
          </p:cNvSpPr>
          <p:nvPr>
            <p:ph type="title"/>
          </p:nvPr>
        </p:nvSpPr>
        <p:spPr/>
        <p:txBody>
          <a:bodyPr/>
          <a:lstStyle/>
          <a:p>
            <a:pPr eaLnBrk="1" hangingPunct="1"/>
            <a:r>
              <a:rPr lang="en-US">
                <a:solidFill>
                  <a:srgbClr val="CC3300"/>
                </a:solidFill>
              </a:rPr>
              <a:t>Conclusions</a:t>
            </a:r>
          </a:p>
        </p:txBody>
      </p:sp>
      <p:sp>
        <p:nvSpPr>
          <p:cNvPr id="78852" name="Rectangle 3"/>
          <p:cNvSpPr>
            <a:spLocks noGrp="1" noChangeArrowheads="1"/>
          </p:cNvSpPr>
          <p:nvPr>
            <p:ph type="body" idx="1"/>
          </p:nvPr>
        </p:nvSpPr>
        <p:spPr/>
        <p:txBody>
          <a:bodyPr/>
          <a:lstStyle/>
          <a:p>
            <a:pPr eaLnBrk="1" hangingPunct="1"/>
            <a:r>
              <a:rPr lang="en-US" dirty="0"/>
              <a:t>Nucleic acids are not just a simple set of instructions (texts)! They are dynamic and complex </a:t>
            </a:r>
            <a:r>
              <a:rPr lang="en-US" dirty="0" smtClean="0"/>
              <a:t>creatures.</a:t>
            </a:r>
          </a:p>
          <a:p>
            <a:pPr eaLnBrk="1" hangingPunct="1"/>
            <a:endParaRPr lang="en-US" dirty="0" smtClean="0"/>
          </a:p>
          <a:p>
            <a:pPr eaLnBrk="1" hangingPunct="1"/>
            <a:r>
              <a:rPr lang="en-US" dirty="0" smtClean="0"/>
              <a:t>We still do not know much about DNA and RNA!</a:t>
            </a:r>
          </a:p>
          <a:p>
            <a:pPr eaLnBrk="1" hangingPunct="1"/>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dirty="0" err="1" smtClean="0"/>
              <a:t>Andras</a:t>
            </a:r>
            <a:r>
              <a:rPr lang="en-US" dirty="0" smtClean="0"/>
              <a:t> </a:t>
            </a:r>
            <a:r>
              <a:rPr lang="en-US" dirty="0" err="1" smtClean="0"/>
              <a:t>Pellionisz</a:t>
            </a:r>
            <a:r>
              <a:rPr lang="en-US" dirty="0" smtClean="0"/>
              <a:t/>
            </a:r>
            <a:br>
              <a:rPr lang="en-US" dirty="0" smtClean="0"/>
            </a:br>
            <a:r>
              <a:rPr lang="en-US" sz="3200" dirty="0" smtClean="0"/>
              <a:t>The principle of recursive genome function</a:t>
            </a:r>
            <a:endParaRPr lang="en-US" sz="32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39</a:t>
            </a:fld>
            <a:endParaRPr lang="en-US"/>
          </a:p>
        </p:txBody>
      </p:sp>
      <p:pic>
        <p:nvPicPr>
          <p:cNvPr id="5" name="Picture 4" descr="principle_ofRecursive_Genome.jpg"/>
          <p:cNvPicPr>
            <a:picLocks noChangeAspect="1"/>
          </p:cNvPicPr>
          <p:nvPr/>
        </p:nvPicPr>
        <p:blipFill>
          <a:blip r:embed="rId2"/>
          <a:stretch>
            <a:fillRect/>
          </a:stretch>
        </p:blipFill>
        <p:spPr>
          <a:xfrm>
            <a:off x="2133600" y="1981200"/>
            <a:ext cx="5424904" cy="3841237"/>
          </a:xfrm>
          <a:prstGeom prst="rect">
            <a:avLst/>
          </a:prstGeom>
        </p:spPr>
      </p:pic>
      <p:sp>
        <p:nvSpPr>
          <p:cNvPr id="6" name="TextBox 5"/>
          <p:cNvSpPr txBox="1"/>
          <p:nvPr/>
        </p:nvSpPr>
        <p:spPr>
          <a:xfrm>
            <a:off x="3429000" y="6172200"/>
            <a:ext cx="4876800" cy="369332"/>
          </a:xfrm>
          <a:prstGeom prst="rect">
            <a:avLst/>
          </a:prstGeom>
          <a:noFill/>
        </p:spPr>
        <p:txBody>
          <a:bodyPr wrap="square" rtlCol="0">
            <a:spAutoFit/>
          </a:bodyPr>
          <a:lstStyle/>
          <a:p>
            <a:r>
              <a:rPr lang="en-US" dirty="0" smtClean="0"/>
              <a:t>Figure reference: http://</a:t>
            </a:r>
            <a:r>
              <a:rPr lang="en-US" dirty="0" err="1" smtClean="0"/>
              <a:t>www.junkdna.com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AD1314C-F2B4-8442-8C11-07A9EEBF6C80}" type="slidenum">
              <a:rPr lang="en-US"/>
              <a:pPr/>
              <a:t>4</a:t>
            </a:fld>
            <a:endParaRPr lang="en-US"/>
          </a:p>
        </p:txBody>
      </p:sp>
      <p:sp>
        <p:nvSpPr>
          <p:cNvPr id="22531" name="Rectangle 2"/>
          <p:cNvSpPr>
            <a:spLocks noGrp="1" noChangeArrowheads="1"/>
          </p:cNvSpPr>
          <p:nvPr>
            <p:ph type="title"/>
          </p:nvPr>
        </p:nvSpPr>
        <p:spPr/>
        <p:txBody>
          <a:bodyPr/>
          <a:lstStyle/>
          <a:p>
            <a:pPr eaLnBrk="1" hangingPunct="1"/>
            <a:r>
              <a:rPr lang="en-US" sz="3200" b="1" u="sng">
                <a:solidFill>
                  <a:srgbClr val="CC3300"/>
                </a:solidFill>
              </a:rPr>
              <a:t>Principles of Student Evaluation</a:t>
            </a:r>
            <a:r>
              <a:rPr lang="en-US" sz="3200">
                <a:solidFill>
                  <a:srgbClr val="CC3300"/>
                </a:solidFill>
              </a:rPr>
              <a:t>. </a:t>
            </a:r>
          </a:p>
        </p:txBody>
      </p:sp>
      <p:sp>
        <p:nvSpPr>
          <p:cNvPr id="22532" name="Rectangle 3"/>
          <p:cNvSpPr>
            <a:spLocks noGrp="1" noChangeArrowheads="1"/>
          </p:cNvSpPr>
          <p:nvPr>
            <p:ph type="body" idx="1"/>
          </p:nvPr>
        </p:nvSpPr>
        <p:spPr>
          <a:xfrm>
            <a:off x="304800" y="2286000"/>
            <a:ext cx="8153400" cy="3733800"/>
          </a:xfrm>
        </p:spPr>
        <p:txBody>
          <a:bodyPr/>
          <a:lstStyle/>
          <a:p>
            <a:pPr marL="0" indent="0" eaLnBrk="1" hangingPunct="1">
              <a:lnSpc>
                <a:spcPct val="90000"/>
              </a:lnSpc>
              <a:buFontTx/>
              <a:buNone/>
            </a:pPr>
            <a:r>
              <a:rPr lang="en-US" sz="2800" dirty="0"/>
              <a:t>The course will be taught by several leading scientists from the BPG consortium (MCO, UT and BGSU). Each lecturer will give an assignment covering his/her specific topic and then evaluate student homework. </a:t>
            </a:r>
            <a:r>
              <a:rPr lang="en-US" sz="2800" u="sng" dirty="0"/>
              <a:t>The final grade will be an average of all the grades a student get throughout the course.</a:t>
            </a:r>
          </a:p>
          <a:p>
            <a:pPr marL="0" indent="0" eaLnBrk="1" hangingPunct="1">
              <a:lnSpc>
                <a:spcPct val="90000"/>
              </a:lnSpc>
              <a:buFontTx/>
              <a:buNone/>
            </a:pPr>
            <a:endParaRPr lang="en-US" sz="2800" dirty="0"/>
          </a:p>
          <a:p>
            <a:pPr marL="0" indent="0" eaLnBrk="1" hangingPunct="1">
              <a:lnSpc>
                <a:spcPct val="90000"/>
              </a:lnSpc>
              <a:buFontTx/>
              <a:buNone/>
            </a:pPr>
            <a:r>
              <a:rPr lang="en-US" sz="2800" b="1" dirty="0">
                <a:solidFill>
                  <a:srgbClr val="FF0000"/>
                </a:solidFill>
              </a:rPr>
              <a:t>Each homework</a:t>
            </a:r>
            <a:r>
              <a:rPr lang="en-US" sz="2800" b="1" dirty="0" smtClean="0">
                <a:solidFill>
                  <a:srgbClr val="FF0000"/>
                </a:solidFill>
              </a:rPr>
              <a:t> should </a:t>
            </a:r>
            <a:r>
              <a:rPr lang="en-US" sz="2800" b="1" dirty="0">
                <a:solidFill>
                  <a:srgbClr val="FF0000"/>
                </a:solidFill>
              </a:rPr>
              <a:t>be </a:t>
            </a:r>
            <a:r>
              <a:rPr lang="en-US" sz="2800" b="1" dirty="0" smtClean="0">
                <a:solidFill>
                  <a:srgbClr val="FF0000"/>
                </a:solidFill>
              </a:rPr>
              <a:t>returned </a:t>
            </a:r>
            <a:r>
              <a:rPr lang="en-US" sz="2800" b="1" dirty="0">
                <a:solidFill>
                  <a:srgbClr val="FF0000"/>
                </a:solidFill>
              </a:rPr>
              <a:t>within 10 </a:t>
            </a:r>
            <a:r>
              <a:rPr lang="en-US" sz="2800" b="1" dirty="0" smtClean="0">
                <a:solidFill>
                  <a:srgbClr val="FF0000"/>
                </a:solidFill>
              </a:rPr>
              <a:t>days</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143000"/>
          </a:xfrm>
        </p:spPr>
        <p:txBody>
          <a:bodyPr/>
          <a:lstStyle/>
          <a:p>
            <a:r>
              <a:rPr lang="en-US" dirty="0">
                <a:solidFill>
                  <a:srgbClr val="C00000"/>
                </a:solidFill>
              </a:rPr>
              <a:t>Assignment</a:t>
            </a:r>
            <a:r>
              <a:rPr lang="en-US" dirty="0" smtClean="0">
                <a:solidFill>
                  <a:srgbClr val="C00000"/>
                </a:solidFill>
              </a:rPr>
              <a:t> </a:t>
            </a:r>
            <a:endParaRPr lang="en-US" dirty="0">
              <a:solidFill>
                <a:srgbClr val="C00000"/>
              </a:solidFill>
            </a:endParaRPr>
          </a:p>
        </p:txBody>
      </p:sp>
      <p:sp>
        <p:nvSpPr>
          <p:cNvPr id="101379" name="Content Placeholder 2"/>
          <p:cNvSpPr>
            <a:spLocks noGrp="1"/>
          </p:cNvSpPr>
          <p:nvPr>
            <p:ph idx="1"/>
          </p:nvPr>
        </p:nvSpPr>
        <p:spPr>
          <a:xfrm>
            <a:off x="457200" y="1066800"/>
            <a:ext cx="8458200" cy="4876800"/>
          </a:xfrm>
        </p:spPr>
        <p:txBody>
          <a:bodyPr/>
          <a:lstStyle/>
          <a:p>
            <a:pPr>
              <a:buFontTx/>
              <a:buNone/>
            </a:pPr>
            <a:r>
              <a:rPr lang="en-US" sz="2400" dirty="0" smtClean="0"/>
              <a:t>I. Read two reviews on DNA conformations </a:t>
            </a:r>
          </a:p>
          <a:p>
            <a:pPr>
              <a:buFontTx/>
              <a:buNone/>
            </a:pPr>
            <a:r>
              <a:rPr lang="en-US" sz="2400" dirty="0" smtClean="0"/>
              <a:t>	a) Zhao et al. 2010, </a:t>
            </a:r>
          </a:p>
          <a:p>
            <a:pPr>
              <a:buFontTx/>
              <a:buNone/>
            </a:pPr>
            <a:r>
              <a:rPr lang="en-US" sz="2400" dirty="0" smtClean="0"/>
              <a:t>	</a:t>
            </a:r>
            <a:r>
              <a:rPr lang="en-US" sz="2400" dirty="0" err="1" smtClean="0"/>
              <a:t>b</a:t>
            </a:r>
            <a:r>
              <a:rPr lang="en-US" sz="2400" dirty="0" smtClean="0"/>
              <a:t>) </a:t>
            </a:r>
            <a:r>
              <a:rPr lang="en-US" sz="2400" dirty="0" err="1" smtClean="0"/>
              <a:t>Fedorov</a:t>
            </a:r>
            <a:r>
              <a:rPr lang="en-US" sz="2400" dirty="0" smtClean="0"/>
              <a:t> </a:t>
            </a:r>
            <a:r>
              <a:rPr lang="en-US" sz="2400" dirty="0"/>
              <a:t>&amp; </a:t>
            </a:r>
            <a:r>
              <a:rPr lang="en-US" sz="2400" dirty="0" err="1"/>
              <a:t>Fedorova</a:t>
            </a:r>
            <a:r>
              <a:rPr lang="en-US" sz="2400" dirty="0"/>
              <a:t> </a:t>
            </a:r>
            <a:r>
              <a:rPr lang="en-US" sz="2400" dirty="0" smtClean="0"/>
              <a:t>2010</a:t>
            </a:r>
          </a:p>
          <a:p>
            <a:pPr>
              <a:buFontTx/>
              <a:buNone/>
            </a:pPr>
            <a:r>
              <a:rPr lang="en-US" sz="2400" dirty="0" smtClean="0"/>
              <a:t>Create </a:t>
            </a:r>
            <a:r>
              <a:rPr lang="en-US" sz="2400" dirty="0"/>
              <a:t>a list of all unusual (non-B) DNA structures described in </a:t>
            </a:r>
            <a:r>
              <a:rPr lang="en-US" sz="2400" dirty="0" smtClean="0"/>
              <a:t>these reviews. </a:t>
            </a:r>
          </a:p>
          <a:p>
            <a:pPr>
              <a:buFontTx/>
              <a:buNone/>
            </a:pPr>
            <a:endParaRPr lang="en-US" sz="2400" dirty="0" smtClean="0"/>
          </a:p>
          <a:p>
            <a:pPr>
              <a:buFontTx/>
              <a:buNone/>
            </a:pPr>
            <a:r>
              <a:rPr lang="en-US" sz="2400" dirty="0" smtClean="0"/>
              <a:t>II. Read tutorials and learn how to work with </a:t>
            </a:r>
            <a:r>
              <a:rPr lang="en-US" sz="2400" dirty="0" err="1" smtClean="0"/>
              <a:t>Jmol</a:t>
            </a:r>
            <a:r>
              <a:rPr lang="en-US" sz="2400" dirty="0" smtClean="0"/>
              <a:t> viewer in PDB.  Open a subset of PDB, so-called, Nucleic </a:t>
            </a:r>
            <a:r>
              <a:rPr lang="en-US" sz="2400" dirty="0"/>
              <a:t>Acids </a:t>
            </a:r>
            <a:r>
              <a:rPr lang="en-US" sz="2400" dirty="0" smtClean="0"/>
              <a:t>Database (NDB)</a:t>
            </a:r>
            <a:r>
              <a:rPr lang="en-US" sz="2400" dirty="0"/>
              <a:t>.</a:t>
            </a:r>
            <a:r>
              <a:rPr lang="en-US" sz="2400" dirty="0" smtClean="0"/>
              <a:t> Find a section inside NDB that lists all unusual DNA structures. View all these unusual conformations using </a:t>
            </a:r>
            <a:r>
              <a:rPr lang="en-US" sz="2400" dirty="0" err="1" smtClean="0"/>
              <a:t>Jmol</a:t>
            </a:r>
            <a:r>
              <a:rPr lang="en-US" sz="2400" dirty="0" smtClean="0"/>
              <a:t>.  Create </a:t>
            </a:r>
            <a:r>
              <a:rPr lang="en-US" sz="2400" dirty="0"/>
              <a:t>a list of all unusual structures</a:t>
            </a:r>
            <a:r>
              <a:rPr lang="en-US" sz="2400" dirty="0" smtClean="0"/>
              <a:t> presented in </a:t>
            </a:r>
            <a:r>
              <a:rPr lang="en-US" sz="2400" dirty="0"/>
              <a:t>NDB, which are missed in the </a:t>
            </a:r>
            <a:r>
              <a:rPr lang="en-US" sz="2400" dirty="0" smtClean="0"/>
              <a:t>reviews</a:t>
            </a:r>
            <a:endParaRPr lang="en-US" sz="2400" dirty="0"/>
          </a:p>
        </p:txBody>
      </p:sp>
      <p:sp>
        <p:nvSpPr>
          <p:cNvPr id="101380" name="Slide Number Placeholder 3"/>
          <p:cNvSpPr>
            <a:spLocks noGrp="1"/>
          </p:cNvSpPr>
          <p:nvPr>
            <p:ph type="sldNum" sz="quarter" idx="12"/>
          </p:nvPr>
        </p:nvSpPr>
        <p:spPr>
          <a:noFill/>
        </p:spPr>
        <p:txBody>
          <a:bodyPr/>
          <a:lstStyle/>
          <a:p>
            <a:fld id="{B3848904-6DAE-C14F-A338-3E2F23EA2DBE}" type="slidenum">
              <a:rPr lang="en-US"/>
              <a:pPr/>
              <a:t>40</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B9919D02-A6B6-AD4A-A3F0-ACE7BFECFE5F}" type="slidenum">
              <a:rPr lang="en-US"/>
              <a:pPr/>
              <a:t>5</a:t>
            </a:fld>
            <a:endParaRPr lang="en-US"/>
          </a:p>
        </p:txBody>
      </p:sp>
      <p:sp>
        <p:nvSpPr>
          <p:cNvPr id="24579" name="Rectangle 2"/>
          <p:cNvSpPr>
            <a:spLocks noGrp="1" noChangeArrowheads="1"/>
          </p:cNvSpPr>
          <p:nvPr>
            <p:ph type="title"/>
          </p:nvPr>
        </p:nvSpPr>
        <p:spPr/>
        <p:txBody>
          <a:bodyPr/>
          <a:lstStyle/>
          <a:p>
            <a:pPr eaLnBrk="1" hangingPunct="1"/>
            <a:r>
              <a:rPr lang="en-US">
                <a:solidFill>
                  <a:srgbClr val="CC3300"/>
                </a:solidFill>
              </a:rPr>
              <a:t>ABPG Teachers</a:t>
            </a:r>
          </a:p>
        </p:txBody>
      </p:sp>
      <p:sp>
        <p:nvSpPr>
          <p:cNvPr id="24580" name="Rectangle 3"/>
          <p:cNvSpPr>
            <a:spLocks noGrp="1" noChangeArrowheads="1"/>
          </p:cNvSpPr>
          <p:nvPr>
            <p:ph type="body" idx="1"/>
          </p:nvPr>
        </p:nvSpPr>
        <p:spPr>
          <a:xfrm>
            <a:off x="457200" y="1447800"/>
            <a:ext cx="8229600" cy="5257800"/>
          </a:xfrm>
        </p:spPr>
        <p:txBody>
          <a:bodyPr/>
          <a:lstStyle/>
          <a:p>
            <a:pPr eaLnBrk="1" hangingPunct="1">
              <a:buFontTx/>
              <a:buNone/>
            </a:pPr>
            <a:r>
              <a:rPr lang="en-US" sz="2800"/>
              <a:t>Dr. Neocles Leontis (BGSU; RNomics)</a:t>
            </a:r>
          </a:p>
          <a:p>
            <a:pPr eaLnBrk="1" hangingPunct="1">
              <a:buFontTx/>
              <a:buNone/>
            </a:pPr>
            <a:r>
              <a:rPr lang="en-US" sz="2800"/>
              <a:t>Dr. Douglas Leaman  (UT, Main; Genomics)</a:t>
            </a:r>
          </a:p>
          <a:p>
            <a:pPr eaLnBrk="1" hangingPunct="1">
              <a:buFontTx/>
              <a:buNone/>
            </a:pPr>
            <a:r>
              <a:rPr lang="en-US" sz="2800"/>
              <a:t>Dr. Scott Rogers  (BGSU; Bioinformatics)</a:t>
            </a:r>
          </a:p>
          <a:p>
            <a:pPr eaLnBrk="1" hangingPunct="1">
              <a:buFontTx/>
              <a:buNone/>
            </a:pPr>
            <a:r>
              <a:rPr lang="en-US" sz="2800"/>
              <a:t>Dr. Craig Zirbel  (BGSU; Bioinformatics)</a:t>
            </a:r>
          </a:p>
          <a:p>
            <a:pPr eaLnBrk="1" hangingPunct="1">
              <a:buFontTx/>
              <a:buNone/>
            </a:pPr>
            <a:r>
              <a:rPr lang="en-US" sz="2800"/>
              <a:t>Dr. John Gray	(UT, Main; Genomics)</a:t>
            </a:r>
          </a:p>
          <a:p>
            <a:pPr eaLnBrk="1" hangingPunct="1">
              <a:buFontTx/>
              <a:buNone/>
            </a:pPr>
            <a:r>
              <a:rPr lang="en-US" sz="2800"/>
              <a:t>Dr. Eva Skrzypczak  (UT, Medicine; Proteomics)</a:t>
            </a:r>
          </a:p>
          <a:p>
            <a:pPr eaLnBrk="1" hangingPunct="1">
              <a:buFontTx/>
              <a:buNone/>
            </a:pPr>
            <a:r>
              <a:rPr lang="en-US" sz="2800"/>
              <a:t>Dr. Sadik Khuder  (UT, Medicine; Bioinformatics) </a:t>
            </a:r>
          </a:p>
          <a:p>
            <a:pPr eaLnBrk="1" hangingPunct="1">
              <a:buFontTx/>
              <a:buNone/>
            </a:pPr>
            <a:r>
              <a:rPr lang="en-US" sz="2800"/>
              <a:t>Dr. Robert Blumenthal  (UT, Medicine; Genomics) </a:t>
            </a:r>
          </a:p>
          <a:p>
            <a:pPr eaLnBrk="1" hangingPunct="1">
              <a:buFontTx/>
              <a:buNone/>
            </a:pPr>
            <a:r>
              <a:rPr lang="en-US" sz="2800"/>
              <a:t>Dr. Jerzy Jankun  (UT, Medicine; Proteomics)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DEF8616-CC3E-BE45-BD17-9A0B8D584FC7}" type="slidenum">
              <a:rPr lang="en-US"/>
              <a:pPr/>
              <a:t>6</a:t>
            </a:fld>
            <a:endParaRPr lang="en-US"/>
          </a:p>
        </p:txBody>
      </p:sp>
      <p:sp>
        <p:nvSpPr>
          <p:cNvPr id="26627" name="Rectangle 2"/>
          <p:cNvSpPr>
            <a:spLocks noGrp="1" noChangeArrowheads="1"/>
          </p:cNvSpPr>
          <p:nvPr>
            <p:ph type="title"/>
          </p:nvPr>
        </p:nvSpPr>
        <p:spPr/>
        <p:txBody>
          <a:bodyPr/>
          <a:lstStyle/>
          <a:p>
            <a:pPr eaLnBrk="1" hangingPunct="1"/>
            <a:r>
              <a:rPr lang="en-US" b="1" u="sng">
                <a:solidFill>
                  <a:srgbClr val="CC3300"/>
                </a:solidFill>
              </a:rPr>
              <a:t>Objectives</a:t>
            </a:r>
            <a:r>
              <a:rPr lang="en-US">
                <a:solidFill>
                  <a:srgbClr val="CC3300"/>
                </a:solidFill>
              </a:rPr>
              <a:t> </a:t>
            </a:r>
          </a:p>
        </p:txBody>
      </p:sp>
      <p:sp>
        <p:nvSpPr>
          <p:cNvPr id="26628" name="Rectangle 3"/>
          <p:cNvSpPr>
            <a:spLocks noGrp="1" noChangeArrowheads="1"/>
          </p:cNvSpPr>
          <p:nvPr>
            <p:ph type="body" idx="1"/>
          </p:nvPr>
        </p:nvSpPr>
        <p:spPr/>
        <p:txBody>
          <a:bodyPr/>
          <a:lstStyle/>
          <a:p>
            <a:pPr eaLnBrk="1" hangingPunct="1">
              <a:lnSpc>
                <a:spcPct val="90000"/>
              </a:lnSpc>
            </a:pPr>
            <a:r>
              <a:rPr lang="en-US" sz="2400"/>
              <a:t>In this core course of the BPG program (normally taken after the other three core courses), students will be made aware of the most advanced computational techniques, programs and databases at the frontiers of biomedical sciences. </a:t>
            </a:r>
          </a:p>
          <a:p>
            <a:pPr eaLnBrk="1" hangingPunct="1">
              <a:lnSpc>
                <a:spcPct val="90000"/>
              </a:lnSpc>
              <a:buFontTx/>
              <a:buNone/>
            </a:pPr>
            <a:r>
              <a:rPr lang="en-US" sz="2400"/>
              <a:t> </a:t>
            </a:r>
          </a:p>
          <a:p>
            <a:pPr eaLnBrk="1" hangingPunct="1">
              <a:lnSpc>
                <a:spcPct val="90000"/>
              </a:lnSpc>
            </a:pPr>
            <a:r>
              <a:rPr lang="en-US" sz="2400"/>
              <a:t>The course will cover four major topics (Bioinformatics, Genomics, RNomics, Proteomics) ,focusing in particular (though not exclusively) on the human organism.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63FC2779-4B47-3049-B108-6DE6452785B6}" type="slidenum">
              <a:rPr lang="en-US"/>
              <a:pPr/>
              <a:t>7</a:t>
            </a:fld>
            <a:endParaRPr lang="en-US"/>
          </a:p>
        </p:txBody>
      </p:sp>
      <p:graphicFrame>
        <p:nvGraphicFramePr>
          <p:cNvPr id="28674" name="Object 4"/>
          <p:cNvGraphicFramePr>
            <a:graphicFrameLocks noChangeAspect="1"/>
          </p:cNvGraphicFramePr>
          <p:nvPr>
            <p:ph idx="1"/>
          </p:nvPr>
        </p:nvGraphicFramePr>
        <p:xfrm>
          <a:off x="0" y="304800"/>
          <a:ext cx="8991600" cy="6048375"/>
        </p:xfrm>
        <a:graphic>
          <a:graphicData uri="http://schemas.openxmlformats.org/presentationml/2006/ole">
            <p:oleObj spid="_x0000_s28674" name="Chart" r:id="rId4" imgW="4292600" imgH="2895600" progId="Excel.Sheet.8">
              <p:embed/>
            </p:oleObj>
          </a:graphicData>
        </a:graphic>
      </p:graphicFrame>
      <p:sp>
        <p:nvSpPr>
          <p:cNvPr id="28676" name="Text Box 10"/>
          <p:cNvSpPr txBox="1">
            <a:spLocks noChangeArrowheads="1"/>
          </p:cNvSpPr>
          <p:nvPr/>
        </p:nvSpPr>
        <p:spPr bwMode="auto">
          <a:xfrm>
            <a:off x="3124200" y="2212975"/>
            <a:ext cx="3421063" cy="457200"/>
          </a:xfrm>
          <a:prstGeom prst="rect">
            <a:avLst/>
          </a:prstGeom>
          <a:noFill/>
          <a:ln w="9525">
            <a:noFill/>
            <a:miter lim="800000"/>
            <a:headEnd/>
            <a:tailEnd/>
          </a:ln>
        </p:spPr>
        <p:txBody>
          <a:bodyPr wrap="none">
            <a:prstTxWarp prst="textNoShape">
              <a:avLst/>
            </a:prstTxWarp>
            <a:spAutoFit/>
          </a:bodyPr>
          <a:lstStyle/>
          <a:p>
            <a:r>
              <a:rPr lang="en-US" sz="2400">
                <a:solidFill>
                  <a:srgbClr val="33CC33"/>
                </a:solidFill>
              </a:rPr>
              <a:t>Information in textbooks</a:t>
            </a:r>
          </a:p>
        </p:txBody>
      </p:sp>
      <p:sp>
        <p:nvSpPr>
          <p:cNvPr id="28677" name="Text Box 11"/>
          <p:cNvSpPr txBox="1">
            <a:spLocks noChangeArrowheads="1"/>
          </p:cNvSpPr>
          <p:nvPr/>
        </p:nvSpPr>
        <p:spPr bwMode="auto">
          <a:xfrm>
            <a:off x="5334000" y="3048000"/>
            <a:ext cx="3167063" cy="457200"/>
          </a:xfrm>
          <a:prstGeom prst="rect">
            <a:avLst/>
          </a:prstGeom>
          <a:noFill/>
          <a:ln w="9525">
            <a:noFill/>
            <a:miter lim="800000"/>
            <a:headEnd/>
            <a:tailEnd/>
          </a:ln>
        </p:spPr>
        <p:txBody>
          <a:bodyPr wrap="none">
            <a:prstTxWarp prst="textNoShape">
              <a:avLst/>
            </a:prstTxWarp>
            <a:spAutoFit/>
          </a:bodyPr>
          <a:lstStyle/>
          <a:p>
            <a:r>
              <a:rPr lang="en-US" sz="2400">
                <a:solidFill>
                  <a:srgbClr val="990033"/>
                </a:solidFill>
              </a:rPr>
              <a:t>Information in articles </a:t>
            </a:r>
          </a:p>
        </p:txBody>
      </p:sp>
      <p:sp>
        <p:nvSpPr>
          <p:cNvPr id="28678" name="Text Box 12"/>
          <p:cNvSpPr txBox="1">
            <a:spLocks noChangeArrowheads="1"/>
          </p:cNvSpPr>
          <p:nvPr/>
        </p:nvSpPr>
        <p:spPr bwMode="auto">
          <a:xfrm>
            <a:off x="3276600" y="5334000"/>
            <a:ext cx="2644775" cy="457200"/>
          </a:xfrm>
          <a:prstGeom prst="rect">
            <a:avLst/>
          </a:prstGeom>
          <a:noFill/>
          <a:ln w="9525">
            <a:noFill/>
            <a:miter lim="800000"/>
            <a:headEnd/>
            <a:tailEnd/>
          </a:ln>
        </p:spPr>
        <p:txBody>
          <a:bodyPr wrap="none">
            <a:prstTxWarp prst="textNoShape">
              <a:avLst/>
            </a:prstTxWarp>
            <a:spAutoFit/>
          </a:bodyPr>
          <a:lstStyle/>
          <a:p>
            <a:r>
              <a:rPr lang="en-US" sz="2400">
                <a:solidFill>
                  <a:srgbClr val="0033CC"/>
                </a:solidFill>
              </a:rPr>
              <a:t>Unpublished  data</a:t>
            </a:r>
          </a:p>
        </p:txBody>
      </p:sp>
      <p:pic>
        <p:nvPicPr>
          <p:cNvPr id="28679" name="Picture 14" descr="MCj02971310000[1]"/>
          <p:cNvPicPr>
            <a:picLocks noChangeAspect="1" noChangeArrowheads="1"/>
          </p:cNvPicPr>
          <p:nvPr/>
        </p:nvPicPr>
        <p:blipFill>
          <a:blip r:embed="rId5"/>
          <a:srcRect/>
          <a:stretch>
            <a:fillRect/>
          </a:stretch>
        </p:blipFill>
        <p:spPr bwMode="auto">
          <a:xfrm>
            <a:off x="304800" y="2895600"/>
            <a:ext cx="2138363" cy="2381250"/>
          </a:xfrm>
          <a:prstGeom prst="rect">
            <a:avLst/>
          </a:prstGeom>
          <a:noFill/>
          <a:ln w="9525">
            <a:noFill/>
            <a:miter lim="800000"/>
            <a:headEnd/>
            <a:tailEnd/>
          </a:ln>
        </p:spPr>
      </p:pic>
      <p:sp>
        <p:nvSpPr>
          <p:cNvPr id="28680" name="Line 18"/>
          <p:cNvSpPr>
            <a:spLocks noChangeShapeType="1"/>
          </p:cNvSpPr>
          <p:nvPr/>
        </p:nvSpPr>
        <p:spPr bwMode="auto">
          <a:xfrm>
            <a:off x="2590800" y="3505200"/>
            <a:ext cx="1447800" cy="0"/>
          </a:xfrm>
          <a:prstGeom prst="line">
            <a:avLst/>
          </a:prstGeom>
          <a:noFill/>
          <a:ln w="34925">
            <a:solidFill>
              <a:schemeClr val="tx1"/>
            </a:solidFill>
            <a:round/>
            <a:headEnd/>
            <a:tailEnd type="triangle" w="lg" len="lg"/>
          </a:ln>
        </p:spPr>
        <p:txBody>
          <a:bodyPr>
            <a:prstTxWarp prst="textNoShape">
              <a:avLst/>
            </a:prstTxWarp>
          </a:bodyPr>
          <a:lstStyle/>
          <a:p>
            <a:endParaRPr lang="en-US"/>
          </a:p>
        </p:txBody>
      </p:sp>
      <p:sp>
        <p:nvSpPr>
          <p:cNvPr id="28681" name="Line 19"/>
          <p:cNvSpPr>
            <a:spLocks noChangeShapeType="1"/>
          </p:cNvSpPr>
          <p:nvPr/>
        </p:nvSpPr>
        <p:spPr bwMode="auto">
          <a:xfrm>
            <a:off x="2590800" y="3581400"/>
            <a:ext cx="838200" cy="7620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28682" name="Text Box 20"/>
          <p:cNvSpPr txBox="1">
            <a:spLocks noChangeArrowheads="1"/>
          </p:cNvSpPr>
          <p:nvPr/>
        </p:nvSpPr>
        <p:spPr bwMode="auto">
          <a:xfrm>
            <a:off x="515938" y="304800"/>
            <a:ext cx="8308975" cy="1200150"/>
          </a:xfrm>
          <a:prstGeom prst="rect">
            <a:avLst/>
          </a:prstGeom>
          <a:noFill/>
          <a:ln w="9525">
            <a:noFill/>
            <a:miter lim="800000"/>
            <a:headEnd/>
            <a:tailEnd/>
          </a:ln>
        </p:spPr>
        <p:txBody>
          <a:bodyPr wrap="none">
            <a:prstTxWarp prst="textNoShape">
              <a:avLst/>
            </a:prstTxWarp>
            <a:spAutoFit/>
          </a:bodyPr>
          <a:lstStyle/>
          <a:p>
            <a:pPr algn="ctr"/>
            <a:r>
              <a:rPr lang="en-US" sz="2400" b="1">
                <a:solidFill>
                  <a:srgbClr val="CC3300"/>
                </a:solidFill>
              </a:rPr>
              <a:t>In this course much of the materials will not be from a </a:t>
            </a:r>
          </a:p>
          <a:p>
            <a:pPr algn="ctr"/>
            <a:r>
              <a:rPr lang="en-US" sz="2400" b="1">
                <a:solidFill>
                  <a:srgbClr val="CC3300"/>
                </a:solidFill>
              </a:rPr>
              <a:t>single textbook but from recently published papers and </a:t>
            </a:r>
          </a:p>
          <a:p>
            <a:pPr algn="ctr"/>
            <a:r>
              <a:rPr lang="en-US" sz="2400" b="1">
                <a:solidFill>
                  <a:srgbClr val="CC3300"/>
                </a:solidFill>
              </a:rPr>
              <a:t>Internet resources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76800" y="1066800"/>
            <a:ext cx="4267200" cy="2971800"/>
          </a:xfrm>
        </p:spPr>
        <p:txBody>
          <a:bodyPr/>
          <a:lstStyle/>
          <a:p>
            <a:r>
              <a:rPr lang="en-US" smtClean="0"/>
              <a:t>Recommended to read on Genomics and RNomics:</a:t>
            </a:r>
            <a:br>
              <a:rPr lang="en-US" smtClean="0"/>
            </a:br>
            <a:r>
              <a:rPr lang="en-US" smtClean="0"/>
              <a:t/>
            </a:r>
            <a:br>
              <a:rPr lang="en-US" smtClean="0"/>
            </a:br>
            <a:r>
              <a:rPr lang="en-US" smtClean="0"/>
              <a:t>$70-$140</a:t>
            </a:r>
          </a:p>
        </p:txBody>
      </p:sp>
      <p:sp>
        <p:nvSpPr>
          <p:cNvPr id="32771" name="Slide Number Placeholder 3"/>
          <p:cNvSpPr>
            <a:spLocks noGrp="1"/>
          </p:cNvSpPr>
          <p:nvPr>
            <p:ph type="sldNum" sz="quarter" idx="12"/>
          </p:nvPr>
        </p:nvSpPr>
        <p:spPr>
          <a:noFill/>
        </p:spPr>
        <p:txBody>
          <a:bodyPr/>
          <a:lstStyle/>
          <a:p>
            <a:fld id="{2507C65F-77B6-B744-AE52-9AC04F48E37C}" type="slidenum">
              <a:rPr lang="en-US" smtClean="0"/>
              <a:pPr/>
              <a:t>8</a:t>
            </a:fld>
            <a:endParaRPr lang="en-US" smtClean="0"/>
          </a:p>
        </p:txBody>
      </p:sp>
      <p:pic>
        <p:nvPicPr>
          <p:cNvPr id="32772" name="Picture 4" descr="Screen shot 2010-12-29 at 3.30.34 PM.png"/>
          <p:cNvPicPr>
            <a:picLocks noChangeAspect="1"/>
          </p:cNvPicPr>
          <p:nvPr/>
        </p:nvPicPr>
        <p:blipFill>
          <a:blip r:embed="rId2"/>
          <a:srcRect/>
          <a:stretch>
            <a:fillRect/>
          </a:stretch>
        </p:blipFill>
        <p:spPr bwMode="auto">
          <a:xfrm>
            <a:off x="228600" y="152400"/>
            <a:ext cx="4522788" cy="6102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4525963"/>
          </a:xfrm>
        </p:spPr>
        <p:txBody>
          <a:bodyPr/>
          <a:lstStyle/>
          <a:p>
            <a:pPr algn="ctr">
              <a:buNone/>
            </a:pPr>
            <a:r>
              <a:rPr lang="en-US" sz="2800" dirty="0" smtClean="0"/>
              <a:t>Genome as an unsupervised operating system</a:t>
            </a:r>
          </a:p>
          <a:p>
            <a:pPr algn="ctr">
              <a:buNone/>
            </a:pPr>
            <a:endParaRPr lang="en-US" sz="2800" dirty="0" smtClean="0"/>
          </a:p>
          <a:p>
            <a:pPr algn="ctr">
              <a:buNone/>
            </a:pPr>
            <a:r>
              <a:rPr lang="en-US" sz="2800" dirty="0" smtClean="0"/>
              <a:t>ABPG course,  January 11</a:t>
            </a:r>
            <a:r>
              <a:rPr lang="en-US" sz="2800" baseline="30000" dirty="0" smtClean="0"/>
              <a:t>th</a:t>
            </a:r>
            <a:r>
              <a:rPr lang="en-US" sz="2800" dirty="0" smtClean="0"/>
              <a:t> 2011</a:t>
            </a:r>
          </a:p>
          <a:p>
            <a:pPr algn="ctr">
              <a:buNone/>
            </a:pPr>
            <a:endParaRPr lang="en-US" sz="2800" dirty="0" smtClean="0"/>
          </a:p>
          <a:p>
            <a:pPr algn="ctr">
              <a:buNone/>
            </a:pPr>
            <a:r>
              <a:rPr lang="en-US" sz="2800" dirty="0" smtClean="0"/>
              <a:t>Alexei </a:t>
            </a:r>
            <a:r>
              <a:rPr lang="en-US" sz="2800" dirty="0" err="1" smtClean="0"/>
              <a:t>Fedorov</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589B425A-5C8D-0B43-B85D-9FFE55BECF1A}"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5873</TotalTime>
  <Words>2533</Words>
  <Application>Microsoft Macintosh PowerPoint</Application>
  <PresentationFormat>On-screen Show (4:3)</PresentationFormat>
  <Paragraphs>250</Paragraphs>
  <Slides>40</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Chart</vt:lpstr>
      <vt:lpstr>Applications of Bioinformatics, Proteomics, and Genomics (BIPG 640/840)</vt:lpstr>
      <vt:lpstr>Time schedule</vt:lpstr>
      <vt:lpstr>Grading</vt:lpstr>
      <vt:lpstr>Principles of Student Evaluation. </vt:lpstr>
      <vt:lpstr>ABPG Teachers</vt:lpstr>
      <vt:lpstr>Objectives </vt:lpstr>
      <vt:lpstr>Slide 7</vt:lpstr>
      <vt:lpstr>Recommended to read on Genomics and RNomics:  $70-$140</vt:lpstr>
      <vt:lpstr>Slide 9</vt:lpstr>
      <vt:lpstr>Objectives for today: Appreciate fundamental properties of nucleic acids</vt:lpstr>
      <vt:lpstr>Quiz on DNA</vt:lpstr>
      <vt:lpstr>Lectures on Advanced Genomics and Rnomics by Alexei Fedorov</vt:lpstr>
      <vt:lpstr>Slide 13</vt:lpstr>
      <vt:lpstr>Slide 14</vt:lpstr>
      <vt:lpstr>Slide 15</vt:lpstr>
      <vt:lpstr>Slide 16</vt:lpstr>
      <vt:lpstr>Slide 17</vt:lpstr>
      <vt:lpstr>Slide 18</vt:lpstr>
      <vt:lpstr>Slide 19</vt:lpstr>
      <vt:lpstr>Slide 20</vt:lpstr>
      <vt:lpstr>Slide 21</vt:lpstr>
      <vt:lpstr>Slide 22</vt:lpstr>
      <vt:lpstr>Slide 23</vt:lpstr>
      <vt:lpstr>Assignment </vt:lpstr>
      <vt:lpstr>DNA and RNA can move!</vt:lpstr>
      <vt:lpstr>What do we know about the movement of nucleic acids?</vt:lpstr>
      <vt:lpstr>Electron microscopy of nucleic acids http://www.cytochemistry.net/Cell-biology/nucleus3.htm </vt:lpstr>
      <vt:lpstr>Electron microscopic picture of potato spindle tuber viroid  http://www.biologie.uni-hamburg.de/bzf/mppg/agviroid.htm </vt:lpstr>
      <vt:lpstr>X-ray analysis of nucleic acids http://ribonode.ucsc.edu/learn/RNAvirus.html </vt:lpstr>
      <vt:lpstr>Ribosome machinery</vt:lpstr>
      <vt:lpstr> We are unable to see the complex behavior of nucleic acids because of their ultra-small size</vt:lpstr>
      <vt:lpstr>Important properties of the wind-powered beach creatures</vt:lpstr>
      <vt:lpstr>'Telepathic' Genes Recognize Similarities In Each Other ScienceDaily (Jan. 26, 2008)  http://www.sciencedaily.com/releases/2008/01/080124103151.htm </vt:lpstr>
      <vt:lpstr>Slide 34</vt:lpstr>
      <vt:lpstr>Crick’s unpairing hypothesis (1971)</vt:lpstr>
      <vt:lpstr>Kissing loops</vt:lpstr>
      <vt:lpstr>Nucleic acids might possess unknown and very strange properties described by quantum physics and we are only at the very beginning of this appreciation.</vt:lpstr>
      <vt:lpstr>Conclusions</vt:lpstr>
      <vt:lpstr>Andras Pellionisz The principle of recursive genome function</vt:lpstr>
      <vt:lpstr>Assignment </vt:lpstr>
    </vt:vector>
  </TitlesOfParts>
  <Company>Medical College of Ohio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Information Technology</cp:lastModifiedBy>
  <cp:revision>159</cp:revision>
  <cp:lastPrinted>2010-12-27T18:18:52Z</cp:lastPrinted>
  <dcterms:created xsi:type="dcterms:W3CDTF">2011-01-03T15:44:12Z</dcterms:created>
  <dcterms:modified xsi:type="dcterms:W3CDTF">2011-01-03T18:57:13Z</dcterms:modified>
</cp:coreProperties>
</file>