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70" r:id="rId2"/>
    <p:sldId id="271" r:id="rId3"/>
    <p:sldId id="274" r:id="rId4"/>
    <p:sldId id="276" r:id="rId5"/>
    <p:sldId id="257" r:id="rId6"/>
    <p:sldId id="272" r:id="rId7"/>
    <p:sldId id="259" r:id="rId8"/>
    <p:sldId id="304" r:id="rId9"/>
    <p:sldId id="275" r:id="rId10"/>
    <p:sldId id="277" r:id="rId11"/>
    <p:sldId id="278" r:id="rId12"/>
    <p:sldId id="279" r:id="rId13"/>
    <p:sldId id="280" r:id="rId14"/>
    <p:sldId id="282" r:id="rId15"/>
    <p:sldId id="281" r:id="rId16"/>
    <p:sldId id="283" r:id="rId17"/>
    <p:sldId id="288" r:id="rId18"/>
    <p:sldId id="284" r:id="rId19"/>
    <p:sldId id="286" r:id="rId20"/>
    <p:sldId id="287" r:id="rId21"/>
    <p:sldId id="290" r:id="rId22"/>
    <p:sldId id="289" r:id="rId23"/>
    <p:sldId id="291" r:id="rId24"/>
    <p:sldId id="292" r:id="rId25"/>
    <p:sldId id="293" r:id="rId26"/>
    <p:sldId id="303" r:id="rId27"/>
    <p:sldId id="295" r:id="rId28"/>
    <p:sldId id="260" r:id="rId29"/>
    <p:sldId id="261" r:id="rId30"/>
    <p:sldId id="285" r:id="rId31"/>
    <p:sldId id="296" r:id="rId32"/>
    <p:sldId id="256" r:id="rId33"/>
    <p:sldId id="301" r:id="rId34"/>
    <p:sldId id="302" r:id="rId35"/>
    <p:sldId id="299" r:id="rId36"/>
    <p:sldId id="300" r:id="rId37"/>
    <p:sldId id="297" r:id="rId38"/>
    <p:sldId id="298" r:id="rId39"/>
    <p:sldId id="264" r:id="rId40"/>
    <p:sldId id="305" r:id="rId41"/>
    <p:sldId id="265" r:id="rId42"/>
    <p:sldId id="266" r:id="rId43"/>
    <p:sldId id="267" r:id="rId44"/>
    <p:sldId id="268" r:id="rId45"/>
    <p:sldId id="306"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1" autoAdjust="0"/>
    <p:restoredTop sz="94660"/>
  </p:normalViewPr>
  <p:slideViewPr>
    <p:cSldViewPr snapToGrid="0" snapToObjects="1" showGuides="1">
      <p:cViewPr varScale="1">
        <p:scale>
          <a:sx n="194" d="100"/>
          <a:sy n="194" d="100"/>
        </p:scale>
        <p:origin x="-2560"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1A38AF-0711-EC49-B795-C005A401A1C2}" type="datetimeFigureOut">
              <a:rPr lang="en-US" smtClean="0"/>
              <a:pPr/>
              <a:t>4/11/14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1F94B1-304A-F24A-97D4-C9960952AAC0}" type="slidenum">
              <a:rPr lang="en-US" smtClean="0"/>
              <a:pPr/>
              <a:t>‹#›</a:t>
            </a:fld>
            <a:endParaRPr lang="en-US"/>
          </a:p>
        </p:txBody>
      </p:sp>
    </p:spTree>
    <p:extLst>
      <p:ext uri="{BB962C8B-B14F-4D97-AF65-F5344CB8AC3E}">
        <p14:creationId xmlns:p14="http://schemas.microsoft.com/office/powerpoint/2010/main" val="1884880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CA08DF-A8B1-6B4C-9D77-2A1CFC50544F}" type="datetimeFigureOut">
              <a:rPr lang="en-US" smtClean="0"/>
              <a:pPr/>
              <a:t>4/11/14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0F7E6D-225B-C741-94FC-558291CB3B27}" type="slidenum">
              <a:rPr lang="en-US" smtClean="0"/>
              <a:pPr/>
              <a:t>‹#›</a:t>
            </a:fld>
            <a:endParaRPr lang="en-US"/>
          </a:p>
        </p:txBody>
      </p:sp>
    </p:spTree>
    <p:extLst>
      <p:ext uri="{BB962C8B-B14F-4D97-AF65-F5344CB8AC3E}">
        <p14:creationId xmlns:p14="http://schemas.microsoft.com/office/powerpoint/2010/main" val="31274306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err="1">
                <a:latin typeface="Arial" charset="0"/>
                <a:ea typeface="msgothic" charset="0"/>
                <a:cs typeface="msgothic" charset="0"/>
              </a:rPr>
              <a:t>Conformationally</a:t>
            </a:r>
            <a:r>
              <a:rPr lang="en-GB" dirty="0">
                <a:latin typeface="Arial" charset="0"/>
                <a:ea typeface="msgothic" charset="0"/>
                <a:cs typeface="msgothic" charset="0"/>
              </a:rPr>
              <a:t> locked nucleotides. (Top) Edge-on views of C3′-endo and C2′-endo nucleic acid ribose pucker conformations. (Bottom) The introduction of a covalent linkage between C2′ and C4′ in locked nucleic acid (LNA) nucleotides. This linkage is geometrically incompatible with the C2′-endo pucker and thus locks the nucleotide into the C3′-endo conformation. Upper panel, structure redrawn from </a:t>
            </a:r>
            <a:r>
              <a:rPr lang="en-GB" dirty="0" err="1">
                <a:latin typeface="Arial" charset="0"/>
                <a:ea typeface="msgothic" charset="0"/>
                <a:cs typeface="msgothic" charset="0"/>
              </a:rPr>
              <a:t>Altona</a:t>
            </a:r>
            <a:r>
              <a:rPr lang="en-GB" dirty="0">
                <a:latin typeface="Arial" charset="0"/>
                <a:ea typeface="msgothic" charset="0"/>
                <a:cs typeface="msgothic" charset="0"/>
              </a:rPr>
              <a:t> and </a:t>
            </a:r>
            <a:r>
              <a:rPr lang="en-GB" dirty="0" err="1">
                <a:latin typeface="Arial" charset="0"/>
                <a:ea typeface="msgothic" charset="0"/>
                <a:cs typeface="msgothic" charset="0"/>
              </a:rPr>
              <a:t>Sundaralingam</a:t>
            </a:r>
            <a:r>
              <a:rPr lang="en-GB" dirty="0">
                <a:latin typeface="Arial" charset="0"/>
                <a:ea typeface="msgothic" charset="0"/>
                <a:cs typeface="msgothic" charset="0"/>
              </a:rPr>
              <a:t> (1972).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988431B-7CC8-6B42-8531-4A47AAC39A27}" type="slidenum">
              <a:rPr lang="en-GB"/>
              <a:pPr/>
              <a:t>35</a:t>
            </a:fld>
            <a:endParaRPr lang="en-GB"/>
          </a:p>
        </p:txBody>
      </p:sp>
      <p:sp>
        <p:nvSpPr>
          <p:cNvPr id="409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314BC11-7850-3B4B-8E79-908B99A9FC4A}" type="slidenum">
              <a:rPr lang="en-GB"/>
              <a:pPr/>
              <a:t>36</a:t>
            </a:fld>
            <a:endParaRPr lang="en-GB"/>
          </a:p>
        </p:txBody>
      </p:sp>
      <p:sp>
        <p:nvSpPr>
          <p:cNvPr id="4097" name="Text Box 1"/>
          <p:cNvSpPr txBox="1">
            <a:spLocks noGrp="1" noRot="1" noChangeAspect="1" noChangeArrowheads="1"/>
          </p:cNvSpPr>
          <p:nvPr>
            <p:ph type="sldImg"/>
          </p:nvPr>
        </p:nvSpPr>
        <p:spPr bwMode="auto">
          <a:xfrm>
            <a:off x="1210236" y="694171"/>
            <a:ext cx="4437529" cy="3429000"/>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4A1D1F0-83B2-1545-9694-77895AF5F4D7}" type="slidenum">
              <a:rPr lang="en-US"/>
              <a:pPr/>
              <a:t>37</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C8A3158-5A1A-CD4B-A226-DAC95A473CCC}" type="slidenum">
              <a:rPr lang="en-US"/>
              <a:pPr/>
              <a:t>39</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80630C8-F8A4-8042-ACDB-CA22386C5EEF}" type="slidenum">
              <a:rPr lang="en-US"/>
              <a:pPr/>
              <a:t>41</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F11A245-3A23-0043-8877-0D154C709983}" type="slidenum">
              <a:rPr lang="en-US"/>
              <a:pPr/>
              <a:t>44</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C54A27-6530-7842-B26B-8DD466520507}" type="datetimeFigureOut">
              <a:rPr lang="en-US" smtClean="0"/>
              <a:pPr/>
              <a:t>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54A27-6530-7842-B26B-8DD466520507}" type="datetimeFigureOut">
              <a:rPr lang="en-US" smtClean="0"/>
              <a:pPr/>
              <a:t>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54A27-6530-7842-B26B-8DD466520507}" type="datetimeFigureOut">
              <a:rPr lang="en-US" smtClean="0"/>
              <a:pPr/>
              <a:t>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AD5109-6FB1-AC46-A9AB-209E04D80DA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B1EA0B-F175-C54D-8805-4AD9ACD486FD}" type="slidenum">
              <a:rPr lang="en-US"/>
              <a:pPr>
                <a:defRPr/>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54A27-6530-7842-B26B-8DD466520507}" type="datetimeFigureOut">
              <a:rPr lang="en-US" smtClean="0"/>
              <a:pPr/>
              <a:t>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C54A27-6530-7842-B26B-8DD466520507}" type="datetimeFigureOut">
              <a:rPr lang="en-US" smtClean="0"/>
              <a:pPr/>
              <a:t>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C54A27-6530-7842-B26B-8DD466520507}" type="datetimeFigureOut">
              <a:rPr lang="en-US" smtClean="0"/>
              <a:pPr/>
              <a:t>4/11/14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C54A27-6530-7842-B26B-8DD466520507}" type="datetimeFigureOut">
              <a:rPr lang="en-US" smtClean="0"/>
              <a:pPr/>
              <a:t>4/11/14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C54A27-6530-7842-B26B-8DD466520507}" type="datetimeFigureOut">
              <a:rPr lang="en-US" smtClean="0"/>
              <a:pPr/>
              <a:t>4/11/14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54A27-6530-7842-B26B-8DD466520507}" type="datetimeFigureOut">
              <a:rPr lang="en-US" smtClean="0"/>
              <a:pPr/>
              <a:t>4/11/14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54A27-6530-7842-B26B-8DD466520507}" type="datetimeFigureOut">
              <a:rPr lang="en-US" smtClean="0"/>
              <a:pPr/>
              <a:t>4/11/14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54A27-6530-7842-B26B-8DD466520507}" type="datetimeFigureOut">
              <a:rPr lang="en-US" smtClean="0"/>
              <a:pPr/>
              <a:t>4/11/14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54A27-6530-7842-B26B-8DD466520507}" type="datetimeFigureOut">
              <a:rPr lang="en-US" smtClean="0"/>
              <a:pPr/>
              <a:t>4/11/14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56FA4-3B58-494A-9293-4AF666DBCD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roteopedia.org/wiki/index.php/Syn_and_anti_nucleosides" TargetMode="Externa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Nucleic_acid_tertiary_structure" TargetMode="Externa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www.youtube.com/watch?v=IhQcK4PsSt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sers.rcn.com/jkimball.ma.ultranet/BiologyPages/A/AbioticSynthesis.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9.png"/><Relationship Id="rId1" Type="http://schemas.microsoft.com/office/2007/relationships/media" Target="file://localhost/Users/afedorov/Documents/EDUCATION/ABPG2011/L21_RNAworld/L21_supplementary/nature09775-s2.mov" TargetMode="External"/><Relationship Id="rId2" Type="http://schemas.openxmlformats.org/officeDocument/2006/relationships/video" Target="file://localhost/Users/afedorov/Documents/EDUCATION/ABPG2011/L21_RNAworld/L21_supplementary/nature09775-s2.mov" TargetMode="Externa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0.png"/><Relationship Id="rId1" Type="http://schemas.microsoft.com/office/2007/relationships/media" Target="file://localhost/Users/afedorov/Documents/EDUCATION/ABPG2011/L21_RNAworld/L21_supplementary/nature09775-s3.mov" TargetMode="External"/><Relationship Id="rId2" Type="http://schemas.openxmlformats.org/officeDocument/2006/relationships/video" Target="file://localhost/Users/afedorov/Documents/EDUCATION/ABPG2011/L21_RNAworld/L21_supplementary/nature09775-s3.mo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na.caltech.edu/~pwkr/" TargetMode="External"/><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hyperlink" Target="http://www.ted.com/talks/paul_rothemund_details_dna_folding.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rnai.dk/index.php?option=com_jresearch&amp;view=member&amp;task=show&amp;id=3&amp;Itemid=8" TargetMode="Externa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eg"/><Relationship Id="rId3"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1.png"/><Relationship Id="rId1" Type="http://schemas.microsoft.com/office/2007/relationships/media" Target="file://localhost/Users/afedorov/Documents/EDUCATION/ABPG2011/L21_RNAworld/L21_supplementary/L21_dolphinVIDEO.mov" TargetMode="External"/><Relationship Id="rId2" Type="http://schemas.openxmlformats.org/officeDocument/2006/relationships/video" Target="file://localhost/Users/afedorov/Documents/EDUCATION/ABPG2011/L21_RNAworld/L21_supplementary/L21_dolphinVIDEO.mo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5"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hyperlink" Target="http://mfold.rna.albany.edu/?q=mfold/download-mfold" TargetMode="External"/><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8.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9.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w-bc.com/scp/watson5e/assets/pdf/watson_06.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b/b1/A-DNA,_B-DNA_and_Z-DNA.png"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www.proteopedia.org/wiki/index.php/DN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215" y="293058"/>
            <a:ext cx="8792094" cy="1470025"/>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lstStyle/>
          <a:p>
            <a:r>
              <a:rPr lang="en-US" dirty="0" smtClean="0"/>
              <a:t>ABPG 2014</a:t>
            </a:r>
            <a:endParaRPr lang="en-US" dirty="0"/>
          </a:p>
        </p:txBody>
      </p:sp>
      <p:sp>
        <p:nvSpPr>
          <p:cNvPr id="3" name="Subtitle 2"/>
          <p:cNvSpPr>
            <a:spLocks noGrp="1"/>
          </p:cNvSpPr>
          <p:nvPr>
            <p:ph type="subTitle" idx="1"/>
          </p:nvPr>
        </p:nvSpPr>
        <p:spPr>
          <a:xfrm>
            <a:off x="685801" y="2552700"/>
            <a:ext cx="8097412" cy="2899954"/>
          </a:xfrm>
        </p:spPr>
        <p:txBody>
          <a:bodyPr>
            <a:normAutofit/>
          </a:bodyPr>
          <a:lstStyle/>
          <a:p>
            <a:r>
              <a:rPr lang="en-US" b="1" dirty="0" smtClean="0">
                <a:solidFill>
                  <a:srgbClr val="800000"/>
                </a:solidFill>
              </a:rPr>
              <a:t>LECTURE </a:t>
            </a:r>
            <a:r>
              <a:rPr lang="en-US" b="1" dirty="0" smtClean="0">
                <a:solidFill>
                  <a:srgbClr val="800000"/>
                </a:solidFill>
              </a:rPr>
              <a:t>25</a:t>
            </a:r>
            <a:endParaRPr lang="en-US" b="1" dirty="0" smtClean="0">
              <a:solidFill>
                <a:srgbClr val="800000"/>
              </a:solidFill>
            </a:endParaRPr>
          </a:p>
          <a:p>
            <a:endParaRPr lang="en-US" dirty="0" smtClean="0">
              <a:solidFill>
                <a:schemeClr val="tx1"/>
              </a:solidFill>
            </a:endParaRPr>
          </a:p>
          <a:p>
            <a:pPr algn="l">
              <a:buFont typeface="Arial"/>
              <a:buChar char="•"/>
            </a:pPr>
            <a:r>
              <a:rPr lang="en-US" dirty="0" smtClean="0">
                <a:solidFill>
                  <a:schemeClr val="tx1"/>
                </a:solidFill>
              </a:rPr>
              <a:t>Differences between DNA and RNA molecules</a:t>
            </a:r>
            <a:br>
              <a:rPr lang="en-US" dirty="0" smtClean="0">
                <a:solidFill>
                  <a:schemeClr val="tx1"/>
                </a:solidFill>
              </a:rPr>
            </a:br>
            <a:endParaRPr lang="en-US" dirty="0" smtClean="0">
              <a:solidFill>
                <a:schemeClr val="tx1"/>
              </a:solidFill>
            </a:endParaRPr>
          </a:p>
          <a:p>
            <a:pPr algn="l">
              <a:buFont typeface="Arial"/>
              <a:buChar char="•"/>
            </a:pPr>
            <a:r>
              <a:rPr lang="en-US" dirty="0" smtClean="0">
                <a:solidFill>
                  <a:schemeClr val="tx1"/>
                </a:solidFill>
              </a:rPr>
              <a:t>RNA World Doctrine </a:t>
            </a:r>
          </a:p>
          <a:p>
            <a:pPr algn="l"/>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Wikipedia: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2`-Hydroxyl group makes the RNA molecule less stable than DNA —in flexible regions of an RNA molecule (i.e., where not constrained in a double helix), it can chemically attack the adjacent </a:t>
            </a:r>
            <a:r>
              <a:rPr lang="en-US" dirty="0" err="1" smtClean="0"/>
              <a:t>phosphodiester</a:t>
            </a:r>
            <a:r>
              <a:rPr lang="en-US" dirty="0" smtClean="0"/>
              <a:t> bond to cleave the </a:t>
            </a:r>
            <a:r>
              <a:rPr lang="en-US" dirty="0" err="1" smtClean="0"/>
              <a:t>phosphodiester</a:t>
            </a:r>
            <a:r>
              <a:rPr lang="en-US" dirty="0" smtClean="0"/>
              <a:t> backbone.</a:t>
            </a:r>
          </a:p>
          <a:p>
            <a:r>
              <a:rPr lang="en-US" dirty="0" smtClean="0"/>
              <a:t>The hydroxyl group also forces the ribose into the C3'-endo sugar conformation unlike the C2'-endo conformation of the </a:t>
            </a:r>
            <a:r>
              <a:rPr lang="en-US" dirty="0" err="1" smtClean="0"/>
              <a:t>deoxyribose</a:t>
            </a:r>
            <a:r>
              <a:rPr lang="en-US" dirty="0" smtClean="0"/>
              <a:t> sugar in DNA. This forces an RNA double helix into a slightly different conformation than B-DNA, resembling A-DNA more closely.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2499"/>
            <a:ext cx="8229600" cy="557701"/>
          </a:xfrm>
        </p:spPr>
        <p:txBody>
          <a:bodyPr>
            <a:normAutofit fontScale="90000"/>
          </a:bodyPr>
          <a:lstStyle/>
          <a:p>
            <a:r>
              <a:rPr lang="en-US" sz="2333" dirty="0" smtClean="0">
                <a:hlinkClick r:id="rId2"/>
              </a:rPr>
              <a:t>http://www.proteopedia.org/wiki/index.php/Syn_and_anti_nucleosides</a:t>
            </a:r>
            <a:r>
              <a:rPr lang="en-US" sz="2333" dirty="0" smtClean="0"/>
              <a:t> </a:t>
            </a:r>
            <a:endParaRPr lang="en-US" sz="2333" dirty="0"/>
          </a:p>
        </p:txBody>
      </p:sp>
      <p:sp>
        <p:nvSpPr>
          <p:cNvPr id="4" name="TextBox 3"/>
          <p:cNvSpPr txBox="1"/>
          <p:nvPr/>
        </p:nvSpPr>
        <p:spPr>
          <a:xfrm>
            <a:off x="3479334" y="121272"/>
            <a:ext cx="3876582" cy="861774"/>
          </a:xfrm>
          <a:prstGeom prst="rect">
            <a:avLst/>
          </a:prstGeom>
          <a:effectLst>
            <a:glow rad="228600">
              <a:schemeClr val="accent2">
                <a:alpha val="75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5000" dirty="0" smtClean="0"/>
              <a:t>PROTEOPEDIA</a:t>
            </a:r>
            <a:endParaRPr lang="en-US" sz="5000" dirty="0"/>
          </a:p>
        </p:txBody>
      </p:sp>
      <p:pic>
        <p:nvPicPr>
          <p:cNvPr id="5" name="Picture 4" descr="Screen shot 2011-03-19 at 4.30.53 PM.png"/>
          <p:cNvPicPr>
            <a:picLocks noChangeAspect="1"/>
          </p:cNvPicPr>
          <p:nvPr/>
        </p:nvPicPr>
        <p:blipFill>
          <a:blip r:embed="rId3"/>
          <a:stretch>
            <a:fillRect/>
          </a:stretch>
        </p:blipFill>
        <p:spPr>
          <a:xfrm>
            <a:off x="533501" y="1891549"/>
            <a:ext cx="7277101" cy="4622800"/>
          </a:xfrm>
          <a:prstGeom prst="rect">
            <a:avLst/>
          </a:prstGeom>
        </p:spPr>
      </p:pic>
      <p:sp>
        <p:nvSpPr>
          <p:cNvPr id="6" name="TextBox 5"/>
          <p:cNvSpPr txBox="1"/>
          <p:nvPr/>
        </p:nvSpPr>
        <p:spPr>
          <a:xfrm>
            <a:off x="3936321" y="4498134"/>
            <a:ext cx="368836" cy="369332"/>
          </a:xfrm>
          <a:prstGeom prst="rect">
            <a:avLst/>
          </a:prstGeom>
          <a:noFill/>
        </p:spPr>
        <p:txBody>
          <a:bodyPr wrap="none" rtlCol="0">
            <a:spAutoFit/>
          </a:bodyPr>
          <a:lstStyle/>
          <a:p>
            <a:r>
              <a:rPr lang="en-US" dirty="0" smtClean="0"/>
              <a:t>1`</a:t>
            </a:r>
            <a:endParaRPr lang="en-US" dirty="0"/>
          </a:p>
        </p:txBody>
      </p:sp>
      <p:sp>
        <p:nvSpPr>
          <p:cNvPr id="8" name="TextBox 7"/>
          <p:cNvSpPr txBox="1"/>
          <p:nvPr/>
        </p:nvSpPr>
        <p:spPr>
          <a:xfrm>
            <a:off x="2856758" y="5014096"/>
            <a:ext cx="368836" cy="369332"/>
          </a:xfrm>
          <a:prstGeom prst="rect">
            <a:avLst/>
          </a:prstGeom>
          <a:noFill/>
        </p:spPr>
        <p:txBody>
          <a:bodyPr wrap="none" rtlCol="0">
            <a:spAutoFit/>
          </a:bodyPr>
          <a:lstStyle/>
          <a:p>
            <a:r>
              <a:rPr lang="en-US" dirty="0" smtClean="0"/>
              <a:t>2`</a:t>
            </a:r>
            <a:endParaRPr lang="en-US" dirty="0"/>
          </a:p>
        </p:txBody>
      </p:sp>
      <p:sp>
        <p:nvSpPr>
          <p:cNvPr id="9" name="TextBox 8"/>
          <p:cNvSpPr txBox="1"/>
          <p:nvPr/>
        </p:nvSpPr>
        <p:spPr>
          <a:xfrm>
            <a:off x="1812432" y="4888411"/>
            <a:ext cx="368836" cy="369332"/>
          </a:xfrm>
          <a:prstGeom prst="rect">
            <a:avLst/>
          </a:prstGeom>
          <a:noFill/>
        </p:spPr>
        <p:txBody>
          <a:bodyPr wrap="none" rtlCol="0">
            <a:spAutoFit/>
          </a:bodyPr>
          <a:lstStyle/>
          <a:p>
            <a:r>
              <a:rPr lang="en-US" dirty="0" smtClean="0"/>
              <a:t>3`</a:t>
            </a:r>
            <a:endParaRPr lang="en-US" dirty="0"/>
          </a:p>
        </p:txBody>
      </p:sp>
      <p:sp>
        <p:nvSpPr>
          <p:cNvPr id="10" name="TextBox 9"/>
          <p:cNvSpPr txBox="1"/>
          <p:nvPr/>
        </p:nvSpPr>
        <p:spPr>
          <a:xfrm>
            <a:off x="2240803" y="3995401"/>
            <a:ext cx="368836" cy="369332"/>
          </a:xfrm>
          <a:prstGeom prst="rect">
            <a:avLst/>
          </a:prstGeom>
          <a:noFill/>
        </p:spPr>
        <p:txBody>
          <a:bodyPr wrap="none" rtlCol="0">
            <a:spAutoFit/>
          </a:bodyPr>
          <a:lstStyle/>
          <a:p>
            <a:r>
              <a:rPr lang="en-US" dirty="0" smtClean="0"/>
              <a:t>4`</a:t>
            </a:r>
            <a:endParaRPr lang="en-US" dirty="0"/>
          </a:p>
        </p:txBody>
      </p:sp>
      <p:sp>
        <p:nvSpPr>
          <p:cNvPr id="11" name="TextBox 10"/>
          <p:cNvSpPr txBox="1"/>
          <p:nvPr/>
        </p:nvSpPr>
        <p:spPr>
          <a:xfrm>
            <a:off x="1197261" y="3626069"/>
            <a:ext cx="368836" cy="369332"/>
          </a:xfrm>
          <a:prstGeom prst="rect">
            <a:avLst/>
          </a:prstGeom>
          <a:noFill/>
        </p:spPr>
        <p:txBody>
          <a:bodyPr wrap="none" rtlCol="0">
            <a:spAutoFit/>
          </a:bodyPr>
          <a:lstStyle/>
          <a:p>
            <a:r>
              <a:rPr lang="en-US" dirty="0" smtClean="0"/>
              <a:t>5`</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Syn</a:t>
            </a:r>
            <a:r>
              <a:rPr lang="en-US" b="1" dirty="0" smtClean="0"/>
              <a:t> Configuration of </a:t>
            </a:r>
            <a:r>
              <a:rPr lang="en-US" b="1" dirty="0" err="1" smtClean="0"/>
              <a:t>Purines</a:t>
            </a:r>
            <a:endParaRPr lang="en-US" dirty="0"/>
          </a:p>
        </p:txBody>
      </p:sp>
      <p:pic>
        <p:nvPicPr>
          <p:cNvPr id="4" name="Picture 3" descr="Screen shot 2011-03-19 at 4.48.25 PM.png"/>
          <p:cNvPicPr>
            <a:picLocks noChangeAspect="1"/>
          </p:cNvPicPr>
          <p:nvPr/>
        </p:nvPicPr>
        <p:blipFill>
          <a:blip r:embed="rId2"/>
          <a:stretch>
            <a:fillRect/>
          </a:stretch>
        </p:blipFill>
        <p:spPr>
          <a:xfrm>
            <a:off x="7755" y="1712014"/>
            <a:ext cx="4941399" cy="5047286"/>
          </a:xfrm>
          <a:prstGeom prst="rect">
            <a:avLst/>
          </a:prstGeom>
        </p:spPr>
      </p:pic>
      <p:sp>
        <p:nvSpPr>
          <p:cNvPr id="5" name="TextBox 4"/>
          <p:cNvSpPr txBox="1"/>
          <p:nvPr/>
        </p:nvSpPr>
        <p:spPr>
          <a:xfrm>
            <a:off x="4572000" y="2976619"/>
            <a:ext cx="4338861" cy="1477328"/>
          </a:xfrm>
          <a:prstGeom prst="rect">
            <a:avLst/>
          </a:prstGeom>
          <a:noFill/>
        </p:spPr>
        <p:txBody>
          <a:bodyPr wrap="none" rtlCol="0">
            <a:spAutoFit/>
          </a:bodyPr>
          <a:lstStyle/>
          <a:p>
            <a:r>
              <a:rPr lang="en-US" dirty="0" smtClean="0"/>
              <a:t>Groups on the </a:t>
            </a:r>
            <a:r>
              <a:rPr lang="en-US" dirty="0" err="1" smtClean="0"/>
              <a:t>ribofuranose</a:t>
            </a:r>
            <a:r>
              <a:rPr lang="en-US" dirty="0" smtClean="0"/>
              <a:t>, such as </a:t>
            </a:r>
          </a:p>
          <a:p>
            <a:r>
              <a:rPr lang="en-US" dirty="0" smtClean="0"/>
              <a:t>the hydrogen on the 2' carbon </a:t>
            </a:r>
            <a:r>
              <a:rPr lang="en-US" dirty="0" err="1" smtClean="0"/>
              <a:t>sterically</a:t>
            </a:r>
            <a:r>
              <a:rPr lang="en-US" dirty="0" smtClean="0"/>
              <a:t> </a:t>
            </a:r>
          </a:p>
          <a:p>
            <a:r>
              <a:rPr lang="en-US" dirty="0" smtClean="0"/>
              <a:t>hinder the rotation of the adenine about </a:t>
            </a:r>
          </a:p>
          <a:p>
            <a:r>
              <a:rPr lang="en-US" dirty="0" smtClean="0"/>
              <a:t>the </a:t>
            </a:r>
            <a:r>
              <a:rPr lang="en-US" dirty="0" err="1" smtClean="0"/>
              <a:t>glycosidic</a:t>
            </a:r>
            <a:r>
              <a:rPr lang="en-US" dirty="0" smtClean="0"/>
              <a:t> bond. This lack of ability to </a:t>
            </a:r>
          </a:p>
          <a:p>
            <a:r>
              <a:rPr lang="en-US" dirty="0" smtClean="0"/>
              <a:t>rotate results in two possible configurations.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Nucleic acid tertiary structure</a:t>
            </a:r>
            <a:br>
              <a:rPr lang="en-US" dirty="0" smtClean="0"/>
            </a:br>
            <a:r>
              <a:rPr lang="en-US" sz="2667" dirty="0" smtClean="0">
                <a:hlinkClick r:id="rId2"/>
              </a:rPr>
              <a:t>http://en.wikipedia.org/wiki/Nucleic_acid_tertiary_structure</a:t>
            </a:r>
            <a:r>
              <a:rPr lang="en-US" sz="2667" dirty="0" smtClean="0"/>
              <a:t> </a:t>
            </a:r>
            <a:endParaRPr lang="en-US" sz="2667" dirty="0"/>
          </a:p>
        </p:txBody>
      </p:sp>
      <p:pic>
        <p:nvPicPr>
          <p:cNvPr id="4" name="Picture 3" descr="RNA_triplex.png"/>
          <p:cNvPicPr>
            <a:picLocks noChangeAspect="1"/>
          </p:cNvPicPr>
          <p:nvPr/>
        </p:nvPicPr>
        <p:blipFill>
          <a:blip r:embed="rId3"/>
          <a:stretch>
            <a:fillRect/>
          </a:stretch>
        </p:blipFill>
        <p:spPr>
          <a:xfrm>
            <a:off x="143099" y="1417638"/>
            <a:ext cx="5629465" cy="4018031"/>
          </a:xfrm>
          <a:prstGeom prst="rect">
            <a:avLst/>
          </a:prstGeom>
        </p:spPr>
      </p:pic>
      <p:sp>
        <p:nvSpPr>
          <p:cNvPr id="5" name="TextBox 4"/>
          <p:cNvSpPr txBox="1"/>
          <p:nvPr/>
        </p:nvSpPr>
        <p:spPr>
          <a:xfrm>
            <a:off x="6172243" y="2191829"/>
            <a:ext cx="2865613" cy="646331"/>
          </a:xfrm>
          <a:prstGeom prst="rect">
            <a:avLst/>
          </a:prstGeom>
          <a:noFill/>
        </p:spPr>
        <p:txBody>
          <a:bodyPr wrap="none" rtlCol="0">
            <a:spAutoFit/>
          </a:bodyPr>
          <a:lstStyle/>
          <a:p>
            <a:r>
              <a:rPr lang="en-US" dirty="0" smtClean="0"/>
              <a:t>Figure Attribution: </a:t>
            </a:r>
          </a:p>
          <a:p>
            <a:r>
              <a:rPr lang="en-US" dirty="0" err="1" smtClean="0"/>
              <a:t>Qinhua</a:t>
            </a:r>
            <a:r>
              <a:rPr lang="en-US" dirty="0" smtClean="0"/>
              <a:t> Zhou at </a:t>
            </a:r>
            <a:r>
              <a:rPr lang="en-US" dirty="0" err="1" smtClean="0"/>
              <a:t>en.wikipedia</a:t>
            </a:r>
            <a:endParaRPr lang="en-US" dirty="0"/>
          </a:p>
        </p:txBody>
      </p:sp>
      <p:sp>
        <p:nvSpPr>
          <p:cNvPr id="7" name="TextBox 6"/>
          <p:cNvSpPr txBox="1"/>
          <p:nvPr/>
        </p:nvSpPr>
        <p:spPr>
          <a:xfrm>
            <a:off x="457200" y="5701486"/>
            <a:ext cx="7871341" cy="923330"/>
          </a:xfrm>
          <a:prstGeom prst="rect">
            <a:avLst/>
          </a:prstGeom>
          <a:noFill/>
        </p:spPr>
        <p:txBody>
          <a:bodyPr wrap="none" rtlCol="0">
            <a:spAutoFit/>
          </a:bodyPr>
          <a:lstStyle/>
          <a:p>
            <a:r>
              <a:rPr lang="en-US" dirty="0" smtClean="0"/>
              <a:t>“Although the major groove of standard A-form RNA is fairly narrow and therefore </a:t>
            </a:r>
          </a:p>
          <a:p>
            <a:r>
              <a:rPr lang="en-US" dirty="0" smtClean="0"/>
              <a:t>less available for triplex interaction than the minor groove, major groove triplex </a:t>
            </a:r>
          </a:p>
          <a:p>
            <a:r>
              <a:rPr lang="en-US" dirty="0" smtClean="0"/>
              <a:t>interactions can be observed in several RNA structures.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8971"/>
          </a:xfrm>
        </p:spPr>
        <p:txBody>
          <a:bodyPr>
            <a:normAutofit fontScale="90000"/>
          </a:bodyPr>
          <a:lstStyle/>
          <a:p>
            <a:r>
              <a:rPr lang="en-US" dirty="0" smtClean="0"/>
              <a:t>A-minor motif type I in an RNA triplex</a:t>
            </a:r>
            <a:endParaRPr lang="en-US" dirty="0"/>
          </a:p>
        </p:txBody>
      </p:sp>
      <p:sp>
        <p:nvSpPr>
          <p:cNvPr id="4" name="TextBox 3"/>
          <p:cNvSpPr txBox="1"/>
          <p:nvPr/>
        </p:nvSpPr>
        <p:spPr>
          <a:xfrm>
            <a:off x="258548" y="4888939"/>
            <a:ext cx="8060921" cy="923330"/>
          </a:xfrm>
          <a:prstGeom prst="rect">
            <a:avLst/>
          </a:prstGeom>
          <a:noFill/>
        </p:spPr>
        <p:txBody>
          <a:bodyPr wrap="none" rtlCol="0">
            <a:spAutoFit/>
          </a:bodyPr>
          <a:lstStyle/>
          <a:p>
            <a:r>
              <a:rPr lang="en-US" dirty="0" smtClean="0"/>
              <a:t>“…The minor groove triple is a ubiquitous RNA structural motif. Because interactions </a:t>
            </a:r>
          </a:p>
          <a:p>
            <a:r>
              <a:rPr lang="en-US" dirty="0" smtClean="0"/>
              <a:t>with the minor groove are often mediated by </a:t>
            </a:r>
            <a:r>
              <a:rPr lang="en-US" dirty="0" smtClean="0">
                <a:solidFill>
                  <a:srgbClr val="FF0000"/>
                </a:solidFill>
              </a:rPr>
              <a:t>the 2'-OH of the ribose </a:t>
            </a:r>
            <a:r>
              <a:rPr lang="en-US" dirty="0" smtClean="0"/>
              <a:t>sugar, this </a:t>
            </a:r>
          </a:p>
          <a:p>
            <a:r>
              <a:rPr lang="en-US" dirty="0" smtClean="0"/>
              <a:t>RNA motif looks very different from its DNA equivalent.” </a:t>
            </a:r>
            <a:endParaRPr lang="en-US" dirty="0"/>
          </a:p>
        </p:txBody>
      </p:sp>
      <p:pic>
        <p:nvPicPr>
          <p:cNvPr id="5" name="Picture 4" descr="RNA A-minor-motif_type1.png"/>
          <p:cNvPicPr>
            <a:picLocks noChangeAspect="1"/>
          </p:cNvPicPr>
          <p:nvPr/>
        </p:nvPicPr>
        <p:blipFill>
          <a:blip r:embed="rId2"/>
          <a:stretch>
            <a:fillRect/>
          </a:stretch>
        </p:blipFill>
        <p:spPr>
          <a:xfrm>
            <a:off x="1206115" y="1049692"/>
            <a:ext cx="4944146" cy="3839247"/>
          </a:xfrm>
          <a:prstGeom prst="rect">
            <a:avLst/>
          </a:prstGeom>
        </p:spPr>
      </p:pic>
      <p:sp>
        <p:nvSpPr>
          <p:cNvPr id="7" name="TextBox 6"/>
          <p:cNvSpPr txBox="1"/>
          <p:nvPr/>
        </p:nvSpPr>
        <p:spPr>
          <a:xfrm>
            <a:off x="258548" y="5961065"/>
            <a:ext cx="8100482" cy="646331"/>
          </a:xfrm>
          <a:prstGeom prst="rect">
            <a:avLst/>
          </a:prstGeom>
          <a:noFill/>
        </p:spPr>
        <p:txBody>
          <a:bodyPr wrap="none" rtlCol="0">
            <a:spAutoFit/>
          </a:bodyPr>
          <a:lstStyle/>
          <a:p>
            <a:r>
              <a:rPr lang="en-US" dirty="0" smtClean="0"/>
              <a:t>“…The A-minor motif is a ubiquitous RNA tertiary structural motif. It is formed by the </a:t>
            </a:r>
          </a:p>
          <a:p>
            <a:r>
              <a:rPr lang="en-US" dirty="0" smtClean="0"/>
              <a:t>insertion of an unpaired nucleoside into the minor groove of an RNA duplex. “</a:t>
            </a:r>
            <a:endParaRPr lang="en-US" dirty="0"/>
          </a:p>
        </p:txBody>
      </p:sp>
      <p:sp>
        <p:nvSpPr>
          <p:cNvPr id="8" name="TextBox 7"/>
          <p:cNvSpPr txBox="1"/>
          <p:nvPr/>
        </p:nvSpPr>
        <p:spPr>
          <a:xfrm>
            <a:off x="6150261" y="1571589"/>
            <a:ext cx="1426242" cy="707886"/>
          </a:xfrm>
          <a:prstGeom prst="rect">
            <a:avLst/>
          </a:prstGeom>
          <a:noFill/>
        </p:spPr>
        <p:txBody>
          <a:bodyPr wrap="none" rtlCol="0">
            <a:spAutoFit/>
          </a:bodyPr>
          <a:lstStyle/>
          <a:p>
            <a:r>
              <a:rPr lang="en-US" sz="4000" b="1" dirty="0" smtClean="0">
                <a:solidFill>
                  <a:srgbClr val="FF0000"/>
                </a:solidFill>
              </a:rPr>
              <a:t>2`-OH</a:t>
            </a:r>
            <a:endParaRPr lang="en-US" sz="4000" b="1" dirty="0">
              <a:solidFill>
                <a:srgbClr val="FF0000"/>
              </a:solidFill>
            </a:endParaRPr>
          </a:p>
        </p:txBody>
      </p:sp>
      <p:grpSp>
        <p:nvGrpSpPr>
          <p:cNvPr id="13" name="Group 12"/>
          <p:cNvGrpSpPr/>
          <p:nvPr/>
        </p:nvGrpSpPr>
        <p:grpSpPr>
          <a:xfrm>
            <a:off x="1160711" y="1790272"/>
            <a:ext cx="4183309" cy="1276855"/>
            <a:chOff x="1160711" y="1790272"/>
            <a:chExt cx="4183309" cy="1276855"/>
          </a:xfrm>
        </p:grpSpPr>
        <p:sp>
          <p:nvSpPr>
            <p:cNvPr id="10" name="Right Arrow 9"/>
            <p:cNvSpPr/>
            <p:nvPr/>
          </p:nvSpPr>
          <p:spPr>
            <a:xfrm rot="1036789">
              <a:off x="1160711" y="2582495"/>
              <a:ext cx="978408" cy="484632"/>
            </a:xfrm>
            <a:prstGeom prst="rightArrow">
              <a:avLst/>
            </a:prstGeom>
            <a:gradFill flip="none" rotWithShape="1">
              <a:gsLst>
                <a:gs pos="0">
                  <a:srgbClr val="FF0000"/>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2286120">
              <a:off x="1872979" y="2037159"/>
              <a:ext cx="978408" cy="484632"/>
            </a:xfrm>
            <a:prstGeom prst="rightArrow">
              <a:avLst/>
            </a:prstGeom>
            <a:gradFill flip="none" rotWithShape="1">
              <a:gsLst>
                <a:gs pos="0">
                  <a:srgbClr val="FF0000"/>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7141239">
              <a:off x="4612500" y="2037160"/>
              <a:ext cx="978408" cy="484632"/>
            </a:xfrm>
            <a:prstGeom prst="rightArrow">
              <a:avLst/>
            </a:prstGeom>
            <a:gradFill flip="none" rotWithShape="1">
              <a:gsLst>
                <a:gs pos="0">
                  <a:srgbClr val="FF0000"/>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507" y="3557454"/>
            <a:ext cx="8229600" cy="3206801"/>
          </a:xfrm>
        </p:spPr>
        <p:txBody>
          <a:bodyPr>
            <a:noAutofit/>
          </a:bodyPr>
          <a:lstStyle/>
          <a:p>
            <a:pPr marL="0" indent="0">
              <a:buNone/>
            </a:pPr>
            <a:r>
              <a:rPr lang="en-US" sz="2000" dirty="0" smtClean="0"/>
              <a:t>“…The ribose zipper is an RNA tertiary structural element in which two RNA chains are held together by hydrogen bonding interactions involving the 2’OH of ribose sugars on different strands. The 2'OH can behave as both hydrogen bond donor and acceptor, which allows formation of bifurcated hydrogen bonds with another 2’ OH.</a:t>
            </a:r>
          </a:p>
          <a:p>
            <a:pPr marL="0" indent="0">
              <a:buNone/>
            </a:pPr>
            <a:r>
              <a:rPr lang="en-US" sz="2000" dirty="0" smtClean="0"/>
              <a:t>Numerous forms of ribose zipper have been reported, but a common type involves four hydrogen bonds between 2'-OH groups of two adjacent sugars. Ribose zippers commonly occur in arrays that stabilize interactions between separate RNA strands. Ribose zippers are often observed as Stem-loop interactions with very low sequence specificity.”</a:t>
            </a:r>
            <a:endParaRPr lang="en-US" sz="2000" dirty="0"/>
          </a:p>
        </p:txBody>
      </p:sp>
      <p:pic>
        <p:nvPicPr>
          <p:cNvPr id="4" name="Picture 3" descr="RiboseZipperSchematic.png"/>
          <p:cNvPicPr>
            <a:picLocks noChangeAspect="1"/>
          </p:cNvPicPr>
          <p:nvPr/>
        </p:nvPicPr>
        <p:blipFill>
          <a:blip r:embed="rId2"/>
          <a:stretch>
            <a:fillRect/>
          </a:stretch>
        </p:blipFill>
        <p:spPr>
          <a:xfrm>
            <a:off x="447728" y="-37120"/>
            <a:ext cx="5669894" cy="3594574"/>
          </a:xfrm>
          <a:prstGeom prst="rect">
            <a:avLst/>
          </a:prstGeom>
        </p:spPr>
      </p:pic>
      <p:sp>
        <p:nvSpPr>
          <p:cNvPr id="5" name="TextBox 4"/>
          <p:cNvSpPr txBox="1"/>
          <p:nvPr/>
        </p:nvSpPr>
        <p:spPr>
          <a:xfrm>
            <a:off x="5721616" y="457485"/>
            <a:ext cx="3088794" cy="677108"/>
          </a:xfrm>
          <a:prstGeom prst="rect">
            <a:avLst/>
          </a:prstGeom>
          <a:effectLst>
            <a:glow rad="228600">
              <a:schemeClr val="accent2">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3800" dirty="0" smtClean="0">
                <a:solidFill>
                  <a:srgbClr val="800000"/>
                </a:solidFill>
                <a:effectLst>
                  <a:glow rad="76200">
                    <a:srgbClr val="FF6600">
                      <a:alpha val="75000"/>
                    </a:srgbClr>
                  </a:glow>
                </a:effectLst>
              </a:rPr>
              <a:t>RIBOSE ZIPPER</a:t>
            </a:r>
            <a:endParaRPr lang="en-US" sz="3800" dirty="0">
              <a:solidFill>
                <a:srgbClr val="800000"/>
              </a:solidFill>
              <a:effectLst>
                <a:glow rad="76200">
                  <a:srgbClr val="FF6600">
                    <a:alpha val="75000"/>
                  </a:srgbClr>
                </a:glow>
              </a:effectLst>
            </a:endParaRPr>
          </a:p>
        </p:txBody>
      </p:sp>
      <p:sp>
        <p:nvSpPr>
          <p:cNvPr id="6" name="TextBox 5"/>
          <p:cNvSpPr txBox="1"/>
          <p:nvPr/>
        </p:nvSpPr>
        <p:spPr>
          <a:xfrm>
            <a:off x="5404501" y="2369360"/>
            <a:ext cx="1426242" cy="707886"/>
          </a:xfrm>
          <a:prstGeom prst="rect">
            <a:avLst/>
          </a:prstGeom>
          <a:noFill/>
        </p:spPr>
        <p:txBody>
          <a:bodyPr wrap="none" rtlCol="0">
            <a:spAutoFit/>
          </a:bodyPr>
          <a:lstStyle/>
          <a:p>
            <a:r>
              <a:rPr lang="en-US" sz="4000" b="1" dirty="0" smtClean="0">
                <a:solidFill>
                  <a:srgbClr val="FF0000"/>
                </a:solidFill>
              </a:rPr>
              <a:t>2`-OH</a:t>
            </a:r>
            <a:endParaRPr lang="en-US" sz="4000" b="1" dirty="0">
              <a:solidFill>
                <a:srgbClr val="FF0000"/>
              </a:solidFill>
            </a:endParaRPr>
          </a:p>
        </p:txBody>
      </p:sp>
      <p:grpSp>
        <p:nvGrpSpPr>
          <p:cNvPr id="19" name="Group 18"/>
          <p:cNvGrpSpPr/>
          <p:nvPr/>
        </p:nvGrpSpPr>
        <p:grpSpPr>
          <a:xfrm>
            <a:off x="2038200" y="155407"/>
            <a:ext cx="1918909" cy="3273593"/>
            <a:chOff x="2038200" y="155407"/>
            <a:chExt cx="1918909" cy="3273593"/>
          </a:xfrm>
        </p:grpSpPr>
        <p:cxnSp>
          <p:nvCxnSpPr>
            <p:cNvPr id="9" name="Straight Arrow Connector 8"/>
            <p:cNvCxnSpPr/>
            <p:nvPr/>
          </p:nvCxnSpPr>
          <p:spPr>
            <a:xfrm rot="16200000" flipV="1">
              <a:off x="2915504" y="2910169"/>
              <a:ext cx="809531" cy="228131"/>
            </a:xfrm>
            <a:prstGeom prst="straightConnector1">
              <a:avLst/>
            </a:prstGeom>
            <a:ln w="111125">
              <a:gradFill flip="none" rotWithShape="1">
                <a:gsLst>
                  <a:gs pos="14000">
                    <a:srgbClr val="FF0000">
                      <a:alpha val="62000"/>
                    </a:srgbClr>
                  </a:gs>
                  <a:gs pos="100000">
                    <a:srgbClr val="FFFFFF"/>
                  </a:gs>
                </a:gsLst>
                <a:path path="circle">
                  <a:fillToRect l="100000" t="100000"/>
                </a:path>
                <a:tileRect r="-100000" b="-100000"/>
              </a:gra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206204" y="553078"/>
              <a:ext cx="750905" cy="685325"/>
            </a:xfrm>
            <a:prstGeom prst="straightConnector1">
              <a:avLst/>
            </a:prstGeom>
            <a:ln w="111125">
              <a:gradFill flip="none" rotWithShape="1">
                <a:gsLst>
                  <a:gs pos="14000">
                    <a:srgbClr val="FF0000">
                      <a:alpha val="62000"/>
                    </a:srgbClr>
                  </a:gs>
                  <a:gs pos="100000">
                    <a:srgbClr val="FFFFFF"/>
                  </a:gs>
                </a:gsLst>
                <a:path path="circle">
                  <a:fillToRect l="100000" t="100000"/>
                </a:path>
                <a:tileRect r="-100000" b="-100000"/>
              </a:gra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flipH="1" flipV="1">
              <a:off x="1967254" y="2566796"/>
              <a:ext cx="721989" cy="580098"/>
            </a:xfrm>
            <a:prstGeom prst="straightConnector1">
              <a:avLst/>
            </a:prstGeom>
            <a:ln w="111125">
              <a:gradFill flip="none" rotWithShape="1">
                <a:gsLst>
                  <a:gs pos="14000">
                    <a:srgbClr val="FF0000">
                      <a:alpha val="62000"/>
                    </a:srgbClr>
                  </a:gs>
                  <a:gs pos="100000">
                    <a:srgbClr val="FFFFFF"/>
                  </a:gs>
                </a:gsLst>
                <a:path path="circle">
                  <a:fillToRect l="100000" t="100000"/>
                </a:path>
                <a:tileRect r="-100000" b="-100000"/>
              </a:gra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603801" y="155407"/>
              <a:ext cx="830534" cy="795342"/>
            </a:xfrm>
            <a:prstGeom prst="straightConnector1">
              <a:avLst/>
            </a:prstGeom>
            <a:ln w="111125">
              <a:gradFill flip="none" rotWithShape="1">
                <a:gsLst>
                  <a:gs pos="14000">
                    <a:srgbClr val="FF0000">
                      <a:alpha val="62000"/>
                    </a:srgbClr>
                  </a:gs>
                  <a:gs pos="100000">
                    <a:srgbClr val="FFFFFF"/>
                  </a:gs>
                </a:gsLst>
                <a:path path="circle">
                  <a:fillToRect l="100000" t="100000"/>
                </a:path>
                <a:tileRect r="-100000" b="-100000"/>
              </a:gradFill>
              <a:tailEnd type="triangle"/>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34056"/>
            <a:ext cx="4064000" cy="1143000"/>
          </a:xfrm>
          <a:effectLst>
            <a:glow rad="228600">
              <a:schemeClr val="accent2">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Next level of understanding</a:t>
            </a:r>
            <a:endParaRPr lang="en-US" dirty="0"/>
          </a:p>
        </p:txBody>
      </p:sp>
      <p:sp>
        <p:nvSpPr>
          <p:cNvPr id="3" name="Content Placeholder 2"/>
          <p:cNvSpPr>
            <a:spLocks noGrp="1"/>
          </p:cNvSpPr>
          <p:nvPr>
            <p:ph idx="1"/>
          </p:nvPr>
        </p:nvSpPr>
        <p:spPr>
          <a:xfrm>
            <a:off x="91722" y="1615723"/>
            <a:ext cx="4429478" cy="4677833"/>
          </a:xfrm>
        </p:spPr>
        <p:txBody>
          <a:bodyPr>
            <a:normAutofit/>
          </a:bodyPr>
          <a:lstStyle/>
          <a:p>
            <a:pPr marL="0" indent="0">
              <a:buNone/>
            </a:pPr>
            <a:r>
              <a:rPr lang="en-US" sz="1600" dirty="0" smtClean="0"/>
              <a:t>…</a:t>
            </a:r>
            <a:r>
              <a:rPr lang="en-US" sz="1600" dirty="0" err="1" smtClean="0"/>
              <a:t>Riboses</a:t>
            </a:r>
            <a:r>
              <a:rPr lang="en-US" sz="1600" dirty="0" smtClean="0"/>
              <a:t> have C3`-endo conformations in general. In about one-half of the cases , OH2` appears to form a hydrogen-bond to O4` of the following residue, similar to the finding in the </a:t>
            </a:r>
            <a:r>
              <a:rPr lang="en-US" sz="1600" dirty="0" err="1" smtClean="0"/>
              <a:t>tRNA</a:t>
            </a:r>
            <a:r>
              <a:rPr lang="en-US" sz="1600" dirty="0" smtClean="0"/>
              <a:t> structure. …</a:t>
            </a:r>
          </a:p>
          <a:p>
            <a:pPr marL="0" indent="0">
              <a:buNone/>
            </a:pPr>
            <a:endParaRPr lang="en-US" sz="1600" dirty="0" smtClean="0"/>
          </a:p>
          <a:p>
            <a:pPr marL="0" indent="0">
              <a:buNone/>
            </a:pPr>
            <a:r>
              <a:rPr lang="en-US" sz="1600" dirty="0" smtClean="0"/>
              <a:t>..The U</a:t>
            </a:r>
            <a:r>
              <a:rPr lang="en-US" sz="1600" dirty="0" smtClean="0">
                <a:latin typeface="Wingdings"/>
                <a:ea typeface="Wingdings"/>
                <a:cs typeface="Wingdings"/>
              </a:rPr>
              <a:t></a:t>
            </a:r>
            <a:r>
              <a:rPr lang="en-US" sz="1600" dirty="0" smtClean="0"/>
              <a:t>C pairs each form only one base-base hydrogen bond, but are stabilized by a water that bridges the ring </a:t>
            </a:r>
            <a:r>
              <a:rPr lang="en-US" sz="1600" dirty="0" err="1" smtClean="0"/>
              <a:t>nitrogens</a:t>
            </a:r>
            <a:r>
              <a:rPr lang="en-US" sz="1600" dirty="0" smtClean="0"/>
              <a:t> and four waters in the major grove which link bases and phosphates The G</a:t>
            </a:r>
            <a:r>
              <a:rPr lang="en-US" sz="1600" dirty="0" smtClean="0">
                <a:latin typeface="Wingdings"/>
                <a:ea typeface="Wingdings"/>
                <a:cs typeface="Wingdings"/>
              </a:rPr>
              <a:t></a:t>
            </a:r>
            <a:r>
              <a:rPr lang="en-US" sz="1600" dirty="0" smtClean="0"/>
              <a:t>U wobble pair is also stabilized by a water molecule in the minor groove that bridges the unpaired guanine amino and the ribose OH of the </a:t>
            </a:r>
            <a:r>
              <a:rPr lang="en-US" sz="1600" dirty="0" err="1" smtClean="0"/>
              <a:t>uracil</a:t>
            </a:r>
            <a:r>
              <a:rPr lang="en-US" sz="1600" dirty="0" smtClean="0"/>
              <a:t>. The hydrogen-bonding to water shows that specific hydrogen bonds between groups other than just the bases are important in the stabilizing double-helical RNA…</a:t>
            </a:r>
            <a:endParaRPr lang="en-US" sz="1600" dirty="0"/>
          </a:p>
        </p:txBody>
      </p:sp>
      <p:pic>
        <p:nvPicPr>
          <p:cNvPr id="4" name="Picture 3" descr="Screen shot 2011-03-19 at 6.44.50 PM.png"/>
          <p:cNvPicPr>
            <a:picLocks noChangeAspect="1"/>
          </p:cNvPicPr>
          <p:nvPr/>
        </p:nvPicPr>
        <p:blipFill>
          <a:blip r:embed="rId2"/>
          <a:stretch>
            <a:fillRect/>
          </a:stretch>
        </p:blipFill>
        <p:spPr>
          <a:xfrm>
            <a:off x="4521200" y="0"/>
            <a:ext cx="46228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err="1">
                <a:solidFill>
                  <a:srgbClr val="000000"/>
                </a:solidFill>
                <a:latin typeface="Arial" charset="0"/>
                <a:ea typeface="msgothic" charset="0"/>
                <a:cs typeface="msgothic" charset="0"/>
              </a:rPr>
              <a:t>Conformationally</a:t>
            </a:r>
            <a:r>
              <a:rPr lang="en-GB" sz="1500" b="1" dirty="0">
                <a:solidFill>
                  <a:srgbClr val="000000"/>
                </a:solidFill>
                <a:latin typeface="Arial" charset="0"/>
                <a:ea typeface="msgothic" charset="0"/>
                <a:cs typeface="msgothic" charset="0"/>
              </a:rPr>
              <a:t> locked nucleotides.</a:t>
            </a:r>
          </a:p>
        </p:txBody>
      </p:sp>
      <p:pic>
        <p:nvPicPr>
          <p:cNvPr id="3074" name="Picture 2"/>
          <p:cNvPicPr>
            <a:picLocks noChangeAspect="1" noChangeArrowheads="1"/>
          </p:cNvPicPr>
          <p:nvPr/>
        </p:nvPicPr>
        <p:blipFill>
          <a:blip r:embed="rId3"/>
          <a:srcRect/>
          <a:stretch>
            <a:fillRect/>
          </a:stretch>
        </p:blipFill>
        <p:spPr bwMode="auto">
          <a:xfrm>
            <a:off x="7837920" y="6205612"/>
            <a:ext cx="979200" cy="489651"/>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1229760" y="979303"/>
            <a:ext cx="6688800" cy="4893634"/>
          </a:xfrm>
          <a:prstGeom prst="rect">
            <a:avLst/>
          </a:prstGeom>
          <a:noFill/>
          <a:ln w="9525">
            <a:noFill/>
            <a:round/>
            <a:headEnd/>
            <a:tailEnd/>
          </a:ln>
          <a:effectLst/>
        </p:spPr>
      </p:pic>
      <p:sp>
        <p:nvSpPr>
          <p:cNvPr id="3076" name="Text Box 4"/>
          <p:cNvSpPr txBox="1">
            <a:spLocks noChangeArrowheads="1"/>
          </p:cNvSpPr>
          <p:nvPr/>
        </p:nvSpPr>
        <p:spPr bwMode="auto">
          <a:xfrm>
            <a:off x="1229760" y="5972308"/>
            <a:ext cx="3918240"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err="1">
                <a:solidFill>
                  <a:srgbClr val="000000"/>
                </a:solidFill>
                <a:latin typeface="Arial" charset="0"/>
                <a:ea typeface="msgothic" charset="0"/>
                <a:cs typeface="msgothic" charset="0"/>
              </a:rPr>
              <a:t>Julien</a:t>
            </a:r>
            <a:r>
              <a:rPr lang="en-GB" sz="1100" b="1" dirty="0">
                <a:solidFill>
                  <a:srgbClr val="000000"/>
                </a:solidFill>
                <a:latin typeface="Arial" charset="0"/>
                <a:ea typeface="msgothic" charset="0"/>
                <a:cs typeface="msgothic" charset="0"/>
              </a:rPr>
              <a:t> K R et al. RNA 2008;14:1632-1643</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Copyright © 2008 RNA Society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11" y="208139"/>
            <a:ext cx="8229600" cy="6441721"/>
          </a:xfrm>
        </p:spPr>
        <p:txBody>
          <a:bodyPr>
            <a:noAutofit/>
          </a:bodyPr>
          <a:lstStyle/>
          <a:p>
            <a:pPr marL="0" indent="0">
              <a:buNone/>
            </a:pPr>
            <a:r>
              <a:rPr lang="en-US" sz="2300" dirty="0" smtClean="0"/>
              <a:t>We introduce the use of commercially available locked nucleic acids (</a:t>
            </a:r>
            <a:r>
              <a:rPr lang="en-US" sz="2300" dirty="0" err="1" smtClean="0"/>
              <a:t>LNAs</a:t>
            </a:r>
            <a:r>
              <a:rPr lang="en-US" sz="2300" dirty="0" smtClean="0"/>
              <a:t>) as a functional probe in RNA. LNA nucleotides contain a covalent linkage that restricts the </a:t>
            </a:r>
            <a:r>
              <a:rPr lang="en-US" sz="2300" dirty="0" err="1" smtClean="0"/>
              <a:t>pseudorotation</a:t>
            </a:r>
            <a:r>
              <a:rPr lang="en-US" sz="2300" dirty="0" smtClean="0"/>
              <a:t> phase of the ribose to C3′-endo (A-form). Introduction of an LNA at a single site thus allows the role of ribose structure and dynamics in RNA function to be assessed. We apply LNA probing at multiple sites to analyze self-cleavage in the lead-dependent </a:t>
            </a:r>
            <a:r>
              <a:rPr lang="en-US" sz="2300" dirty="0" err="1" smtClean="0"/>
              <a:t>ribozyme</a:t>
            </a:r>
            <a:r>
              <a:rPr lang="en-US" sz="2300" dirty="0" smtClean="0"/>
              <a:t> (</a:t>
            </a:r>
            <a:r>
              <a:rPr lang="en-US" sz="2300" dirty="0" err="1" smtClean="0"/>
              <a:t>leadzyme</a:t>
            </a:r>
            <a:r>
              <a:rPr lang="en-US" sz="2300" dirty="0" smtClean="0"/>
              <a:t>), thermodynamic stability in the UUCG </a:t>
            </a:r>
            <a:r>
              <a:rPr lang="en-US" sz="2300" dirty="0" err="1" smtClean="0"/>
              <a:t>tetraloop</a:t>
            </a:r>
            <a:r>
              <a:rPr lang="en-US" sz="2300" dirty="0" smtClean="0"/>
              <a:t>, and the kinetics of recognition of U1A protein by U1 </a:t>
            </a:r>
            <a:r>
              <a:rPr lang="en-US" sz="2300" dirty="0" err="1" smtClean="0"/>
              <a:t>snRNA</a:t>
            </a:r>
            <a:r>
              <a:rPr lang="en-US" sz="2300" dirty="0" smtClean="0"/>
              <a:t> hairpin II. In the </a:t>
            </a:r>
            <a:r>
              <a:rPr lang="en-US" sz="2300" dirty="0" err="1" smtClean="0"/>
              <a:t>leadzyme</a:t>
            </a:r>
            <a:r>
              <a:rPr lang="en-US" sz="2300" dirty="0" smtClean="0"/>
              <a:t>, locking a single </a:t>
            </a:r>
            <a:r>
              <a:rPr lang="en-US" sz="2300" dirty="0" err="1" smtClean="0"/>
              <a:t>guanosine</a:t>
            </a:r>
            <a:r>
              <a:rPr lang="en-US" sz="2300" dirty="0" smtClean="0"/>
              <a:t> residue into the C3′-endo pucker increases the catalytic rate by a factor of 20, despite the fact that X-ray crystallographic and NMR structures of the </a:t>
            </a:r>
            <a:r>
              <a:rPr lang="en-US" sz="2300" dirty="0" err="1" smtClean="0"/>
              <a:t>leadzyme</a:t>
            </a:r>
            <a:r>
              <a:rPr lang="en-US" sz="2300" dirty="0" smtClean="0"/>
              <a:t> ground state reported a C2′-endo conformation at this site. </a:t>
            </a:r>
            <a:r>
              <a:rPr lang="en-US" sz="2300" b="1" u="sng" dirty="0" smtClean="0"/>
              <a:t>These results strongly suggest that a conformational change at this position is critical for catalytic function.</a:t>
            </a:r>
            <a:r>
              <a:rPr lang="en-US" sz="2300" dirty="0" smtClean="0"/>
              <a:t> Functional insights obtained in all three systems demonstrate the highly general applicability of LNA probing in analysis of the role of ribose orientation in RNA structure, dynamics, and function.</a:t>
            </a:r>
            <a:endParaRPr lang="en-US" sz="23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519"/>
            <a:ext cx="8229600" cy="1143000"/>
          </a:xfrm>
          <a:effectLst>
            <a:glow rad="228600">
              <a:schemeClr val="accent4">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lstStyle/>
          <a:p>
            <a:r>
              <a:rPr lang="en-US" dirty="0" smtClean="0"/>
              <a:t>RNA WORLD</a:t>
            </a:r>
            <a:endParaRPr lang="en-US" dirty="0"/>
          </a:p>
        </p:txBody>
      </p:sp>
      <p:sp>
        <p:nvSpPr>
          <p:cNvPr id="3" name="Content Placeholder 2"/>
          <p:cNvSpPr>
            <a:spLocks noGrp="1"/>
          </p:cNvSpPr>
          <p:nvPr>
            <p:ph idx="1"/>
          </p:nvPr>
        </p:nvSpPr>
        <p:spPr>
          <a:xfrm>
            <a:off x="457199" y="2925366"/>
            <a:ext cx="8468389" cy="3785127"/>
          </a:xfrm>
        </p:spPr>
        <p:txBody>
          <a:bodyPr>
            <a:normAutofit fontScale="77500" lnSpcReduction="20000"/>
          </a:bodyPr>
          <a:lstStyle/>
          <a:p>
            <a:pPr marL="0" indent="0">
              <a:buNone/>
            </a:pPr>
            <a:r>
              <a:rPr lang="en-US" dirty="0" smtClean="0">
                <a:solidFill>
                  <a:srgbClr val="231F20"/>
                </a:solidFill>
                <a:latin typeface="AdvPS94BA"/>
              </a:rPr>
              <a:t>“…There is now strong evidence indicating that an RNA World did indeed exist on the early Earth. The smoking gun is seen in the structure of the contemporary ribosome (Ban et al. 2000;Wimberly et al. 2000; </a:t>
            </a:r>
            <a:r>
              <a:rPr lang="en-US" dirty="0" err="1" smtClean="0">
                <a:solidFill>
                  <a:srgbClr val="231F20"/>
                </a:solidFill>
                <a:latin typeface="AdvPS94BA"/>
              </a:rPr>
              <a:t>Yusupov</a:t>
            </a:r>
            <a:r>
              <a:rPr lang="en-US" dirty="0" smtClean="0">
                <a:solidFill>
                  <a:srgbClr val="231F20"/>
                </a:solidFill>
                <a:latin typeface="AdvPS94BA"/>
              </a:rPr>
              <a:t> et al. 2001). The active site for peptide-bond formation lies deep within a central core of RNA, whereas proteins decorate the outside of this RNA core and insert narrow fingers into it. No amino acid side chain comes within 18A° of the active site (</a:t>
            </a:r>
            <a:r>
              <a:rPr lang="en-US" dirty="0" err="1" smtClean="0">
                <a:solidFill>
                  <a:srgbClr val="231F20"/>
                </a:solidFill>
                <a:latin typeface="AdvPS94BA"/>
              </a:rPr>
              <a:t>Nissen</a:t>
            </a:r>
            <a:r>
              <a:rPr lang="en-US" dirty="0" smtClean="0">
                <a:solidFill>
                  <a:srgbClr val="231F20"/>
                </a:solidFill>
                <a:latin typeface="AdvPS94BA"/>
              </a:rPr>
              <a:t> et al. 2000). Clearly, the ribosome is a </a:t>
            </a:r>
            <a:r>
              <a:rPr lang="en-US" dirty="0" err="1" smtClean="0">
                <a:solidFill>
                  <a:srgbClr val="231F20"/>
                </a:solidFill>
                <a:latin typeface="AdvPS94BA"/>
              </a:rPr>
              <a:t>ribozyme</a:t>
            </a:r>
            <a:r>
              <a:rPr lang="en-US" dirty="0" smtClean="0">
                <a:solidFill>
                  <a:srgbClr val="231F20"/>
                </a:solidFill>
                <a:latin typeface="AdvPS94BA"/>
              </a:rPr>
              <a:t> (</a:t>
            </a:r>
            <a:r>
              <a:rPr lang="en-US" dirty="0" err="1" smtClean="0">
                <a:solidFill>
                  <a:srgbClr val="231F20"/>
                </a:solidFill>
                <a:latin typeface="AdvPS94BA"/>
              </a:rPr>
              <a:t>Steitz</a:t>
            </a:r>
            <a:r>
              <a:rPr lang="en-US" dirty="0" smtClean="0">
                <a:solidFill>
                  <a:srgbClr val="231F20"/>
                </a:solidFill>
                <a:latin typeface="AdvPS94BA"/>
              </a:rPr>
              <a:t> </a:t>
            </a:r>
            <a:r>
              <a:rPr lang="en-US" dirty="0" err="1" smtClean="0">
                <a:solidFill>
                  <a:srgbClr val="231F20"/>
                </a:solidFill>
                <a:latin typeface="AdvPS94BA"/>
              </a:rPr>
              <a:t>andMoore</a:t>
            </a:r>
            <a:r>
              <a:rPr lang="en-US" dirty="0" smtClean="0">
                <a:solidFill>
                  <a:srgbClr val="231F20"/>
                </a:solidFill>
                <a:latin typeface="AdvPS94BA"/>
              </a:rPr>
              <a:t> 2003), and it is hard to avoid the conclusion that, as suggested by Crick, “the primitive ribosome could have been made entirely of RNA” (1968). </a:t>
            </a:r>
            <a:endParaRPr lang="en-US" dirty="0"/>
          </a:p>
        </p:txBody>
      </p:sp>
      <p:pic>
        <p:nvPicPr>
          <p:cNvPr id="4" name="Picture 3" descr="Screen shot 2011-03-20 at 11.54.29 AM.png"/>
          <p:cNvPicPr>
            <a:picLocks noChangeAspect="1"/>
          </p:cNvPicPr>
          <p:nvPr/>
        </p:nvPicPr>
        <p:blipFill>
          <a:blip r:embed="rId2"/>
          <a:stretch>
            <a:fillRect/>
          </a:stretch>
        </p:blipFill>
        <p:spPr>
          <a:xfrm>
            <a:off x="1049734" y="1417638"/>
            <a:ext cx="7044532" cy="1374662"/>
          </a:xfrm>
          <a:prstGeom prst="rect">
            <a:avLst/>
          </a:prstGeom>
          <a:solidFill>
            <a:schemeClr val="accent6">
              <a:lumMod val="40000"/>
              <a:lumOff val="60000"/>
            </a:schemeClr>
          </a:solidFill>
          <a:effectLst>
            <a:glow rad="101600">
              <a:schemeClr val="accent6">
                <a:lumMod val="40000"/>
                <a:lumOff val="60000"/>
                <a:alpha val="75000"/>
              </a:schemeClr>
            </a:glow>
            <a:outerShdw blurRad="63500" sx="102000" sy="102000" algn="ctr">
              <a:srgbClr val="000000">
                <a:alpha val="43000"/>
              </a:srgbClr>
            </a:outerShdw>
          </a:effectLst>
        </p:spPr>
      </p:pic>
      <p:sp>
        <p:nvSpPr>
          <p:cNvPr id="5" name="TextBox 4"/>
          <p:cNvSpPr txBox="1"/>
          <p:nvPr/>
        </p:nvSpPr>
        <p:spPr>
          <a:xfrm>
            <a:off x="7176953" y="2322382"/>
            <a:ext cx="808635" cy="461665"/>
          </a:xfrm>
          <a:prstGeom prst="rect">
            <a:avLst/>
          </a:prstGeom>
          <a:noFill/>
        </p:spPr>
        <p:txBody>
          <a:bodyPr wrap="none" rtlCol="0">
            <a:spAutoFit/>
          </a:bodyPr>
          <a:lstStyle/>
          <a:p>
            <a:r>
              <a:rPr lang="en-US" sz="2400" dirty="0" smtClean="0"/>
              <a:t>2010</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343"/>
            <a:ext cx="8229600" cy="2148114"/>
          </a:xfrm>
          <a:effectLst>
            <a:glow rad="228600">
              <a:schemeClr val="accent1">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5333" b="1" dirty="0" smtClean="0">
                <a:solidFill>
                  <a:srgbClr val="800000"/>
                </a:solidFill>
                <a:effectLst>
                  <a:glow rad="63500">
                    <a:schemeClr val="accent2">
                      <a:alpha val="75000"/>
                    </a:schemeClr>
                  </a:glow>
                </a:effectLst>
              </a:rPr>
              <a:t>Homework assignment #1</a:t>
            </a:r>
            <a:r>
              <a:rPr lang="en-US" sz="3200" dirty="0" smtClean="0"/>
              <a:t/>
            </a:r>
            <a:br>
              <a:rPr lang="en-US" sz="3200" dirty="0" smtClean="0"/>
            </a:br>
            <a:r>
              <a:rPr lang="en-US" sz="3200" dirty="0" smtClean="0"/>
              <a:t>Watch a video lecture at UC  Berkley 2010 </a:t>
            </a:r>
            <a:br>
              <a:rPr lang="en-US" sz="3200" dirty="0" smtClean="0"/>
            </a:br>
            <a:r>
              <a:rPr lang="en-US" sz="3200" dirty="0" smtClean="0"/>
              <a:t>Nobel Laureate Sidney Altman, </a:t>
            </a:r>
            <a:br>
              <a:rPr lang="en-US" sz="3200" dirty="0" smtClean="0"/>
            </a:br>
            <a:r>
              <a:rPr lang="en-US" sz="3200" dirty="0" smtClean="0"/>
              <a:t>Entering the RNA World</a:t>
            </a:r>
            <a:endParaRPr lang="en-US" sz="3200" dirty="0"/>
          </a:p>
        </p:txBody>
      </p:sp>
      <p:pic>
        <p:nvPicPr>
          <p:cNvPr id="4" name="Picture 3" descr="Screen shot 2011-03-18 at 2.48.26 PM.png"/>
          <p:cNvPicPr>
            <a:picLocks noChangeAspect="1"/>
          </p:cNvPicPr>
          <p:nvPr/>
        </p:nvPicPr>
        <p:blipFill>
          <a:blip r:embed="rId2"/>
          <a:stretch>
            <a:fillRect/>
          </a:stretch>
        </p:blipFill>
        <p:spPr>
          <a:xfrm>
            <a:off x="1444172" y="2984963"/>
            <a:ext cx="5494338" cy="3706350"/>
          </a:xfrm>
          <a:prstGeom prst="rect">
            <a:avLst/>
          </a:prstGeom>
        </p:spPr>
      </p:pic>
      <p:sp>
        <p:nvSpPr>
          <p:cNvPr id="6" name="TextBox 5"/>
          <p:cNvSpPr txBox="1"/>
          <p:nvPr/>
        </p:nvSpPr>
        <p:spPr>
          <a:xfrm>
            <a:off x="1444172" y="2416629"/>
            <a:ext cx="4728052" cy="646331"/>
          </a:xfrm>
          <a:prstGeom prst="rect">
            <a:avLst/>
          </a:prstGeom>
          <a:noFill/>
        </p:spPr>
        <p:txBody>
          <a:bodyPr wrap="none" rtlCol="0">
            <a:spAutoFit/>
          </a:bodyPr>
          <a:lstStyle/>
          <a:p>
            <a:r>
              <a:rPr lang="en-US" u="sng" dirty="0" smtClean="0">
                <a:hlinkClick r:id="rId3"/>
              </a:rPr>
              <a:t>http://www.youtube.com/watch?v=IhQcK4PsStk</a:t>
            </a:r>
            <a:r>
              <a:rPr lang="en-US" u="sng" dirty="0" smtClean="0"/>
              <a:t>  </a:t>
            </a:r>
            <a:r>
              <a:rPr lang="en-US" dirty="0" smtClean="0"/>
              <a:t>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3-20 at 12.20.39 PM.png"/>
          <p:cNvPicPr>
            <a:picLocks noChangeAspect="1"/>
          </p:cNvPicPr>
          <p:nvPr/>
        </p:nvPicPr>
        <p:blipFill>
          <a:blip r:embed="rId2"/>
          <a:stretch>
            <a:fillRect/>
          </a:stretch>
        </p:blipFill>
        <p:spPr>
          <a:xfrm>
            <a:off x="205701" y="1435400"/>
            <a:ext cx="8732597" cy="5357812"/>
          </a:xfrm>
          <a:prstGeom prst="rect">
            <a:avLst/>
          </a:prstGeom>
        </p:spPr>
      </p:pic>
      <p:pic>
        <p:nvPicPr>
          <p:cNvPr id="5" name="Picture 4" descr="Screen shot 2011-03-20 at 12.27.52 PM.png"/>
          <p:cNvPicPr>
            <a:picLocks noChangeAspect="1"/>
          </p:cNvPicPr>
          <p:nvPr/>
        </p:nvPicPr>
        <p:blipFill>
          <a:blip r:embed="rId3">
            <a:duotone>
              <a:srgbClr val="FF0000"/>
              <a:srgbClr val="FFF1C1"/>
            </a:duotone>
          </a:blip>
          <a:stretch>
            <a:fillRect/>
          </a:stretch>
        </p:blipFill>
        <p:spPr>
          <a:xfrm>
            <a:off x="1926835" y="124327"/>
            <a:ext cx="7011463" cy="1580361"/>
          </a:xfrm>
          <a:prstGeom prst="rect">
            <a:avLst/>
          </a:prstGeom>
          <a:solidFill>
            <a:srgbClr val="8EB4E3">
              <a:alpha val="56000"/>
            </a:srgbClr>
          </a:solidFill>
        </p:spPr>
      </p:pic>
      <p:grpSp>
        <p:nvGrpSpPr>
          <p:cNvPr id="17" name="Group 16"/>
          <p:cNvGrpSpPr/>
          <p:nvPr/>
        </p:nvGrpSpPr>
        <p:grpSpPr>
          <a:xfrm>
            <a:off x="205701" y="4422511"/>
            <a:ext cx="4616629" cy="2083885"/>
            <a:chOff x="205701" y="4422511"/>
            <a:chExt cx="4616629" cy="2083885"/>
          </a:xfrm>
        </p:grpSpPr>
        <p:sp>
          <p:nvSpPr>
            <p:cNvPr id="6" name="TextBox 5"/>
            <p:cNvSpPr txBox="1"/>
            <p:nvPr/>
          </p:nvSpPr>
          <p:spPr>
            <a:xfrm>
              <a:off x="205701" y="5890843"/>
              <a:ext cx="1282798" cy="615553"/>
            </a:xfrm>
            <a:prstGeom prst="rect">
              <a:avLst/>
            </a:prstGeom>
            <a:noFill/>
          </p:spPr>
          <p:txBody>
            <a:bodyPr wrap="none" rtlCol="0">
              <a:spAutoFit/>
            </a:bodyPr>
            <a:lstStyle/>
            <a:p>
              <a:r>
                <a:rPr lang="en-US" sz="3400" b="1" dirty="0" smtClean="0">
                  <a:solidFill>
                    <a:srgbClr val="FF0000"/>
                  </a:solidFill>
                </a:rPr>
                <a:t>EXAM</a:t>
              </a:r>
              <a:endParaRPr lang="en-US" sz="3400" b="1" dirty="0">
                <a:solidFill>
                  <a:srgbClr val="FF0000"/>
                </a:solidFill>
              </a:endParaRPr>
            </a:p>
          </p:txBody>
        </p:sp>
        <p:cxnSp>
          <p:nvCxnSpPr>
            <p:cNvPr id="7" name="Straight Connector 6"/>
            <p:cNvCxnSpPr>
              <a:stCxn id="6" idx="3"/>
            </p:cNvCxnSpPr>
            <p:nvPr/>
          </p:nvCxnSpPr>
          <p:spPr>
            <a:xfrm flipV="1">
              <a:off x="1488499" y="6145336"/>
              <a:ext cx="3333831" cy="53284"/>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559497" y="4422511"/>
              <a:ext cx="2004125" cy="1468332"/>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6" idx="0"/>
            </p:cNvCxnSpPr>
            <p:nvPr/>
          </p:nvCxnSpPr>
          <p:spPr>
            <a:xfrm rot="5400000" flipH="1" flipV="1">
              <a:off x="1117758" y="4444979"/>
              <a:ext cx="1175206" cy="1716522"/>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6919206" y="575497"/>
            <a:ext cx="1841689" cy="600164"/>
          </a:xfrm>
          <a:prstGeom prst="rect">
            <a:avLst/>
          </a:prstGeom>
          <a:noFill/>
        </p:spPr>
        <p:txBody>
          <a:bodyPr wrap="none" rtlCol="0">
            <a:spAutoFit/>
          </a:bodyPr>
          <a:lstStyle/>
          <a:p>
            <a:r>
              <a:rPr lang="en-US" sz="3300" dirty="0" smtClean="0"/>
              <a:t>1998 JME</a:t>
            </a:r>
            <a:endParaRPr lang="en-US" sz="3300" dirty="0"/>
          </a:p>
        </p:txBody>
      </p:sp>
      <p:grpSp>
        <p:nvGrpSpPr>
          <p:cNvPr id="25" name="Group 24"/>
          <p:cNvGrpSpPr/>
          <p:nvPr/>
        </p:nvGrpSpPr>
        <p:grpSpPr>
          <a:xfrm>
            <a:off x="113096" y="1435400"/>
            <a:ext cx="3935105" cy="2533541"/>
            <a:chOff x="113096" y="1435400"/>
            <a:chExt cx="3935105" cy="2533541"/>
          </a:xfrm>
        </p:grpSpPr>
        <p:sp>
          <p:nvSpPr>
            <p:cNvPr id="19" name="TextBox 18"/>
            <p:cNvSpPr txBox="1"/>
            <p:nvPr/>
          </p:nvSpPr>
          <p:spPr>
            <a:xfrm>
              <a:off x="113096" y="1435400"/>
              <a:ext cx="1692591" cy="830997"/>
            </a:xfrm>
            <a:prstGeom prst="rect">
              <a:avLst/>
            </a:prstGeom>
            <a:noFill/>
          </p:spPr>
          <p:txBody>
            <a:bodyPr wrap="none" rtlCol="0">
              <a:spAutoFit/>
            </a:bodyPr>
            <a:lstStyle/>
            <a:p>
              <a:r>
                <a:rPr lang="en-US" sz="2400" b="1" dirty="0" smtClean="0">
                  <a:solidFill>
                    <a:srgbClr val="3366FF"/>
                  </a:solidFill>
                </a:rPr>
                <a:t>RNA based</a:t>
              </a:r>
            </a:p>
            <a:p>
              <a:r>
                <a:rPr lang="en-US" sz="2400" b="1" dirty="0" smtClean="0">
                  <a:solidFill>
                    <a:srgbClr val="3366FF"/>
                  </a:solidFill>
                </a:rPr>
                <a:t>COFACTORS</a:t>
              </a:r>
              <a:endParaRPr lang="en-US" sz="2400" b="1" dirty="0">
                <a:solidFill>
                  <a:srgbClr val="3366FF"/>
                </a:solidFill>
              </a:endParaRPr>
            </a:p>
          </p:txBody>
        </p:sp>
        <p:cxnSp>
          <p:nvCxnSpPr>
            <p:cNvPr id="22" name="Straight Arrow Connector 21"/>
            <p:cNvCxnSpPr/>
            <p:nvPr/>
          </p:nvCxnSpPr>
          <p:spPr>
            <a:xfrm>
              <a:off x="959393" y="2266398"/>
              <a:ext cx="3088808" cy="1702543"/>
            </a:xfrm>
            <a:prstGeom prst="straightConnector1">
              <a:avLst/>
            </a:prstGeom>
            <a:ln w="152400">
              <a:solidFill>
                <a:srgbClr val="3366FF"/>
              </a:solidFill>
              <a:tailEnd type="arrow" w="sm" len="lg"/>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2">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5778" dirty="0" smtClean="0">
                <a:solidFill>
                  <a:srgbClr val="800000"/>
                </a:solidFill>
              </a:rPr>
              <a:t>The Origin of Life</a:t>
            </a:r>
            <a:r>
              <a:rPr lang="en-US" dirty="0" smtClean="0"/>
              <a:t/>
            </a:r>
            <a:br>
              <a:rPr lang="en-US" dirty="0" smtClean="0"/>
            </a:br>
            <a:r>
              <a:rPr lang="en-US" sz="2111" dirty="0" smtClean="0">
                <a:hlinkClick r:id="rId2"/>
              </a:rPr>
              <a:t>http://users.rcn.com/jkimball.ma.ultranet/BiologyPages/A/AbioticSynthesis.html</a:t>
            </a:r>
            <a:r>
              <a:rPr lang="en-US" sz="2111" dirty="0" smtClean="0"/>
              <a:t> </a:t>
            </a:r>
            <a:endParaRPr lang="en-US" sz="2111" dirty="0"/>
          </a:p>
        </p:txBody>
      </p:sp>
      <p:sp>
        <p:nvSpPr>
          <p:cNvPr id="3" name="Content Placeholder 2"/>
          <p:cNvSpPr>
            <a:spLocks noGrp="1"/>
          </p:cNvSpPr>
          <p:nvPr>
            <p:ph idx="1"/>
          </p:nvPr>
        </p:nvSpPr>
        <p:spPr>
          <a:xfrm>
            <a:off x="457200" y="2202762"/>
            <a:ext cx="8229600" cy="4498134"/>
          </a:xfrm>
        </p:spPr>
        <p:txBody>
          <a:bodyPr/>
          <a:lstStyle/>
          <a:p>
            <a:r>
              <a:rPr lang="en-US" dirty="0" smtClean="0"/>
              <a:t>In the cell, all </a:t>
            </a:r>
            <a:r>
              <a:rPr lang="en-US" dirty="0" err="1" smtClean="0"/>
              <a:t>deoxyribonucleotides</a:t>
            </a:r>
            <a:r>
              <a:rPr lang="en-US" dirty="0" smtClean="0"/>
              <a:t> are synthesized from </a:t>
            </a:r>
            <a:r>
              <a:rPr lang="en-US" dirty="0" err="1" smtClean="0"/>
              <a:t>ribonucleotide</a:t>
            </a:r>
            <a:r>
              <a:rPr lang="en-US" dirty="0" smtClean="0"/>
              <a:t> precursors.  </a:t>
            </a:r>
          </a:p>
          <a:p>
            <a:r>
              <a:rPr lang="en-US" dirty="0" smtClean="0"/>
              <a:t>Many bacteria control the transcription and/or translation of certain genes with RNA molecules (Link to "</a:t>
            </a:r>
            <a:r>
              <a:rPr lang="en-US" dirty="0" err="1" smtClean="0"/>
              <a:t>riboswitches</a:t>
            </a:r>
            <a:r>
              <a:rPr lang="en-US" dirty="0" smtClean="0"/>
              <a:t>"), not protein molecules. </a:t>
            </a:r>
          </a:p>
          <a:p>
            <a:r>
              <a:rPr lang="en-US" b="1" dirty="0" err="1" smtClean="0">
                <a:solidFill>
                  <a:srgbClr val="FF0000"/>
                </a:solidFill>
              </a:rPr>
              <a:t>Ribozymes</a:t>
            </a:r>
            <a:r>
              <a:rPr lang="en-US" dirty="0" smtClean="0"/>
              <a:t>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838"/>
            <a:ext cx="8229600" cy="1143000"/>
          </a:xfrm>
          <a:effectLst>
            <a:glow rad="228600">
              <a:schemeClr val="accent2">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lstStyle/>
          <a:p>
            <a:r>
              <a:rPr lang="en-US" dirty="0" smtClean="0"/>
              <a:t>PART 2.  Novel DNA-world</a:t>
            </a:r>
            <a:endParaRPr lang="en-US" dirty="0"/>
          </a:p>
        </p:txBody>
      </p:sp>
      <p:pic>
        <p:nvPicPr>
          <p:cNvPr id="4" name="Picture 138" descr="nature09775-f4"/>
          <p:cNvPicPr>
            <a:picLocks noChangeAspect="1" noChangeArrowheads="1"/>
          </p:cNvPicPr>
          <p:nvPr/>
        </p:nvPicPr>
        <p:blipFill>
          <a:blip r:embed="rId2"/>
          <a:srcRect/>
          <a:stretch>
            <a:fillRect/>
          </a:stretch>
        </p:blipFill>
        <p:spPr bwMode="auto">
          <a:xfrm>
            <a:off x="649634" y="1369285"/>
            <a:ext cx="7844732" cy="4427082"/>
          </a:xfrm>
          <a:prstGeom prst="rect">
            <a:avLst/>
          </a:prstGeom>
          <a:noFill/>
        </p:spPr>
      </p:pic>
      <p:sp>
        <p:nvSpPr>
          <p:cNvPr id="5" name="TextBox 4"/>
          <p:cNvSpPr txBox="1"/>
          <p:nvPr/>
        </p:nvSpPr>
        <p:spPr>
          <a:xfrm>
            <a:off x="441515" y="5953399"/>
            <a:ext cx="8260970" cy="646331"/>
          </a:xfrm>
          <a:prstGeom prst="rect">
            <a:avLst/>
          </a:prstGeom>
          <a:noFill/>
        </p:spPr>
        <p:txBody>
          <a:bodyPr wrap="none" rtlCol="0">
            <a:spAutoFit/>
          </a:bodyPr>
          <a:lstStyle/>
          <a:p>
            <a:r>
              <a:rPr lang="en-US" dirty="0" err="1" smtClean="0"/>
              <a:t>Nikolova</a:t>
            </a:r>
            <a:r>
              <a:rPr lang="en-US" dirty="0" smtClean="0"/>
              <a:t> EN, Kim E, Wise AA, O'Brien PJ, </a:t>
            </a:r>
            <a:r>
              <a:rPr lang="en-US" dirty="0" err="1" smtClean="0"/>
              <a:t>Andricioaei</a:t>
            </a:r>
            <a:r>
              <a:rPr lang="en-US" dirty="0" smtClean="0"/>
              <a:t> I, Al-</a:t>
            </a:r>
            <a:r>
              <a:rPr lang="en-US" dirty="0" err="1" smtClean="0"/>
              <a:t>Hashimi</a:t>
            </a:r>
            <a:r>
              <a:rPr lang="en-US" dirty="0" smtClean="0"/>
              <a:t> HM.</a:t>
            </a:r>
          </a:p>
          <a:p>
            <a:r>
              <a:rPr lang="en-US" b="1" i="1" dirty="0" smtClean="0"/>
              <a:t>Transient </a:t>
            </a:r>
            <a:r>
              <a:rPr lang="en-US" b="1" i="1" dirty="0" err="1" smtClean="0"/>
              <a:t>Hoogsteen</a:t>
            </a:r>
            <a:r>
              <a:rPr lang="en-US" b="1" i="1" dirty="0" smtClean="0"/>
              <a:t> base pairs in canonical duplex DNA. </a:t>
            </a:r>
            <a:r>
              <a:rPr lang="en-US" dirty="0" smtClean="0"/>
              <a:t>Nature. 2011; 470:498-502.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9430"/>
          </a:xfrm>
        </p:spPr>
        <p:txBody>
          <a:bodyPr/>
          <a:lstStyle/>
          <a:p>
            <a:r>
              <a:rPr lang="en-US" dirty="0" smtClean="0"/>
              <a:t>From the Abstract</a:t>
            </a:r>
            <a:endParaRPr lang="en-US" dirty="0"/>
          </a:p>
        </p:txBody>
      </p:sp>
      <p:sp>
        <p:nvSpPr>
          <p:cNvPr id="3" name="Content Placeholder 2"/>
          <p:cNvSpPr>
            <a:spLocks noGrp="1"/>
          </p:cNvSpPr>
          <p:nvPr>
            <p:ph idx="1"/>
          </p:nvPr>
        </p:nvSpPr>
        <p:spPr>
          <a:xfrm>
            <a:off x="370423" y="909430"/>
            <a:ext cx="8638802" cy="4217119"/>
          </a:xfrm>
        </p:spPr>
        <p:txBody>
          <a:bodyPr>
            <a:noAutofit/>
          </a:bodyPr>
          <a:lstStyle/>
          <a:p>
            <a:pPr marL="0" indent="0">
              <a:buNone/>
            </a:pPr>
            <a:r>
              <a:rPr lang="en-US" sz="2400" u="sng" dirty="0" smtClean="0">
                <a:solidFill>
                  <a:srgbClr val="800000"/>
                </a:solidFill>
              </a:rPr>
              <a:t>By using nuclear magnetic resonance relaxation dispersion spectroscopy in concert with steered molecular dynamics simulations, we have observed transient sequence-specific excursions away from Watson–Crick base-pairing at CA and TA steps inside canonical duplex DNA towards low-populated and short-lived A•T and G•C </a:t>
            </a:r>
            <a:r>
              <a:rPr lang="en-US" sz="2400" u="sng" dirty="0" err="1" smtClean="0">
                <a:solidFill>
                  <a:srgbClr val="800000"/>
                </a:solidFill>
              </a:rPr>
              <a:t>Hoogsteen</a:t>
            </a:r>
            <a:r>
              <a:rPr lang="en-US" sz="2400" u="sng" dirty="0" smtClean="0">
                <a:solidFill>
                  <a:srgbClr val="800000"/>
                </a:solidFill>
              </a:rPr>
              <a:t> base pairs</a:t>
            </a:r>
            <a:r>
              <a:rPr lang="en-US" sz="2400" dirty="0" smtClean="0"/>
              <a:t>. The observation of </a:t>
            </a:r>
            <a:r>
              <a:rPr lang="en-US" sz="2400" dirty="0" err="1" smtClean="0"/>
              <a:t>Hoogsteen</a:t>
            </a:r>
            <a:r>
              <a:rPr lang="en-US" sz="2400" dirty="0" smtClean="0"/>
              <a:t> base pairs in DNA duplexes specifically bound to transcription factors and in damaged DNA sites implies that the DNA double helix intrinsically codes for excited state </a:t>
            </a:r>
            <a:r>
              <a:rPr lang="en-US" sz="2400" dirty="0" err="1" smtClean="0"/>
              <a:t>Hoogsteen</a:t>
            </a:r>
            <a:r>
              <a:rPr lang="en-US" sz="2400" dirty="0" smtClean="0"/>
              <a:t> base pairs as a means of expanding its structural complexity beyond that which can be achieved based on Watson–Crick base-pairing. </a:t>
            </a:r>
            <a:endParaRPr lang="en-US" sz="2400" dirty="0"/>
          </a:p>
        </p:txBody>
      </p:sp>
      <p:sp>
        <p:nvSpPr>
          <p:cNvPr id="4" name="TextBox 3"/>
          <p:cNvSpPr txBox="1"/>
          <p:nvPr/>
        </p:nvSpPr>
        <p:spPr>
          <a:xfrm>
            <a:off x="370423" y="5303681"/>
            <a:ext cx="8834495" cy="492443"/>
          </a:xfrm>
          <a:prstGeom prst="rect">
            <a:avLst/>
          </a:prstGeom>
          <a:noFill/>
        </p:spPr>
        <p:txBody>
          <a:bodyPr wrap="none" rtlCol="0">
            <a:spAutoFit/>
          </a:bodyPr>
          <a:lstStyle/>
          <a:p>
            <a:r>
              <a:rPr lang="en-US" sz="2500" b="1" dirty="0" smtClean="0">
                <a:solidFill>
                  <a:srgbClr val="0000FF"/>
                </a:solidFill>
              </a:rPr>
              <a:t>VIDEO 1:  </a:t>
            </a:r>
            <a:r>
              <a:rPr lang="en-US" sz="2500" dirty="0" smtClean="0">
                <a:solidFill>
                  <a:srgbClr val="0000FF"/>
                </a:solidFill>
              </a:rPr>
              <a:t>An A•T WC-to-HG base pair transition in duplex B-DNA </a:t>
            </a:r>
            <a:endParaRPr lang="en-US" sz="2500" dirty="0">
              <a:solidFill>
                <a:srgbClr val="0000FF"/>
              </a:solidFill>
            </a:endParaRPr>
          </a:p>
        </p:txBody>
      </p:sp>
      <p:sp>
        <p:nvSpPr>
          <p:cNvPr id="5" name="TextBox 4"/>
          <p:cNvSpPr txBox="1"/>
          <p:nvPr/>
        </p:nvSpPr>
        <p:spPr>
          <a:xfrm>
            <a:off x="457200" y="6060353"/>
            <a:ext cx="7998704" cy="461665"/>
          </a:xfrm>
          <a:prstGeom prst="rect">
            <a:avLst/>
          </a:prstGeom>
          <a:noFill/>
        </p:spPr>
        <p:txBody>
          <a:bodyPr wrap="none" rtlCol="0">
            <a:spAutoFit/>
          </a:bodyPr>
          <a:lstStyle/>
          <a:p>
            <a:r>
              <a:rPr lang="en-US" sz="2400" b="1" dirty="0" smtClean="0">
                <a:solidFill>
                  <a:srgbClr val="0000FF"/>
                </a:solidFill>
              </a:rPr>
              <a:t>VIDEO 2:    </a:t>
            </a:r>
            <a:r>
              <a:rPr lang="en-US" sz="2400" dirty="0" smtClean="0">
                <a:solidFill>
                  <a:srgbClr val="0000FF"/>
                </a:solidFill>
              </a:rPr>
              <a:t>G•C WC-to-HG base pair transition in duplex B-DNA </a:t>
            </a:r>
            <a:endParaRPr lang="en-US" sz="2400"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nature09775-s2.mov">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0" y="218872"/>
            <a:ext cx="9144000" cy="642025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ature09775-s3.mov">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0" y="218872"/>
            <a:ext cx="9144000" cy="642025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3-22 at 2.14.28 PM.png"/>
          <p:cNvPicPr>
            <a:picLocks noChangeAspect="1"/>
          </p:cNvPicPr>
          <p:nvPr/>
        </p:nvPicPr>
        <p:blipFill>
          <a:blip r:embed="rId2"/>
          <a:stretch>
            <a:fillRect/>
          </a:stretch>
        </p:blipFill>
        <p:spPr>
          <a:xfrm>
            <a:off x="11360" y="514350"/>
            <a:ext cx="9144000" cy="54260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88" y="125683"/>
            <a:ext cx="8607424" cy="1143000"/>
          </a:xfrm>
        </p:spPr>
        <p:txBody>
          <a:bodyPr>
            <a:normAutofit fontScale="90000"/>
          </a:bodyPr>
          <a:lstStyle/>
          <a:p>
            <a:r>
              <a:rPr lang="en-US" b="1" i="1" dirty="0" smtClean="0"/>
              <a:t>Flipping Watson and Crick</a:t>
            </a:r>
            <a:r>
              <a:rPr lang="en-US" dirty="0" smtClean="0"/>
              <a:t/>
            </a:r>
            <a:br>
              <a:rPr lang="en-US" dirty="0" smtClean="0"/>
            </a:br>
            <a:r>
              <a:rPr lang="en-US" dirty="0" err="1" smtClean="0"/>
              <a:t>Honig</a:t>
            </a:r>
            <a:r>
              <a:rPr lang="en-US" dirty="0" smtClean="0"/>
              <a:t> &amp; </a:t>
            </a:r>
            <a:r>
              <a:rPr lang="en-US" dirty="0" err="1" smtClean="0"/>
              <a:t>Rohs</a:t>
            </a:r>
            <a:r>
              <a:rPr lang="en-US" dirty="0" smtClean="0"/>
              <a:t> 2011 Nature 470:472-473</a:t>
            </a:r>
            <a:endParaRPr lang="en-US" dirty="0"/>
          </a:p>
        </p:txBody>
      </p:sp>
      <p:pic>
        <p:nvPicPr>
          <p:cNvPr id="4" name="Picture 3" descr="Screen shot 2011-03-20 at 1.38.58 PM.png"/>
          <p:cNvPicPr>
            <a:picLocks noChangeAspect="1"/>
          </p:cNvPicPr>
          <p:nvPr/>
        </p:nvPicPr>
        <p:blipFill>
          <a:blip r:embed="rId2"/>
          <a:stretch>
            <a:fillRect/>
          </a:stretch>
        </p:blipFill>
        <p:spPr>
          <a:xfrm>
            <a:off x="0" y="1416050"/>
            <a:ext cx="9144000" cy="54419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3200">
                <a:solidFill>
                  <a:srgbClr val="CC3300"/>
                </a:solidFill>
              </a:rPr>
              <a:t>Nanotechnology DNA octahedron</a:t>
            </a:r>
            <a:br>
              <a:rPr lang="en-US" sz="3200">
                <a:solidFill>
                  <a:srgbClr val="CC3300"/>
                </a:solidFill>
              </a:rPr>
            </a:br>
            <a:r>
              <a:rPr lang="en-US" sz="2000"/>
              <a:t>http://www.foresight.org/Conferences/MNT05/Papers/Seeman/</a:t>
            </a:r>
          </a:p>
        </p:txBody>
      </p:sp>
      <p:pic>
        <p:nvPicPr>
          <p:cNvPr id="49155" name="Picture 3" descr="DNA octahedron"/>
          <p:cNvPicPr>
            <a:picLocks noGrp="1" noChangeAspect="1" noChangeArrowheads="1"/>
          </p:cNvPicPr>
          <p:nvPr>
            <p:ph idx="1"/>
          </p:nvPr>
        </p:nvPicPr>
        <p:blipFill>
          <a:blip r:embed="rId2"/>
          <a:srcRect/>
          <a:stretch>
            <a:fillRect/>
          </a:stretch>
        </p:blipFill>
        <p:spPr>
          <a:xfrm>
            <a:off x="609600" y="1524000"/>
            <a:ext cx="7772400" cy="4808538"/>
          </a:xfr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105838"/>
            <a:ext cx="8229600" cy="1014129"/>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889" b="1" dirty="0" smtClean="0">
                <a:solidFill>
                  <a:srgbClr val="800000"/>
                </a:solidFill>
              </a:rPr>
              <a:t>Paul W.K. </a:t>
            </a:r>
            <a:r>
              <a:rPr lang="en-US" sz="3889" b="1" dirty="0" err="1" smtClean="0">
                <a:solidFill>
                  <a:srgbClr val="800000"/>
                </a:solidFill>
              </a:rPr>
              <a:t>Rothemund</a:t>
            </a:r>
            <a:r>
              <a:rPr lang="en-US" sz="3889" b="1" dirty="0" smtClean="0">
                <a:solidFill>
                  <a:srgbClr val="800000"/>
                </a:solidFill>
              </a:rPr>
              <a:t> </a:t>
            </a:r>
            <a:r>
              <a:rPr lang="en-US" sz="4000" dirty="0" smtClean="0"/>
              <a:t/>
            </a:r>
            <a:br>
              <a:rPr lang="en-US" sz="4000" dirty="0" smtClean="0"/>
            </a:br>
            <a:r>
              <a:rPr lang="en-US" sz="2400" dirty="0" smtClean="0">
                <a:hlinkClick r:id="rId2"/>
              </a:rPr>
              <a:t>http</a:t>
            </a:r>
            <a:r>
              <a:rPr lang="en-US" sz="2400" dirty="0">
                <a:hlinkClick r:id="rId2"/>
              </a:rPr>
              <a:t>://www.dna.caltech.edu/~pwkr</a:t>
            </a:r>
            <a:r>
              <a:rPr lang="en-US" sz="2400" dirty="0" smtClean="0">
                <a:hlinkClick r:id="rId2"/>
              </a:rPr>
              <a:t>/</a:t>
            </a:r>
            <a:r>
              <a:rPr lang="en-US" sz="2400" dirty="0" smtClean="0"/>
              <a:t> </a:t>
            </a:r>
            <a:endParaRPr lang="en-US" sz="2400" dirty="0"/>
          </a:p>
        </p:txBody>
      </p:sp>
      <p:pic>
        <p:nvPicPr>
          <p:cNvPr id="50179" name="Picture 3" descr="DNAtwosmileys"/>
          <p:cNvPicPr>
            <a:picLocks noGrp="1" noChangeAspect="1" noChangeArrowheads="1"/>
          </p:cNvPicPr>
          <p:nvPr>
            <p:ph idx="1"/>
          </p:nvPr>
        </p:nvPicPr>
        <p:blipFill>
          <a:blip r:embed="rId3"/>
          <a:srcRect/>
          <a:stretch>
            <a:fillRect/>
          </a:stretch>
        </p:blipFill>
        <p:spPr>
          <a:xfrm>
            <a:off x="457200" y="1298029"/>
            <a:ext cx="5867400" cy="4692650"/>
          </a:xfrm>
          <a:noFill/>
        </p:spPr>
      </p:pic>
      <p:sp>
        <p:nvSpPr>
          <p:cNvPr id="4" name="TextBox 3"/>
          <p:cNvSpPr txBox="1"/>
          <p:nvPr/>
        </p:nvSpPr>
        <p:spPr>
          <a:xfrm>
            <a:off x="6508868" y="2116769"/>
            <a:ext cx="2552953" cy="369332"/>
          </a:xfrm>
          <a:prstGeom prst="rect">
            <a:avLst/>
          </a:prstGeom>
          <a:noFill/>
        </p:spPr>
        <p:txBody>
          <a:bodyPr wrap="none" rtlCol="0">
            <a:spAutoFit/>
          </a:bodyPr>
          <a:lstStyle/>
          <a:p>
            <a:r>
              <a:rPr lang="en-US" dirty="0" smtClean="0"/>
              <a:t>Atomic Force Microscope</a:t>
            </a:r>
            <a:endParaRPr lang="en-US" dirty="0"/>
          </a:p>
        </p:txBody>
      </p:sp>
      <p:sp>
        <p:nvSpPr>
          <p:cNvPr id="5" name="TextBox 4"/>
          <p:cNvSpPr txBox="1"/>
          <p:nvPr/>
        </p:nvSpPr>
        <p:spPr>
          <a:xfrm>
            <a:off x="568864" y="6258249"/>
            <a:ext cx="8019806" cy="369332"/>
          </a:xfrm>
          <a:prstGeom prst="rect">
            <a:avLst/>
          </a:prstGeom>
          <a:noFill/>
        </p:spPr>
        <p:txBody>
          <a:bodyPr wrap="none" rtlCol="0">
            <a:spAutoFit/>
          </a:bodyPr>
          <a:lstStyle/>
          <a:p>
            <a:r>
              <a:rPr lang="en-US" dirty="0" smtClean="0"/>
              <a:t>Nature 2006, 440_297-302: </a:t>
            </a:r>
            <a:r>
              <a:rPr lang="en-US" b="1" i="1" dirty="0" smtClean="0"/>
              <a:t>Folding DNA to create </a:t>
            </a:r>
            <a:r>
              <a:rPr lang="en-US" b="1" i="1" dirty="0" err="1" smtClean="0"/>
              <a:t>nanoscale</a:t>
            </a:r>
            <a:r>
              <a:rPr lang="en-US" b="1" i="1" dirty="0" smtClean="0"/>
              <a:t> shapes and patterns.</a:t>
            </a:r>
            <a:endParaRPr lang="en-US" b="1"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086" y="3307451"/>
            <a:ext cx="8229600" cy="3328832"/>
          </a:xfrm>
        </p:spPr>
        <p:txBody>
          <a:bodyPr/>
          <a:lstStyle/>
          <a:p>
            <a:r>
              <a:rPr lang="en-US" dirty="0" smtClean="0"/>
              <a:t>Describe all RNA reactions mentioned in the lecture and the paper</a:t>
            </a:r>
          </a:p>
          <a:p>
            <a:r>
              <a:rPr lang="en-US" dirty="0" smtClean="0"/>
              <a:t>Write all types of RNA functions from the lecture and the paper</a:t>
            </a:r>
          </a:p>
          <a:p>
            <a:r>
              <a:rPr lang="en-US" dirty="0" smtClean="0"/>
              <a:t>Present all arguments suggesting the RNA world </a:t>
            </a:r>
            <a:endParaRPr lang="en-US" dirty="0"/>
          </a:p>
        </p:txBody>
      </p:sp>
      <p:pic>
        <p:nvPicPr>
          <p:cNvPr id="5" name="Picture 4" descr="Screen shot 2011-03-18 at 3.10.47 PM.png"/>
          <p:cNvPicPr>
            <a:picLocks noChangeAspect="1"/>
          </p:cNvPicPr>
          <p:nvPr/>
        </p:nvPicPr>
        <p:blipFill>
          <a:blip r:embed="rId2"/>
          <a:stretch>
            <a:fillRect/>
          </a:stretch>
        </p:blipFill>
        <p:spPr>
          <a:xfrm>
            <a:off x="341086" y="167141"/>
            <a:ext cx="4759097" cy="1698415"/>
          </a:xfrm>
          <a:prstGeom prst="rect">
            <a:avLst/>
          </a:prstGeom>
          <a:effectLst>
            <a:glow rad="101600">
              <a:schemeClr val="tx2">
                <a:lumMod val="60000"/>
                <a:lumOff val="40000"/>
                <a:alpha val="75000"/>
              </a:schemeClr>
            </a:glow>
          </a:effectLst>
        </p:spPr>
      </p:pic>
      <p:sp>
        <p:nvSpPr>
          <p:cNvPr id="6" name="TextBox 5"/>
          <p:cNvSpPr txBox="1"/>
          <p:nvPr/>
        </p:nvSpPr>
        <p:spPr>
          <a:xfrm>
            <a:off x="5595257" y="435429"/>
            <a:ext cx="3390672" cy="923330"/>
          </a:xfrm>
          <a:prstGeom prst="rect">
            <a:avLst/>
          </a:prstGeom>
          <a:effectLst>
            <a:glow rad="228600">
              <a:schemeClr val="accent2">
                <a:alpha val="75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600" dirty="0" smtClean="0">
                <a:solidFill>
                  <a:srgbClr val="800000"/>
                </a:solidFill>
              </a:rPr>
              <a:t>READ THE PAPER: </a:t>
            </a:r>
          </a:p>
          <a:p>
            <a:r>
              <a:rPr lang="en-US" sz="2600" dirty="0" smtClean="0">
                <a:solidFill>
                  <a:srgbClr val="800000"/>
                </a:solidFill>
              </a:rPr>
              <a:t>TheRNAworld1986.pdf</a:t>
            </a:r>
            <a:endParaRPr lang="en-US" sz="2600" dirty="0">
              <a:solidFill>
                <a:srgbClr val="800000"/>
              </a:solidFill>
            </a:endParaRPr>
          </a:p>
        </p:txBody>
      </p:sp>
      <p:sp>
        <p:nvSpPr>
          <p:cNvPr id="7" name="TextBox 6"/>
          <p:cNvSpPr txBox="1"/>
          <p:nvPr/>
        </p:nvSpPr>
        <p:spPr>
          <a:xfrm>
            <a:off x="760691" y="2533508"/>
            <a:ext cx="7454910" cy="6617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3700" b="1" dirty="0" smtClean="0">
                <a:solidFill>
                  <a:srgbClr val="800000"/>
                </a:solidFill>
                <a:effectLst>
                  <a:glow rad="101600">
                    <a:srgbClr val="FF0000">
                      <a:alpha val="75000"/>
                    </a:srgbClr>
                  </a:glow>
                </a:effectLst>
              </a:rPr>
              <a:t>Homework assignment #1 questions:</a:t>
            </a:r>
            <a:endParaRPr lang="en-US" sz="3700" b="1" dirty="0">
              <a:solidFill>
                <a:srgbClr val="800000"/>
              </a:solidFill>
              <a:effectLst>
                <a:glow rad="101600">
                  <a:srgbClr val="FF0000">
                    <a:alpha val="75000"/>
                  </a:srgb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3-21 at 10.32.04 AM.png"/>
          <p:cNvPicPr>
            <a:picLocks noChangeAspect="1"/>
          </p:cNvPicPr>
          <p:nvPr/>
        </p:nvPicPr>
        <p:blipFill>
          <a:blip r:embed="rId2"/>
          <a:stretch>
            <a:fillRect/>
          </a:stretch>
        </p:blipFill>
        <p:spPr>
          <a:xfrm>
            <a:off x="0" y="0"/>
            <a:ext cx="6120765" cy="6858000"/>
          </a:xfrm>
          <a:prstGeom prst="rect">
            <a:avLst/>
          </a:prstGeom>
        </p:spPr>
      </p:pic>
      <p:sp>
        <p:nvSpPr>
          <p:cNvPr id="5" name="TextBox 4"/>
          <p:cNvSpPr txBox="1"/>
          <p:nvPr/>
        </p:nvSpPr>
        <p:spPr>
          <a:xfrm>
            <a:off x="6540387" y="1977856"/>
            <a:ext cx="2517618" cy="923330"/>
          </a:xfrm>
          <a:prstGeom prst="rect">
            <a:avLst/>
          </a:prstGeom>
          <a:effectLst>
            <a:glow rad="228600">
              <a:schemeClr val="accent1">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600" dirty="0" smtClean="0"/>
              <a:t>Figure 1  by</a:t>
            </a:r>
          </a:p>
          <a:p>
            <a:r>
              <a:rPr lang="en-US" sz="2600" dirty="0" smtClean="0"/>
              <a:t>Paul </a:t>
            </a:r>
            <a:r>
              <a:rPr lang="en-US" sz="2600" dirty="0" err="1" smtClean="0"/>
              <a:t>Rothemund</a:t>
            </a:r>
            <a:endParaRPr lang="en-US" sz="2600"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68263"/>
          </a:xfrm>
          <a:effectLst>
            <a:glow rad="228600">
              <a:schemeClr val="accent2">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b="1" dirty="0" smtClean="0">
                <a:solidFill>
                  <a:srgbClr val="FF0000"/>
                </a:solidFill>
              </a:rPr>
              <a:t>HW assignment: Watch the video</a:t>
            </a:r>
            <a:r>
              <a:rPr lang="en-US" dirty="0" smtClean="0"/>
              <a:t/>
            </a:r>
            <a:br>
              <a:rPr lang="en-US" dirty="0" smtClean="0"/>
            </a:br>
            <a:r>
              <a:rPr lang="en-US" sz="3333" dirty="0" smtClean="0"/>
              <a:t>Presentation by Paul </a:t>
            </a:r>
            <a:r>
              <a:rPr lang="en-US" sz="3333" dirty="0" err="1" smtClean="0"/>
              <a:t>Rothemund</a:t>
            </a:r>
            <a:r>
              <a:rPr lang="en-US" sz="3333" dirty="0" smtClean="0"/>
              <a:t>, February 2008</a:t>
            </a:r>
            <a:br>
              <a:rPr lang="en-US" sz="3333" dirty="0" smtClean="0"/>
            </a:br>
            <a:r>
              <a:rPr lang="en-US" sz="2444" dirty="0" smtClean="0">
                <a:hlinkClick r:id="rId2"/>
              </a:rPr>
              <a:t>http://www.ted.com/talks/paul_rothemund_details_dna_folding.html</a:t>
            </a:r>
            <a:r>
              <a:rPr lang="en-US" sz="2444" dirty="0" smtClean="0"/>
              <a:t> </a:t>
            </a:r>
            <a:endParaRPr lang="en-US" sz="2444" dirty="0"/>
          </a:p>
        </p:txBody>
      </p:sp>
      <p:pic>
        <p:nvPicPr>
          <p:cNvPr id="4" name="Picture 3" descr="Screen shot 2011-03-21 at 11.26.15 AM.png"/>
          <p:cNvPicPr>
            <a:picLocks noChangeAspect="1"/>
          </p:cNvPicPr>
          <p:nvPr/>
        </p:nvPicPr>
        <p:blipFill>
          <a:blip r:embed="rId3"/>
          <a:stretch>
            <a:fillRect/>
          </a:stretch>
        </p:blipFill>
        <p:spPr>
          <a:xfrm>
            <a:off x="213143" y="1769781"/>
            <a:ext cx="6874906" cy="4699563"/>
          </a:xfrm>
          <a:prstGeom prst="rect">
            <a:avLst/>
          </a:prstGeom>
        </p:spPr>
      </p:pic>
      <p:pic>
        <p:nvPicPr>
          <p:cNvPr id="5" name="Picture 4" descr="Screen shot 2011-03-21 at 11.34.44 AM.png"/>
          <p:cNvPicPr>
            <a:picLocks noChangeAspect="1"/>
          </p:cNvPicPr>
          <p:nvPr/>
        </p:nvPicPr>
        <p:blipFill>
          <a:blip r:embed="rId4"/>
          <a:stretch>
            <a:fillRect/>
          </a:stretch>
        </p:blipFill>
        <p:spPr>
          <a:xfrm>
            <a:off x="5859115" y="5293951"/>
            <a:ext cx="3178314" cy="711080"/>
          </a:xfrm>
          <a:prstGeom prst="rect">
            <a:avLst/>
          </a:prstGeom>
        </p:spPr>
      </p:pic>
      <p:sp>
        <p:nvSpPr>
          <p:cNvPr id="6" name="TextBox 5"/>
          <p:cNvSpPr txBox="1"/>
          <p:nvPr/>
        </p:nvSpPr>
        <p:spPr>
          <a:xfrm>
            <a:off x="1067765" y="6488668"/>
            <a:ext cx="5712997" cy="369332"/>
          </a:xfrm>
          <a:prstGeom prst="rect">
            <a:avLst/>
          </a:prstGeom>
          <a:noFill/>
          <a:effectLst>
            <a:glow rad="127000">
              <a:srgbClr val="FFFF00">
                <a:alpha val="66000"/>
              </a:srgbClr>
            </a:glow>
            <a:softEdge rad="88900"/>
          </a:effectLst>
        </p:spPr>
        <p:txBody>
          <a:bodyPr wrap="none" rtlCol="0">
            <a:spAutoFit/>
          </a:bodyPr>
          <a:lstStyle/>
          <a:p>
            <a:r>
              <a:rPr lang="en-US" b="1" dirty="0" smtClean="0"/>
              <a:t>Technology, Entertainment, Design. </a:t>
            </a:r>
            <a:r>
              <a:rPr lang="en-US" dirty="0" smtClean="0"/>
              <a:t>Ideas Worth Spreading</a:t>
            </a:r>
            <a:r>
              <a:rPr lang="en-US" b="1"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195" y="105838"/>
            <a:ext cx="8171286" cy="1159125"/>
          </a:xfrm>
        </p:spPr>
        <p:txBody>
          <a:bodyPr>
            <a:noAutofit/>
          </a:bodyPr>
          <a:lstStyle/>
          <a:p>
            <a:r>
              <a:rPr lang="en-US" sz="3700" dirty="0" smtClean="0"/>
              <a:t> 	</a:t>
            </a:r>
            <a:r>
              <a:rPr lang="en-US" sz="3700" dirty="0" err="1" smtClean="0"/>
              <a:t>Jørgen</a:t>
            </a:r>
            <a:r>
              <a:rPr lang="en-US" sz="3700" dirty="0" smtClean="0"/>
              <a:t> </a:t>
            </a:r>
            <a:r>
              <a:rPr lang="en-US" sz="3700" dirty="0" err="1" smtClean="0"/>
              <a:t>Kjems</a:t>
            </a:r>
            <a:r>
              <a:rPr lang="en-US" sz="1600" dirty="0" smtClean="0"/>
              <a:t>	</a:t>
            </a:r>
            <a:br>
              <a:rPr lang="en-US" sz="1600" dirty="0" smtClean="0"/>
            </a:br>
            <a:r>
              <a:rPr lang="en-US" sz="1500" dirty="0" smtClean="0">
                <a:hlinkClick r:id="rId2"/>
              </a:rPr>
              <a:t>http://www.rnai.dk/index.php?option=com_jresearch&amp;view=member&amp;task=show&amp;id=3&amp;Itemid=8</a:t>
            </a:r>
            <a:r>
              <a:rPr lang="en-US" sz="1500" dirty="0" smtClean="0"/>
              <a:t> </a:t>
            </a:r>
            <a:endParaRPr lang="en-US" sz="1500" dirty="0"/>
          </a:p>
        </p:txBody>
      </p:sp>
      <p:pic>
        <p:nvPicPr>
          <p:cNvPr id="5" name="Picture 4" descr="Screen shot 2011-03-21 at 12.59.14 PM.png"/>
          <p:cNvPicPr>
            <a:picLocks noChangeAspect="1"/>
          </p:cNvPicPr>
          <p:nvPr/>
        </p:nvPicPr>
        <p:blipFill>
          <a:blip r:embed="rId3"/>
          <a:stretch>
            <a:fillRect/>
          </a:stretch>
        </p:blipFill>
        <p:spPr>
          <a:xfrm>
            <a:off x="450850" y="1819098"/>
            <a:ext cx="8242300" cy="3860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762000" y="5410200"/>
            <a:ext cx="7848600" cy="182563"/>
          </a:xfrm>
          <a:prstGeom prst="rect">
            <a:avLst/>
          </a:prstGeom>
          <a:noFill/>
          <a:ln w="9525">
            <a:noFill/>
            <a:miter lim="800000"/>
            <a:headEnd/>
            <a:tailEnd/>
          </a:ln>
        </p:spPr>
        <p:txBody>
          <a:bodyPr lIns="0" tIns="0" rIns="0" bIns="0">
            <a:prstTxWarp prst="textNoShape">
              <a:avLst/>
            </a:prstTxWarp>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GB" sz="1200" baseline="0"/>
              <a:t>ES Andersen</a:t>
            </a:r>
            <a:r>
              <a:rPr lang="en-GB"/>
              <a:t> </a:t>
            </a:r>
            <a:r>
              <a:rPr lang="en-GB" altLang="zh-CN" sz="1200" i="1" baseline="0">
                <a:ea typeface="宋体" charset="-122"/>
                <a:cs typeface="宋体" charset="-122"/>
              </a:rPr>
              <a:t>et al.</a:t>
            </a:r>
            <a:r>
              <a:rPr lang="en-GB" altLang="zh-CN" sz="1200" baseline="0">
                <a:ea typeface="宋体" charset="-122"/>
                <a:cs typeface="宋体" charset="-122"/>
              </a:rPr>
              <a:t> </a:t>
            </a:r>
            <a:r>
              <a:rPr lang="en-GB" altLang="zh-CN" sz="1200" i="1" baseline="0">
                <a:ea typeface="宋体" charset="-122"/>
                <a:cs typeface="宋体" charset="-122"/>
              </a:rPr>
              <a:t>Nature</a:t>
            </a:r>
            <a:r>
              <a:rPr lang="en-GB" sz="1200" baseline="0"/>
              <a:t> </a:t>
            </a:r>
            <a:r>
              <a:rPr lang="en-GB" sz="1200" b="1" baseline="0"/>
              <a:t>459</a:t>
            </a:r>
            <a:r>
              <a:rPr lang="en-GB" sz="1200" baseline="0"/>
              <a:t>, 73-76 (2009) doi:10.1038/nature0</a:t>
            </a:r>
            <a:r>
              <a:rPr lang="en-GB" altLang="zh-CN" sz="1200" baseline="0">
                <a:ea typeface="宋体" charset="-122"/>
                <a:cs typeface="宋体" charset="-122"/>
              </a:rPr>
              <a:t>7971</a:t>
            </a:r>
            <a:endParaRPr lang="en-GB" sz="1200" baseline="0">
              <a:ea typeface="宋体" charset="-122"/>
              <a:cs typeface="宋体" charset="-122"/>
            </a:endParaRPr>
          </a:p>
        </p:txBody>
      </p:sp>
      <p:sp>
        <p:nvSpPr>
          <p:cNvPr id="7176" name="Text Box 8"/>
          <p:cNvSpPr txBox="1">
            <a:spLocks noChangeArrowheads="1"/>
          </p:cNvSpPr>
          <p:nvPr/>
        </p:nvSpPr>
        <p:spPr bwMode="auto">
          <a:xfrm>
            <a:off x="373062" y="838200"/>
            <a:ext cx="8397875" cy="366712"/>
          </a:xfrm>
          <a:prstGeom prst="rect">
            <a:avLst/>
          </a:prstGeom>
          <a:noFill/>
          <a:ln w="9525">
            <a:noFill/>
            <a:miter lim="800000"/>
            <a:headEnd/>
            <a:tailEnd/>
          </a:ln>
          <a:effectLst/>
        </p:spPr>
        <p:txBody>
          <a:bodyPr anchor="b" anchorCtr="1">
            <a:prstTxWarp prst="textNoShape">
              <a:avLst/>
            </a:prstTxWarp>
            <a:spAutoFit/>
          </a:bodyPr>
          <a:lstStyle/>
          <a:p>
            <a:pPr algn="l"/>
            <a:r>
              <a:rPr lang="en-GB" altLang="zh-CN" baseline="0"/>
              <a:t>Programmed opening of the box lid.</a:t>
            </a:r>
          </a:p>
        </p:txBody>
      </p:sp>
      <p:pic>
        <p:nvPicPr>
          <p:cNvPr id="7199" name="Picture 31" descr="natureRGB"/>
          <p:cNvPicPr>
            <a:picLocks noChangeAspect="1" noChangeArrowheads="1"/>
          </p:cNvPicPr>
          <p:nvPr/>
        </p:nvPicPr>
        <p:blipFill>
          <a:blip r:embed="rId2"/>
          <a:srcRect/>
          <a:stretch>
            <a:fillRect/>
          </a:stretch>
        </p:blipFill>
        <p:spPr bwMode="auto">
          <a:xfrm>
            <a:off x="7162800" y="6096000"/>
            <a:ext cx="1230313" cy="276225"/>
          </a:xfrm>
          <a:prstGeom prst="rect">
            <a:avLst/>
          </a:prstGeom>
          <a:noFill/>
        </p:spPr>
      </p:pic>
      <p:pic>
        <p:nvPicPr>
          <p:cNvPr id="7294" name="Picture 126" descr="nature07971-f4"/>
          <p:cNvPicPr>
            <a:picLocks noChangeAspect="1" noChangeArrowheads="1"/>
          </p:cNvPicPr>
          <p:nvPr/>
        </p:nvPicPr>
        <p:blipFill>
          <a:blip r:embed="rId3"/>
          <a:srcRect/>
          <a:stretch>
            <a:fillRect/>
          </a:stretch>
        </p:blipFill>
        <p:spPr bwMode="auto">
          <a:xfrm>
            <a:off x="682625" y="1371600"/>
            <a:ext cx="7775575" cy="3822700"/>
          </a:xfrm>
          <a:prstGeom prst="rect">
            <a:avLst/>
          </a:prstGeom>
          <a:noFill/>
        </p:spPr>
      </p:pic>
      <p:sp>
        <p:nvSpPr>
          <p:cNvPr id="8" name="TextBox 7"/>
          <p:cNvSpPr txBox="1"/>
          <p:nvPr/>
        </p:nvSpPr>
        <p:spPr>
          <a:xfrm>
            <a:off x="192404" y="3771780"/>
            <a:ext cx="184666" cy="276999"/>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21_dolphinVIDEO.mov">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srcRect/>
          <a:stretch>
            <a:fillRect/>
          </a:stretch>
        </p:blipFill>
        <p:spPr bwMode="auto">
          <a:xfrm>
            <a:off x="7086600" y="152400"/>
            <a:ext cx="1870075" cy="355600"/>
          </a:xfrm>
          <a:prstGeom prst="rect">
            <a:avLst/>
          </a:prstGeom>
          <a:noFill/>
          <a:ln w="9525">
            <a:noFill/>
            <a:round/>
            <a:headEnd/>
            <a:tailEnd/>
          </a:ln>
          <a:effectLst/>
        </p:spPr>
      </p:pic>
      <p:sp>
        <p:nvSpPr>
          <p:cNvPr id="3074" name="AutoShape 2"/>
          <p:cNvSpPr>
            <a:spLocks noChangeArrowheads="1"/>
          </p:cNvSpPr>
          <p:nvPr/>
        </p:nvSpPr>
        <p:spPr bwMode="auto">
          <a:xfrm>
            <a:off x="609600" y="4648200"/>
            <a:ext cx="8077200" cy="45243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round/>
            <a:headEnd/>
            <a:tailEnd/>
          </a:ln>
          <a:effectLst/>
        </p:spPr>
        <p:txBody>
          <a:bodyPr wrap="none" anchor="ctr">
            <a:prstTxWarp prst="textNoShape">
              <a:avLst/>
            </a:prstTxWarp>
          </a:bodyPr>
          <a:lstStyle/>
          <a:p>
            <a:endParaRPr lang="en-US"/>
          </a:p>
        </p:txBody>
      </p:sp>
      <p:sp>
        <p:nvSpPr>
          <p:cNvPr id="3075" name="AutoShape 3"/>
          <p:cNvSpPr>
            <a:spLocks noChangeArrowheads="1"/>
          </p:cNvSpPr>
          <p:nvPr/>
        </p:nvSpPr>
        <p:spPr bwMode="auto">
          <a:xfrm>
            <a:off x="533400" y="5867400"/>
            <a:ext cx="8382000" cy="99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round/>
            <a:headEnd/>
            <a:tailEnd/>
          </a:ln>
          <a:effectLst/>
        </p:spPr>
        <p:txBody>
          <a:bodyPr lIns="90000" tIns="46800" rIns="90000" bIns="46800" anchor="b">
            <a:prstTxWarp prst="textNoShape">
              <a:avLst/>
            </a:prstTxWarp>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000">
                <a:solidFill>
                  <a:srgbClr val="000000"/>
                </a:solidFill>
                <a:ea typeface="ＭＳ Ｐゴシック" charset="-128"/>
                <a:cs typeface="ＭＳ Ｐゴシック" charset="-128"/>
              </a:rPr>
              <a:t>Published in: Richard A. Muscat; Jonathan Bath; Andrew J. Turberfield; </a:t>
            </a:r>
            <a:r>
              <a:rPr lang="en-GB" sz="1000" i="1">
                <a:solidFill>
                  <a:srgbClr val="000000"/>
                </a:solidFill>
                <a:ea typeface="ＭＳ Ｐゴシック" charset="-128"/>
                <a:cs typeface="ＭＳ Ｐゴシック" charset="-128"/>
              </a:rPr>
              <a:t>Nano Lett.</a:t>
            </a:r>
            <a:r>
              <a:rPr lang="en-GB" sz="1000">
                <a:solidFill>
                  <a:srgbClr val="000000"/>
                </a:solidFill>
                <a:ea typeface="ＭＳ Ｐゴシック" charset="-128"/>
                <a:cs typeface="ＭＳ Ｐゴシック" charset="-128"/>
              </a:rPr>
              <a:t> </a:t>
            </a:r>
            <a:r>
              <a:rPr lang="en-GB" sz="1000" b="1">
                <a:solidFill>
                  <a:srgbClr val="000000"/>
                </a:solidFill>
                <a:ea typeface="ＭＳ Ｐゴシック" charset="-128"/>
                <a:cs typeface="ＭＳ Ｐゴシック" charset="-128"/>
              </a:rPr>
              <a:t> 2011, </a:t>
            </a:r>
            <a:r>
              <a:rPr lang="en-GB" sz="1000">
                <a:solidFill>
                  <a:srgbClr val="000000"/>
                </a:solidFill>
                <a:ea typeface="ＭＳ Ｐゴシック" charset="-128"/>
                <a:cs typeface="ＭＳ Ｐゴシック" charset="-128"/>
              </a:rPr>
              <a:t>11, 982-987.</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000">
                <a:solidFill>
                  <a:srgbClr val="000000"/>
                </a:solidFill>
                <a:ea typeface="ＭＳ Ｐゴシック" charset="-128"/>
                <a:cs typeface="ＭＳ Ｐゴシック" charset="-128"/>
              </a:rPr>
              <a:t>Copyright © 2011 American Chemical Society</a:t>
            </a:r>
          </a:p>
        </p:txBody>
      </p:sp>
      <p:sp>
        <p:nvSpPr>
          <p:cNvPr id="3076" name="Line 4"/>
          <p:cNvSpPr>
            <a:spLocks noChangeShapeType="1"/>
          </p:cNvSpPr>
          <p:nvPr/>
        </p:nvSpPr>
        <p:spPr bwMode="auto">
          <a:xfrm>
            <a:off x="457200" y="6170613"/>
            <a:ext cx="8382000" cy="1587"/>
          </a:xfrm>
          <a:prstGeom prst="line">
            <a:avLst/>
          </a:prstGeom>
          <a:noFill/>
          <a:ln w="3240">
            <a:solidFill>
              <a:srgbClr val="000000"/>
            </a:solidFill>
            <a:miter lim="800000"/>
            <a:headEnd/>
            <a:tailEnd/>
          </a:ln>
          <a:effectLst/>
        </p:spPr>
        <p:txBody>
          <a:bodyPr>
            <a:prstTxWarp prst="textNoShape">
              <a:avLst/>
            </a:prstTxWarp>
          </a:bodyPr>
          <a:lstStyle/>
          <a:p>
            <a:endParaRPr lang="en-US"/>
          </a:p>
        </p:txBody>
      </p:sp>
      <p:pic>
        <p:nvPicPr>
          <p:cNvPr id="3077" name="Picture 5"/>
          <p:cNvPicPr>
            <a:picLocks noChangeAspect="1" noChangeArrowheads="1"/>
          </p:cNvPicPr>
          <p:nvPr/>
        </p:nvPicPr>
        <p:blipFill>
          <a:blip r:embed="rId4"/>
          <a:srcRect/>
          <a:stretch>
            <a:fillRect/>
          </a:stretch>
        </p:blipFill>
        <p:spPr bwMode="auto">
          <a:xfrm>
            <a:off x="1422400" y="1431925"/>
            <a:ext cx="6350000" cy="2470150"/>
          </a:xfrm>
          <a:prstGeom prst="rect">
            <a:avLst/>
          </a:prstGeom>
          <a:noFill/>
          <a:ln w="9525">
            <a:noFill/>
            <a:round/>
            <a:headEnd/>
            <a:tailEnd/>
          </a:ln>
          <a:effectLst/>
        </p:spPr>
      </p:pic>
      <p:pic>
        <p:nvPicPr>
          <p:cNvPr id="7" name="Picture 6" descr="Screen shot 2011-03-21 at 12.40.31 PM.png"/>
          <p:cNvPicPr>
            <a:picLocks noChangeAspect="1"/>
          </p:cNvPicPr>
          <p:nvPr/>
        </p:nvPicPr>
        <p:blipFill>
          <a:blip r:embed="rId5"/>
          <a:stretch>
            <a:fillRect/>
          </a:stretch>
        </p:blipFill>
        <p:spPr>
          <a:xfrm>
            <a:off x="1422400" y="4344911"/>
            <a:ext cx="6498678" cy="1522489"/>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srcRect/>
          <a:stretch>
            <a:fillRect/>
          </a:stretch>
        </p:blipFill>
        <p:spPr bwMode="auto">
          <a:xfrm>
            <a:off x="7086600" y="152400"/>
            <a:ext cx="1870075" cy="355600"/>
          </a:xfrm>
          <a:prstGeom prst="rect">
            <a:avLst/>
          </a:prstGeom>
          <a:noFill/>
          <a:ln w="9525">
            <a:noFill/>
            <a:round/>
            <a:headEnd/>
            <a:tailEnd/>
          </a:ln>
          <a:effectLst/>
        </p:spPr>
      </p:pic>
      <p:sp>
        <p:nvSpPr>
          <p:cNvPr id="3074" name="AutoShape 2"/>
          <p:cNvSpPr>
            <a:spLocks noChangeArrowheads="1"/>
          </p:cNvSpPr>
          <p:nvPr/>
        </p:nvSpPr>
        <p:spPr bwMode="auto">
          <a:xfrm>
            <a:off x="609600" y="4648200"/>
            <a:ext cx="8077200" cy="176847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round/>
            <a:headEnd/>
            <a:tailEnd/>
          </a:ln>
          <a:effectLst/>
        </p:spPr>
        <p:txBody>
          <a:bodyPr lIns="90000" tIns="46800" rIns="90000" bIns="46800">
            <a:prstTxWarp prst="textNoShape">
              <a:avLst/>
            </a:prstTxWarp>
            <a:sp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100">
                <a:solidFill>
                  <a:srgbClr val="000000"/>
                </a:solidFill>
                <a:ea typeface="ＭＳ Ｐゴシック" charset="-128"/>
                <a:cs typeface="ＭＳ Ｐゴシック" charset="-128"/>
              </a:rPr>
              <a:t>Control of the reactions of fuel hairpins. (a) Summary of designed interactions with fuels Fxy and Fyz. When the cargo is bound to anchorage X, no toehold is available to initiate interaction with Fyz. Fxy interacts with the cargo−anchorage X duplex through an active split toehold incorporating the source address domain </a:t>
            </a:r>
            <a:r>
              <a:rPr lang="en-GB" sz="1100" i="1">
                <a:solidFill>
                  <a:srgbClr val="000000"/>
                </a:solidFill>
                <a:ea typeface="ＭＳ Ｐゴシック" charset="-128"/>
                <a:cs typeface="ＭＳ Ｐゴシック" charset="-128"/>
              </a:rPr>
              <a:t>X̅</a:t>
            </a:r>
            <a:r>
              <a:rPr lang="en-GB" sz="1100">
                <a:solidFill>
                  <a:srgbClr val="000000"/>
                </a:solidFill>
                <a:ea typeface="ＭＳ Ｐゴシック" charset="-128"/>
                <a:cs typeface="ＭＳ Ｐゴシック" charset="-128"/>
              </a:rPr>
              <a:t>, transferring the cargo to anchorage Y (see Figure 1). The new cargo−anchorage Y duplex displays a new source toehold that can interact with Fyz, so if both fuel strands are added simultaneously they will react sequentially. (b) Polyacrylamide gel electrophoresis (PAGE) analysis of reactions with fuel. Fuel and cargo-laden track (100 nM) were incubated for 30 min (see Figures S3 and S4 in the Supporting Information for controls): lane 1, initial configuration with cargo bound to anchorage X; lane 2, addition of Fyz results in little interaction with track; lane 3, Fxy reacts readily, transferring cargo to anchorage Y; lane 4, simultaneous addition of Fxy and Fyz leads to a complex containing both fuel strands, completion of the first step from X to Y, mediated by Fxy, enables reaction with Fyz to initiate a second step, as designed.</a:t>
            </a:r>
          </a:p>
        </p:txBody>
      </p:sp>
      <p:sp>
        <p:nvSpPr>
          <p:cNvPr id="3075" name="AutoShape 3"/>
          <p:cNvSpPr>
            <a:spLocks noChangeArrowheads="1"/>
          </p:cNvSpPr>
          <p:nvPr/>
        </p:nvSpPr>
        <p:spPr bwMode="auto">
          <a:xfrm>
            <a:off x="533400" y="5867400"/>
            <a:ext cx="8382000" cy="99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round/>
            <a:headEnd/>
            <a:tailEnd/>
          </a:ln>
          <a:effectLst/>
        </p:spPr>
        <p:txBody>
          <a:bodyPr lIns="90000" tIns="46800" rIns="90000" bIns="46800" anchor="b">
            <a:prstTxWarp prst="textNoShape">
              <a:avLst/>
            </a:prstTxWarp>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000">
                <a:solidFill>
                  <a:srgbClr val="000000"/>
                </a:solidFill>
                <a:ea typeface="ＭＳ Ｐゴシック" charset="-128"/>
                <a:cs typeface="ＭＳ Ｐゴシック" charset="-128"/>
              </a:rPr>
              <a:t>Published in: Richard A. Muscat; Jonathan Bath; Andrew J. Turberfield; </a:t>
            </a:r>
            <a:r>
              <a:rPr lang="en-GB" sz="1000" i="1">
                <a:solidFill>
                  <a:srgbClr val="000000"/>
                </a:solidFill>
                <a:ea typeface="ＭＳ Ｐゴシック" charset="-128"/>
                <a:cs typeface="ＭＳ Ｐゴシック" charset="-128"/>
              </a:rPr>
              <a:t>Nano Lett.</a:t>
            </a:r>
            <a:r>
              <a:rPr lang="en-GB" sz="1000">
                <a:solidFill>
                  <a:srgbClr val="000000"/>
                </a:solidFill>
                <a:ea typeface="ＭＳ Ｐゴシック" charset="-128"/>
                <a:cs typeface="ＭＳ Ｐゴシック" charset="-128"/>
              </a:rPr>
              <a:t> </a:t>
            </a:r>
            <a:r>
              <a:rPr lang="en-GB" sz="1000" b="1">
                <a:solidFill>
                  <a:srgbClr val="000000"/>
                </a:solidFill>
                <a:ea typeface="ＭＳ Ｐゴシック" charset="-128"/>
                <a:cs typeface="ＭＳ Ｐゴシック" charset="-128"/>
              </a:rPr>
              <a:t> 2011, </a:t>
            </a:r>
            <a:r>
              <a:rPr lang="en-GB" sz="1000">
                <a:solidFill>
                  <a:srgbClr val="000000"/>
                </a:solidFill>
                <a:ea typeface="ＭＳ Ｐゴシック" charset="-128"/>
                <a:cs typeface="ＭＳ Ｐゴシック" charset="-128"/>
              </a:rPr>
              <a:t>11, 982-987.</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000">
                <a:solidFill>
                  <a:srgbClr val="000000"/>
                </a:solidFill>
                <a:ea typeface="ＭＳ Ｐゴシック" charset="-128"/>
                <a:cs typeface="ＭＳ Ｐゴシック" charset="-128"/>
              </a:rPr>
              <a:t>Copyright © 2011 American Chemical Society</a:t>
            </a:r>
          </a:p>
        </p:txBody>
      </p:sp>
      <p:sp>
        <p:nvSpPr>
          <p:cNvPr id="3076" name="Line 4"/>
          <p:cNvSpPr>
            <a:spLocks noChangeShapeType="1"/>
          </p:cNvSpPr>
          <p:nvPr/>
        </p:nvSpPr>
        <p:spPr bwMode="auto">
          <a:xfrm>
            <a:off x="457200" y="6170613"/>
            <a:ext cx="8382000" cy="1587"/>
          </a:xfrm>
          <a:prstGeom prst="line">
            <a:avLst/>
          </a:prstGeom>
          <a:noFill/>
          <a:ln w="3240">
            <a:solidFill>
              <a:srgbClr val="000000"/>
            </a:solidFill>
            <a:miter lim="800000"/>
            <a:headEnd/>
            <a:tailEnd/>
          </a:ln>
          <a:effectLst/>
        </p:spPr>
        <p:txBody>
          <a:bodyPr>
            <a:prstTxWarp prst="textNoShape">
              <a:avLst/>
            </a:prstTxWarp>
          </a:bodyPr>
          <a:lstStyle/>
          <a:p>
            <a:endParaRPr lang="en-US"/>
          </a:p>
        </p:txBody>
      </p:sp>
      <p:pic>
        <p:nvPicPr>
          <p:cNvPr id="3077" name="Picture 5"/>
          <p:cNvPicPr>
            <a:picLocks noChangeAspect="1" noChangeArrowheads="1"/>
          </p:cNvPicPr>
          <p:nvPr/>
        </p:nvPicPr>
        <p:blipFill>
          <a:blip r:embed="rId4"/>
          <a:srcRect/>
          <a:stretch>
            <a:fillRect/>
          </a:stretch>
        </p:blipFill>
        <p:spPr bwMode="auto">
          <a:xfrm>
            <a:off x="3217863" y="762000"/>
            <a:ext cx="2760662" cy="3810000"/>
          </a:xfrm>
          <a:prstGeom prst="rect">
            <a:avLst/>
          </a:prstGeom>
          <a:noFill/>
          <a:ln w="9525">
            <a:noFill/>
            <a:round/>
            <a:headEnd/>
            <a:tailEnd/>
          </a:ln>
          <a:effectLst/>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CBE2D9FC-CACB-2D4B-BFC2-5EE3DC88531E}" type="slidenum">
              <a:rPr lang="en-US"/>
              <a:pPr/>
              <a:t>37</a:t>
            </a:fld>
            <a:endParaRPr lang="en-US"/>
          </a:p>
        </p:txBody>
      </p:sp>
      <p:sp>
        <p:nvSpPr>
          <p:cNvPr id="30723" name="Rectangle 2"/>
          <p:cNvSpPr>
            <a:spLocks noGrp="1" noChangeArrowheads="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pPr eaLnBrk="1" hangingPunct="1"/>
            <a:r>
              <a:rPr lang="en-US" sz="5700" dirty="0" smtClean="0">
                <a:solidFill>
                  <a:srgbClr val="800000"/>
                </a:solidFill>
                <a:effectLst>
                  <a:glow rad="101600">
                    <a:srgbClr val="FFFF00">
                      <a:alpha val="75000"/>
                    </a:srgbClr>
                  </a:glow>
                </a:effectLst>
              </a:rPr>
              <a:t>Final remarks</a:t>
            </a:r>
          </a:p>
        </p:txBody>
      </p:sp>
      <p:sp>
        <p:nvSpPr>
          <p:cNvPr id="30724" name="Rectangle 3"/>
          <p:cNvSpPr>
            <a:spLocks noGrp="1" noChangeArrowheads="1"/>
          </p:cNvSpPr>
          <p:nvPr>
            <p:ph type="body" idx="1"/>
          </p:nvPr>
        </p:nvSpPr>
        <p:spPr>
          <a:xfrm>
            <a:off x="152400" y="1828800"/>
            <a:ext cx="8790678" cy="4525963"/>
          </a:xfrm>
        </p:spPr>
        <p:txBody>
          <a:bodyPr/>
          <a:lstStyle/>
          <a:p>
            <a:pPr eaLnBrk="1" hangingPunct="1">
              <a:buFontTx/>
              <a:buNone/>
            </a:pPr>
            <a:r>
              <a:rPr lang="en-US" sz="2800" b="1" dirty="0" smtClean="0"/>
              <a:t>Genomics and </a:t>
            </a:r>
            <a:r>
              <a:rPr lang="en-US" sz="2800" b="1" dirty="0" err="1" smtClean="0"/>
              <a:t>Rnomics</a:t>
            </a:r>
            <a:r>
              <a:rPr lang="en-US" sz="2800" b="1" dirty="0" smtClean="0"/>
              <a:t> are highly related to each other</a:t>
            </a:r>
          </a:p>
          <a:p>
            <a:pPr eaLnBrk="1" hangingPunct="1"/>
            <a:endParaRPr lang="en-US" sz="2800" dirty="0" smtClean="0"/>
          </a:p>
          <a:p>
            <a:pPr eaLnBrk="1" hangingPunct="1"/>
            <a:r>
              <a:rPr lang="en-US" sz="2800" dirty="0" smtClean="0"/>
              <a:t>DNA constantly produces different types of RNA molecules with the help of RNA polymerases</a:t>
            </a:r>
          </a:p>
          <a:p>
            <a:pPr eaLnBrk="1" hangingPunct="1"/>
            <a:endParaRPr lang="en-US" sz="2800" dirty="0" smtClean="0"/>
          </a:p>
          <a:p>
            <a:pPr eaLnBrk="1" hangingPunct="1"/>
            <a:r>
              <a:rPr lang="en-US" sz="2800" dirty="0" smtClean="0"/>
              <a:t>RNA frequently coverts into a DNA form via reverse transcription and integrates back into the genome (example &gt; 1million of </a:t>
            </a:r>
            <a:r>
              <a:rPr lang="en-US" sz="2800" dirty="0" err="1" smtClean="0"/>
              <a:t>Alu</a:t>
            </a:r>
            <a:r>
              <a:rPr lang="en-US" sz="2800" dirty="0" smtClean="0"/>
              <a:t>-repeats, and &gt;5,000 </a:t>
            </a:r>
            <a:r>
              <a:rPr lang="en-US" sz="2800" dirty="0" err="1" smtClean="0"/>
              <a:t>pseudogenes</a:t>
            </a:r>
            <a:r>
              <a:rPr lang="en-US" sz="2800" dirty="0" smtClean="0"/>
              <a:t> in the human genome)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787400" y="344488"/>
            <a:ext cx="7772400" cy="1143000"/>
          </a:xfrm>
          <a:effectLst>
            <a:glow rad="228600">
              <a:schemeClr val="accent2">
                <a:alpha val="75000"/>
              </a:schemeClr>
            </a:glow>
            <a:outerShdw blurRad="76200" dir="13500000" sy="23000" kx="1200000" algn="br" rotWithShape="0">
              <a:srgbClr val="000000">
                <a:alpha val="15000"/>
              </a:srgbClr>
            </a:outerShdw>
          </a:effectLst>
        </p:spPr>
        <p:style>
          <a:lnRef idx="1">
            <a:schemeClr val="accent2"/>
          </a:lnRef>
          <a:fillRef idx="3">
            <a:schemeClr val="accent2"/>
          </a:fillRef>
          <a:effectRef idx="2">
            <a:schemeClr val="accent2"/>
          </a:effectRef>
          <a:fontRef idx="minor">
            <a:schemeClr val="lt1"/>
          </a:fontRef>
        </p:style>
        <p:txBody>
          <a:bodyPr/>
          <a:lstStyle/>
          <a:p>
            <a:pPr eaLnBrk="1" hangingPunct="1"/>
            <a:r>
              <a:rPr lang="en-US" sz="4000" dirty="0"/>
              <a:t>Co-evolution of RNA and</a:t>
            </a:r>
            <a:r>
              <a:rPr lang="en-US" sz="4000" dirty="0" smtClean="0"/>
              <a:t> DNA</a:t>
            </a:r>
            <a:endParaRPr lang="en-US" sz="4000" dirty="0"/>
          </a:p>
        </p:txBody>
      </p:sp>
      <p:pic>
        <p:nvPicPr>
          <p:cNvPr id="53251" name="Picture 4" descr="in-yan"/>
          <p:cNvPicPr>
            <a:picLocks noGrp="1" noChangeAspect="1" noChangeArrowheads="1"/>
          </p:cNvPicPr>
          <p:nvPr>
            <p:ph idx="1"/>
          </p:nvPr>
        </p:nvPicPr>
        <p:blipFill>
          <a:blip r:embed="rId2"/>
          <a:srcRect/>
          <a:stretch>
            <a:fillRect/>
          </a:stretch>
        </p:blipFill>
        <p:spPr>
          <a:xfrm>
            <a:off x="2232025" y="2027238"/>
            <a:ext cx="4232275" cy="4318000"/>
          </a:xfrm>
          <a:noFill/>
        </p:spPr>
      </p:pic>
      <p:sp>
        <p:nvSpPr>
          <p:cNvPr id="4" name="TextBox 3"/>
          <p:cNvSpPr txBox="1"/>
          <p:nvPr/>
        </p:nvSpPr>
        <p:spPr>
          <a:xfrm>
            <a:off x="4572000" y="3175153"/>
            <a:ext cx="1399755" cy="861774"/>
          </a:xfrm>
          <a:prstGeom prst="rect">
            <a:avLst/>
          </a:prstGeom>
          <a:noFill/>
        </p:spPr>
        <p:txBody>
          <a:bodyPr wrap="none" rtlCol="0">
            <a:spAutoFit/>
          </a:bodyPr>
          <a:lstStyle/>
          <a:p>
            <a:r>
              <a:rPr lang="en-US" sz="5000" b="1" dirty="0" smtClean="0">
                <a:solidFill>
                  <a:srgbClr val="FF0000"/>
                </a:solidFill>
                <a:effectLst>
                  <a:glow rad="101600">
                    <a:srgbClr val="FF6600">
                      <a:alpha val="75000"/>
                    </a:srgbClr>
                  </a:glow>
                </a:effectLst>
              </a:rPr>
              <a:t>DNA</a:t>
            </a:r>
            <a:endParaRPr lang="en-US" sz="5000" b="1" dirty="0">
              <a:solidFill>
                <a:srgbClr val="FF0000"/>
              </a:solidFill>
              <a:effectLst>
                <a:glow rad="101600">
                  <a:srgbClr val="FF6600">
                    <a:alpha val="75000"/>
                  </a:srgbClr>
                </a:glow>
              </a:effectLst>
            </a:endParaRPr>
          </a:p>
        </p:txBody>
      </p:sp>
      <p:sp>
        <p:nvSpPr>
          <p:cNvPr id="5" name="TextBox 4"/>
          <p:cNvSpPr txBox="1"/>
          <p:nvPr/>
        </p:nvSpPr>
        <p:spPr>
          <a:xfrm>
            <a:off x="3059795" y="4555831"/>
            <a:ext cx="1356549" cy="861774"/>
          </a:xfrm>
          <a:prstGeom prst="rect">
            <a:avLst/>
          </a:prstGeom>
          <a:noFill/>
        </p:spPr>
        <p:txBody>
          <a:bodyPr wrap="none" rtlCol="0">
            <a:spAutoFit/>
          </a:bodyPr>
          <a:lstStyle/>
          <a:p>
            <a:r>
              <a:rPr lang="en-US" sz="5000" b="1" dirty="0" smtClean="0">
                <a:solidFill>
                  <a:srgbClr val="FF6600"/>
                </a:solidFill>
                <a:effectLst>
                  <a:glow rad="101600">
                    <a:srgbClr val="FF0000">
                      <a:alpha val="75000"/>
                    </a:srgbClr>
                  </a:glow>
                </a:effectLst>
              </a:rPr>
              <a:t>RNA</a:t>
            </a:r>
            <a:endParaRPr lang="en-US" sz="5000" b="1" dirty="0">
              <a:solidFill>
                <a:srgbClr val="FF6600"/>
              </a:solidFill>
              <a:effectLst>
                <a:glow rad="101600">
                  <a:srgbClr val="FF0000">
                    <a:alpha val="75000"/>
                  </a:srgb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p:spPr>
        <p:txBody>
          <a:bodyPr/>
          <a:lstStyle/>
          <a:p>
            <a:fld id="{F079C318-3371-9F40-B408-F04B1036EDE1}" type="slidenum">
              <a:rPr lang="en-US"/>
              <a:pPr/>
              <a:t>39</a:t>
            </a:fld>
            <a:endParaRPr lang="en-US"/>
          </a:p>
        </p:txBody>
      </p:sp>
      <p:sp>
        <p:nvSpPr>
          <p:cNvPr id="84995" name="Rectangle 2"/>
          <p:cNvSpPr>
            <a:spLocks noGrp="1" noChangeArrowheads="1"/>
          </p:cNvSpPr>
          <p:nvPr>
            <p:ph type="title"/>
          </p:nvPr>
        </p:nvSpPr>
        <p:spPr/>
        <p:txBody>
          <a:bodyPr/>
          <a:lstStyle/>
          <a:p>
            <a:pPr eaLnBrk="1" hangingPunct="1"/>
            <a:r>
              <a:rPr lang="en-US" dirty="0">
                <a:solidFill>
                  <a:srgbClr val="CC3300"/>
                </a:solidFill>
              </a:rPr>
              <a:t>Bioinformatics assignment</a:t>
            </a:r>
            <a:r>
              <a:rPr lang="en-US" dirty="0" smtClean="0">
                <a:solidFill>
                  <a:srgbClr val="CC3300"/>
                </a:solidFill>
              </a:rPr>
              <a:t> #2</a:t>
            </a:r>
            <a:endParaRPr lang="en-US" dirty="0">
              <a:solidFill>
                <a:srgbClr val="CC3300"/>
              </a:solidFill>
            </a:endParaRPr>
          </a:p>
        </p:txBody>
      </p:sp>
      <p:sp>
        <p:nvSpPr>
          <p:cNvPr id="84996" name="Rectangle 3"/>
          <p:cNvSpPr>
            <a:spLocks noGrp="1" noChangeArrowheads="1"/>
          </p:cNvSpPr>
          <p:nvPr>
            <p:ph type="body" idx="1"/>
          </p:nvPr>
        </p:nvSpPr>
        <p:spPr>
          <a:xfrm>
            <a:off x="457200" y="1600200"/>
            <a:ext cx="8229600" cy="2275171"/>
          </a:xfrm>
        </p:spPr>
        <p:txBody>
          <a:bodyPr/>
          <a:lstStyle/>
          <a:p>
            <a:pPr marL="0" indent="0" eaLnBrk="1" hangingPunct="1">
              <a:buFontTx/>
              <a:buNone/>
            </a:pPr>
            <a:r>
              <a:rPr lang="en-US" sz="2400" dirty="0"/>
              <a:t>There are a number of internet resources for the prediction of DNA and RNA secondary structures.</a:t>
            </a:r>
          </a:p>
          <a:p>
            <a:pPr marL="0" indent="0" eaLnBrk="1" hangingPunct="1">
              <a:buFontTx/>
              <a:buNone/>
            </a:pPr>
            <a:r>
              <a:rPr lang="en-US" sz="2800" b="1" dirty="0" smtClean="0">
                <a:solidFill>
                  <a:srgbClr val="FF0000"/>
                </a:solidFill>
              </a:rPr>
              <a:t>Investigate </a:t>
            </a:r>
            <a:r>
              <a:rPr lang="en-US" sz="2800" b="1" dirty="0" smtClean="0">
                <a:solidFill>
                  <a:srgbClr val="FF0000"/>
                </a:solidFill>
              </a:rPr>
              <a:t>and characterize the </a:t>
            </a:r>
            <a:r>
              <a:rPr lang="en-US" sz="2800" b="1" dirty="0">
                <a:solidFill>
                  <a:srgbClr val="FF0000"/>
                </a:solidFill>
              </a:rPr>
              <a:t>difference in the single-stranded DNA and RNA folding via M-fold:</a:t>
            </a:r>
          </a:p>
          <a:p>
            <a:pPr marL="0" indent="0">
              <a:buNone/>
            </a:pPr>
            <a:r>
              <a:rPr lang="en-US" sz="2000" dirty="0">
                <a:hlinkClick r:id="rId3"/>
              </a:rPr>
              <a:t>http://mfold.rna.albany.edu/?q=mfold/download-</a:t>
            </a:r>
            <a:r>
              <a:rPr lang="en-US" sz="2000" dirty="0" smtClean="0">
                <a:hlinkClick r:id="rId3"/>
              </a:rPr>
              <a:t>mfold</a:t>
            </a:r>
            <a:r>
              <a:rPr lang="en-US" sz="2000" dirty="0" smtClean="0"/>
              <a:t> </a:t>
            </a:r>
            <a:endParaRPr lang="en-US" sz="2000" dirty="0"/>
          </a:p>
          <a:p>
            <a:pPr marL="0" indent="0" eaLnBrk="1" hangingPunct="1">
              <a:buFontTx/>
              <a:buNone/>
            </a:pPr>
            <a:endParaRPr lang="en-US" sz="2000" dirty="0"/>
          </a:p>
        </p:txBody>
      </p:sp>
      <p:pic>
        <p:nvPicPr>
          <p:cNvPr id="2" name="Picture 1" descr="Screen shot 2014-04-11 at 10.54.0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2110" y="3757378"/>
            <a:ext cx="2608477" cy="2855492"/>
          </a:xfrm>
          <a:prstGeom prst="rect">
            <a:avLst/>
          </a:prstGeom>
        </p:spPr>
      </p:pic>
      <p:sp>
        <p:nvSpPr>
          <p:cNvPr id="3" name="TextBox 2"/>
          <p:cNvSpPr txBox="1"/>
          <p:nvPr/>
        </p:nvSpPr>
        <p:spPr>
          <a:xfrm>
            <a:off x="529213" y="5263175"/>
            <a:ext cx="4075154" cy="584776"/>
          </a:xfrm>
          <a:prstGeom prst="rect">
            <a:avLst/>
          </a:prstGeom>
          <a:noFill/>
        </p:spPr>
        <p:txBody>
          <a:bodyPr wrap="none" rtlCol="0">
            <a:spAutoFit/>
          </a:bodyPr>
          <a:lstStyle/>
          <a:p>
            <a:r>
              <a:rPr lang="en-US" sz="3200" dirty="0" smtClean="0"/>
              <a:t>Click on these two links</a:t>
            </a:r>
            <a:endParaRPr lang="en-US" sz="3200" dirty="0"/>
          </a:p>
        </p:txBody>
      </p:sp>
      <p:cxnSp>
        <p:nvCxnSpPr>
          <p:cNvPr id="6" name="Straight Arrow Connector 5"/>
          <p:cNvCxnSpPr/>
          <p:nvPr/>
        </p:nvCxnSpPr>
        <p:spPr>
          <a:xfrm>
            <a:off x="4865971" y="5446467"/>
            <a:ext cx="7528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865971" y="5631925"/>
            <a:ext cx="7528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314" y="1727200"/>
            <a:ext cx="8229600" cy="1143000"/>
          </a:xfrm>
        </p:spPr>
        <p:txBody>
          <a:bodyPr>
            <a:normAutofit fontScale="90000"/>
          </a:bodyPr>
          <a:lstStyle/>
          <a:p>
            <a:r>
              <a:rPr lang="en-US" dirty="0" smtClean="0"/>
              <a:t>Writing skills are the most important to students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515" y="1600200"/>
            <a:ext cx="8658646" cy="4525963"/>
          </a:xfrm>
        </p:spPr>
        <p:txBody>
          <a:bodyPr>
            <a:normAutofit fontScale="92500" lnSpcReduction="10000"/>
          </a:bodyPr>
          <a:lstStyle/>
          <a:p>
            <a:pPr marL="0" indent="0">
              <a:buNone/>
            </a:pPr>
            <a:r>
              <a:rPr lang="en-US" u="sng" dirty="0" smtClean="0">
                <a:solidFill>
                  <a:srgbClr val="800000"/>
                </a:solidFill>
              </a:rPr>
              <a:t>Perform your own RESEARCH using M-fold program</a:t>
            </a:r>
          </a:p>
          <a:p>
            <a:pPr marL="0" indent="0">
              <a:buNone/>
            </a:pPr>
            <a:endParaRPr lang="en-US" dirty="0" smtClean="0"/>
          </a:p>
          <a:p>
            <a:pPr marL="0" indent="0">
              <a:buNone/>
            </a:pPr>
            <a:r>
              <a:rPr lang="en-US" dirty="0" smtClean="0"/>
              <a:t>Your task is to write several pairs of identical single-stranded RNA and DNA sequences and investigate which type of base-pairing contributes to the difference in the folding of single stranded molecules.  Is it mostly due to G-C pairs or A-T/A-U pairs or G-T/G-U pairs?  And also, does stacking of neighboring nucleotides influence on the difference of folding RNA </a:t>
            </a:r>
            <a:r>
              <a:rPr lang="en-US" dirty="0" err="1" smtClean="0"/>
              <a:t>vs</a:t>
            </a:r>
            <a:r>
              <a:rPr lang="en-US" dirty="0" smtClean="0"/>
              <a:t> DNA?</a:t>
            </a:r>
          </a:p>
          <a:p>
            <a:pPr marL="0" indent="0">
              <a:buNone/>
            </a:pPr>
            <a:endParaRPr lang="en-US" dirty="0"/>
          </a:p>
        </p:txBody>
      </p:sp>
      <p:sp>
        <p:nvSpPr>
          <p:cNvPr id="4" name="Rectangle 2"/>
          <p:cNvSpPr>
            <a:spLocks noGrp="1" noChangeArrowheads="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pPr eaLnBrk="1" hangingPunct="1"/>
            <a:r>
              <a:rPr lang="en-US" dirty="0">
                <a:solidFill>
                  <a:srgbClr val="CC3300"/>
                </a:solidFill>
              </a:rPr>
              <a:t>Bioinformatics assignment</a:t>
            </a:r>
            <a:r>
              <a:rPr lang="en-US" dirty="0" smtClean="0">
                <a:solidFill>
                  <a:srgbClr val="CC3300"/>
                </a:solidFill>
              </a:rPr>
              <a:t> #2</a:t>
            </a:r>
            <a:br>
              <a:rPr lang="en-US" dirty="0" smtClean="0">
                <a:solidFill>
                  <a:srgbClr val="CC3300"/>
                </a:solidFill>
              </a:rPr>
            </a:br>
            <a:r>
              <a:rPr lang="en-US" dirty="0" smtClean="0">
                <a:solidFill>
                  <a:srgbClr val="CC3300"/>
                </a:solidFill>
              </a:rPr>
              <a:t>(additional explanations)</a:t>
            </a:r>
            <a:endParaRPr lang="en-US" dirty="0">
              <a:solidFill>
                <a:srgbClr val="CC3300"/>
              </a:solidFill>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p:spPr>
        <p:txBody>
          <a:bodyPr/>
          <a:lstStyle/>
          <a:p>
            <a:fld id="{55F7B91D-3C48-AE43-ADB5-F1801A2D979F}" type="slidenum">
              <a:rPr lang="en-US"/>
              <a:pPr/>
              <a:t>41</a:t>
            </a:fld>
            <a:endParaRPr lang="en-US"/>
          </a:p>
        </p:txBody>
      </p:sp>
      <p:sp>
        <p:nvSpPr>
          <p:cNvPr id="87043" name="Rectangle 2"/>
          <p:cNvSpPr>
            <a:spLocks noGrp="1" noChangeArrowheads="1"/>
          </p:cNvSpPr>
          <p:nvPr>
            <p:ph type="title"/>
          </p:nvPr>
        </p:nvSpPr>
        <p:spPr/>
        <p:txBody>
          <a:bodyPr/>
          <a:lstStyle/>
          <a:p>
            <a:pPr eaLnBrk="1" hangingPunct="1"/>
            <a:r>
              <a:rPr lang="en-US"/>
              <a:t>Test sequences</a:t>
            </a:r>
          </a:p>
        </p:txBody>
      </p:sp>
      <p:sp>
        <p:nvSpPr>
          <p:cNvPr id="87044" name="Rectangle 3"/>
          <p:cNvSpPr>
            <a:spLocks noGrp="1" noChangeArrowheads="1"/>
          </p:cNvSpPr>
          <p:nvPr>
            <p:ph type="body" idx="1"/>
          </p:nvPr>
        </p:nvSpPr>
        <p:spPr/>
        <p:txBody>
          <a:bodyPr/>
          <a:lstStyle/>
          <a:p>
            <a:pPr indent="0" eaLnBrk="1" hangingPunct="1"/>
            <a:endParaRPr lang="en-US" sz="2400">
              <a:latin typeface="Courier New" charset="0"/>
            </a:endParaRPr>
          </a:p>
          <a:p>
            <a:pPr indent="0" eaLnBrk="1" hangingPunct="1"/>
            <a:r>
              <a:rPr lang="en-US" sz="2400">
                <a:latin typeface="Courier New" charset="0"/>
              </a:rPr>
              <a:t>Example_DNA</a:t>
            </a:r>
          </a:p>
          <a:p>
            <a:pPr indent="0" eaLnBrk="1" hangingPunct="1">
              <a:buFontTx/>
              <a:buNone/>
            </a:pPr>
            <a:r>
              <a:rPr lang="en-US" sz="2400">
                <a:latin typeface="Courier New" charset="0"/>
              </a:rPr>
              <a:t>agcaagctagaacagggcaactaaattgaattttctgaggaatgttgtgaatcctatgtggaaaaaaaagtcatac </a:t>
            </a:r>
          </a:p>
          <a:p>
            <a:pPr indent="0" eaLnBrk="1" hangingPunct="1">
              <a:buFontTx/>
              <a:buNone/>
            </a:pPr>
            <a:endParaRPr lang="en-US" sz="2400">
              <a:latin typeface="Courier New" charset="0"/>
            </a:endParaRPr>
          </a:p>
          <a:p>
            <a:pPr indent="0" eaLnBrk="1" hangingPunct="1"/>
            <a:r>
              <a:rPr lang="en-US" sz="2400">
                <a:latin typeface="Courier New" charset="0"/>
              </a:rPr>
              <a:t>Example_RNA</a:t>
            </a:r>
          </a:p>
          <a:p>
            <a:pPr indent="0" eaLnBrk="1" hangingPunct="1">
              <a:buFontTx/>
              <a:buNone/>
            </a:pPr>
            <a:r>
              <a:rPr lang="en-US" sz="2400">
                <a:latin typeface="Courier New" charset="0"/>
              </a:rPr>
              <a:t>agcaagcuagaacagggcaacuaaauugaauuuucugaggaauguugugaauccuauguggaaaaaaaagucauac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Slide Number Placeholder 4"/>
          <p:cNvSpPr>
            <a:spLocks noGrp="1"/>
          </p:cNvSpPr>
          <p:nvPr>
            <p:ph type="sldNum" sz="quarter" idx="12"/>
          </p:nvPr>
        </p:nvSpPr>
        <p:spPr>
          <a:noFill/>
        </p:spPr>
        <p:txBody>
          <a:bodyPr/>
          <a:lstStyle/>
          <a:p>
            <a:fld id="{9F261D93-0109-3F47-8D5A-CFD9AC03C39B}" type="slidenum">
              <a:rPr lang="en-US"/>
              <a:pPr/>
              <a:t>42</a:t>
            </a:fld>
            <a:endParaRPr lang="en-US"/>
          </a:p>
        </p:txBody>
      </p:sp>
      <p:graphicFrame>
        <p:nvGraphicFramePr>
          <p:cNvPr id="89090" name="Object 4"/>
          <p:cNvGraphicFramePr>
            <a:graphicFrameLocks noGrp="1" noChangeAspect="1"/>
          </p:cNvGraphicFramePr>
          <p:nvPr>
            <p:ph/>
          </p:nvPr>
        </p:nvGraphicFramePr>
        <p:xfrm>
          <a:off x="3886200" y="457200"/>
          <a:ext cx="4475163" cy="5851525"/>
        </p:xfrm>
        <a:graphic>
          <a:graphicData uri="http://schemas.openxmlformats.org/presentationml/2006/ole">
            <mc:AlternateContent xmlns:mc="http://schemas.openxmlformats.org/markup-compatibility/2006">
              <mc:Choice xmlns:v="urn:schemas-microsoft-com:vml" Requires="v">
                <p:oleObj spid="_x0000_s30725" name="Acrobat Document" r:id="rId3" imgW="10579100" imgH="13830300" progId="">
                  <p:embed/>
                </p:oleObj>
              </mc:Choice>
              <mc:Fallback>
                <p:oleObj name="Acrobat Document" r:id="rId3" imgW="10579100" imgH="138303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57200"/>
                        <a:ext cx="4475163" cy="585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 Box 6"/>
          <p:cNvSpPr txBox="1">
            <a:spLocks noChangeArrowheads="1"/>
          </p:cNvSpPr>
          <p:nvPr/>
        </p:nvSpPr>
        <p:spPr bwMode="auto">
          <a:xfrm>
            <a:off x="533400" y="762000"/>
            <a:ext cx="3765550" cy="1187450"/>
          </a:xfrm>
          <a:prstGeom prst="rect">
            <a:avLst/>
          </a:prstGeom>
          <a:noFill/>
          <a:ln w="9525">
            <a:noFill/>
            <a:miter lim="800000"/>
            <a:headEnd/>
            <a:tailEnd/>
          </a:ln>
        </p:spPr>
        <p:txBody>
          <a:bodyPr wrap="none">
            <a:prstTxWarp prst="textNoShape">
              <a:avLst/>
            </a:prstTxWarp>
            <a:spAutoFit/>
          </a:bodyPr>
          <a:lstStyle/>
          <a:p>
            <a:pPr algn="ctr"/>
            <a:r>
              <a:rPr lang="en-US" sz="2400"/>
              <a:t>RNA folding</a:t>
            </a:r>
          </a:p>
          <a:p>
            <a:pPr algn="ctr"/>
            <a:endParaRPr lang="en-US" sz="2400"/>
          </a:p>
          <a:p>
            <a:pPr algn="ctr"/>
            <a:r>
              <a:rPr lang="en-US" sz="2400"/>
              <a:t>MFE (dG) = -7.20 kcal/mol</a:t>
            </a:r>
          </a:p>
        </p:txBody>
      </p:sp>
      <p:sp>
        <p:nvSpPr>
          <p:cNvPr id="5" name="Up Arrow 4"/>
          <p:cNvSpPr/>
          <p:nvPr/>
        </p:nvSpPr>
        <p:spPr>
          <a:xfrm>
            <a:off x="1267011" y="2172758"/>
            <a:ext cx="822960" cy="1024238"/>
          </a:xfrm>
          <a:prstGeom prst="upArrow">
            <a:avLst/>
          </a:prstGeom>
          <a:gradFill flip="none" rotWithShape="1">
            <a:gsLst>
              <a:gs pos="0">
                <a:srgbClr val="FF00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lide Number Placeholder 4"/>
          <p:cNvSpPr>
            <a:spLocks noGrp="1"/>
          </p:cNvSpPr>
          <p:nvPr>
            <p:ph type="sldNum" sz="quarter" idx="12"/>
          </p:nvPr>
        </p:nvSpPr>
        <p:spPr>
          <a:noFill/>
        </p:spPr>
        <p:txBody>
          <a:bodyPr/>
          <a:lstStyle/>
          <a:p>
            <a:fld id="{A21BE011-FA08-9B4E-A06C-793E91FAE111}" type="slidenum">
              <a:rPr lang="en-US"/>
              <a:pPr/>
              <a:t>43</a:t>
            </a:fld>
            <a:endParaRPr lang="en-US"/>
          </a:p>
        </p:txBody>
      </p:sp>
      <p:graphicFrame>
        <p:nvGraphicFramePr>
          <p:cNvPr id="90114" name="Object 4"/>
          <p:cNvGraphicFramePr>
            <a:graphicFrameLocks noGrp="1" noChangeAspect="1"/>
          </p:cNvGraphicFramePr>
          <p:nvPr>
            <p:ph/>
          </p:nvPr>
        </p:nvGraphicFramePr>
        <p:xfrm>
          <a:off x="3962400" y="457200"/>
          <a:ext cx="4475163" cy="5851525"/>
        </p:xfrm>
        <a:graphic>
          <a:graphicData uri="http://schemas.openxmlformats.org/presentationml/2006/ole">
            <mc:AlternateContent xmlns:mc="http://schemas.openxmlformats.org/markup-compatibility/2006">
              <mc:Choice xmlns:v="urn:schemas-microsoft-com:vml" Requires="v">
                <p:oleObj spid="_x0000_s31749" name="Acrobat Document" r:id="rId3" imgW="10579100" imgH="13830300" progId="">
                  <p:embed/>
                </p:oleObj>
              </mc:Choice>
              <mc:Fallback>
                <p:oleObj name="Acrobat Document" r:id="rId3" imgW="10579100" imgH="138303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57200"/>
                        <a:ext cx="4475163" cy="585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0116" name="Text Box 6"/>
          <p:cNvSpPr txBox="1">
            <a:spLocks noChangeArrowheads="1"/>
          </p:cNvSpPr>
          <p:nvPr/>
        </p:nvSpPr>
        <p:spPr bwMode="auto">
          <a:xfrm>
            <a:off x="533400" y="762000"/>
            <a:ext cx="3765550" cy="1187450"/>
          </a:xfrm>
          <a:prstGeom prst="rect">
            <a:avLst/>
          </a:prstGeom>
          <a:noFill/>
          <a:ln w="9525">
            <a:noFill/>
            <a:miter lim="800000"/>
            <a:headEnd/>
            <a:tailEnd/>
          </a:ln>
        </p:spPr>
        <p:txBody>
          <a:bodyPr wrap="none">
            <a:prstTxWarp prst="textNoShape">
              <a:avLst/>
            </a:prstTxWarp>
            <a:spAutoFit/>
          </a:bodyPr>
          <a:lstStyle/>
          <a:p>
            <a:pPr algn="ctr"/>
            <a:r>
              <a:rPr lang="en-US" sz="2400"/>
              <a:t>DNA folding</a:t>
            </a:r>
          </a:p>
          <a:p>
            <a:pPr algn="ctr"/>
            <a:endParaRPr lang="en-US" sz="2400"/>
          </a:p>
          <a:p>
            <a:pPr algn="ctr"/>
            <a:r>
              <a:rPr lang="en-US" sz="2400"/>
              <a:t>MFE (dG) = -3.68 kcal/mol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p>
            <a:fld id="{29F704FA-6464-DB4B-B712-FFB31EB017D2}" type="slidenum">
              <a:rPr lang="en-US"/>
              <a:pPr/>
              <a:t>44</a:t>
            </a:fld>
            <a:endParaRPr lang="en-US"/>
          </a:p>
        </p:txBody>
      </p:sp>
      <p:sp>
        <p:nvSpPr>
          <p:cNvPr id="91139" name="Rectangle 2"/>
          <p:cNvSpPr>
            <a:spLocks noGrp="1" noChangeArrowheads="1"/>
          </p:cNvSpPr>
          <p:nvPr>
            <p:ph type="title"/>
          </p:nvPr>
        </p:nvSpPr>
        <p:spPr/>
        <p:txBody>
          <a:bodyPr/>
          <a:lstStyle/>
          <a:p>
            <a:pPr eaLnBrk="1" hangingPunct="1"/>
            <a:r>
              <a:rPr lang="en-US" dirty="0" smtClean="0">
                <a:solidFill>
                  <a:srgbClr val="CC3300"/>
                </a:solidFill>
              </a:rPr>
              <a:t>Extra assignment:</a:t>
            </a:r>
            <a:endParaRPr lang="en-US" dirty="0">
              <a:solidFill>
                <a:srgbClr val="CC3300"/>
              </a:solidFill>
            </a:endParaRPr>
          </a:p>
        </p:txBody>
      </p:sp>
      <p:sp>
        <p:nvSpPr>
          <p:cNvPr id="91140" name="Rectangle 3"/>
          <p:cNvSpPr>
            <a:spLocks noGrp="1" noChangeArrowheads="1"/>
          </p:cNvSpPr>
          <p:nvPr>
            <p:ph type="body" idx="1"/>
          </p:nvPr>
        </p:nvSpPr>
        <p:spPr/>
        <p:txBody>
          <a:bodyPr/>
          <a:lstStyle/>
          <a:p>
            <a:pPr eaLnBrk="1" hangingPunct="1">
              <a:lnSpc>
                <a:spcPct val="80000"/>
              </a:lnSpc>
            </a:pPr>
            <a:r>
              <a:rPr lang="en-US" sz="2400" dirty="0"/>
              <a:t>Gather 3 sequences of RNA from </a:t>
            </a:r>
            <a:r>
              <a:rPr lang="en-US" sz="2400" dirty="0" err="1"/>
              <a:t>GenBank</a:t>
            </a:r>
            <a:r>
              <a:rPr lang="en-US" sz="2400" dirty="0"/>
              <a:t> (NCBI) and convert them to DNA sequences. Fold all of them with the online M-fold. (size of the sequences 100-300 </a:t>
            </a:r>
            <a:r>
              <a:rPr lang="en-US" sz="2400" dirty="0" err="1"/>
              <a:t>nt</a:t>
            </a:r>
            <a:r>
              <a:rPr lang="en-US" sz="2400" dirty="0"/>
              <a:t>)</a:t>
            </a:r>
          </a:p>
          <a:p>
            <a:pPr eaLnBrk="1" hangingPunct="1">
              <a:lnSpc>
                <a:spcPct val="80000"/>
              </a:lnSpc>
            </a:pPr>
            <a:endParaRPr lang="en-US" sz="2400" dirty="0"/>
          </a:p>
          <a:p>
            <a:pPr eaLnBrk="1" hangingPunct="1">
              <a:lnSpc>
                <a:spcPct val="80000"/>
              </a:lnSpc>
            </a:pPr>
            <a:r>
              <a:rPr lang="en-US" sz="2400" dirty="0"/>
              <a:t>Describe the differences in the folding of single stranded RNA and DNA.</a:t>
            </a:r>
          </a:p>
          <a:p>
            <a:pPr eaLnBrk="1" hangingPunct="1">
              <a:lnSpc>
                <a:spcPct val="80000"/>
              </a:lnSpc>
            </a:pPr>
            <a:endParaRPr lang="en-US" sz="2400" dirty="0"/>
          </a:p>
          <a:p>
            <a:pPr eaLnBrk="1" hangingPunct="1">
              <a:lnSpc>
                <a:spcPct val="80000"/>
              </a:lnSpc>
            </a:pPr>
            <a:r>
              <a:rPr lang="en-US" sz="2400" dirty="0"/>
              <a:t>Analyze the influence of the salt concentrations and the temperature on the folding structures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4"/>
          </a:lnRef>
          <a:fillRef idx="2">
            <a:schemeClr val="accent4"/>
          </a:fillRef>
          <a:effectRef idx="1">
            <a:schemeClr val="accent4"/>
          </a:effectRef>
          <a:fontRef idx="minor">
            <a:schemeClr val="dk1"/>
          </a:fontRef>
        </p:style>
        <p:txBody>
          <a:bodyPr/>
          <a:lstStyle/>
          <a:p>
            <a:r>
              <a:rPr lang="en-US" dirty="0" smtClean="0"/>
              <a:t>Homework summary</a:t>
            </a:r>
            <a:endParaRPr lang="en-US" dirty="0"/>
          </a:p>
        </p:txBody>
      </p:sp>
      <p:sp>
        <p:nvSpPr>
          <p:cNvPr id="3" name="Content Placeholder 2"/>
          <p:cNvSpPr>
            <a:spLocks noGrp="1"/>
          </p:cNvSpPr>
          <p:nvPr>
            <p:ph idx="1"/>
          </p:nvPr>
        </p:nvSpPr>
        <p:spPr>
          <a:xfrm>
            <a:off x="926844" y="1700031"/>
            <a:ext cx="7652426" cy="2665806"/>
          </a:xfrm>
        </p:spPr>
        <p:txBody>
          <a:bodyPr/>
          <a:lstStyle/>
          <a:p>
            <a:r>
              <a:rPr lang="en-US" dirty="0" smtClean="0">
                <a:solidFill>
                  <a:srgbClr val="FF0000"/>
                </a:solidFill>
              </a:rPr>
              <a:t>For assignment #1 see slides 2 and 3</a:t>
            </a:r>
          </a:p>
          <a:p>
            <a:r>
              <a:rPr lang="en-US" dirty="0" smtClean="0">
                <a:solidFill>
                  <a:srgbClr val="FF0000"/>
                </a:solidFill>
              </a:rPr>
              <a:t>For assignment #2 see slides 39-44</a:t>
            </a:r>
            <a:endParaRPr lang="en-US"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sz="4000">
                <a:solidFill>
                  <a:srgbClr val="ED181E"/>
                </a:solidFill>
              </a:rPr>
              <a:t>Where is the major difference between RNA and DNA?</a:t>
            </a:r>
          </a:p>
        </p:txBody>
      </p:sp>
      <p:pic>
        <p:nvPicPr>
          <p:cNvPr id="20484" name="Picture 4" descr="Ribose"/>
          <p:cNvPicPr>
            <a:picLocks noGrp="1" noChangeAspect="1" noChangeArrowheads="1"/>
          </p:cNvPicPr>
          <p:nvPr>
            <p:ph sz="half" idx="2"/>
          </p:nvPr>
        </p:nvPicPr>
        <p:blipFill>
          <a:blip r:embed="rId2"/>
          <a:srcRect/>
          <a:stretch>
            <a:fillRect/>
          </a:stretch>
        </p:blipFill>
        <p:spPr>
          <a:xfrm>
            <a:off x="1289381" y="2530937"/>
            <a:ext cx="6256364" cy="3728292"/>
          </a:xfr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0022"/>
            <a:ext cx="7772400" cy="1740127"/>
          </a:xfrm>
        </p:spPr>
        <p:txBody>
          <a:bodyPr>
            <a:normAutofit fontScale="90000"/>
          </a:bodyPr>
          <a:lstStyle/>
          <a:p>
            <a:r>
              <a:rPr lang="en-US" dirty="0" smtClean="0"/>
              <a:t>There is a profound difference between RNA and DNA in structure, function and evolution!</a:t>
            </a:r>
            <a:endParaRPr lang="en-US" dirty="0"/>
          </a:p>
        </p:txBody>
      </p:sp>
      <p:sp>
        <p:nvSpPr>
          <p:cNvPr id="6" name="Subtitle 5"/>
          <p:cNvSpPr>
            <a:spLocks noGrp="1"/>
          </p:cNvSpPr>
          <p:nvPr>
            <p:ph type="subTitle" idx="1"/>
          </p:nvPr>
        </p:nvSpPr>
        <p:spPr>
          <a:xfrm>
            <a:off x="260007" y="2976133"/>
            <a:ext cx="8198193" cy="1524195"/>
          </a:xfrm>
        </p:spPr>
        <p:txBody>
          <a:bodyPr>
            <a:normAutofit lnSpcReduction="10000"/>
          </a:bodyPr>
          <a:lstStyle/>
          <a:p>
            <a:r>
              <a:rPr lang="en-US" dirty="0" smtClean="0"/>
              <a:t>SIMPLE AND MOST COMMON ANSWER I heard from the students: </a:t>
            </a:r>
          </a:p>
          <a:p>
            <a:r>
              <a:rPr lang="en-US" dirty="0" smtClean="0"/>
              <a:t>DNA is more stable than RNA</a:t>
            </a:r>
          </a:p>
          <a:p>
            <a:endParaRPr lang="en-US" dirty="0" smtClean="0"/>
          </a:p>
          <a:p>
            <a:endParaRPr lang="en-US" dirty="0"/>
          </a:p>
        </p:txBody>
      </p:sp>
      <p:sp>
        <p:nvSpPr>
          <p:cNvPr id="7" name="TextBox 6"/>
          <p:cNvSpPr txBox="1"/>
          <p:nvPr/>
        </p:nvSpPr>
        <p:spPr>
          <a:xfrm>
            <a:off x="1330036" y="4500328"/>
            <a:ext cx="5433004" cy="661720"/>
          </a:xfrm>
          <a:prstGeom prst="rect">
            <a:avLst/>
          </a:prstGeom>
          <a:noFill/>
        </p:spPr>
        <p:txBody>
          <a:bodyPr wrap="none" rtlCol="0">
            <a:spAutoFit/>
          </a:bodyPr>
          <a:lstStyle/>
          <a:p>
            <a:r>
              <a:rPr lang="en-US" sz="3700" dirty="0" smtClean="0">
                <a:solidFill>
                  <a:srgbClr val="FF0000"/>
                </a:solidFill>
              </a:rPr>
              <a:t>Immediate D at your exam!</a:t>
            </a:r>
            <a:endParaRPr lang="en-US" sz="37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1168" y="161924"/>
            <a:ext cx="8221663" cy="1288181"/>
          </a:xfrm>
          <a:effectLst>
            <a:glow rad="228600">
              <a:schemeClr val="accent1">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ormAutofit fontScale="90000"/>
          </a:bodyPr>
          <a:lstStyle/>
          <a:p>
            <a:pPr eaLnBrk="1" hangingPunct="1"/>
            <a:r>
              <a:rPr lang="en-US" sz="3200" dirty="0">
                <a:solidFill>
                  <a:srgbClr val="ED181E"/>
                </a:solidFill>
              </a:rPr>
              <a:t>Watson et al</a:t>
            </a:r>
            <a:r>
              <a:rPr lang="en-US" sz="3200" i="1" dirty="0">
                <a:solidFill>
                  <a:srgbClr val="ED181E"/>
                </a:solidFill>
              </a:rPr>
              <a:t>. The molecular biology of the </a:t>
            </a:r>
            <a:r>
              <a:rPr lang="en-US" sz="3200" i="1" dirty="0" smtClean="0">
                <a:solidFill>
                  <a:srgbClr val="ED181E"/>
                </a:solidFill>
              </a:rPr>
              <a:t>gene.</a:t>
            </a:r>
            <a:br>
              <a:rPr lang="en-US" sz="3200" i="1" dirty="0" smtClean="0">
                <a:solidFill>
                  <a:srgbClr val="ED181E"/>
                </a:solidFill>
              </a:rPr>
            </a:br>
            <a:r>
              <a:rPr lang="en-US" sz="3200" dirty="0" smtClean="0">
                <a:solidFill>
                  <a:srgbClr val="3366FF"/>
                </a:solidFill>
              </a:rPr>
              <a:t>Chapter 6 The structures of RNA and DNA</a:t>
            </a:r>
            <a:r>
              <a:rPr lang="en-US" sz="2800" dirty="0" smtClean="0">
                <a:solidFill>
                  <a:srgbClr val="ED181E"/>
                </a:solidFill>
              </a:rPr>
              <a:t/>
            </a:r>
            <a:br>
              <a:rPr lang="en-US" sz="2800" dirty="0" smtClean="0">
                <a:solidFill>
                  <a:srgbClr val="ED181E"/>
                </a:solidFill>
              </a:rPr>
            </a:br>
            <a:r>
              <a:rPr lang="en-US" sz="2400" dirty="0">
                <a:solidFill>
                  <a:srgbClr val="0000FF"/>
                </a:solidFill>
                <a:hlinkClick r:id="rId2"/>
              </a:rPr>
              <a:t>http://www.aw-bc.com/scp/watson5e/assets/pdf/watson_06.</a:t>
            </a:r>
            <a:r>
              <a:rPr lang="en-US" sz="2400" dirty="0" smtClean="0">
                <a:solidFill>
                  <a:srgbClr val="0000FF"/>
                </a:solidFill>
                <a:hlinkClick r:id="rId2"/>
              </a:rPr>
              <a:t>pdf</a:t>
            </a:r>
            <a:r>
              <a:rPr lang="en-US" sz="2400" dirty="0" smtClean="0">
                <a:solidFill>
                  <a:srgbClr val="0000FF"/>
                </a:solidFill>
              </a:rPr>
              <a:t> </a:t>
            </a:r>
            <a:endParaRPr lang="en-US" sz="2400" dirty="0">
              <a:solidFill>
                <a:srgbClr val="0000FF"/>
              </a:solidFill>
            </a:endParaRPr>
          </a:p>
        </p:txBody>
      </p:sp>
      <p:sp>
        <p:nvSpPr>
          <p:cNvPr id="22531" name="Rectangle 3"/>
          <p:cNvSpPr>
            <a:spLocks noGrp="1" noChangeArrowheads="1"/>
          </p:cNvSpPr>
          <p:nvPr>
            <p:ph type="body" idx="1"/>
          </p:nvPr>
        </p:nvSpPr>
        <p:spPr>
          <a:xfrm>
            <a:off x="427038" y="1737010"/>
            <a:ext cx="8716962" cy="5043488"/>
          </a:xfrm>
        </p:spPr>
        <p:txBody>
          <a:bodyPr>
            <a:normAutofit fontScale="92500"/>
          </a:bodyPr>
          <a:lstStyle/>
          <a:p>
            <a:pPr marL="0" indent="0" eaLnBrk="1" hangingPunct="1">
              <a:buFontTx/>
              <a:buNone/>
            </a:pPr>
            <a:r>
              <a:rPr lang="en-US" sz="2800" dirty="0"/>
              <a:t>The presence of 2`-hydroxyls in the RNA backbone prevents RNA from adopting a B-form helix. Rather, double-helical RNA resembles the A-form structure of DNA. As such, the minor groove is wide and shallow, and hence accessible, but recall that the minor groove offers little sequence-specific information. Meanwhile, the major groove is so narrow and deep that it is not very accessible to amino acid side chains from interacting proteins. Thus, </a:t>
            </a:r>
            <a:r>
              <a:rPr lang="en-US" sz="2800" b="1" dirty="0"/>
              <a:t>the RNA double helix is quite distinct from the DNA double helix in its detailed atomic structure and less well suited for sequence specific interactions with proteins</a:t>
            </a:r>
            <a:r>
              <a:rPr lang="en-US" sz="2800" dirty="0"/>
              <a:t> (although some proteins do bind to RNA in a sequence-specific manner) (page 124)</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2349"/>
          </a:xfrm>
        </p:spPr>
        <p:txBody>
          <a:bodyPr>
            <a:noAutofit/>
          </a:bodyPr>
          <a:lstStyle/>
          <a:p>
            <a:r>
              <a:rPr lang="en-US" sz="2800" dirty="0" smtClean="0">
                <a:hlinkClick r:id="rId2"/>
              </a:rPr>
              <a:t>http://www.proteopedia.org/wiki/index.php/DNA</a:t>
            </a:r>
            <a:r>
              <a:rPr lang="en-US" sz="2800" dirty="0" smtClean="0"/>
              <a:t> </a:t>
            </a:r>
            <a:br>
              <a:rPr lang="en-US" sz="2800" dirty="0" smtClean="0"/>
            </a:br>
            <a:r>
              <a:rPr lang="en-US" sz="1600" dirty="0" smtClean="0">
                <a:hlinkClick r:id="rId3"/>
              </a:rPr>
              <a:t>http://upload.wikimedia.org/wikipedia/commons/b/b1/A-DNA,_B-DNA_and_Z-DNA.png</a:t>
            </a:r>
            <a:r>
              <a:rPr lang="en-US" sz="1600" dirty="0" smtClean="0"/>
              <a:t> </a:t>
            </a:r>
            <a:r>
              <a:rPr lang="en-US" sz="2800" dirty="0" smtClean="0"/>
              <a:t/>
            </a:r>
            <a:br>
              <a:rPr lang="en-US" sz="2800" dirty="0" smtClean="0"/>
            </a:br>
            <a:endParaRPr lang="en-US" sz="2800" dirty="0"/>
          </a:p>
        </p:txBody>
      </p:sp>
      <p:pic>
        <p:nvPicPr>
          <p:cNvPr id="5" name="Picture 4" descr="A-DNA,_B-DNA_and_Z-DNA.png"/>
          <p:cNvPicPr>
            <a:picLocks noChangeAspect="1"/>
          </p:cNvPicPr>
          <p:nvPr/>
        </p:nvPicPr>
        <p:blipFill>
          <a:blip r:embed="rId4"/>
          <a:stretch>
            <a:fillRect/>
          </a:stretch>
        </p:blipFill>
        <p:spPr>
          <a:xfrm>
            <a:off x="92606" y="1148505"/>
            <a:ext cx="8863702" cy="577602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ron_lariat.gif"/>
          <p:cNvPicPr>
            <a:picLocks noChangeAspect="1"/>
          </p:cNvPicPr>
          <p:nvPr/>
        </p:nvPicPr>
        <p:blipFill>
          <a:blip r:embed="rId2"/>
          <a:stretch>
            <a:fillRect/>
          </a:stretch>
        </p:blipFill>
        <p:spPr>
          <a:xfrm>
            <a:off x="2169886" y="1813225"/>
            <a:ext cx="5110842" cy="4436211"/>
          </a:xfrm>
          <a:prstGeom prst="rect">
            <a:avLst/>
          </a:prstGeom>
        </p:spPr>
      </p:pic>
      <p:pic>
        <p:nvPicPr>
          <p:cNvPr id="5" name="Picture 4" descr="Screen shot 2011-03-18 at 3.50.47 PM.png"/>
          <p:cNvPicPr>
            <a:picLocks noChangeAspect="1"/>
          </p:cNvPicPr>
          <p:nvPr/>
        </p:nvPicPr>
        <p:blipFill>
          <a:blip r:embed="rId3"/>
          <a:stretch>
            <a:fillRect/>
          </a:stretch>
        </p:blipFill>
        <p:spPr>
          <a:xfrm>
            <a:off x="157595" y="87086"/>
            <a:ext cx="8114052" cy="1182914"/>
          </a:xfrm>
          <a:prstGeom prst="rect">
            <a:avLst/>
          </a:prstGeom>
        </p:spPr>
      </p:pic>
      <p:sp>
        <p:nvSpPr>
          <p:cNvPr id="7" name="Up Arrow 6"/>
          <p:cNvSpPr/>
          <p:nvPr/>
        </p:nvSpPr>
        <p:spPr>
          <a:xfrm>
            <a:off x="4827364" y="4185878"/>
            <a:ext cx="490857" cy="1106044"/>
          </a:xfrm>
          <a:prstGeom prst="upArrow">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4784</TotalTime>
  <Words>2299</Words>
  <Application>Microsoft Macintosh PowerPoint</Application>
  <PresentationFormat>On-screen Show (4:3)</PresentationFormat>
  <Paragraphs>151</Paragraphs>
  <Slides>45</Slides>
  <Notes>7</Notes>
  <HiddenSlides>0</HiddenSlides>
  <MMClips>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Acrobat Document</vt:lpstr>
      <vt:lpstr>ABPG 2014</vt:lpstr>
      <vt:lpstr>Homework assignment #1 Watch a video lecture at UC  Berkley 2010  Nobel Laureate Sidney Altman,  Entering the RNA World</vt:lpstr>
      <vt:lpstr>PowerPoint Presentation</vt:lpstr>
      <vt:lpstr>Writing skills are the most important to students</vt:lpstr>
      <vt:lpstr>Where is the major difference between RNA and DNA?</vt:lpstr>
      <vt:lpstr>There is a profound difference between RNA and DNA in structure, function and evolution!</vt:lpstr>
      <vt:lpstr>Watson et al. The molecular biology of the gene. Chapter 6 The structures of RNA and DNA http://www.aw-bc.com/scp/watson5e/assets/pdf/watson_06.pdf </vt:lpstr>
      <vt:lpstr>http://www.proteopedia.org/wiki/index.php/DNA  http://upload.wikimedia.org/wikipedia/commons/b/b1/A-DNA,_B-DNA_and_Z-DNA.png  </vt:lpstr>
      <vt:lpstr>PowerPoint Presentation</vt:lpstr>
      <vt:lpstr>Wikipedia: </vt:lpstr>
      <vt:lpstr>http://www.proteopedia.org/wiki/index.php/Syn_and_anti_nucleosides </vt:lpstr>
      <vt:lpstr>Syn Configuration of Purines</vt:lpstr>
      <vt:lpstr>Nucleic acid tertiary structure http://en.wikipedia.org/wiki/Nucleic_acid_tertiary_structure </vt:lpstr>
      <vt:lpstr>A-minor motif type I in an RNA triplex</vt:lpstr>
      <vt:lpstr>PowerPoint Presentation</vt:lpstr>
      <vt:lpstr>Next level of understanding</vt:lpstr>
      <vt:lpstr>PowerPoint Presentation</vt:lpstr>
      <vt:lpstr>PowerPoint Presentation</vt:lpstr>
      <vt:lpstr>RNA WORLD</vt:lpstr>
      <vt:lpstr>PowerPoint Presentation</vt:lpstr>
      <vt:lpstr>The Origin of Life http://users.rcn.com/jkimball.ma.ultranet/BiologyPages/A/AbioticSynthesis.html </vt:lpstr>
      <vt:lpstr>PART 2.  Novel DNA-world</vt:lpstr>
      <vt:lpstr>From the Abstract</vt:lpstr>
      <vt:lpstr>PowerPoint Presentation</vt:lpstr>
      <vt:lpstr>PowerPoint Presentation</vt:lpstr>
      <vt:lpstr>PowerPoint Presentation</vt:lpstr>
      <vt:lpstr>Flipping Watson and Crick Honig &amp; Rohs 2011 Nature 470:472-473</vt:lpstr>
      <vt:lpstr>Nanotechnology DNA octahedron http://www.foresight.org/Conferences/MNT05/Papers/Seeman/</vt:lpstr>
      <vt:lpstr>Paul W.K. Rothemund  http://www.dna.caltech.edu/~pwkr/ </vt:lpstr>
      <vt:lpstr>PowerPoint Presentation</vt:lpstr>
      <vt:lpstr>HW assignment: Watch the video Presentation by Paul Rothemund, February 2008 http://www.ted.com/talks/paul_rothemund_details_dna_folding.html </vt:lpstr>
      <vt:lpstr>  Jørgen Kjems  http://www.rnai.dk/index.php?option=com_jresearch&amp;view=member&amp;task=show&amp;id=3&amp;Itemid=8 </vt:lpstr>
      <vt:lpstr>PowerPoint Presentation</vt:lpstr>
      <vt:lpstr>PowerPoint Presentation</vt:lpstr>
      <vt:lpstr>PowerPoint Presentation</vt:lpstr>
      <vt:lpstr>PowerPoint Presentation</vt:lpstr>
      <vt:lpstr>Final remarks</vt:lpstr>
      <vt:lpstr>Co-evolution of RNA and DNA</vt:lpstr>
      <vt:lpstr>Bioinformatics assignment #2</vt:lpstr>
      <vt:lpstr>Bioinformatics assignment #2 (additional explanations)</vt:lpstr>
      <vt:lpstr>Test sequences</vt:lpstr>
      <vt:lpstr>PowerPoint Presentation</vt:lpstr>
      <vt:lpstr>PowerPoint Presentation</vt:lpstr>
      <vt:lpstr>Extra assignment:</vt:lpstr>
      <vt:lpstr>Homework summary</vt:lpstr>
    </vt:vector>
  </TitlesOfParts>
  <Company>The University of Toledo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is the major difference between RNA and DNA?</dc:title>
  <dc:creator>Information Technology</dc:creator>
  <cp:lastModifiedBy>Alexei Fedorov</cp:lastModifiedBy>
  <cp:revision>41</cp:revision>
  <cp:lastPrinted>2011-03-19T23:25:38Z</cp:lastPrinted>
  <dcterms:created xsi:type="dcterms:W3CDTF">2011-03-27T19:15:26Z</dcterms:created>
  <dcterms:modified xsi:type="dcterms:W3CDTF">2014-04-11T15:01:39Z</dcterms:modified>
</cp:coreProperties>
</file>