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7" r:id="rId3"/>
    <p:sldId id="259" r:id="rId4"/>
    <p:sldId id="260" r:id="rId5"/>
    <p:sldId id="258" r:id="rId6"/>
    <p:sldId id="261" r:id="rId7"/>
    <p:sldId id="263" r:id="rId8"/>
    <p:sldId id="262" r:id="rId9"/>
    <p:sldId id="264" r:id="rId10"/>
    <p:sldId id="267" r:id="rId11"/>
    <p:sldId id="268" r:id="rId12"/>
    <p:sldId id="269" r:id="rId13"/>
    <p:sldId id="270" r:id="rId14"/>
    <p:sldId id="273" r:id="rId15"/>
    <p:sldId id="275" r:id="rId16"/>
    <p:sldId id="276" r:id="rId17"/>
    <p:sldId id="278" r:id="rId18"/>
    <p:sldId id="279" r:id="rId19"/>
    <p:sldId id="265" r:id="rId20"/>
    <p:sldId id="266" r:id="rId21"/>
    <p:sldId id="280" r:id="rId22"/>
    <p:sldId id="281" r:id="rId23"/>
    <p:sldId id="283" r:id="rId24"/>
    <p:sldId id="284" r:id="rId25"/>
    <p:sldId id="298" r:id="rId26"/>
    <p:sldId id="289" r:id="rId27"/>
    <p:sldId id="290" r:id="rId28"/>
    <p:sldId id="292" r:id="rId29"/>
    <p:sldId id="296" r:id="rId30"/>
    <p:sldId id="299" r:id="rId31"/>
    <p:sldId id="302" r:id="rId32"/>
    <p:sldId id="303" r:id="rId33"/>
    <p:sldId id="304" r:id="rId34"/>
    <p:sldId id="285" r:id="rId35"/>
    <p:sldId id="288" r:id="rId36"/>
    <p:sldId id="286" r:id="rId37"/>
    <p:sldId id="305" r:id="rId38"/>
    <p:sldId id="308" r:id="rId39"/>
    <p:sldId id="309" r:id="rId40"/>
    <p:sldId id="306" r:id="rId41"/>
    <p:sldId id="307" r:id="rId42"/>
    <p:sldId id="310" r:id="rId43"/>
    <p:sldId id="311" r:id="rId44"/>
    <p:sldId id="312" r:id="rId45"/>
    <p:sldId id="313" r:id="rId46"/>
    <p:sldId id="282" r:id="rId47"/>
    <p:sldId id="314" r:id="rId48"/>
    <p:sldId id="315" r:id="rId49"/>
    <p:sldId id="319" r:id="rId50"/>
    <p:sldId id="31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CB3"/>
    <a:srgbClr val="64E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87" d="100"/>
          <a:sy n="187" d="100"/>
        </p:scale>
        <p:origin x="-2264" y="-96"/>
      </p:cViewPr>
      <p:guideLst>
        <p:guide orient="horz" pos="2182"/>
        <p:guide pos="2880"/>
      </p:guideLst>
    </p:cSldViewPr>
  </p:slideViewPr>
  <p:notesTextViewPr>
    <p:cViewPr>
      <p:scale>
        <a:sx n="100" d="100"/>
        <a:sy n="100" d="100"/>
      </p:scale>
      <p:origin x="0" y="0"/>
    </p:cViewPr>
  </p:notesTextViewPr>
  <p:sorterViewPr>
    <p:cViewPr>
      <p:scale>
        <a:sx n="150" d="100"/>
        <a:sy n="150" d="100"/>
      </p:scale>
      <p:origin x="0" y="4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7B094-714C-1C48-BCF1-3AAE039FD9CD}" type="datetimeFigureOut">
              <a:rPr lang="en-US" smtClean="0"/>
              <a:pPr/>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517C9-C37A-6141-87C8-017D98FEE548}" type="slidenum">
              <a:rPr lang="en-US" smtClean="0"/>
              <a:pPr/>
              <a:t>‹#›</a:t>
            </a:fld>
            <a:endParaRPr lang="en-US"/>
          </a:p>
        </p:txBody>
      </p:sp>
    </p:spTree>
    <p:extLst>
      <p:ext uri="{BB962C8B-B14F-4D97-AF65-F5344CB8AC3E}">
        <p14:creationId xmlns:p14="http://schemas.microsoft.com/office/powerpoint/2010/main" val="1623610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C1C0AF4-F26F-E941-BAB5-A33494E05DD1}" type="slidenum">
              <a:rPr lang="en-US"/>
              <a:pPr/>
              <a:t>16</a:t>
            </a:fld>
            <a:endParaRPr lang="en-US"/>
          </a:p>
        </p:txBody>
      </p:sp>
      <p:sp>
        <p:nvSpPr>
          <p:cNvPr id="56323" name="Rectangle 2"/>
          <p:cNvSpPr>
            <a:spLocks noGrp="1" noRot="1" noChangeAspect="1" noChangeArrowheads="1" noTextEdit="1"/>
          </p:cNvSpPr>
          <p:nvPr>
            <p:ph type="sldImg"/>
          </p:nvPr>
        </p:nvSpPr>
        <p:spPr>
          <a:xfrm>
            <a:off x="1285875" y="879112"/>
            <a:ext cx="4286250" cy="3161987"/>
          </a:xfrm>
          <a:ln/>
        </p:spPr>
      </p:sp>
      <p:sp>
        <p:nvSpPr>
          <p:cNvPr id="56324" name="Text Box 3"/>
          <p:cNvSpPr>
            <a:spLocks noGrp="1" noChangeArrowheads="1"/>
          </p:cNvSpPr>
          <p:nvPr>
            <p:ph type="body" idx="1"/>
          </p:nvPr>
        </p:nvSpPr>
        <p:spPr>
          <a:xfrm>
            <a:off x="806450" y="4350270"/>
            <a:ext cx="5648325" cy="3430562"/>
          </a:xfrm>
          <a:noFill/>
          <a:ln/>
        </p:spPr>
        <p:txBody>
          <a:bodyPr lIns="0" tIns="0" rIns="0" bIns="0"/>
          <a:lstStyle/>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1600"/>
              <a:t>DNA regions of fairly homogeneous base composition (esp. GC), which can be further grouped into discrete "levels" corresponding to frequency (number in the genome), gene density (and intron size), gene expression, replication timing, and recombination frequency.</a:t>
            </a:r>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endParaRPr lang="en-GB" sz="1600"/>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1600"/>
              <a:t>  o  ~1% sd. of GC internally (85% of genome); the rest ~2%</a:t>
            </a:r>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1600"/>
              <a:t>  o  ~3,200 in humans, grouped into 5 familes (L1/2, H1/2/3)‏</a:t>
            </a:r>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1600"/>
              <a:t>  o  ~1Mb, on average</a:t>
            </a:r>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1600"/>
              <a:t>  o  cover a wide range of G+C content (34-59% in humans)‏</a:t>
            </a:r>
          </a:p>
          <a:p>
            <a:pPr defTabSz="457200"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endParaRPr lang="en-GB"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432F4DB-8109-F944-9BE6-8A27A90CAE44}" type="slidenum">
              <a:rPr lang="en-US"/>
              <a:pPr/>
              <a:t>17</a:t>
            </a:fld>
            <a:endParaRPr lang="en-US"/>
          </a:p>
        </p:txBody>
      </p:sp>
      <p:sp>
        <p:nvSpPr>
          <p:cNvPr id="62467" name="Rectangle 2"/>
          <p:cNvSpPr>
            <a:spLocks noGrp="1" noRot="1" noChangeAspect="1" noChangeArrowheads="1" noTextEdit="1"/>
          </p:cNvSpPr>
          <p:nvPr>
            <p:ph type="sldImg"/>
          </p:nvPr>
        </p:nvSpPr>
        <p:spPr>
          <a:xfrm>
            <a:off x="1285875" y="879112"/>
            <a:ext cx="4286250" cy="3161987"/>
          </a:xfrm>
          <a:ln/>
        </p:spPr>
      </p:sp>
      <p:sp>
        <p:nvSpPr>
          <p:cNvPr id="62468" name="Rectangle 3"/>
          <p:cNvSpPr>
            <a:spLocks noGrp="1" noChangeArrowheads="1"/>
          </p:cNvSpPr>
          <p:nvPr>
            <p:ph type="body" idx="1"/>
          </p:nvPr>
        </p:nvSpPr>
        <p:spPr>
          <a:xfrm>
            <a:off x="1060451" y="4350270"/>
            <a:ext cx="4741863" cy="3430562"/>
          </a:xfrm>
          <a:noFill/>
          <a:ln/>
        </p:spPr>
        <p:txBody>
          <a:bodyPr wrap="none" anchor="ctr"/>
          <a:lstStyle/>
          <a:p>
            <a:pPr defTabSz="457200"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69F6016-A4F0-B842-852D-3BDE6D07FBA5}" type="slidenum">
              <a:rPr lang="en-US"/>
              <a:pPr/>
              <a:t>18</a:t>
            </a:fld>
            <a:endParaRPr lang="en-US"/>
          </a:p>
        </p:txBody>
      </p:sp>
      <p:sp>
        <p:nvSpPr>
          <p:cNvPr id="64515" name="Rectangle 2"/>
          <p:cNvSpPr>
            <a:spLocks noGrp="1" noRot="1" noChangeAspect="1" noChangeArrowheads="1" noTextEdit="1"/>
          </p:cNvSpPr>
          <p:nvPr>
            <p:ph type="sldImg"/>
          </p:nvPr>
        </p:nvSpPr>
        <p:spPr>
          <a:xfrm>
            <a:off x="1285875" y="879112"/>
            <a:ext cx="4286250" cy="3161987"/>
          </a:xfrm>
          <a:ln/>
        </p:spPr>
      </p:sp>
      <p:sp>
        <p:nvSpPr>
          <p:cNvPr id="64516" name="Rectangle 3"/>
          <p:cNvSpPr>
            <a:spLocks noGrp="1" noChangeArrowheads="1"/>
          </p:cNvSpPr>
          <p:nvPr>
            <p:ph type="body" idx="1"/>
          </p:nvPr>
        </p:nvSpPr>
        <p:spPr>
          <a:xfrm>
            <a:off x="1060451" y="4350270"/>
            <a:ext cx="4741863" cy="3430562"/>
          </a:xfrm>
          <a:noFill/>
          <a:ln/>
        </p:spPr>
        <p:txBody>
          <a:bodyPr wrap="none" anchor="ctr"/>
          <a:lstStyle/>
          <a:p>
            <a:pPr defTabSz="457200"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28BB4-3F0A-CA4F-B150-6D7225974E17}"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8BB4-3F0A-CA4F-B150-6D7225974E17}"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8BB4-3F0A-CA4F-B150-6D7225974E17}"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054C3D3-CA4A-1D48-904C-94A0F50A1A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8BB4-3F0A-CA4F-B150-6D7225974E17}"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28BB4-3F0A-CA4F-B150-6D7225974E17}"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28BB4-3F0A-CA4F-B150-6D7225974E17}"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28BB4-3F0A-CA4F-B150-6D7225974E17}" type="datetimeFigureOut">
              <a:rPr lang="en-US" smtClean="0"/>
              <a:pPr/>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28BB4-3F0A-CA4F-B150-6D7225974E17}" type="datetimeFigureOut">
              <a:rPr lang="en-US" smtClean="0"/>
              <a:pPr/>
              <a:t>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28BB4-3F0A-CA4F-B150-6D7225974E17}" type="datetimeFigureOut">
              <a:rPr lang="en-US" smtClean="0"/>
              <a:pPr/>
              <a:t>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8BB4-3F0A-CA4F-B150-6D7225974E17}"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8BB4-3F0A-CA4F-B150-6D7225974E17}"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67003-4E06-1F48-A158-9E3D0980DB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8BB4-3F0A-CA4F-B150-6D7225974E17}" type="datetimeFigureOut">
              <a:rPr lang="en-US" smtClean="0"/>
              <a:pPr/>
              <a:t>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67003-4E06-1F48-A158-9E3D0980DB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nskew.csb.univie.ac.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haifa.ac.il/~genom/topics_pages/codes/code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ringerlink.com/content/g74u87880k58w00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co321125.meduohio.edu/~jbechtel/gmr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ringerlink.com/content/g74u87880k58w001/"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222"/>
            <a:ext cx="7772400" cy="818445"/>
          </a:xfrm>
        </p:spPr>
        <p:txBody>
          <a:bodyPr>
            <a:normAutofit fontScale="90000"/>
          </a:bodyPr>
          <a:lstStyle/>
          <a:p>
            <a:r>
              <a:rPr lang="en-US" dirty="0" smtClean="0">
                <a:solidFill>
                  <a:srgbClr val="FF0000"/>
                </a:solidFill>
              </a:rPr>
              <a:t>DNA </a:t>
            </a:r>
            <a:r>
              <a:rPr lang="en-US" dirty="0" err="1" smtClean="0">
                <a:solidFill>
                  <a:srgbClr val="FF0000"/>
                </a:solidFill>
              </a:rPr>
              <a:t>vs</a:t>
            </a:r>
            <a:r>
              <a:rPr lang="en-US" dirty="0" smtClean="0">
                <a:solidFill>
                  <a:srgbClr val="FF0000"/>
                </a:solidFill>
              </a:rPr>
              <a:t> Human Language</a:t>
            </a:r>
            <a:r>
              <a:rPr lang="en-US" dirty="0" smtClean="0"/>
              <a:t/>
            </a:r>
            <a:br>
              <a:rPr lang="en-US" dirty="0" smtClean="0"/>
            </a:br>
            <a:endParaRPr lang="en-US" dirty="0"/>
          </a:p>
        </p:txBody>
      </p:sp>
      <p:sp>
        <p:nvSpPr>
          <p:cNvPr id="3" name="Subtitle 2"/>
          <p:cNvSpPr>
            <a:spLocks noGrp="1"/>
          </p:cNvSpPr>
          <p:nvPr>
            <p:ph type="subTitle" idx="1"/>
          </p:nvPr>
        </p:nvSpPr>
        <p:spPr>
          <a:xfrm>
            <a:off x="197556" y="931333"/>
            <a:ext cx="8777111" cy="5630334"/>
          </a:xfrm>
        </p:spPr>
        <p:txBody>
          <a:bodyPr>
            <a:normAutofit fontScale="92500" lnSpcReduction="20000"/>
          </a:bodyPr>
          <a:lstStyle/>
          <a:p>
            <a:pPr algn="l"/>
            <a:r>
              <a:rPr lang="en-US" dirty="0" smtClean="0">
                <a:solidFill>
                  <a:schemeClr val="tx1"/>
                </a:solidFill>
              </a:rPr>
              <a:t>What is common between these two informational structures? Where are the differences?</a:t>
            </a:r>
          </a:p>
          <a:p>
            <a:r>
              <a:rPr lang="en-US" dirty="0" smtClean="0">
                <a:solidFill>
                  <a:schemeClr val="tx1"/>
                </a:solidFill>
              </a:rPr>
              <a:t>DNA</a:t>
            </a:r>
          </a:p>
          <a:p>
            <a:r>
              <a:rPr lang="en-US" sz="1730" dirty="0" smtClean="0">
                <a:solidFill>
                  <a:srgbClr val="000000"/>
                </a:solidFill>
                <a:latin typeface="Courier New" charset="0"/>
              </a:rPr>
              <a:t>   1 </a:t>
            </a:r>
            <a:r>
              <a:rPr lang="en-US" sz="1730" dirty="0" err="1" smtClean="0">
                <a:solidFill>
                  <a:srgbClr val="000000"/>
                </a:solidFill>
                <a:latin typeface="Courier New" charset="0"/>
              </a:rPr>
              <a:t>gaattcaaaa</a:t>
            </a:r>
            <a:r>
              <a:rPr lang="en-US" sz="1730" dirty="0" smtClean="0">
                <a:solidFill>
                  <a:srgbClr val="000000"/>
                </a:solidFill>
                <a:latin typeface="Courier New" charset="0"/>
              </a:rPr>
              <a:t> </a:t>
            </a:r>
            <a:r>
              <a:rPr lang="en-US" sz="1730" dirty="0" err="1" smtClean="0">
                <a:solidFill>
                  <a:srgbClr val="000000"/>
                </a:solidFill>
                <a:latin typeface="Courier New" charset="0"/>
              </a:rPr>
              <a:t>aagaaagaca</a:t>
            </a:r>
            <a:r>
              <a:rPr lang="en-US" sz="1730" dirty="0" smtClean="0">
                <a:solidFill>
                  <a:srgbClr val="000000"/>
                </a:solidFill>
                <a:latin typeface="Courier New" charset="0"/>
              </a:rPr>
              <a:t> </a:t>
            </a:r>
            <a:r>
              <a:rPr lang="en-US" sz="1730" dirty="0" err="1" smtClean="0">
                <a:solidFill>
                  <a:srgbClr val="000000"/>
                </a:solidFill>
                <a:latin typeface="Courier New" charset="0"/>
              </a:rPr>
              <a:t>atgacttgta</a:t>
            </a:r>
            <a:r>
              <a:rPr lang="en-US" sz="1730" dirty="0" smtClean="0">
                <a:solidFill>
                  <a:srgbClr val="000000"/>
                </a:solidFill>
                <a:latin typeface="Courier New" charset="0"/>
              </a:rPr>
              <a:t> </a:t>
            </a:r>
            <a:r>
              <a:rPr lang="en-US" sz="1730" dirty="0" err="1" smtClean="0">
                <a:solidFill>
                  <a:srgbClr val="000000"/>
                </a:solidFill>
                <a:latin typeface="Courier New" charset="0"/>
              </a:rPr>
              <a:t>gctgaagcta</a:t>
            </a:r>
            <a:r>
              <a:rPr lang="en-US" sz="1730" dirty="0" smtClean="0">
                <a:solidFill>
                  <a:srgbClr val="000000"/>
                </a:solidFill>
                <a:latin typeface="Courier New" charset="0"/>
              </a:rPr>
              <a:t> </a:t>
            </a:r>
            <a:r>
              <a:rPr lang="en-US" sz="1730" dirty="0" err="1" smtClean="0">
                <a:solidFill>
                  <a:srgbClr val="000000"/>
                </a:solidFill>
                <a:latin typeface="Courier New" charset="0"/>
              </a:rPr>
              <a:t>tgatcaggaa</a:t>
            </a:r>
            <a:r>
              <a:rPr lang="en-US" sz="1730" dirty="0" smtClean="0">
                <a:solidFill>
                  <a:srgbClr val="000000"/>
                </a:solidFill>
                <a:latin typeface="Courier New" charset="0"/>
              </a:rPr>
              <a:t> </a:t>
            </a:r>
            <a:r>
              <a:rPr lang="en-US" sz="1730" dirty="0" err="1" smtClean="0">
                <a:solidFill>
                  <a:srgbClr val="000000"/>
                </a:solidFill>
                <a:latin typeface="Courier New" charset="0"/>
              </a:rPr>
              <a:t>aagatggggt</a:t>
            </a:r>
            <a:endParaRPr lang="en-US" sz="1730" dirty="0" smtClean="0">
              <a:solidFill>
                <a:srgbClr val="000000"/>
              </a:solidFill>
              <a:latin typeface="Courier New" charset="0"/>
            </a:endParaRPr>
          </a:p>
          <a:p>
            <a:r>
              <a:rPr lang="en-US" sz="1730" dirty="0" smtClean="0">
                <a:solidFill>
                  <a:srgbClr val="000000"/>
                </a:solidFill>
                <a:latin typeface="Courier New" charset="0"/>
              </a:rPr>
              <a:t> 61 </a:t>
            </a:r>
            <a:r>
              <a:rPr lang="en-US" sz="1730" dirty="0" err="1" smtClean="0">
                <a:solidFill>
                  <a:srgbClr val="000000"/>
                </a:solidFill>
                <a:latin typeface="Courier New" charset="0"/>
              </a:rPr>
              <a:t>ggacggcatt</a:t>
            </a:r>
            <a:r>
              <a:rPr lang="en-US" sz="1730" dirty="0" smtClean="0">
                <a:solidFill>
                  <a:srgbClr val="000000"/>
                </a:solidFill>
                <a:latin typeface="Courier New" charset="0"/>
              </a:rPr>
              <a:t> </a:t>
            </a:r>
            <a:r>
              <a:rPr lang="en-US" sz="1730" dirty="0" err="1" smtClean="0">
                <a:solidFill>
                  <a:srgbClr val="000000"/>
                </a:solidFill>
                <a:latin typeface="Courier New" charset="0"/>
              </a:rPr>
              <a:t>tgagaaaatc</a:t>
            </a:r>
            <a:r>
              <a:rPr lang="en-US" sz="1730" dirty="0" smtClean="0">
                <a:solidFill>
                  <a:srgbClr val="000000"/>
                </a:solidFill>
                <a:latin typeface="Courier New" charset="0"/>
              </a:rPr>
              <a:t> </a:t>
            </a:r>
            <a:r>
              <a:rPr lang="en-US" sz="1730" dirty="0" err="1" smtClean="0">
                <a:solidFill>
                  <a:srgbClr val="000000"/>
                </a:solidFill>
                <a:latin typeface="Courier New" charset="0"/>
              </a:rPr>
              <a:t>aggacagtgg</a:t>
            </a:r>
            <a:r>
              <a:rPr lang="en-US" sz="1730" dirty="0" smtClean="0">
                <a:solidFill>
                  <a:srgbClr val="000000"/>
                </a:solidFill>
                <a:latin typeface="Courier New" charset="0"/>
              </a:rPr>
              <a:t> </a:t>
            </a:r>
            <a:r>
              <a:rPr lang="en-US" sz="1730" dirty="0" err="1" smtClean="0">
                <a:solidFill>
                  <a:srgbClr val="000000"/>
                </a:solidFill>
                <a:latin typeface="Courier New" charset="0"/>
              </a:rPr>
              <a:t>tgtacttatc</a:t>
            </a:r>
            <a:r>
              <a:rPr lang="en-US" sz="1730" dirty="0" smtClean="0">
                <a:solidFill>
                  <a:srgbClr val="000000"/>
                </a:solidFill>
                <a:latin typeface="Courier New" charset="0"/>
              </a:rPr>
              <a:t> </a:t>
            </a:r>
            <a:r>
              <a:rPr lang="en-US" sz="1730" dirty="0" err="1" smtClean="0">
                <a:solidFill>
                  <a:srgbClr val="000000"/>
                </a:solidFill>
                <a:latin typeface="Courier New" charset="0"/>
              </a:rPr>
              <a:t>aaataagaag</a:t>
            </a:r>
            <a:r>
              <a:rPr lang="en-US" sz="1730" dirty="0" smtClean="0">
                <a:solidFill>
                  <a:srgbClr val="000000"/>
                </a:solidFill>
                <a:latin typeface="Courier New" charset="0"/>
              </a:rPr>
              <a:t> </a:t>
            </a:r>
            <a:r>
              <a:rPr lang="en-US" sz="1730" dirty="0" err="1" smtClean="0">
                <a:solidFill>
                  <a:srgbClr val="000000"/>
                </a:solidFill>
                <a:latin typeface="Courier New" charset="0"/>
              </a:rPr>
              <a:t>atctgggcag</a:t>
            </a:r>
            <a:endParaRPr lang="en-US" sz="1730" dirty="0" smtClean="0">
              <a:solidFill>
                <a:srgbClr val="000000"/>
              </a:solidFill>
              <a:latin typeface="Courier New" charset="0"/>
            </a:endParaRPr>
          </a:p>
          <a:p>
            <a:r>
              <a:rPr lang="en-US" sz="1730" dirty="0" smtClean="0">
                <a:solidFill>
                  <a:srgbClr val="000000"/>
                </a:solidFill>
                <a:latin typeface="Courier New" charset="0"/>
              </a:rPr>
              <a:t> 121 </a:t>
            </a:r>
            <a:r>
              <a:rPr lang="en-US" sz="1730" dirty="0" err="1" smtClean="0">
                <a:solidFill>
                  <a:srgbClr val="000000"/>
                </a:solidFill>
                <a:latin typeface="Courier New" charset="0"/>
              </a:rPr>
              <a:t>aagattgttg</a:t>
            </a:r>
            <a:r>
              <a:rPr lang="en-US" sz="1730" dirty="0" smtClean="0">
                <a:solidFill>
                  <a:srgbClr val="000000"/>
                </a:solidFill>
                <a:latin typeface="Courier New" charset="0"/>
              </a:rPr>
              <a:t> </a:t>
            </a:r>
            <a:r>
              <a:rPr lang="en-US" sz="1730" dirty="0" err="1" smtClean="0">
                <a:solidFill>
                  <a:srgbClr val="000000"/>
                </a:solidFill>
                <a:latin typeface="Courier New" charset="0"/>
              </a:rPr>
              <a:t>aaaaagcaga</a:t>
            </a:r>
            <a:r>
              <a:rPr lang="en-US" sz="1730" dirty="0" smtClean="0">
                <a:solidFill>
                  <a:srgbClr val="000000"/>
                </a:solidFill>
                <a:latin typeface="Courier New" charset="0"/>
              </a:rPr>
              <a:t> </a:t>
            </a:r>
            <a:r>
              <a:rPr lang="en-US" sz="1730" dirty="0" err="1" smtClean="0">
                <a:solidFill>
                  <a:srgbClr val="000000"/>
                </a:solidFill>
                <a:latin typeface="Courier New" charset="0"/>
              </a:rPr>
              <a:t>cacagcactg</a:t>
            </a:r>
            <a:r>
              <a:rPr lang="en-US" sz="1730" dirty="0" smtClean="0">
                <a:solidFill>
                  <a:srgbClr val="000000"/>
                </a:solidFill>
                <a:latin typeface="Courier New" charset="0"/>
              </a:rPr>
              <a:t> </a:t>
            </a:r>
            <a:r>
              <a:rPr lang="en-US" sz="1730" dirty="0" err="1" smtClean="0">
                <a:solidFill>
                  <a:srgbClr val="000000"/>
                </a:solidFill>
                <a:latin typeface="Courier New" charset="0"/>
              </a:rPr>
              <a:t>agtagcagca</a:t>
            </a:r>
            <a:r>
              <a:rPr lang="en-US" sz="1730" dirty="0" smtClean="0">
                <a:solidFill>
                  <a:srgbClr val="000000"/>
                </a:solidFill>
                <a:latin typeface="Courier New" charset="0"/>
              </a:rPr>
              <a:t> </a:t>
            </a:r>
            <a:r>
              <a:rPr lang="en-US" sz="1730" dirty="0" err="1" smtClean="0">
                <a:solidFill>
                  <a:srgbClr val="000000"/>
                </a:solidFill>
                <a:latin typeface="Courier New" charset="0"/>
              </a:rPr>
              <a:t>tggagcagaa</a:t>
            </a:r>
            <a:r>
              <a:rPr lang="en-US" sz="1730" dirty="0" smtClean="0">
                <a:solidFill>
                  <a:srgbClr val="000000"/>
                </a:solidFill>
                <a:latin typeface="Courier New" charset="0"/>
              </a:rPr>
              <a:t> </a:t>
            </a:r>
            <a:r>
              <a:rPr lang="en-US" sz="1730" dirty="0" err="1" smtClean="0">
                <a:solidFill>
                  <a:srgbClr val="000000"/>
                </a:solidFill>
                <a:latin typeface="Courier New" charset="0"/>
              </a:rPr>
              <a:t>aagcataagg</a:t>
            </a:r>
            <a:endParaRPr lang="en-US" sz="1730" dirty="0" smtClean="0">
              <a:solidFill>
                <a:srgbClr val="000000"/>
              </a:solidFill>
              <a:latin typeface="Courier New" charset="0"/>
            </a:endParaRPr>
          </a:p>
          <a:p>
            <a:r>
              <a:rPr lang="en-US" sz="1730" dirty="0" smtClean="0">
                <a:solidFill>
                  <a:srgbClr val="000000"/>
                </a:solidFill>
                <a:latin typeface="Courier New" charset="0"/>
              </a:rPr>
              <a:t> 181 </a:t>
            </a:r>
            <a:r>
              <a:rPr lang="en-US" sz="1730" dirty="0" err="1" smtClean="0">
                <a:solidFill>
                  <a:srgbClr val="000000"/>
                </a:solidFill>
                <a:latin typeface="Courier New" charset="0"/>
              </a:rPr>
              <a:t>aacaagtagt</a:t>
            </a:r>
            <a:r>
              <a:rPr lang="en-US" sz="1730" dirty="0" smtClean="0">
                <a:solidFill>
                  <a:srgbClr val="000000"/>
                </a:solidFill>
                <a:latin typeface="Courier New" charset="0"/>
              </a:rPr>
              <a:t> </a:t>
            </a:r>
            <a:r>
              <a:rPr lang="en-US" sz="1730" dirty="0" err="1" smtClean="0">
                <a:solidFill>
                  <a:srgbClr val="000000"/>
                </a:solidFill>
                <a:latin typeface="Courier New" charset="0"/>
              </a:rPr>
              <a:t>gcagtgtgcc</a:t>
            </a:r>
            <a:r>
              <a:rPr lang="en-US" sz="1730" dirty="0" smtClean="0">
                <a:solidFill>
                  <a:srgbClr val="000000"/>
                </a:solidFill>
                <a:latin typeface="Courier New" charset="0"/>
              </a:rPr>
              <a:t> </a:t>
            </a:r>
            <a:r>
              <a:rPr lang="en-US" sz="1730" dirty="0" err="1" smtClean="0">
                <a:solidFill>
                  <a:srgbClr val="000000"/>
                </a:solidFill>
                <a:latin typeface="Courier New" charset="0"/>
              </a:rPr>
              <a:t>tgaacatagg</a:t>
            </a:r>
            <a:r>
              <a:rPr lang="en-US" sz="1730" dirty="0" smtClean="0">
                <a:solidFill>
                  <a:srgbClr val="000000"/>
                </a:solidFill>
                <a:latin typeface="Courier New" charset="0"/>
              </a:rPr>
              <a:t> </a:t>
            </a:r>
            <a:r>
              <a:rPr lang="en-US" sz="1730" dirty="0" err="1" smtClean="0">
                <a:solidFill>
                  <a:srgbClr val="000000"/>
                </a:solidFill>
                <a:latin typeface="Courier New" charset="0"/>
              </a:rPr>
              <a:t>atgggaaatt</a:t>
            </a:r>
            <a:r>
              <a:rPr lang="en-US" sz="1730" dirty="0" smtClean="0">
                <a:solidFill>
                  <a:srgbClr val="000000"/>
                </a:solidFill>
                <a:latin typeface="Courier New" charset="0"/>
              </a:rPr>
              <a:t> </a:t>
            </a:r>
            <a:r>
              <a:rPr lang="en-US" sz="1730" dirty="0" err="1" smtClean="0">
                <a:solidFill>
                  <a:srgbClr val="000000"/>
                </a:solidFill>
                <a:latin typeface="Courier New" charset="0"/>
              </a:rPr>
              <a:t>aggaaagata</a:t>
            </a:r>
            <a:r>
              <a:rPr lang="en-US" sz="1730" dirty="0" smtClean="0">
                <a:solidFill>
                  <a:srgbClr val="000000"/>
                </a:solidFill>
                <a:latin typeface="Courier New" charset="0"/>
              </a:rPr>
              <a:t> </a:t>
            </a:r>
            <a:r>
              <a:rPr lang="en-US" sz="1730" dirty="0" err="1" smtClean="0">
                <a:solidFill>
                  <a:srgbClr val="000000"/>
                </a:solidFill>
                <a:latin typeface="Courier New" charset="0"/>
              </a:rPr>
              <a:t>aatggaggct</a:t>
            </a:r>
            <a:r>
              <a:rPr lang="en-US" sz="1730" dirty="0" smtClean="0">
                <a:solidFill>
                  <a:schemeClr val="tx1"/>
                </a:solidFill>
              </a:rPr>
              <a:t> </a:t>
            </a:r>
          </a:p>
          <a:p>
            <a:endParaRPr lang="en-US" sz="1400" dirty="0" smtClean="0">
              <a:solidFill>
                <a:schemeClr val="tx1"/>
              </a:solidFill>
            </a:endParaRPr>
          </a:p>
          <a:p>
            <a:r>
              <a:rPr lang="en-US" dirty="0" smtClean="0">
                <a:solidFill>
                  <a:schemeClr val="tx1"/>
                </a:solidFill>
              </a:rPr>
              <a:t>ENGLISH</a:t>
            </a:r>
          </a:p>
          <a:p>
            <a:pPr algn="l"/>
            <a:r>
              <a:rPr lang="en-US" sz="1946" dirty="0" smtClean="0">
                <a:solidFill>
                  <a:schemeClr val="tx1"/>
                </a:solidFill>
              </a:rPr>
              <a:t>The current genome sequence (Build 35) contains 2.85 billion nucleotides interrupted by only 341 gaps. It covers ~99% of the </a:t>
            </a:r>
            <a:r>
              <a:rPr lang="en-US" sz="1946" dirty="0" err="1" smtClean="0">
                <a:solidFill>
                  <a:schemeClr val="tx1"/>
                </a:solidFill>
              </a:rPr>
              <a:t>euchromatic</a:t>
            </a:r>
            <a:r>
              <a:rPr lang="en-US" sz="1946" dirty="0" smtClean="0">
                <a:solidFill>
                  <a:schemeClr val="tx1"/>
                </a:solidFill>
              </a:rPr>
              <a:t> genome and is accurate to an error rate of ~1 event per 100,000 bases. … Notably, the human genome seems to encode only 20,000-25,000 protein-coding genes.” Nature Oct 21, 2004, 431:931-945</a:t>
            </a:r>
          </a:p>
          <a:p>
            <a:pPr algn="l"/>
            <a:endParaRPr lang="en-US" sz="1600" dirty="0" smtClean="0">
              <a:solidFill>
                <a:schemeClr val="tx1"/>
              </a:solidFill>
            </a:endParaRPr>
          </a:p>
          <a:p>
            <a:r>
              <a:rPr lang="en-US" dirty="0" smtClean="0">
                <a:solidFill>
                  <a:schemeClr val="tx1"/>
                </a:solidFill>
              </a:rPr>
              <a:t>EXPERIMENT</a:t>
            </a:r>
          </a:p>
          <a:p>
            <a:pPr algn="l"/>
            <a:r>
              <a:rPr lang="en-US" sz="1600" dirty="0" smtClean="0">
                <a:solidFill>
                  <a:schemeClr val="tx1"/>
                </a:solidFill>
              </a:rPr>
              <a:t>????????????????????????????????????????????????????????????????????????????????????????????????????????????????????????????????????????????????????????????????????????????????????????????????????????????????????????????????????????????????????????????????????????????????????????????????????????????????????????????????????????????????????????????????????????????????????????????????????</a:t>
            </a:r>
            <a:endParaRPr lang="en-US" sz="16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1-01-13 at 4.38.05 PM.png"/>
          <p:cNvPicPr>
            <a:picLocks noChangeAspect="1"/>
          </p:cNvPicPr>
          <p:nvPr/>
        </p:nvPicPr>
        <p:blipFill>
          <a:blip r:embed="rId2"/>
          <a:stretch>
            <a:fillRect/>
          </a:stretch>
        </p:blipFill>
        <p:spPr>
          <a:xfrm>
            <a:off x="635172" y="0"/>
            <a:ext cx="7937501" cy="6858000"/>
          </a:xfrm>
          <a:prstGeom prst="rect">
            <a:avLst/>
          </a:prstGeom>
        </p:spPr>
      </p:pic>
      <p:pic>
        <p:nvPicPr>
          <p:cNvPr id="5" name="Picture 4" descr="Screen shot 2011-01-13 at 4.40.46 PM.png"/>
          <p:cNvPicPr>
            <a:picLocks noChangeAspect="1"/>
          </p:cNvPicPr>
          <p:nvPr/>
        </p:nvPicPr>
        <p:blipFill>
          <a:blip r:embed="rId3"/>
          <a:stretch>
            <a:fillRect/>
          </a:stretch>
        </p:blipFill>
        <p:spPr>
          <a:xfrm>
            <a:off x="1925806" y="1417638"/>
            <a:ext cx="3588560" cy="22790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a:t>
            </a:r>
            <a:r>
              <a:rPr lang="en-US" b="1" dirty="0" smtClean="0">
                <a:solidFill>
                  <a:srgbClr val="FF0000"/>
                </a:solidFill>
              </a:rPr>
              <a:t>?????????</a:t>
            </a:r>
            <a:r>
              <a:rPr lang="en-US" dirty="0" smtClean="0"/>
              <a:t>???????????????????????????????????????????????????????????????????????????????????????????????????????????????????????????????????????????????????????????????????????????????????????????????????????????????????????????????????????????????????????????????????????????????????????????????????????????????????????????????????????????????????????????????????????????????????????????????????????</a:t>
            </a:r>
            <a:r>
              <a:rPr lang="en-US" sz="4324" b="1" dirty="0" smtClean="0">
                <a:solidFill>
                  <a:srgbClr val="C0504D"/>
                </a:solidFill>
              </a:rPr>
              <a:t>???????</a:t>
            </a:r>
            <a:r>
              <a:rPr lang="en-US" dirty="0" smtClean="0"/>
              <a:t>???????????????????</a:t>
            </a:r>
            <a:endParaRPr lang="en-US" dirty="0"/>
          </a:p>
        </p:txBody>
      </p:sp>
      <p:sp>
        <p:nvSpPr>
          <p:cNvPr id="4" name="Title 1"/>
          <p:cNvSpPr>
            <a:spLocks noGrp="1"/>
          </p:cNvSpPr>
          <p:nvPr>
            <p:ph type="title"/>
          </p:nvPr>
        </p:nvSpPr>
        <p:spPr>
          <a:xfrm>
            <a:off x="457200" y="159657"/>
            <a:ext cx="8229600" cy="1143000"/>
          </a:xfrm>
        </p:spPr>
        <p:txBody>
          <a:bodyPr>
            <a:noAutofit/>
          </a:bodyPr>
          <a:lstStyle/>
          <a:p>
            <a:r>
              <a:rPr lang="en-US" sz="3600" dirty="0" smtClean="0">
                <a:solidFill>
                  <a:srgbClr val="FF0000"/>
                </a:solidFill>
              </a:rPr>
              <a:t>Mid-range scale of non-randomness in English</a:t>
            </a:r>
            <a:endParaRPr lang="en-US" sz="3600" dirty="0">
              <a:solidFill>
                <a:srgbClr val="FF0000"/>
              </a:solidFill>
            </a:endParaRPr>
          </a:p>
        </p:txBody>
      </p:sp>
      <p:sp>
        <p:nvSpPr>
          <p:cNvPr id="5" name="TextBox 4"/>
          <p:cNvSpPr txBox="1"/>
          <p:nvPr/>
        </p:nvSpPr>
        <p:spPr>
          <a:xfrm>
            <a:off x="1077065" y="1302657"/>
            <a:ext cx="2969383" cy="707886"/>
          </a:xfrm>
          <a:prstGeom prst="rect">
            <a:avLst/>
          </a:prstGeom>
          <a:solidFill>
            <a:srgbClr val="FFFF00"/>
          </a:solidFill>
        </p:spPr>
        <p:txBody>
          <a:bodyPr wrap="none" rtlCol="0">
            <a:spAutoFit/>
          </a:bodyPr>
          <a:lstStyle/>
          <a:p>
            <a:r>
              <a:rPr lang="en-US" sz="4000" dirty="0" err="1" smtClean="0">
                <a:solidFill>
                  <a:srgbClr val="3366FF"/>
                </a:solidFill>
              </a:rPr>
              <a:t>galactosidase</a:t>
            </a:r>
            <a:endParaRPr lang="en-US" sz="4000" dirty="0">
              <a:solidFill>
                <a:srgbClr val="3366FF"/>
              </a:solidFill>
            </a:endParaRPr>
          </a:p>
        </p:txBody>
      </p:sp>
      <p:sp>
        <p:nvSpPr>
          <p:cNvPr id="6" name="TextBox 5"/>
          <p:cNvSpPr txBox="1"/>
          <p:nvPr/>
        </p:nvSpPr>
        <p:spPr>
          <a:xfrm>
            <a:off x="191962" y="6126163"/>
            <a:ext cx="8494838" cy="461665"/>
          </a:xfrm>
          <a:prstGeom prst="rect">
            <a:avLst/>
          </a:prstGeom>
          <a:noFill/>
        </p:spPr>
        <p:txBody>
          <a:bodyPr wrap="square" rtlCol="0">
            <a:spAutoFit/>
          </a:bodyPr>
          <a:lstStyle/>
          <a:p>
            <a:r>
              <a:rPr lang="en-US" sz="2400" dirty="0" smtClean="0">
                <a:solidFill>
                  <a:srgbClr val="008000"/>
                </a:solidFill>
              </a:rPr>
              <a:t>Lactose, </a:t>
            </a:r>
            <a:r>
              <a:rPr lang="en-US" sz="2400" dirty="0" err="1" smtClean="0">
                <a:solidFill>
                  <a:srgbClr val="008000"/>
                </a:solidFill>
              </a:rPr>
              <a:t>Glycoproteins</a:t>
            </a:r>
            <a:r>
              <a:rPr lang="en-US" sz="2400" dirty="0" smtClean="0">
                <a:solidFill>
                  <a:srgbClr val="008000"/>
                </a:solidFill>
              </a:rPr>
              <a:t>      </a:t>
            </a:r>
            <a:r>
              <a:rPr lang="en-US" sz="2400" dirty="0" smtClean="0">
                <a:solidFill>
                  <a:srgbClr val="FF0000"/>
                </a:solidFill>
              </a:rPr>
              <a:t>Wilderness, tormenting, pleasantness </a:t>
            </a:r>
            <a:endParaRPr lang="en-US" sz="2400" dirty="0">
              <a:solidFill>
                <a:srgbClr val="FF0000"/>
              </a:solidFill>
            </a:endParaRPr>
          </a:p>
        </p:txBody>
      </p:sp>
      <p:sp>
        <p:nvSpPr>
          <p:cNvPr id="7" name="Up Arrow 6"/>
          <p:cNvSpPr/>
          <p:nvPr/>
        </p:nvSpPr>
        <p:spPr>
          <a:xfrm>
            <a:off x="1285771" y="5303203"/>
            <a:ext cx="485308" cy="822960"/>
          </a:xfrm>
          <a:prstGeom prst="upArrow">
            <a:avLst>
              <a:gd name="adj1" fmla="val 24880"/>
              <a:gd name="adj2" fmla="val 62562"/>
            </a:avLst>
          </a:prstGeom>
          <a:solidFill>
            <a:srgbClr val="64E744"/>
          </a:solidFill>
          <a:ln/>
        </p:spPr>
        <p:style>
          <a:lnRef idx="1">
            <a:schemeClr val="accent1"/>
          </a:lnRef>
          <a:fillRef idx="3">
            <a:schemeClr val="accent1"/>
          </a:fillRef>
          <a:effectRef idx="2">
            <a:schemeClr val="accent1"/>
          </a:effectRef>
          <a:fontRef idx="minor">
            <a:schemeClr val="lt1"/>
          </a:fontRef>
        </p:style>
      </p:sp>
      <p:sp>
        <p:nvSpPr>
          <p:cNvPr id="9" name="Up Arrow 8"/>
          <p:cNvSpPr/>
          <p:nvPr/>
        </p:nvSpPr>
        <p:spPr>
          <a:xfrm rot="10800000">
            <a:off x="8008602" y="5556298"/>
            <a:ext cx="485308" cy="822960"/>
          </a:xfrm>
          <a:prstGeom prst="upArrow">
            <a:avLst>
              <a:gd name="adj1" fmla="val 24880"/>
              <a:gd name="adj2" fmla="val 62562"/>
            </a:avLst>
          </a:prstGeom>
          <a:solidFill>
            <a:srgbClr val="FF00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rgbClr val="FF0000"/>
                </a:solidFill>
              </a:rPr>
              <a:t>Mid-range </a:t>
            </a:r>
            <a:r>
              <a:rPr lang="en-US" sz="3500" dirty="0" err="1" smtClean="0">
                <a:solidFill>
                  <a:srgbClr val="FF0000"/>
                </a:solidFill>
              </a:rPr>
              <a:t>inhomogeneity</a:t>
            </a:r>
            <a:r>
              <a:rPr lang="en-US" sz="3500" dirty="0" smtClean="0">
                <a:solidFill>
                  <a:srgbClr val="FF0000"/>
                </a:solidFill>
              </a:rPr>
              <a:t> in genomic DNA</a:t>
            </a:r>
            <a:endParaRPr lang="en-US" sz="3500" dirty="0">
              <a:solidFill>
                <a:srgbClr val="FF0000"/>
              </a:solidFill>
            </a:endParaRPr>
          </a:p>
        </p:txBody>
      </p:sp>
      <p:sp>
        <p:nvSpPr>
          <p:cNvPr id="3" name="Content Placeholder 2"/>
          <p:cNvSpPr>
            <a:spLocks noGrp="1"/>
          </p:cNvSpPr>
          <p:nvPr>
            <p:ph idx="1"/>
          </p:nvPr>
        </p:nvSpPr>
        <p:spPr/>
        <p:txBody>
          <a:bodyPr/>
          <a:lstStyle/>
          <a:p>
            <a:r>
              <a:rPr lang="en-US" dirty="0" smtClean="0"/>
              <a:t>30-10,000 nucleotide range</a:t>
            </a:r>
          </a:p>
          <a:p>
            <a:endParaRPr lang="en-US" dirty="0" smtClean="0"/>
          </a:p>
          <a:p>
            <a:r>
              <a:rPr lang="en-US" dirty="0" smtClean="0"/>
              <a:t>Non-randomness in  nucleotide composition  within 50 </a:t>
            </a:r>
            <a:r>
              <a:rPr lang="en-US" dirty="0" err="1" smtClean="0"/>
              <a:t>nts</a:t>
            </a:r>
            <a:r>
              <a:rPr lang="en-US" dirty="0" smtClean="0"/>
              <a:t>,  200 </a:t>
            </a:r>
            <a:r>
              <a:rPr lang="en-US" dirty="0" err="1" smtClean="0"/>
              <a:t>nts</a:t>
            </a:r>
            <a:r>
              <a:rPr lang="en-US" dirty="0" smtClean="0"/>
              <a:t>, 1000 </a:t>
            </a:r>
            <a:r>
              <a:rPr lang="en-US" dirty="0" err="1" smtClean="0"/>
              <a:t>nts</a:t>
            </a:r>
            <a:r>
              <a:rPr lang="en-US" dirty="0" smtClean="0"/>
              <a:t> windows</a:t>
            </a:r>
          </a:p>
          <a:p>
            <a:endParaRPr lang="en-US" dirty="0" smtClean="0"/>
          </a:p>
          <a:p>
            <a:r>
              <a:rPr lang="en-US" dirty="0" smtClean="0"/>
              <a:t>Major topic for today</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Long-range </a:t>
            </a:r>
            <a:r>
              <a:rPr lang="en-US" dirty="0" err="1" smtClean="0"/>
              <a:t>inhomogeneity</a:t>
            </a:r>
            <a:endParaRPr lang="en-US" dirty="0"/>
          </a:p>
        </p:txBody>
      </p:sp>
      <p:sp>
        <p:nvSpPr>
          <p:cNvPr id="3" name="Content Placeholder 2"/>
          <p:cNvSpPr>
            <a:spLocks noGrp="1"/>
          </p:cNvSpPr>
          <p:nvPr>
            <p:ph idx="1"/>
          </p:nvPr>
        </p:nvSpPr>
        <p:spPr/>
        <p:txBody>
          <a:bodyPr/>
          <a:lstStyle/>
          <a:p>
            <a:r>
              <a:rPr lang="en-US" dirty="0" smtClean="0"/>
              <a:t>Chapters in books </a:t>
            </a:r>
          </a:p>
          <a:p>
            <a:pPr lvl="1"/>
            <a:r>
              <a:rPr lang="en-US" dirty="0" smtClean="0"/>
              <a:t>written by a boy and old man</a:t>
            </a:r>
          </a:p>
          <a:p>
            <a:pPr lvl="1"/>
            <a:r>
              <a:rPr lang="en-US" dirty="0" smtClean="0"/>
              <a:t>Conversations </a:t>
            </a:r>
            <a:r>
              <a:rPr lang="en-US" dirty="0" err="1" smtClean="0"/>
              <a:t>vs</a:t>
            </a:r>
            <a:r>
              <a:rPr lang="en-US" dirty="0" smtClean="0"/>
              <a:t> descriptions</a:t>
            </a:r>
          </a:p>
          <a:p>
            <a:pPr lvl="1"/>
            <a:r>
              <a:rPr lang="en-US" dirty="0" smtClean="0"/>
              <a:t>Covered different topics (War and Peace)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GB" b="1" i="1" dirty="0" smtClean="0">
                <a:solidFill>
                  <a:srgbClr val="CC3300"/>
                </a:solidFill>
              </a:rPr>
              <a:t>Genomic long</a:t>
            </a:r>
            <a:r>
              <a:rPr lang="en-GB" b="1" i="1" dirty="0">
                <a:solidFill>
                  <a:srgbClr val="CC3300"/>
                </a:solidFill>
              </a:rPr>
              <a:t>-range </a:t>
            </a:r>
            <a:r>
              <a:rPr lang="en-GB" b="1" i="1" dirty="0" err="1">
                <a:solidFill>
                  <a:srgbClr val="CC3300"/>
                </a:solidFill>
              </a:rPr>
              <a:t>inhomogeneity</a:t>
            </a:r>
            <a:endParaRPr lang="en-US" b="1" dirty="0">
              <a:solidFill>
                <a:srgbClr val="CC3300"/>
              </a:solidFill>
            </a:endParaRPr>
          </a:p>
        </p:txBody>
      </p:sp>
      <p:sp>
        <p:nvSpPr>
          <p:cNvPr id="54275" name="Rectangle 3"/>
          <p:cNvSpPr>
            <a:spLocks noGrp="1" noChangeArrowheads="1"/>
          </p:cNvSpPr>
          <p:nvPr>
            <p:ph type="body" idx="1"/>
          </p:nvPr>
        </p:nvSpPr>
        <p:spPr>
          <a:xfrm>
            <a:off x="457200" y="2133600"/>
            <a:ext cx="8229600" cy="3657600"/>
          </a:xfrm>
        </p:spPr>
        <p:txBody>
          <a:bodyPr/>
          <a:lstStyle/>
          <a:p>
            <a:pPr marL="0" indent="0" eaLnBrk="1" hangingPunct="1">
              <a:buFontTx/>
              <a:buNone/>
            </a:pPr>
            <a:r>
              <a:rPr lang="en-GB" sz="2800"/>
              <a:t>Also well recognized are long-range interdependencies in nucleotide frequencies on a scale of up to millions of bases, known as genomic </a:t>
            </a:r>
            <a:r>
              <a:rPr lang="en-GB" sz="2800" i="1"/>
              <a:t>isochores</a:t>
            </a:r>
            <a:r>
              <a:rPr lang="en-GB" sz="2800"/>
              <a:t>.  It has been shown that isochores can be generally categorized according to their level of G+C content.   Isochores defined by G+C content correspond to many other genomic phenomena. </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enome_GCcontent"/>
          <p:cNvPicPr>
            <a:picLocks noGrp="1" noChangeAspect="1" noChangeArrowheads="1"/>
          </p:cNvPicPr>
          <p:nvPr>
            <p:ph idx="1"/>
          </p:nvPr>
        </p:nvPicPr>
        <p:blipFill>
          <a:blip r:embed="rId2"/>
          <a:srcRect/>
          <a:stretch>
            <a:fillRect/>
          </a:stretch>
        </p:blipFill>
        <p:spPr>
          <a:xfrm>
            <a:off x="0" y="225425"/>
            <a:ext cx="6858000" cy="6407150"/>
          </a:xfrm>
          <a:noFill/>
        </p:spPr>
      </p:pic>
      <p:sp>
        <p:nvSpPr>
          <p:cNvPr id="58371" name="Text Box 3"/>
          <p:cNvSpPr txBox="1">
            <a:spLocks noChangeArrowheads="1"/>
          </p:cNvSpPr>
          <p:nvPr/>
        </p:nvSpPr>
        <p:spPr bwMode="auto">
          <a:xfrm>
            <a:off x="7129463" y="495300"/>
            <a:ext cx="1743075" cy="1917700"/>
          </a:xfrm>
          <a:prstGeom prst="rect">
            <a:avLst/>
          </a:prstGeom>
          <a:noFill/>
          <a:ln w="9525">
            <a:noFill/>
            <a:miter lim="800000"/>
            <a:headEnd/>
            <a:tailEnd/>
          </a:ln>
        </p:spPr>
        <p:txBody>
          <a:bodyPr wrap="none">
            <a:prstTxWarp prst="textNoShape">
              <a:avLst/>
            </a:prstTxWarp>
            <a:spAutoFit/>
          </a:bodyPr>
          <a:lstStyle/>
          <a:p>
            <a:r>
              <a:rPr lang="en-US" sz="2400"/>
              <a:t>HUMAN</a:t>
            </a:r>
          </a:p>
          <a:p>
            <a:r>
              <a:rPr lang="en-US" sz="2400"/>
              <a:t>GENOME:</a:t>
            </a:r>
          </a:p>
          <a:p>
            <a:endParaRPr lang="en-US" sz="2400"/>
          </a:p>
          <a:p>
            <a:r>
              <a:rPr lang="en-US" sz="2400">
                <a:solidFill>
                  <a:srgbClr val="00CC00"/>
                </a:solidFill>
              </a:rPr>
              <a:t>GC-content</a:t>
            </a:r>
          </a:p>
          <a:p>
            <a:r>
              <a:rPr lang="en-US" sz="2400">
                <a:solidFill>
                  <a:srgbClr val="00CC00"/>
                </a:solidFill>
              </a:rPr>
              <a:t>green</a:t>
            </a:r>
          </a:p>
        </p:txBody>
      </p:sp>
      <p:sp>
        <p:nvSpPr>
          <p:cNvPr id="4" name="TextBox 3"/>
          <p:cNvSpPr txBox="1"/>
          <p:nvPr/>
        </p:nvSpPr>
        <p:spPr>
          <a:xfrm>
            <a:off x="6858000" y="4881798"/>
            <a:ext cx="1955170" cy="492443"/>
          </a:xfrm>
          <a:prstGeom prst="rect">
            <a:avLst/>
          </a:prstGeom>
          <a:noFill/>
        </p:spPr>
        <p:txBody>
          <a:bodyPr wrap="none" rtlCol="0">
            <a:spAutoFit/>
          </a:bodyPr>
          <a:lstStyle/>
          <a:p>
            <a:r>
              <a:rPr lang="en-US" sz="2600" b="1" dirty="0" smtClean="0">
                <a:solidFill>
                  <a:srgbClr val="C41CB3"/>
                </a:solidFill>
              </a:rPr>
              <a:t>#</a:t>
            </a:r>
            <a:r>
              <a:rPr lang="en-US" sz="2600" b="1" dirty="0" err="1" smtClean="0">
                <a:solidFill>
                  <a:srgbClr val="C41CB3"/>
                </a:solidFill>
              </a:rPr>
              <a:t>Alu</a:t>
            </a:r>
            <a:r>
              <a:rPr lang="en-US" sz="2600" b="1" dirty="0" smtClean="0">
                <a:solidFill>
                  <a:srgbClr val="C41CB3"/>
                </a:solidFill>
              </a:rPr>
              <a:t>-repeats</a:t>
            </a:r>
            <a:endParaRPr lang="en-US" sz="2600" b="1" dirty="0">
              <a:solidFill>
                <a:srgbClr val="C41CB3"/>
              </a:solidFill>
            </a:endParaRPr>
          </a:p>
        </p:txBody>
      </p:sp>
      <p:sp>
        <p:nvSpPr>
          <p:cNvPr id="5" name="TextBox 4"/>
          <p:cNvSpPr txBox="1"/>
          <p:nvPr/>
        </p:nvSpPr>
        <p:spPr>
          <a:xfrm>
            <a:off x="6719091" y="5383612"/>
            <a:ext cx="2277073" cy="430887"/>
          </a:xfrm>
          <a:prstGeom prst="rect">
            <a:avLst/>
          </a:prstGeom>
          <a:noFill/>
        </p:spPr>
        <p:txBody>
          <a:bodyPr wrap="none" rtlCol="0">
            <a:spAutoFit/>
          </a:bodyPr>
          <a:lstStyle/>
          <a:p>
            <a:r>
              <a:rPr lang="en-US" sz="2200" b="1" dirty="0" smtClean="0">
                <a:solidFill>
                  <a:srgbClr val="3366FF"/>
                </a:solidFill>
              </a:rPr>
              <a:t># transcripts (EST)</a:t>
            </a:r>
            <a:endParaRPr lang="en-US" sz="2200" b="1" dirty="0">
              <a:solidFill>
                <a:srgbClr val="3366FF"/>
              </a:solidFill>
            </a:endParaRPr>
          </a:p>
        </p:txBody>
      </p:sp>
      <p:sp>
        <p:nvSpPr>
          <p:cNvPr id="6" name="TextBox 5"/>
          <p:cNvSpPr txBox="1"/>
          <p:nvPr/>
        </p:nvSpPr>
        <p:spPr>
          <a:xfrm>
            <a:off x="6719091" y="5814499"/>
            <a:ext cx="2190924" cy="461665"/>
          </a:xfrm>
          <a:prstGeom prst="rect">
            <a:avLst/>
          </a:prstGeom>
          <a:noFill/>
        </p:spPr>
        <p:txBody>
          <a:bodyPr wrap="none" rtlCol="0">
            <a:spAutoFit/>
          </a:bodyPr>
          <a:lstStyle/>
          <a:p>
            <a:r>
              <a:rPr lang="en-US" sz="2400" b="1" dirty="0" smtClean="0">
                <a:solidFill>
                  <a:srgbClr val="008000"/>
                </a:solidFill>
              </a:rPr>
              <a:t>G+C percentage</a:t>
            </a:r>
            <a:endParaRPr lang="en-US" sz="2400" b="1" dirty="0">
              <a:solidFill>
                <a:srgbClr val="008000"/>
              </a:solidFill>
            </a:endParaRPr>
          </a:p>
        </p:txBody>
      </p:sp>
      <p:sp>
        <p:nvSpPr>
          <p:cNvPr id="7" name="TextBox 6"/>
          <p:cNvSpPr txBox="1"/>
          <p:nvPr/>
        </p:nvSpPr>
        <p:spPr>
          <a:xfrm>
            <a:off x="6858000" y="6124744"/>
            <a:ext cx="1268384" cy="507831"/>
          </a:xfrm>
          <a:prstGeom prst="rect">
            <a:avLst/>
          </a:prstGeom>
          <a:noFill/>
        </p:spPr>
        <p:txBody>
          <a:bodyPr wrap="none" rtlCol="0">
            <a:spAutoFit/>
          </a:bodyPr>
          <a:lstStyle/>
          <a:p>
            <a:r>
              <a:rPr lang="en-US" sz="2700" b="1" dirty="0" smtClean="0">
                <a:solidFill>
                  <a:srgbClr val="FF0000"/>
                </a:solidFill>
              </a:rPr>
              <a:t># genes</a:t>
            </a:r>
            <a:endParaRPr lang="en-US" sz="27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31188" cy="1144587"/>
          </a:xfrm>
        </p:spPr>
        <p:txBody>
          <a:bodyPr lIns="0" tIns="0" rIns="0" bIns="0"/>
          <a:lstStyle/>
          <a:p>
            <a:pPr marL="358775" indent="-358775"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What are isochores?</a:t>
            </a:r>
          </a:p>
        </p:txBody>
      </p:sp>
      <p:pic>
        <p:nvPicPr>
          <p:cNvPr id="55299" name="Picture 3"/>
          <p:cNvPicPr>
            <a:picLocks noChangeAspect="1" noChangeArrowheads="1"/>
          </p:cNvPicPr>
          <p:nvPr/>
        </p:nvPicPr>
        <p:blipFill>
          <a:blip r:embed="rId3"/>
          <a:srcRect/>
          <a:stretch>
            <a:fillRect/>
          </a:stretch>
        </p:blipFill>
        <p:spPr bwMode="auto">
          <a:xfrm>
            <a:off x="1173163" y="1239838"/>
            <a:ext cx="6394450" cy="4125912"/>
          </a:xfrm>
          <a:prstGeom prst="rect">
            <a:avLst/>
          </a:prstGeom>
          <a:noFill/>
          <a:ln w="9525">
            <a:noFill/>
            <a:round/>
            <a:headEnd/>
            <a:tailEnd/>
          </a:ln>
        </p:spPr>
      </p:pic>
      <p:sp>
        <p:nvSpPr>
          <p:cNvPr id="55300" name="Text Box 4"/>
          <p:cNvSpPr txBox="1">
            <a:spLocks noChangeArrowheads="1"/>
          </p:cNvSpPr>
          <p:nvPr/>
        </p:nvSpPr>
        <p:spPr bwMode="auto">
          <a:xfrm>
            <a:off x="942975" y="5387975"/>
            <a:ext cx="7051675" cy="322263"/>
          </a:xfrm>
          <a:prstGeom prst="rect">
            <a:avLst/>
          </a:prstGeom>
          <a:noFill/>
          <a:ln w="9525">
            <a:noFill/>
            <a:round/>
            <a:headEnd/>
            <a:tailEnd/>
          </a:ln>
        </p:spPr>
        <p:txBody>
          <a:bodyPr lIns="81631" tIns="40816" rIns="81631" bIns="40816">
            <a:prstTxWarp prst="textNoShape">
              <a:avLst/>
            </a:prstTxWarp>
          </a:bodyPr>
          <a:lstStyle/>
          <a:p>
            <a:pPr algn="ctr" defTabSz="414338" hangingPunct="0">
              <a:lnSpc>
                <a:spcPct val="98000"/>
              </a:lnSpc>
              <a:buClr>
                <a:srgbClr val="000000"/>
              </a:buClr>
              <a:buSzPct val="45000"/>
              <a:buFont typeface="Wingdings" charset="2"/>
              <a:buNone/>
              <a:tabLst>
                <a:tab pos="657225" algn="l"/>
                <a:tab pos="1312863" algn="l"/>
                <a:tab pos="1970088" algn="l"/>
                <a:tab pos="2627313" algn="l"/>
                <a:tab pos="3282950" algn="l"/>
                <a:tab pos="3940175" algn="l"/>
                <a:tab pos="4595813" algn="l"/>
                <a:tab pos="5253038" algn="l"/>
                <a:tab pos="5910263" algn="l"/>
                <a:tab pos="6564313" algn="l"/>
              </a:tabLst>
            </a:pPr>
            <a:r>
              <a:rPr lang="en-GB" sz="1600" b="1">
                <a:solidFill>
                  <a:srgbClr val="000000"/>
                </a:solidFill>
                <a:latin typeface="DejaVu Sans" charset="0"/>
              </a:rPr>
              <a:t>DNA and gene distribution in the human isochore families</a:t>
            </a:r>
          </a:p>
        </p:txBody>
      </p:sp>
      <p:sp>
        <p:nvSpPr>
          <p:cNvPr id="55301" name="Text Box 5"/>
          <p:cNvSpPr txBox="1">
            <a:spLocks noChangeArrowheads="1"/>
          </p:cNvSpPr>
          <p:nvPr/>
        </p:nvSpPr>
        <p:spPr bwMode="auto">
          <a:xfrm>
            <a:off x="414338" y="6057900"/>
            <a:ext cx="8086725" cy="269875"/>
          </a:xfrm>
          <a:prstGeom prst="rect">
            <a:avLst/>
          </a:prstGeom>
          <a:noFill/>
          <a:ln w="9525">
            <a:noFill/>
            <a:round/>
            <a:headEnd/>
            <a:tailEnd/>
          </a:ln>
        </p:spPr>
        <p:txBody>
          <a:bodyPr lIns="81631" tIns="40816" rIns="81631" bIns="40816">
            <a:prstTxWarp prst="textNoShape">
              <a:avLst/>
            </a:prstTxWarp>
          </a:bodyPr>
          <a:lstStyle/>
          <a:p>
            <a:pPr defTabSz="414338" hangingPunct="0">
              <a:lnSpc>
                <a:spcPct val="98000"/>
              </a:lnSpc>
              <a:buClr>
                <a:srgbClr val="000000"/>
              </a:buClr>
              <a:buSzPct val="45000"/>
              <a:buFont typeface="Wingdings" charset="2"/>
              <a:buNone/>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pPr>
            <a:r>
              <a:rPr lang="en-GB" sz="1300">
                <a:solidFill>
                  <a:srgbClr val="000000"/>
                </a:solidFill>
                <a:latin typeface="DejaVu Sans" charset="0"/>
              </a:rPr>
              <a:t>Bernardi.  The neoselectionist theory of genome evolution.  </a:t>
            </a:r>
            <a:r>
              <a:rPr lang="en-GB" sz="1300" i="1">
                <a:solidFill>
                  <a:srgbClr val="000000"/>
                </a:solidFill>
                <a:latin typeface="DejaVu Sans" charset="0"/>
              </a:rPr>
              <a:t>PNAS</a:t>
            </a:r>
            <a:r>
              <a:rPr lang="en-GB" sz="1300">
                <a:solidFill>
                  <a:srgbClr val="000000"/>
                </a:solidFill>
                <a:latin typeface="DejaVu Sans" charset="0"/>
              </a:rPr>
              <a:t>. May, 2007. 104(20):8385-90.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31188" cy="1144587"/>
          </a:xfrm>
        </p:spPr>
        <p:txBody>
          <a:bodyPr lIns="0" tIns="0" rIns="0" bIns="0"/>
          <a:lstStyle/>
          <a:p>
            <a:pPr marL="358775" indent="-358775"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Isochore origins</a:t>
            </a:r>
          </a:p>
        </p:txBody>
      </p:sp>
      <p:sp>
        <p:nvSpPr>
          <p:cNvPr id="61443" name="Rectangle 3"/>
          <p:cNvSpPr>
            <a:spLocks noGrp="1" noChangeArrowheads="1"/>
          </p:cNvSpPr>
          <p:nvPr>
            <p:ph type="body" idx="1"/>
          </p:nvPr>
        </p:nvSpPr>
        <p:spPr>
          <a:xfrm>
            <a:off x="457200" y="1600200"/>
            <a:ext cx="8231188" cy="4441825"/>
          </a:xfrm>
        </p:spPr>
        <p:txBody>
          <a:bodyPr lIns="0" tIns="0" rIns="0" bIns="0"/>
          <a:lstStyle/>
          <a:p>
            <a:pPr marL="503238"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Plausible origins</a:t>
            </a:r>
          </a:p>
          <a:p>
            <a:pPr marL="790575" lvl="1"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Homeothermy</a:t>
            </a:r>
          </a:p>
          <a:p>
            <a:pPr marL="790575" lvl="1"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Advent of CpG methylation</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repair/replication machinery bias</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 microchromosomes</a:t>
            </a:r>
          </a:p>
          <a:p>
            <a:pPr marL="790575" lvl="1"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Invasion of very active mobile elements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31188" cy="1144587"/>
          </a:xfrm>
        </p:spPr>
        <p:txBody>
          <a:bodyPr lIns="0" tIns="0" rIns="0" bIns="0"/>
          <a:lstStyle/>
          <a:p>
            <a:pPr marL="358775" indent="-358775"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Isochore evolution</a:t>
            </a:r>
          </a:p>
        </p:txBody>
      </p:sp>
      <p:sp>
        <p:nvSpPr>
          <p:cNvPr id="63491" name="Rectangle 3"/>
          <p:cNvSpPr>
            <a:spLocks noGrp="1" noChangeArrowheads="1"/>
          </p:cNvSpPr>
          <p:nvPr>
            <p:ph type="body" idx="1"/>
          </p:nvPr>
        </p:nvSpPr>
        <p:spPr>
          <a:xfrm>
            <a:off x="457200" y="1600200"/>
            <a:ext cx="8231188" cy="4441825"/>
          </a:xfrm>
        </p:spPr>
        <p:txBody>
          <a:bodyPr lIns="0" tIns="0" rIns="0" bIns="0"/>
          <a:lstStyle/>
          <a:p>
            <a:pPr marL="503238"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Evolution</a:t>
            </a:r>
          </a:p>
          <a:p>
            <a:pPr marL="790575" lvl="1"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"Transitional mode"</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Mutational bias hypothesis</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Selection hypothesis</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u="sng"/>
              <a:t>B</a:t>
            </a:r>
            <a:r>
              <a:rPr lang="en-GB"/>
              <a:t>iased </a:t>
            </a:r>
            <a:r>
              <a:rPr lang="en-GB" u="sng"/>
              <a:t>G</a:t>
            </a:r>
            <a:r>
              <a:rPr lang="en-GB"/>
              <a:t>ene </a:t>
            </a:r>
            <a:r>
              <a:rPr lang="en-GB" u="sng"/>
              <a:t>C</a:t>
            </a:r>
            <a:r>
              <a:rPr lang="en-GB"/>
              <a:t>onversion theory</a:t>
            </a:r>
          </a:p>
          <a:p>
            <a:pPr marL="790575" lvl="1"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G+C content in decline?</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"Regression mode"</a:t>
            </a:r>
          </a:p>
          <a:p>
            <a:pPr marL="1079500" lvl="2" indent="-431800" defTabSz="457200" eaLnBrk="1" hangingPunct="1">
              <a:lnSpc>
                <a:spcPct val="93000"/>
              </a:lnSpc>
              <a:tabLst>
                <a:tab pos="723900" algn="l"/>
                <a:tab pos="1447800" algn="l"/>
                <a:tab pos="2171700" algn="l"/>
                <a:tab pos="2895600" algn="l"/>
                <a:tab pos="3619500" algn="l"/>
                <a:tab pos="4343400" algn="l"/>
                <a:tab pos="5065713" algn="l"/>
                <a:tab pos="5791200" algn="l"/>
                <a:tab pos="6515100" algn="l"/>
                <a:tab pos="7237413" algn="l"/>
                <a:tab pos="7961313" algn="l"/>
              </a:tabLst>
            </a:pPr>
            <a:r>
              <a:rPr lang="en-GB"/>
              <a:t>A new "conservation mode"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sz="3600" dirty="0" smtClean="0">
                <a:solidFill>
                  <a:srgbClr val="FF0000"/>
                </a:solidFill>
              </a:rPr>
              <a:t>Difference in DNA chains in prokaryotes</a:t>
            </a:r>
            <a:endParaRPr lang="en-US" sz="3600" dirty="0">
              <a:solidFill>
                <a:srgbClr val="FF0000"/>
              </a:solidFill>
            </a:endParaRPr>
          </a:p>
        </p:txBody>
      </p:sp>
      <p:sp>
        <p:nvSpPr>
          <p:cNvPr id="78851" name="Rectangle 3"/>
          <p:cNvSpPr>
            <a:spLocks noGrp="1" noChangeArrowheads="1"/>
          </p:cNvSpPr>
          <p:nvPr>
            <p:ph type="body" idx="1"/>
          </p:nvPr>
        </p:nvSpPr>
        <p:spPr/>
        <p:txBody>
          <a:bodyPr/>
          <a:lstStyle/>
          <a:p>
            <a:pPr eaLnBrk="1" hangingPunct="1">
              <a:buFontTx/>
              <a:buNone/>
            </a:pPr>
            <a:r>
              <a:rPr lang="en-US" dirty="0" smtClean="0"/>
              <a:t>	</a:t>
            </a:r>
            <a:r>
              <a:rPr lang="en-US" dirty="0"/>
              <a:t>	</a:t>
            </a:r>
            <a:r>
              <a:rPr lang="en-US" sz="2400" dirty="0" err="1"/>
              <a:t>Skew(AT</a:t>
            </a:r>
            <a:r>
              <a:rPr lang="en-US" sz="2400" dirty="0"/>
              <a:t>) = (</a:t>
            </a:r>
            <a:r>
              <a:rPr lang="en-US" sz="4000" dirty="0" err="1"/>
              <a:t>f</a:t>
            </a:r>
            <a:r>
              <a:rPr lang="en-US" sz="2400" dirty="0" err="1"/>
              <a:t>(A)-</a:t>
            </a:r>
            <a:r>
              <a:rPr lang="en-US" sz="4000" dirty="0" err="1"/>
              <a:t>f</a:t>
            </a:r>
            <a:r>
              <a:rPr lang="en-US" sz="2400" dirty="0" err="1"/>
              <a:t>(T</a:t>
            </a:r>
            <a:r>
              <a:rPr lang="en-US" sz="2400" dirty="0"/>
              <a:t>)) /(</a:t>
            </a:r>
            <a:r>
              <a:rPr lang="en-US" sz="4000" dirty="0" err="1"/>
              <a:t>f</a:t>
            </a:r>
            <a:r>
              <a:rPr lang="en-US" sz="2400" dirty="0" err="1"/>
              <a:t>(A)+</a:t>
            </a:r>
            <a:r>
              <a:rPr lang="en-US" sz="4000" dirty="0" err="1"/>
              <a:t>f</a:t>
            </a:r>
            <a:r>
              <a:rPr lang="en-US" sz="2400" dirty="0" err="1"/>
              <a:t>(T</a:t>
            </a:r>
            <a:r>
              <a:rPr lang="en-US" sz="2400" dirty="0"/>
              <a:t>))</a:t>
            </a:r>
            <a:endParaRPr lang="en-US" sz="2400" dirty="0" smtClean="0"/>
          </a:p>
          <a:p>
            <a:pPr>
              <a:buNone/>
            </a:pPr>
            <a:r>
              <a:rPr lang="en-US" dirty="0" smtClean="0"/>
              <a:t>   </a:t>
            </a:r>
            <a:r>
              <a:rPr lang="en-US" dirty="0" err="1" smtClean="0"/>
              <a:t>GenSkew</a:t>
            </a:r>
            <a:r>
              <a:rPr lang="en-US" dirty="0" smtClean="0"/>
              <a:t>  </a:t>
            </a:r>
            <a:r>
              <a:rPr lang="en-US" dirty="0" smtClean="0">
                <a:hlinkClick r:id="rId2"/>
              </a:rPr>
              <a:t>http://genskew.csb.univie.ac.at/</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ger-pointing-icon.png"/>
          <p:cNvPicPr>
            <a:picLocks noChangeAspect="1"/>
          </p:cNvPicPr>
          <p:nvPr/>
        </p:nvPicPr>
        <p:blipFill>
          <a:blip r:embed="rId2">
            <a:alphaModFix/>
          </a:blip>
          <a:stretch>
            <a:fillRect/>
          </a:stretch>
        </p:blipFill>
        <p:spPr>
          <a:xfrm rot="5400000">
            <a:off x="4118182" y="169937"/>
            <a:ext cx="1612281" cy="1780405"/>
          </a:xfrm>
          <a:prstGeom prst="rect">
            <a:avLst/>
          </a:prstGeom>
        </p:spPr>
      </p:pic>
      <p:sp>
        <p:nvSpPr>
          <p:cNvPr id="6" name="TextBox 5"/>
          <p:cNvSpPr txBox="1"/>
          <p:nvPr/>
        </p:nvSpPr>
        <p:spPr>
          <a:xfrm>
            <a:off x="179295" y="1791575"/>
            <a:ext cx="8621058"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968688" y="1728228"/>
            <a:ext cx="469900" cy="830997"/>
          </a:xfrm>
          <a:prstGeom prst="rect">
            <a:avLst/>
          </a:prstGeom>
          <a:noFill/>
        </p:spPr>
        <p:txBody>
          <a:bodyPr wrap="none" rtlCol="0">
            <a:spAutoFit/>
          </a:bodyPr>
          <a:lstStyle/>
          <a:p>
            <a:r>
              <a:rPr lang="en-US" sz="4800" b="1" dirty="0" smtClean="0">
                <a:solidFill>
                  <a:srgbClr val="FF0000"/>
                </a:solidFill>
              </a:rPr>
              <a:t>?</a:t>
            </a:r>
            <a:endParaRPr lang="en-US" sz="4800" b="1" dirty="0">
              <a:solidFill>
                <a:srgbClr val="FF0000"/>
              </a:solidFill>
            </a:endParaRPr>
          </a:p>
        </p:txBody>
      </p:sp>
      <p:sp>
        <p:nvSpPr>
          <p:cNvPr id="8" name="TextBox 7"/>
          <p:cNvSpPr txBox="1"/>
          <p:nvPr/>
        </p:nvSpPr>
        <p:spPr>
          <a:xfrm>
            <a:off x="642470" y="2928471"/>
            <a:ext cx="5404043" cy="1569660"/>
          </a:xfrm>
          <a:prstGeom prst="rect">
            <a:avLst/>
          </a:prstGeom>
          <a:noFill/>
        </p:spPr>
        <p:txBody>
          <a:bodyPr wrap="none" rtlCol="0">
            <a:spAutoFit/>
          </a:bodyPr>
          <a:lstStyle/>
          <a:p>
            <a:r>
              <a:rPr lang="en-US" sz="3200" dirty="0" smtClean="0"/>
              <a:t>    ENGLISH LANGUAGE</a:t>
            </a:r>
          </a:p>
          <a:p>
            <a:r>
              <a:rPr lang="en-US" sz="3200" dirty="0" smtClean="0"/>
              <a:t>Frequent letters:  E, A, T, S …etc</a:t>
            </a:r>
          </a:p>
          <a:p>
            <a:r>
              <a:rPr lang="en-US" sz="3200" dirty="0" smtClean="0"/>
              <a:t>Rare letters           Q,  X,  J </a:t>
            </a:r>
            <a:endParaRPr lang="en-US" sz="3200" dirty="0"/>
          </a:p>
        </p:txBody>
      </p:sp>
      <p:sp>
        <p:nvSpPr>
          <p:cNvPr id="9" name="TextBox 8"/>
          <p:cNvSpPr txBox="1"/>
          <p:nvPr/>
        </p:nvSpPr>
        <p:spPr>
          <a:xfrm>
            <a:off x="4808558" y="3436471"/>
            <a:ext cx="4335442" cy="1569660"/>
          </a:xfrm>
          <a:prstGeom prst="rect">
            <a:avLst/>
          </a:prstGeom>
          <a:noFill/>
        </p:spPr>
        <p:txBody>
          <a:bodyPr wrap="none" rtlCol="0">
            <a:spAutoFit/>
          </a:bodyPr>
          <a:lstStyle/>
          <a:p>
            <a:r>
              <a:rPr lang="en-US" sz="3200" dirty="0" smtClean="0"/>
              <a:t>    Human DNA language</a:t>
            </a:r>
          </a:p>
          <a:p>
            <a:r>
              <a:rPr lang="en-US" sz="3200" dirty="0" smtClean="0"/>
              <a:t>Frequent letters:   A, T</a:t>
            </a:r>
          </a:p>
          <a:p>
            <a:r>
              <a:rPr lang="en-US" sz="3200" dirty="0" smtClean="0"/>
              <a:t>Rare letters           G, C </a:t>
            </a:r>
            <a:endParaRPr lang="en-US" sz="3200" dirty="0"/>
          </a:p>
        </p:txBody>
      </p:sp>
      <p:sp>
        <p:nvSpPr>
          <p:cNvPr id="10" name="TextBox 9"/>
          <p:cNvSpPr txBox="1"/>
          <p:nvPr/>
        </p:nvSpPr>
        <p:spPr>
          <a:xfrm>
            <a:off x="980316" y="4950175"/>
            <a:ext cx="3828242" cy="707886"/>
          </a:xfrm>
          <a:prstGeom prst="rect">
            <a:avLst/>
          </a:prstGeom>
          <a:noFill/>
        </p:spPr>
        <p:txBody>
          <a:bodyPr wrap="none" rtlCol="0">
            <a:spAutoFit/>
          </a:bodyPr>
          <a:lstStyle/>
          <a:p>
            <a:r>
              <a:rPr lang="en-US" sz="4000" dirty="0" smtClean="0"/>
              <a:t>Our guess is </a:t>
            </a:r>
            <a:r>
              <a:rPr lang="en-US" sz="4000" b="1" dirty="0" smtClean="0">
                <a:solidFill>
                  <a:srgbClr val="FF0000"/>
                </a:solidFill>
              </a:rPr>
              <a:t>?</a:t>
            </a:r>
            <a:r>
              <a:rPr lang="en-US" sz="4000" dirty="0" smtClean="0"/>
              <a:t> = A</a:t>
            </a:r>
            <a:endParaRPr lang="en-US"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skew"/>
          <p:cNvPicPr>
            <a:picLocks noGrp="1" noChangeAspect="1" noChangeArrowheads="1"/>
          </p:cNvPicPr>
          <p:nvPr>
            <p:ph idx="1"/>
          </p:nvPr>
        </p:nvPicPr>
        <p:blipFill>
          <a:blip r:embed="rId2"/>
          <a:srcRect/>
          <a:stretch>
            <a:fillRect/>
          </a:stretch>
        </p:blipFill>
        <p:spPr>
          <a:xfrm>
            <a:off x="0" y="400050"/>
            <a:ext cx="9353550" cy="6296025"/>
          </a:xfr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Trifonov’s periodicities</a:t>
            </a:r>
          </a:p>
        </p:txBody>
      </p:sp>
      <p:sp>
        <p:nvSpPr>
          <p:cNvPr id="80899" name="Text Box 4"/>
          <p:cNvSpPr txBox="1">
            <a:spLocks noChangeArrowheads="1"/>
          </p:cNvSpPr>
          <p:nvPr/>
        </p:nvSpPr>
        <p:spPr bwMode="auto">
          <a:xfrm>
            <a:off x="50800" y="2219325"/>
            <a:ext cx="9040813" cy="822325"/>
          </a:xfrm>
          <a:prstGeom prst="rect">
            <a:avLst/>
          </a:prstGeom>
          <a:noFill/>
          <a:ln w="9525">
            <a:noFill/>
            <a:miter lim="800000"/>
            <a:headEnd/>
            <a:tailEnd/>
          </a:ln>
        </p:spPr>
        <p:txBody>
          <a:bodyPr wrap="none">
            <a:prstTxWarp prst="textNoShape">
              <a:avLst/>
            </a:prstTxWarp>
            <a:spAutoFit/>
          </a:bodyPr>
          <a:lstStyle/>
          <a:p>
            <a:r>
              <a:rPr lang="en-US" sz="2400">
                <a:hlinkClick r:id="rId2"/>
              </a:rPr>
              <a:t>http://research.haifa.ac.il/~genom/topics_pages/codes/codes.html</a:t>
            </a:r>
            <a:endParaRPr lang="en-US" sz="2400"/>
          </a:p>
          <a:p>
            <a:endParaRPr lang="en-US" sz="24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solidFill>
                  <a:srgbClr val="FF0000"/>
                </a:solidFill>
              </a:rPr>
              <a:t>Assignment #1 </a:t>
            </a:r>
            <a:endParaRPr lang="en-US" dirty="0">
              <a:solidFill>
                <a:srgbClr val="FF0000"/>
              </a:solidFill>
            </a:endParaRPr>
          </a:p>
        </p:txBody>
      </p:sp>
      <p:sp>
        <p:nvSpPr>
          <p:cNvPr id="83971" name="Content Placeholder 2"/>
          <p:cNvSpPr>
            <a:spLocks noGrp="1"/>
          </p:cNvSpPr>
          <p:nvPr>
            <p:ph idx="1"/>
          </p:nvPr>
        </p:nvSpPr>
        <p:spPr/>
        <p:txBody>
          <a:bodyPr/>
          <a:lstStyle/>
          <a:p>
            <a:pPr>
              <a:buFontTx/>
              <a:buNone/>
            </a:pPr>
            <a:r>
              <a:rPr lang="en-US" sz="2400" dirty="0">
                <a:hlinkClick r:id="rId2"/>
              </a:rPr>
              <a:t>Http://www.springerlink.com/content/g74u87880k58w001/</a:t>
            </a:r>
            <a:r>
              <a:rPr lang="en-US" sz="2400" dirty="0"/>
              <a:t> </a:t>
            </a:r>
          </a:p>
          <a:p>
            <a:pPr>
              <a:buFontTx/>
              <a:buNone/>
            </a:pPr>
            <a:r>
              <a:rPr lang="en-US" sz="2400" dirty="0"/>
              <a:t>From this website download PDF (140.4 KB), on the left side in the middle of the webpage.</a:t>
            </a:r>
          </a:p>
          <a:p>
            <a:pPr>
              <a:buFontTx/>
              <a:buNone/>
            </a:pPr>
            <a:endParaRPr lang="en-US" sz="2400" dirty="0"/>
          </a:p>
          <a:p>
            <a:pPr>
              <a:buFontTx/>
              <a:buNone/>
            </a:pPr>
            <a:r>
              <a:rPr lang="en-US" sz="2400" dirty="0"/>
              <a:t>Read this review and write about all genomic codes. </a:t>
            </a:r>
            <a:r>
              <a:rPr lang="en-US" sz="2400" dirty="0">
                <a:solidFill>
                  <a:srgbClr val="FF0000"/>
                </a:solidFill>
              </a:rPr>
              <a:t>Rank these codes according to their importance</a:t>
            </a:r>
            <a:r>
              <a:rPr lang="en-US" sz="2400" dirty="0"/>
              <a:t>, starting from the most valuable one.  Present this ranking table with your arguments.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69938" y="433388"/>
            <a:ext cx="7451725" cy="1298575"/>
          </a:xfrm>
          <a:prstGeom prst="rect">
            <a:avLst/>
          </a:prstGeom>
          <a:noFill/>
          <a:ln w="9525">
            <a:noFill/>
            <a:miter lim="800000"/>
            <a:headEnd/>
            <a:tailEnd/>
          </a:ln>
        </p:spPr>
        <p:txBody>
          <a:bodyPr>
            <a:prstTxWarp prst="textNoShape">
              <a:avLst/>
            </a:prstTxWarp>
            <a:spAutoFit/>
          </a:bodyPr>
          <a:lstStyle/>
          <a:p>
            <a:pPr algn="ctr">
              <a:lnSpc>
                <a:spcPct val="80000"/>
              </a:lnSpc>
              <a:spcBef>
                <a:spcPct val="20000"/>
              </a:spcBef>
            </a:pPr>
            <a:r>
              <a:rPr lang="en-US" b="1"/>
              <a:t>Genomic mid-range inhomogeneity correlates with an abundance of RNA secondary structures</a:t>
            </a:r>
            <a:endParaRPr lang="en-US"/>
          </a:p>
          <a:p>
            <a:pPr algn="ctr">
              <a:lnSpc>
                <a:spcPct val="80000"/>
              </a:lnSpc>
              <a:spcBef>
                <a:spcPct val="20000"/>
              </a:spcBef>
            </a:pPr>
            <a:r>
              <a:rPr lang="en-US"/>
              <a:t>Bechtel JM, Wittenschlaeger T, Dwyer T, Song J, Arunachalam S, Ramakrishnan SK, Shepard S, Fedorov A</a:t>
            </a:r>
          </a:p>
          <a:p>
            <a:pPr algn="ctr">
              <a:lnSpc>
                <a:spcPct val="80000"/>
              </a:lnSpc>
              <a:spcBef>
                <a:spcPct val="20000"/>
              </a:spcBef>
            </a:pPr>
            <a:r>
              <a:rPr lang="en-US" i="1"/>
              <a:t>BMC Genomics 2008, 9:284</a:t>
            </a:r>
          </a:p>
        </p:txBody>
      </p:sp>
      <p:sp>
        <p:nvSpPr>
          <p:cNvPr id="19459" name="Text Box 5"/>
          <p:cNvSpPr txBox="1">
            <a:spLocks noChangeArrowheads="1"/>
          </p:cNvSpPr>
          <p:nvPr/>
        </p:nvSpPr>
        <p:spPr bwMode="auto">
          <a:xfrm>
            <a:off x="1213266" y="4076170"/>
            <a:ext cx="6494085" cy="1569660"/>
          </a:xfrm>
          <a:prstGeom prst="rect">
            <a:avLst/>
          </a:prstGeom>
          <a:noFill/>
          <a:ln w="9525">
            <a:noFill/>
            <a:miter lim="800000"/>
            <a:headEnd/>
            <a:tailEnd/>
          </a:ln>
        </p:spPr>
        <p:txBody>
          <a:bodyPr wrap="none">
            <a:prstTxWarp prst="textNoShape">
              <a:avLst/>
            </a:prstTxWarp>
            <a:spAutoFit/>
          </a:bodyPr>
          <a:lstStyle/>
          <a:p>
            <a:r>
              <a:rPr lang="en-US" sz="2400" dirty="0" smtClean="0">
                <a:hlinkClick r:id="rId2"/>
              </a:rPr>
              <a:t>http://bpg.utoledo.edu/gmri </a:t>
            </a:r>
          </a:p>
          <a:p>
            <a:r>
              <a:rPr lang="en-US" sz="2400" dirty="0" smtClean="0">
                <a:hlinkClick r:id="rId2"/>
              </a:rPr>
              <a:t>http</a:t>
            </a:r>
            <a:r>
              <a:rPr lang="en-US" sz="2400" dirty="0">
                <a:hlinkClick r:id="rId2"/>
              </a:rPr>
              <a:t>://mco321125.meduohio.edu/~jbechtel/gmri/</a:t>
            </a:r>
            <a:r>
              <a:rPr lang="en-US" sz="2400" dirty="0"/>
              <a:t> </a:t>
            </a:r>
          </a:p>
          <a:p>
            <a:endParaRPr lang="en-US" sz="2400" dirty="0"/>
          </a:p>
          <a:p>
            <a:r>
              <a:rPr lang="en-US" sz="2400" dirty="0"/>
              <a:t>Web resource for analysis of genomic sequences</a:t>
            </a:r>
          </a:p>
        </p:txBody>
      </p:sp>
      <p:sp>
        <p:nvSpPr>
          <p:cNvPr id="4" name="TextBox 3"/>
          <p:cNvSpPr txBox="1"/>
          <p:nvPr/>
        </p:nvSpPr>
        <p:spPr>
          <a:xfrm>
            <a:off x="1618804" y="2125097"/>
            <a:ext cx="5906391" cy="1338828"/>
          </a:xfrm>
          <a:prstGeom prst="rect">
            <a:avLst/>
          </a:prstGeom>
          <a:effectLst>
            <a:glow rad="139700">
              <a:schemeClr val="accent1">
                <a:alpha val="75000"/>
              </a:schemeClr>
            </a:glow>
            <a:outerShdw blurRad="40000" dist="20000" dir="5400000" rotWithShape="0">
              <a:srgbClr val="000000">
                <a:alpha val="38000"/>
              </a:srgbClr>
            </a:outerShdw>
            <a:reflection blurRad="6350" stA="52000" endA="300" endPos="35000" dir="5400000" sy="-100000" algn="bl" rotWithShape="0"/>
          </a:effectLst>
          <a:scene3d>
            <a:camera prst="orthographicFront"/>
            <a:lightRig rig="threePt" dir="t"/>
          </a:scene3d>
          <a:sp3d>
            <a:bevelT w="101600" prst="riblet"/>
          </a:sp3d>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8100" dirty="0" smtClean="0">
                <a:solidFill>
                  <a:srgbClr val="0000FF"/>
                </a:solidFill>
              </a:rPr>
              <a:t>Genomic MRI</a:t>
            </a:r>
            <a:endParaRPr lang="en-US" sz="8100" dirty="0">
              <a:solidFill>
                <a:srgbClr val="0000FF"/>
              </a:solidFill>
            </a:endParaRPr>
          </a:p>
        </p:txBody>
      </p:sp>
      <p:sp>
        <p:nvSpPr>
          <p:cNvPr id="5" name="TextBox 4"/>
          <p:cNvSpPr txBox="1"/>
          <p:nvPr/>
        </p:nvSpPr>
        <p:spPr>
          <a:xfrm>
            <a:off x="343965" y="4517978"/>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539750" y="750888"/>
            <a:ext cx="4805363" cy="6107112"/>
          </a:xfrm>
        </p:spPr>
        <p:txBody>
          <a:bodyPr/>
          <a:lstStyle/>
          <a:p>
            <a:pPr eaLnBrk="1" hangingPunct="1">
              <a:lnSpc>
                <a:spcPct val="80000"/>
              </a:lnSpc>
              <a:buFontTx/>
              <a:buNone/>
            </a:pPr>
            <a:r>
              <a:rPr lang="en-US" sz="1800" dirty="0">
                <a:latin typeface="Courier New" charset="0"/>
              </a:rPr>
              <a:t>		</a:t>
            </a:r>
            <a:r>
              <a:rPr lang="en-US" sz="1800" b="1" dirty="0">
                <a:latin typeface="Courier New" charset="0"/>
              </a:rPr>
              <a:t>rel. freq</a:t>
            </a:r>
            <a:r>
              <a:rPr lang="en-US" sz="1800" b="1" dirty="0" smtClean="0">
                <a:latin typeface="Courier New" charset="0"/>
              </a:rPr>
              <a:t>	</a:t>
            </a:r>
          </a:p>
          <a:p>
            <a:pPr eaLnBrk="1" hangingPunct="1">
              <a:lnSpc>
                <a:spcPct val="80000"/>
              </a:lnSpc>
              <a:buFontTx/>
              <a:buNone/>
            </a:pPr>
            <a:r>
              <a:rPr lang="en-US" sz="1800" dirty="0">
                <a:latin typeface="Courier New" charset="0"/>
              </a:rPr>
              <a:t>A		0.290	</a:t>
            </a:r>
            <a:r>
              <a:rPr lang="en-US" sz="1800" dirty="0" smtClean="0">
                <a:latin typeface="Courier New" charset="0"/>
              </a:rPr>
              <a:t>	</a:t>
            </a:r>
          </a:p>
          <a:p>
            <a:pPr eaLnBrk="1" hangingPunct="1">
              <a:lnSpc>
                <a:spcPct val="80000"/>
              </a:lnSpc>
              <a:buFontTx/>
              <a:buNone/>
            </a:pPr>
            <a:r>
              <a:rPr lang="en-US" sz="1800" dirty="0">
                <a:latin typeface="Courier New" charset="0"/>
              </a:rPr>
              <a:t>T		0.336	</a:t>
            </a:r>
            <a:r>
              <a:rPr lang="en-US" sz="1800" dirty="0" smtClean="0">
                <a:latin typeface="Courier New" charset="0"/>
              </a:rPr>
              <a:t>	</a:t>
            </a:r>
          </a:p>
          <a:p>
            <a:pPr eaLnBrk="1" hangingPunct="1">
              <a:lnSpc>
                <a:spcPct val="80000"/>
              </a:lnSpc>
              <a:buFontTx/>
              <a:buNone/>
            </a:pPr>
            <a:r>
              <a:rPr lang="en-US" sz="1800" dirty="0">
                <a:latin typeface="Courier New" charset="0"/>
              </a:rPr>
              <a:t>C		0.185	</a:t>
            </a:r>
            <a:r>
              <a:rPr lang="en-US" sz="1800" dirty="0" smtClean="0">
                <a:latin typeface="Courier New" charset="0"/>
              </a:rPr>
              <a:t>	</a:t>
            </a:r>
          </a:p>
          <a:p>
            <a:pPr eaLnBrk="1" hangingPunct="1">
              <a:lnSpc>
                <a:spcPct val="80000"/>
              </a:lnSpc>
              <a:buFontTx/>
              <a:buNone/>
            </a:pPr>
            <a:r>
              <a:rPr lang="en-US" sz="1800" dirty="0">
                <a:latin typeface="Courier New" charset="0"/>
              </a:rPr>
              <a:t>G		0.189	</a:t>
            </a:r>
            <a:r>
              <a:rPr lang="en-US" sz="1800" dirty="0" smtClean="0">
                <a:latin typeface="Courier New" charset="0"/>
              </a:rPr>
              <a:t>	</a:t>
            </a:r>
          </a:p>
          <a:p>
            <a:pPr eaLnBrk="1" hangingPunct="1">
              <a:lnSpc>
                <a:spcPct val="80000"/>
              </a:lnSpc>
              <a:buFontTx/>
              <a:buNone/>
            </a:pPr>
            <a:endParaRPr lang="en-US" sz="1800" dirty="0">
              <a:latin typeface="Courier New" charset="0"/>
            </a:endParaRPr>
          </a:p>
          <a:p>
            <a:pPr eaLnBrk="1" hangingPunct="1">
              <a:lnSpc>
                <a:spcPct val="80000"/>
              </a:lnSpc>
              <a:buFontTx/>
              <a:buNone/>
            </a:pPr>
            <a:r>
              <a:rPr lang="en-US" sz="1800" dirty="0">
                <a:latin typeface="Courier New" charset="0"/>
              </a:rPr>
              <a:t>AA		0.0935	</a:t>
            </a:r>
            <a:r>
              <a:rPr lang="en-US" sz="1800" dirty="0" smtClean="0">
                <a:latin typeface="Courier New" charset="0"/>
              </a:rPr>
              <a:t>	</a:t>
            </a:r>
          </a:p>
          <a:p>
            <a:pPr eaLnBrk="1" hangingPunct="1">
              <a:lnSpc>
                <a:spcPct val="80000"/>
              </a:lnSpc>
              <a:buFontTx/>
              <a:buNone/>
            </a:pPr>
            <a:r>
              <a:rPr lang="en-US" sz="1800" dirty="0">
                <a:latin typeface="Courier New" charset="0"/>
              </a:rPr>
              <a:t>AT		0.0867	</a:t>
            </a:r>
            <a:r>
              <a:rPr lang="en-US" sz="1800" dirty="0" smtClean="0">
                <a:latin typeface="Courier New" charset="0"/>
              </a:rPr>
              <a:t>	</a:t>
            </a:r>
          </a:p>
          <a:p>
            <a:pPr eaLnBrk="1" hangingPunct="1">
              <a:lnSpc>
                <a:spcPct val="80000"/>
              </a:lnSpc>
              <a:buFontTx/>
              <a:buNone/>
            </a:pPr>
            <a:r>
              <a:rPr lang="en-US" sz="1800" dirty="0">
                <a:latin typeface="Courier New" charset="0"/>
              </a:rPr>
              <a:t>AC		0.0455	</a:t>
            </a:r>
            <a:r>
              <a:rPr lang="en-US" sz="1800" dirty="0" smtClean="0">
                <a:latin typeface="Courier New" charset="0"/>
              </a:rPr>
              <a:t>	</a:t>
            </a:r>
          </a:p>
          <a:p>
            <a:pPr eaLnBrk="1" hangingPunct="1">
              <a:lnSpc>
                <a:spcPct val="80000"/>
              </a:lnSpc>
              <a:buFontTx/>
              <a:buNone/>
            </a:pPr>
            <a:r>
              <a:rPr lang="en-US" sz="1800" dirty="0">
                <a:latin typeface="Courier New" charset="0"/>
              </a:rPr>
              <a:t>AG		0.0641	</a:t>
            </a:r>
            <a:r>
              <a:rPr lang="en-US" sz="1800" dirty="0" smtClean="0">
                <a:latin typeface="Courier New" charset="0"/>
              </a:rPr>
              <a:t>	</a:t>
            </a:r>
          </a:p>
          <a:p>
            <a:pPr eaLnBrk="1" hangingPunct="1">
              <a:lnSpc>
                <a:spcPct val="80000"/>
              </a:lnSpc>
              <a:buFontTx/>
              <a:buNone/>
            </a:pPr>
            <a:r>
              <a:rPr lang="en-US" sz="1800" dirty="0">
                <a:latin typeface="Courier New" charset="0"/>
              </a:rPr>
              <a:t>TA		0.0756	</a:t>
            </a:r>
            <a:r>
              <a:rPr lang="en-US" sz="1800" dirty="0" smtClean="0">
                <a:latin typeface="Courier New" charset="0"/>
              </a:rPr>
              <a:t>	</a:t>
            </a:r>
          </a:p>
          <a:p>
            <a:pPr eaLnBrk="1" hangingPunct="1">
              <a:lnSpc>
                <a:spcPct val="80000"/>
              </a:lnSpc>
              <a:buFontTx/>
              <a:buNone/>
            </a:pPr>
            <a:r>
              <a:rPr lang="en-US" sz="1800" dirty="0">
                <a:latin typeface="Courier New" charset="0"/>
              </a:rPr>
              <a:t>TT		0.1232	</a:t>
            </a:r>
            <a:r>
              <a:rPr lang="en-US" sz="1800" dirty="0" smtClean="0">
                <a:latin typeface="Courier New" charset="0"/>
              </a:rPr>
              <a:t>	</a:t>
            </a:r>
          </a:p>
          <a:p>
            <a:pPr eaLnBrk="1" hangingPunct="1">
              <a:lnSpc>
                <a:spcPct val="80000"/>
              </a:lnSpc>
              <a:buFontTx/>
              <a:buNone/>
            </a:pPr>
            <a:r>
              <a:rPr lang="en-US" sz="1800" dirty="0">
                <a:latin typeface="Courier New" charset="0"/>
              </a:rPr>
              <a:t>TC		0.0611	</a:t>
            </a:r>
            <a:r>
              <a:rPr lang="en-US" sz="1800" dirty="0" smtClean="0">
                <a:latin typeface="Courier New" charset="0"/>
              </a:rPr>
              <a:t>	</a:t>
            </a:r>
          </a:p>
          <a:p>
            <a:pPr eaLnBrk="1" hangingPunct="1">
              <a:lnSpc>
                <a:spcPct val="80000"/>
              </a:lnSpc>
              <a:buFontTx/>
              <a:buNone/>
            </a:pPr>
            <a:r>
              <a:rPr lang="en-US" sz="1800" dirty="0">
                <a:latin typeface="Courier New" charset="0"/>
              </a:rPr>
              <a:t>TG		0.0759	</a:t>
            </a:r>
            <a:r>
              <a:rPr lang="en-US" sz="1800" dirty="0" smtClean="0">
                <a:latin typeface="Courier New" charset="0"/>
              </a:rPr>
              <a:t>	</a:t>
            </a:r>
          </a:p>
          <a:p>
            <a:pPr eaLnBrk="1" hangingPunct="1">
              <a:lnSpc>
                <a:spcPct val="80000"/>
              </a:lnSpc>
              <a:buFontTx/>
              <a:buNone/>
            </a:pPr>
            <a:r>
              <a:rPr lang="en-US" sz="1800" dirty="0">
                <a:latin typeface="Courier New" charset="0"/>
              </a:rPr>
              <a:t>CA		0.0654	</a:t>
            </a:r>
            <a:r>
              <a:rPr lang="en-US" sz="1800" dirty="0" smtClean="0">
                <a:latin typeface="Courier New" charset="0"/>
              </a:rPr>
              <a:t>	</a:t>
            </a:r>
          </a:p>
          <a:p>
            <a:pPr eaLnBrk="1" hangingPunct="1">
              <a:lnSpc>
                <a:spcPct val="80000"/>
              </a:lnSpc>
              <a:buFontTx/>
              <a:buNone/>
            </a:pPr>
            <a:r>
              <a:rPr lang="en-US" sz="1800" dirty="0">
                <a:latin typeface="Courier New" charset="0"/>
              </a:rPr>
              <a:t>CT		0.0711	</a:t>
            </a:r>
            <a:r>
              <a:rPr lang="en-US" sz="1800" dirty="0" smtClean="0">
                <a:latin typeface="Courier New" charset="0"/>
              </a:rPr>
              <a:t>	</a:t>
            </a:r>
          </a:p>
          <a:p>
            <a:pPr eaLnBrk="1" hangingPunct="1">
              <a:lnSpc>
                <a:spcPct val="80000"/>
              </a:lnSpc>
              <a:buFontTx/>
              <a:buNone/>
            </a:pPr>
            <a:r>
              <a:rPr lang="en-US" sz="1800" dirty="0">
                <a:latin typeface="Courier New" charset="0"/>
              </a:rPr>
              <a:t>CC		0.0434	</a:t>
            </a:r>
            <a:r>
              <a:rPr lang="en-US" sz="1800" dirty="0" smtClean="0">
                <a:latin typeface="Courier New" charset="0"/>
              </a:rPr>
              <a:t>	</a:t>
            </a:r>
          </a:p>
          <a:p>
            <a:pPr eaLnBrk="1" hangingPunct="1">
              <a:lnSpc>
                <a:spcPct val="80000"/>
              </a:lnSpc>
              <a:buFontTx/>
              <a:buNone/>
            </a:pPr>
            <a:r>
              <a:rPr lang="en-US" sz="1800" b="1" dirty="0">
                <a:solidFill>
                  <a:srgbClr val="CC0000"/>
                </a:solidFill>
                <a:latin typeface="Courier New" charset="0"/>
              </a:rPr>
              <a:t>CG		0.0056	</a:t>
            </a:r>
            <a:r>
              <a:rPr lang="en-US" sz="1800" b="1" dirty="0" smtClean="0">
                <a:solidFill>
                  <a:srgbClr val="CC0000"/>
                </a:solidFill>
                <a:latin typeface="Courier New" charset="0"/>
              </a:rPr>
              <a:t>	</a:t>
            </a:r>
          </a:p>
          <a:p>
            <a:pPr eaLnBrk="1" hangingPunct="1">
              <a:lnSpc>
                <a:spcPct val="80000"/>
              </a:lnSpc>
              <a:buFontTx/>
              <a:buNone/>
            </a:pPr>
            <a:r>
              <a:rPr lang="en-US" sz="1800" dirty="0">
                <a:latin typeface="Courier New" charset="0"/>
              </a:rPr>
              <a:t>GA		0.0552	</a:t>
            </a:r>
            <a:r>
              <a:rPr lang="en-US" sz="1800" dirty="0" smtClean="0">
                <a:latin typeface="Courier New" charset="0"/>
              </a:rPr>
              <a:t>	</a:t>
            </a:r>
          </a:p>
          <a:p>
            <a:pPr eaLnBrk="1" hangingPunct="1">
              <a:lnSpc>
                <a:spcPct val="80000"/>
              </a:lnSpc>
              <a:buFontTx/>
              <a:buNone/>
            </a:pPr>
            <a:r>
              <a:rPr lang="en-US" sz="1800" dirty="0">
                <a:latin typeface="Courier New" charset="0"/>
              </a:rPr>
              <a:t>GT		0.0549	</a:t>
            </a:r>
            <a:r>
              <a:rPr lang="en-US" sz="1800" dirty="0" smtClean="0">
                <a:latin typeface="Courier New" charset="0"/>
              </a:rPr>
              <a:t>	</a:t>
            </a:r>
          </a:p>
          <a:p>
            <a:pPr eaLnBrk="1" hangingPunct="1">
              <a:lnSpc>
                <a:spcPct val="80000"/>
              </a:lnSpc>
              <a:buFontTx/>
              <a:buNone/>
            </a:pPr>
            <a:r>
              <a:rPr lang="en-US" sz="1800" dirty="0">
                <a:latin typeface="Courier New" charset="0"/>
              </a:rPr>
              <a:t>GC		0.0355	</a:t>
            </a:r>
            <a:r>
              <a:rPr lang="en-US" sz="1800" dirty="0" smtClean="0">
                <a:latin typeface="Courier New" charset="0"/>
              </a:rPr>
              <a:t>	</a:t>
            </a:r>
          </a:p>
          <a:p>
            <a:pPr eaLnBrk="1" hangingPunct="1">
              <a:lnSpc>
                <a:spcPct val="80000"/>
              </a:lnSpc>
              <a:buFontTx/>
              <a:buNone/>
            </a:pPr>
            <a:r>
              <a:rPr lang="en-US" sz="1800" dirty="0">
                <a:latin typeface="Courier New" charset="0"/>
              </a:rPr>
              <a:t>GG		0.0434	</a:t>
            </a:r>
            <a:r>
              <a:rPr lang="en-US" sz="1800" dirty="0" smtClean="0">
                <a:latin typeface="Courier New" charset="0"/>
              </a:rPr>
              <a:t>	</a:t>
            </a:r>
            <a:endParaRPr lang="en-US" sz="1800" dirty="0">
              <a:latin typeface="Courier New" charset="0"/>
            </a:endParaRPr>
          </a:p>
        </p:txBody>
      </p:sp>
      <p:sp>
        <p:nvSpPr>
          <p:cNvPr id="20483" name="Text Box 4"/>
          <p:cNvSpPr txBox="1">
            <a:spLocks noChangeArrowheads="1"/>
          </p:cNvSpPr>
          <p:nvPr/>
        </p:nvSpPr>
        <p:spPr bwMode="auto">
          <a:xfrm>
            <a:off x="885825" y="203200"/>
            <a:ext cx="7188200" cy="457200"/>
          </a:xfrm>
          <a:prstGeom prst="rect">
            <a:avLst/>
          </a:prstGeom>
          <a:noFill/>
          <a:ln w="9525">
            <a:noFill/>
            <a:miter lim="800000"/>
            <a:headEnd/>
            <a:tailEnd/>
          </a:ln>
        </p:spPr>
        <p:txBody>
          <a:bodyPr wrap="none">
            <a:prstTxWarp prst="textNoShape">
              <a:avLst/>
            </a:prstTxWarp>
            <a:spAutoFit/>
          </a:bodyPr>
          <a:lstStyle/>
          <a:p>
            <a:r>
              <a:rPr lang="en-US" sz="2400">
                <a:solidFill>
                  <a:srgbClr val="CC0000"/>
                </a:solidFill>
              </a:rPr>
              <a:t>Nucleotide Composition of intron 3 of Heparanase2 </a:t>
            </a:r>
          </a:p>
        </p:txBody>
      </p:sp>
      <p:sp>
        <p:nvSpPr>
          <p:cNvPr id="20484" name="Line 6"/>
          <p:cNvSpPr>
            <a:spLocks noChangeShapeType="1"/>
          </p:cNvSpPr>
          <p:nvPr/>
        </p:nvSpPr>
        <p:spPr bwMode="auto">
          <a:xfrm flipH="1">
            <a:off x="2171146" y="5584319"/>
            <a:ext cx="749300" cy="0"/>
          </a:xfrm>
          <a:prstGeom prst="line">
            <a:avLst/>
          </a:prstGeom>
          <a:noFill/>
          <a:ln w="38100">
            <a:solidFill>
              <a:schemeClr val="accent2"/>
            </a:solidFill>
            <a:round/>
            <a:headEnd/>
            <a:tailEnd type="stealth" w="lg" len="lg"/>
          </a:ln>
        </p:spPr>
        <p:txBody>
          <a:bodyPr>
            <a:prstTxWarp prst="textNoShape">
              <a:avLst/>
            </a:prstTxWarp>
          </a:bodyPr>
          <a:lstStyle/>
          <a:p>
            <a:endParaRPr lang="en-US"/>
          </a:p>
        </p:txBody>
      </p:sp>
      <p:sp>
        <p:nvSpPr>
          <p:cNvPr id="20485" name="Text Box 7"/>
          <p:cNvSpPr txBox="1">
            <a:spLocks noChangeArrowheads="1"/>
          </p:cNvSpPr>
          <p:nvPr/>
        </p:nvSpPr>
        <p:spPr bwMode="auto">
          <a:xfrm>
            <a:off x="3140869" y="5173156"/>
            <a:ext cx="3290384" cy="830997"/>
          </a:xfrm>
          <a:prstGeom prst="rect">
            <a:avLst/>
          </a:prstGeom>
          <a:noFill/>
          <a:ln w="9525">
            <a:noFill/>
            <a:miter lim="800000"/>
            <a:headEnd/>
            <a:tailEnd/>
          </a:ln>
        </p:spPr>
        <p:txBody>
          <a:bodyPr wrap="none">
            <a:prstTxWarp prst="textNoShape">
              <a:avLst/>
            </a:prstTxWarp>
            <a:spAutoFit/>
          </a:bodyPr>
          <a:lstStyle/>
          <a:p>
            <a:r>
              <a:rPr lang="en-US" sz="2400" dirty="0"/>
              <a:t>What is interesting</a:t>
            </a:r>
          </a:p>
          <a:p>
            <a:r>
              <a:rPr lang="en-US" sz="2400" dirty="0"/>
              <a:t>in </a:t>
            </a:r>
            <a:r>
              <a:rPr lang="en-US" sz="2400" dirty="0" smtClean="0"/>
              <a:t>this </a:t>
            </a:r>
            <a:r>
              <a:rPr lang="en-US" sz="2400" dirty="0" err="1" smtClean="0"/>
              <a:t>CpG</a:t>
            </a:r>
            <a:r>
              <a:rPr lang="en-US" sz="2400" dirty="0" smtClean="0"/>
              <a:t> </a:t>
            </a:r>
            <a:r>
              <a:rPr lang="en-US" sz="2400" dirty="0"/>
              <a:t>composition?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3200">
                <a:solidFill>
                  <a:srgbClr val="CC0000"/>
                </a:solidFill>
              </a:rPr>
              <a:t>Under-representation of CG dinucleotides in the human genome due to methylation</a:t>
            </a:r>
          </a:p>
        </p:txBody>
      </p:sp>
      <p:sp>
        <p:nvSpPr>
          <p:cNvPr id="34820" name="Rectangle 3"/>
          <p:cNvSpPr>
            <a:spLocks noGrp="1" noChangeArrowheads="1"/>
          </p:cNvSpPr>
          <p:nvPr>
            <p:ph type="body" idx="1"/>
          </p:nvPr>
        </p:nvSpPr>
        <p:spPr>
          <a:xfrm>
            <a:off x="457200" y="2103438"/>
            <a:ext cx="8229600" cy="3671887"/>
          </a:xfrm>
        </p:spPr>
        <p:txBody>
          <a:bodyPr/>
          <a:lstStyle/>
          <a:p>
            <a:pPr eaLnBrk="1" hangingPunct="1"/>
            <a:r>
              <a:rPr lang="en-US" dirty="0"/>
              <a:t>Frequency of  C    	</a:t>
            </a:r>
            <a:r>
              <a:rPr lang="en-US" dirty="0" smtClean="0"/>
              <a:t>0.185</a:t>
            </a:r>
          </a:p>
          <a:p>
            <a:pPr eaLnBrk="1" hangingPunct="1"/>
            <a:r>
              <a:rPr lang="en-US" dirty="0"/>
              <a:t>Frequency of G		</a:t>
            </a:r>
            <a:r>
              <a:rPr lang="en-US" dirty="0" smtClean="0"/>
              <a:t>0.189 </a:t>
            </a:r>
            <a:endParaRPr lang="en-US" dirty="0"/>
          </a:p>
          <a:p>
            <a:pPr eaLnBrk="1" hangingPunct="1"/>
            <a:r>
              <a:rPr lang="en-US" dirty="0"/>
              <a:t>Frequency of CG 		</a:t>
            </a:r>
            <a:r>
              <a:rPr lang="en-US" dirty="0" smtClean="0"/>
              <a:t>0.0056 </a:t>
            </a:r>
            <a:r>
              <a:rPr lang="en-US" sz="1800" dirty="0"/>
              <a:t>(on average</a:t>
            </a:r>
            <a:r>
              <a:rPr lang="en-US" sz="1800" dirty="0" smtClean="0"/>
              <a:t> 5-6 </a:t>
            </a:r>
            <a:r>
              <a:rPr lang="en-US" sz="1800" dirty="0"/>
              <a:t>CG in 						     1000 </a:t>
            </a:r>
            <a:r>
              <a:rPr lang="en-US" sz="1800" dirty="0" err="1"/>
              <a:t>nt</a:t>
            </a:r>
            <a:r>
              <a:rPr lang="en-US" sz="1800" dirty="0"/>
              <a:t> sequence)</a:t>
            </a:r>
          </a:p>
          <a:p>
            <a:pPr eaLnBrk="1" hangingPunct="1">
              <a:buFontTx/>
              <a:buNone/>
            </a:pPr>
            <a:endParaRPr lang="en-US" sz="1800" dirty="0"/>
          </a:p>
          <a:p>
            <a:pPr eaLnBrk="1" hangingPunct="1">
              <a:buFontTx/>
              <a:buNone/>
            </a:pPr>
            <a:r>
              <a:rPr lang="en-US" dirty="0">
                <a:solidFill>
                  <a:srgbClr val="CC0000"/>
                </a:solidFill>
              </a:rPr>
              <a:t>Genomic signatures:</a:t>
            </a:r>
            <a:r>
              <a:rPr lang="en-US" dirty="0"/>
              <a:t> </a:t>
            </a:r>
          </a:p>
          <a:p>
            <a:pPr eaLnBrk="1" hangingPunct="1">
              <a:buFontTx/>
              <a:buNone/>
            </a:pPr>
            <a:r>
              <a:rPr lang="en-US" dirty="0"/>
              <a:t>	 </a:t>
            </a:r>
          </a:p>
        </p:txBody>
      </p:sp>
      <p:sp>
        <p:nvSpPr>
          <p:cNvPr id="348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34818" name="Object 5"/>
          <p:cNvGraphicFramePr>
            <a:graphicFrameLocks noChangeAspect="1"/>
          </p:cNvGraphicFramePr>
          <p:nvPr/>
        </p:nvGraphicFramePr>
        <p:xfrm>
          <a:off x="2720975" y="5229225"/>
          <a:ext cx="3778250" cy="885825"/>
        </p:xfrm>
        <a:graphic>
          <a:graphicData uri="http://schemas.openxmlformats.org/presentationml/2006/ole">
            <mc:AlternateContent xmlns:mc="http://schemas.openxmlformats.org/markup-compatibility/2006">
              <mc:Choice xmlns:v="urn:schemas-microsoft-com:vml" Requires="v">
                <p:oleObj spid="_x0000_s63497" name="Equation" r:id="rId3" imgW="1511300" imgH="355600" progId="Equation.3">
                  <p:embed/>
                </p:oleObj>
              </mc:Choice>
              <mc:Fallback>
                <p:oleObj name="Equation" r:id="rId3" imgW="1511300" imgH="355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5229225"/>
                        <a:ext cx="377825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9563" y="1989138"/>
            <a:ext cx="8493125" cy="1143000"/>
          </a:xfrm>
        </p:spPr>
        <p:txBody>
          <a:bodyPr>
            <a:normAutofit fontScale="90000"/>
          </a:bodyPr>
          <a:lstStyle/>
          <a:p>
            <a:pPr eaLnBrk="1" hangingPunct="1"/>
            <a:r>
              <a:rPr lang="en-US" sz="4000">
                <a:solidFill>
                  <a:srgbClr val="CC0000"/>
                </a:solidFill>
              </a:rPr>
              <a:t>Why there is a shortage of CG dinucleotides in the human genome?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585913"/>
            <a:ext cx="8229600" cy="4824412"/>
          </a:xfrm>
          <a:solidFill>
            <a:schemeClr val="bg1">
              <a:alpha val="49019"/>
            </a:schemeClr>
          </a:solidFill>
        </p:spPr>
        <p:txBody>
          <a:bodyPr/>
          <a:lstStyle/>
          <a:p>
            <a:pPr marL="0" indent="0" eaLnBrk="1" hangingPunct="1">
              <a:buFontTx/>
              <a:buNone/>
            </a:pPr>
            <a:r>
              <a:rPr lang="en-US" sz="2800">
                <a:solidFill>
                  <a:srgbClr val="CC0000"/>
                </a:solidFill>
              </a:rPr>
              <a:t>5`-CpG- 3` specific sites for methylation in humans</a:t>
            </a:r>
          </a:p>
          <a:p>
            <a:pPr marL="0" indent="0" eaLnBrk="1" hangingPunct="1">
              <a:buFontTx/>
              <a:buNone/>
            </a:pPr>
            <a:endParaRPr lang="en-US">
              <a:latin typeface="Courier New" charset="0"/>
            </a:endParaRPr>
          </a:p>
          <a:p>
            <a:pPr marL="0" indent="0" eaLnBrk="1" hangingPunct="1">
              <a:buFontTx/>
              <a:buNone/>
            </a:pPr>
            <a:r>
              <a:rPr lang="en-US">
                <a:latin typeface="Courier New" charset="0"/>
              </a:rPr>
              <a:t>5`- AGT</a:t>
            </a:r>
            <a:r>
              <a:rPr lang="en-US">
                <a:solidFill>
                  <a:srgbClr val="FF0000"/>
                </a:solidFill>
                <a:latin typeface="Courier New" charset="0"/>
              </a:rPr>
              <a:t>CG</a:t>
            </a:r>
            <a:r>
              <a:rPr lang="en-US">
                <a:latin typeface="Courier New" charset="0"/>
              </a:rPr>
              <a:t>TTCAATCA</a:t>
            </a:r>
            <a:r>
              <a:rPr lang="en-US">
                <a:solidFill>
                  <a:srgbClr val="FF0000"/>
                </a:solidFill>
                <a:latin typeface="Courier New" charset="0"/>
              </a:rPr>
              <a:t>CG</a:t>
            </a:r>
            <a:r>
              <a:rPr lang="en-US">
                <a:latin typeface="Courier New" charset="0"/>
              </a:rPr>
              <a:t>GGGATC-3`</a:t>
            </a:r>
          </a:p>
          <a:p>
            <a:pPr marL="0" indent="0" eaLnBrk="1" hangingPunct="1">
              <a:buFontTx/>
              <a:buNone/>
            </a:pPr>
            <a:r>
              <a:rPr lang="en-US">
                <a:latin typeface="Courier New" charset="0"/>
              </a:rPr>
              <a:t>3`- TCA</a:t>
            </a:r>
            <a:r>
              <a:rPr lang="en-US">
                <a:solidFill>
                  <a:srgbClr val="FF0000"/>
                </a:solidFill>
                <a:latin typeface="Courier New" charset="0"/>
              </a:rPr>
              <a:t>GC</a:t>
            </a:r>
            <a:r>
              <a:rPr lang="en-US">
                <a:latin typeface="Courier New" charset="0"/>
              </a:rPr>
              <a:t>AAGTTAGT</a:t>
            </a:r>
            <a:r>
              <a:rPr lang="en-US">
                <a:solidFill>
                  <a:srgbClr val="FF0000"/>
                </a:solidFill>
                <a:latin typeface="Courier New" charset="0"/>
              </a:rPr>
              <a:t>GC</a:t>
            </a:r>
            <a:r>
              <a:rPr lang="en-US">
                <a:latin typeface="Courier New" charset="0"/>
              </a:rPr>
              <a:t>CCCTAG-5`</a:t>
            </a:r>
          </a:p>
          <a:p>
            <a:pPr marL="0" indent="0" eaLnBrk="1" hangingPunct="1">
              <a:buFontTx/>
              <a:buNone/>
            </a:pPr>
            <a:endParaRPr lang="en-US">
              <a:latin typeface="Courier New" charset="0"/>
            </a:endParaRPr>
          </a:p>
          <a:p>
            <a:pPr marL="0" indent="0" eaLnBrk="1" hangingPunct="1">
              <a:buFontTx/>
              <a:buNone/>
            </a:pPr>
            <a:r>
              <a:rPr lang="en-US">
                <a:latin typeface="Courier New" charset="0"/>
              </a:rPr>
              <a:t>5`- AGT</a:t>
            </a:r>
            <a:r>
              <a:rPr lang="en-US">
                <a:solidFill>
                  <a:srgbClr val="FF0000"/>
                </a:solidFill>
                <a:latin typeface="Courier New" charset="0"/>
              </a:rPr>
              <a:t>CG</a:t>
            </a:r>
            <a:r>
              <a:rPr lang="en-US">
                <a:latin typeface="Courier New" charset="0"/>
              </a:rPr>
              <a:t>TTCAATCA</a:t>
            </a:r>
            <a:r>
              <a:rPr lang="en-US">
                <a:solidFill>
                  <a:srgbClr val="FF0000"/>
                </a:solidFill>
                <a:latin typeface="Courier New" charset="0"/>
              </a:rPr>
              <a:t>CG</a:t>
            </a:r>
            <a:r>
              <a:rPr lang="en-US">
                <a:latin typeface="Courier New" charset="0"/>
              </a:rPr>
              <a:t>GGGATC-3`</a:t>
            </a:r>
          </a:p>
          <a:p>
            <a:pPr marL="0" indent="0" eaLnBrk="1" hangingPunct="1">
              <a:buFontTx/>
              <a:buNone/>
            </a:pPr>
            <a:r>
              <a:rPr lang="en-US">
                <a:latin typeface="Courier New" charset="0"/>
              </a:rPr>
              <a:t>3`- TCA</a:t>
            </a:r>
            <a:r>
              <a:rPr lang="en-US">
                <a:solidFill>
                  <a:srgbClr val="FF0000"/>
                </a:solidFill>
                <a:latin typeface="Courier New" charset="0"/>
              </a:rPr>
              <a:t>GC</a:t>
            </a:r>
            <a:r>
              <a:rPr lang="en-US">
                <a:latin typeface="Courier New" charset="0"/>
              </a:rPr>
              <a:t>AAGTTAGT</a:t>
            </a:r>
            <a:r>
              <a:rPr lang="en-US">
                <a:solidFill>
                  <a:srgbClr val="FF0000"/>
                </a:solidFill>
                <a:latin typeface="Courier New" charset="0"/>
              </a:rPr>
              <a:t>GC</a:t>
            </a:r>
            <a:r>
              <a:rPr lang="en-US">
                <a:latin typeface="Courier New" charset="0"/>
              </a:rPr>
              <a:t>CCCTAG-5`</a:t>
            </a:r>
          </a:p>
          <a:p>
            <a:pPr marL="0" indent="0" eaLnBrk="1" hangingPunct="1">
              <a:buFontTx/>
              <a:buNone/>
            </a:pPr>
            <a:endParaRPr lang="en-US"/>
          </a:p>
        </p:txBody>
      </p:sp>
      <p:sp>
        <p:nvSpPr>
          <p:cNvPr id="26627" name="Text Box 5"/>
          <p:cNvSpPr txBox="1">
            <a:spLocks noChangeArrowheads="1"/>
          </p:cNvSpPr>
          <p:nvPr/>
        </p:nvSpPr>
        <p:spPr bwMode="auto">
          <a:xfrm>
            <a:off x="2325688" y="5502275"/>
            <a:ext cx="579437" cy="336550"/>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5me</a:t>
            </a:r>
          </a:p>
        </p:txBody>
      </p:sp>
      <p:sp>
        <p:nvSpPr>
          <p:cNvPr id="26628" name="Text Box 7"/>
          <p:cNvSpPr txBox="1">
            <a:spLocks noChangeArrowheads="1"/>
          </p:cNvSpPr>
          <p:nvPr/>
        </p:nvSpPr>
        <p:spPr bwMode="auto">
          <a:xfrm>
            <a:off x="2095500" y="2449513"/>
            <a:ext cx="579438" cy="336550"/>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5me</a:t>
            </a:r>
          </a:p>
        </p:txBody>
      </p:sp>
      <p:sp>
        <p:nvSpPr>
          <p:cNvPr id="26629" name="Text Box 9"/>
          <p:cNvSpPr txBox="1">
            <a:spLocks noChangeArrowheads="1"/>
          </p:cNvSpPr>
          <p:nvPr/>
        </p:nvSpPr>
        <p:spPr bwMode="auto">
          <a:xfrm>
            <a:off x="2095500" y="4235450"/>
            <a:ext cx="579438" cy="336550"/>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5me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methyl_dna"/>
          <p:cNvPicPr>
            <a:picLocks noGrp="1" noChangeAspect="1" noChangeArrowheads="1"/>
          </p:cNvPicPr>
          <p:nvPr>
            <p:ph/>
          </p:nvPr>
        </p:nvPicPr>
        <p:blipFill>
          <a:blip r:embed="rId2"/>
          <a:srcRect/>
          <a:stretch>
            <a:fillRect/>
          </a:stretch>
        </p:blipFill>
        <p:spPr>
          <a:xfrm>
            <a:off x="827088" y="1700213"/>
            <a:ext cx="7489825" cy="4751387"/>
          </a:xfrm>
          <a:noFill/>
        </p:spPr>
      </p:pic>
      <p:sp>
        <p:nvSpPr>
          <p:cNvPr id="28675" name="Text Box 10"/>
          <p:cNvSpPr txBox="1">
            <a:spLocks noChangeArrowheads="1"/>
          </p:cNvSpPr>
          <p:nvPr/>
        </p:nvSpPr>
        <p:spPr bwMode="auto">
          <a:xfrm>
            <a:off x="1081088" y="511175"/>
            <a:ext cx="184150" cy="366713"/>
          </a:xfrm>
          <a:prstGeom prst="rect">
            <a:avLst/>
          </a:prstGeom>
          <a:noFill/>
          <a:ln w="9525">
            <a:noFill/>
            <a:miter lim="800000"/>
            <a:headEnd/>
            <a:tailEnd/>
          </a:ln>
        </p:spPr>
        <p:txBody>
          <a:bodyPr wrap="none">
            <a:prstTxWarp prst="textNoShape">
              <a:avLst/>
            </a:prstTxWarp>
            <a:spAutoFit/>
          </a:bodyPr>
          <a:lstStyle/>
          <a:p>
            <a:endParaRPr lang="en-US"/>
          </a:p>
        </p:txBody>
      </p:sp>
      <p:sp>
        <p:nvSpPr>
          <p:cNvPr id="28676" name="Rectangle 11"/>
          <p:cNvSpPr>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lgn="ctr"/>
            <a:r>
              <a:rPr lang="en-US" sz="4400" baseline="30000">
                <a:solidFill>
                  <a:schemeClr val="tx2"/>
                </a:solidFill>
              </a:rPr>
              <a:t>5me</a:t>
            </a:r>
            <a:r>
              <a:rPr lang="en-US" sz="4400">
                <a:solidFill>
                  <a:schemeClr val="tx2"/>
                </a:solidFill>
              </a:rPr>
              <a:t>C deamination -&gt; 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b="1" i="1">
                <a:solidFill>
                  <a:srgbClr val="CC3300"/>
                </a:solidFill>
              </a:rPr>
              <a:t>Short-range inhomogeneity</a:t>
            </a:r>
            <a:endParaRPr lang="en-US" b="1">
              <a:solidFill>
                <a:srgbClr val="CC3300"/>
              </a:solidFill>
            </a:endParaRPr>
          </a:p>
        </p:txBody>
      </p:sp>
      <p:sp>
        <p:nvSpPr>
          <p:cNvPr id="32771" name="Rectangle 3"/>
          <p:cNvSpPr>
            <a:spLocks noGrp="1" noChangeArrowheads="1"/>
          </p:cNvSpPr>
          <p:nvPr>
            <p:ph type="body" idx="1"/>
          </p:nvPr>
        </p:nvSpPr>
        <p:spPr/>
        <p:txBody>
          <a:bodyPr/>
          <a:lstStyle/>
          <a:p>
            <a:pPr marL="0" indent="0" eaLnBrk="1" hangingPunct="1">
              <a:lnSpc>
                <a:spcPct val="90000"/>
              </a:lnSpc>
              <a:buFontTx/>
              <a:buNone/>
            </a:pPr>
            <a:r>
              <a:rPr lang="en-GB" sz="2800"/>
              <a:t>It is well established that the particular base (A, G, C, or T) that appears in a given position of a genomic sequence significantly depends upon the nearest bases surrounding its position. The highest interdependence of base frequencies is always observed for adjacent nucleotides. The interdependence of base frequencies sharply drops with increasing distance.  When the distance between nucleotides </a:t>
            </a:r>
            <a:r>
              <a:rPr lang="en-GB" sz="2800" i="1"/>
              <a:t>X</a:t>
            </a:r>
            <a:r>
              <a:rPr lang="en-GB" sz="2800"/>
              <a:t> and </a:t>
            </a:r>
            <a:r>
              <a:rPr lang="en-GB" sz="2800" i="1"/>
              <a:t>Y</a:t>
            </a:r>
            <a:r>
              <a:rPr lang="en-GB" sz="2800"/>
              <a:t> is more than six bases apart, their occurrence interdependency becomes negligible. </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295" y="1791575"/>
            <a:ext cx="8621058"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968688" y="1728228"/>
            <a:ext cx="469900" cy="830997"/>
          </a:xfrm>
          <a:prstGeom prst="rect">
            <a:avLst/>
          </a:prstGeom>
          <a:noFill/>
        </p:spPr>
        <p:txBody>
          <a:bodyPr wrap="none" rtlCol="0">
            <a:spAutoFit/>
          </a:bodyPr>
          <a:lstStyle/>
          <a:p>
            <a:r>
              <a:rPr lang="en-US" sz="4800" b="1" dirty="0" smtClean="0">
                <a:solidFill>
                  <a:srgbClr val="FF0000"/>
                </a:solidFill>
              </a:rPr>
              <a:t>?</a:t>
            </a:r>
            <a:endParaRPr lang="en-US" sz="4800" b="1" dirty="0">
              <a:solidFill>
                <a:srgbClr val="FF0000"/>
              </a:solidFill>
            </a:endParaRPr>
          </a:p>
        </p:txBody>
      </p:sp>
      <p:sp>
        <p:nvSpPr>
          <p:cNvPr id="11" name="TextBox 10"/>
          <p:cNvSpPr txBox="1"/>
          <p:nvPr/>
        </p:nvSpPr>
        <p:spPr>
          <a:xfrm>
            <a:off x="1010677" y="1020342"/>
            <a:ext cx="4608954" cy="707886"/>
          </a:xfrm>
          <a:prstGeom prst="rect">
            <a:avLst/>
          </a:prstGeom>
          <a:noFill/>
        </p:spPr>
        <p:txBody>
          <a:bodyPr wrap="none" rtlCol="0">
            <a:spAutoFit/>
          </a:bodyPr>
          <a:lstStyle/>
          <a:p>
            <a:r>
              <a:rPr lang="en-US" sz="4000" dirty="0" smtClean="0"/>
              <a:t>Our guess was  </a:t>
            </a:r>
            <a:r>
              <a:rPr lang="en-US" sz="4000" b="1" dirty="0" smtClean="0">
                <a:solidFill>
                  <a:srgbClr val="FF0000"/>
                </a:solidFill>
              </a:rPr>
              <a:t>?</a:t>
            </a:r>
            <a:r>
              <a:rPr lang="en-US" sz="4000" dirty="0" smtClean="0"/>
              <a:t> = A</a:t>
            </a:r>
            <a:endParaRPr lang="en-US" sz="4000" dirty="0"/>
          </a:p>
        </p:txBody>
      </p:sp>
      <p:sp>
        <p:nvSpPr>
          <p:cNvPr id="12" name="TextBox 11"/>
          <p:cNvSpPr txBox="1"/>
          <p:nvPr/>
        </p:nvSpPr>
        <p:spPr>
          <a:xfrm>
            <a:off x="209174" y="3481294"/>
            <a:ext cx="8481108" cy="461665"/>
          </a:xfrm>
          <a:prstGeom prst="rect">
            <a:avLst/>
          </a:prstGeom>
          <a:noFill/>
        </p:spPr>
        <p:txBody>
          <a:bodyPr wrap="none" rtlCol="0">
            <a:spAutoFit/>
          </a:bodyPr>
          <a:lstStyle/>
          <a:p>
            <a:r>
              <a:rPr lang="en-US" sz="2400" dirty="0" smtClean="0">
                <a:solidFill>
                  <a:srgbClr val="FF0000"/>
                </a:solidFill>
              </a:rPr>
              <a:t>What happens with your bet if I open to you  neighboring  letters?</a:t>
            </a:r>
            <a:endParaRPr lang="en-US" sz="2400" dirty="0">
              <a:solidFill>
                <a:srgbClr val="FF0000"/>
              </a:solidFill>
            </a:endParaRPr>
          </a:p>
        </p:txBody>
      </p:sp>
      <p:sp>
        <p:nvSpPr>
          <p:cNvPr id="13" name="Right Arrow 12"/>
          <p:cNvSpPr/>
          <p:nvPr/>
        </p:nvSpPr>
        <p:spPr>
          <a:xfrm rot="20195047">
            <a:off x="3316931" y="2514402"/>
            <a:ext cx="1666539" cy="354304"/>
          </a:xfrm>
          <a:prstGeom prst="rightArrow">
            <a:avLst>
              <a:gd name="adj1" fmla="val 24635"/>
              <a:gd name="adj2" fmla="val 135605"/>
            </a:avLst>
          </a:prstGeom>
          <a:ln/>
        </p:spPr>
        <p:style>
          <a:lnRef idx="1">
            <a:schemeClr val="accent1"/>
          </a:lnRef>
          <a:fillRef idx="3">
            <a:schemeClr val="accent1"/>
          </a:fillRef>
          <a:effectRef idx="2">
            <a:schemeClr val="accent1"/>
          </a:effectRef>
          <a:fontRef idx="minor">
            <a:schemeClr val="lt1"/>
          </a:fontRef>
        </p:style>
      </p:sp>
      <p:sp>
        <p:nvSpPr>
          <p:cNvPr id="15" name="Right Arrow 14"/>
          <p:cNvSpPr/>
          <p:nvPr/>
        </p:nvSpPr>
        <p:spPr>
          <a:xfrm rot="12398152">
            <a:off x="5384754" y="2517392"/>
            <a:ext cx="1666539" cy="354304"/>
          </a:xfrm>
          <a:prstGeom prst="rightArrow">
            <a:avLst>
              <a:gd name="adj1" fmla="val 24635"/>
              <a:gd name="adj2" fmla="val 135605"/>
            </a:avLst>
          </a:prstGeom>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4761129" y="1678658"/>
            <a:ext cx="508000" cy="830997"/>
          </a:xfrm>
          <a:prstGeom prst="rect">
            <a:avLst/>
          </a:prstGeom>
          <a:noFill/>
        </p:spPr>
        <p:txBody>
          <a:bodyPr wrap="square" rtlCol="0">
            <a:spAutoFit/>
          </a:bodyPr>
          <a:lstStyle/>
          <a:p>
            <a:r>
              <a:rPr lang="en-US" sz="4800" b="1" dirty="0" smtClean="0">
                <a:solidFill>
                  <a:srgbClr val="008000"/>
                </a:solidFill>
              </a:rPr>
              <a:t>a</a:t>
            </a:r>
            <a:endParaRPr lang="en-US" sz="4800" b="1" dirty="0">
              <a:solidFill>
                <a:srgbClr val="008000"/>
              </a:solidFill>
            </a:endParaRPr>
          </a:p>
        </p:txBody>
      </p:sp>
      <p:sp>
        <p:nvSpPr>
          <p:cNvPr id="9" name="TextBox 8"/>
          <p:cNvSpPr txBox="1"/>
          <p:nvPr/>
        </p:nvSpPr>
        <p:spPr>
          <a:xfrm>
            <a:off x="452926" y="4307064"/>
            <a:ext cx="8466455" cy="923330"/>
          </a:xfrm>
          <a:prstGeom prst="rect">
            <a:avLst/>
          </a:prstGeom>
          <a:noFill/>
        </p:spPr>
        <p:txBody>
          <a:bodyPr wrap="none" rtlCol="0">
            <a:spAutoFit/>
          </a:bodyPr>
          <a:lstStyle/>
          <a:p>
            <a:r>
              <a:rPr lang="en-US" dirty="0" smtClean="0"/>
              <a:t>It should! Because “</a:t>
            </a:r>
            <a:r>
              <a:rPr lang="en-US" dirty="0" err="1" smtClean="0"/>
              <a:t>aa</a:t>
            </a:r>
            <a:r>
              <a:rPr lang="en-US" dirty="0" smtClean="0"/>
              <a:t>” is a very rear combination of characters in English.  Actually many </a:t>
            </a:r>
          </a:p>
          <a:p>
            <a:r>
              <a:rPr lang="en-US" dirty="0" smtClean="0"/>
              <a:t>letters have preferences to be in combination with some other ones (“</a:t>
            </a:r>
            <a:r>
              <a:rPr lang="en-US" b="1" dirty="0" err="1" smtClean="0">
                <a:solidFill>
                  <a:srgbClr val="FF0000"/>
                </a:solidFill>
              </a:rPr>
              <a:t>qu</a:t>
            </a:r>
            <a:r>
              <a:rPr lang="en-US" dirty="0" smtClean="0"/>
              <a:t>”, “</a:t>
            </a:r>
            <a:r>
              <a:rPr lang="en-US" b="1" dirty="0" err="1" smtClean="0">
                <a:solidFill>
                  <a:srgbClr val="FF0000"/>
                </a:solidFill>
              </a:rPr>
              <a:t>th</a:t>
            </a:r>
            <a:r>
              <a:rPr lang="en-US" dirty="0" smtClean="0"/>
              <a:t>”, etc.) and </a:t>
            </a:r>
          </a:p>
          <a:p>
            <a:r>
              <a:rPr lang="en-US" dirty="0" smtClean="0"/>
              <a:t>at the same time try to avoid to be together with other letters (“</a:t>
            </a:r>
            <a:r>
              <a:rPr lang="en-US" b="1" dirty="0" err="1" smtClean="0">
                <a:solidFill>
                  <a:srgbClr val="3366FF"/>
                </a:solidFill>
              </a:rPr>
              <a:t>qa</a:t>
            </a:r>
            <a:r>
              <a:rPr lang="en-US" dirty="0" smtClean="0"/>
              <a:t>”, “</a:t>
            </a:r>
            <a:r>
              <a:rPr lang="en-US" b="1" dirty="0" smtClean="0">
                <a:solidFill>
                  <a:srgbClr val="3366FF"/>
                </a:solidFill>
              </a:rPr>
              <a:t>ht</a:t>
            </a:r>
            <a:r>
              <a:rPr lang="en-US" dirty="0" smtClean="0"/>
              <a:t>”, etc.)</a:t>
            </a:r>
            <a:endParaRPr lang="en-US" dirty="0"/>
          </a:p>
        </p:txBody>
      </p:sp>
      <p:sp>
        <p:nvSpPr>
          <p:cNvPr id="10" name="TextBox 9"/>
          <p:cNvSpPr txBox="1"/>
          <p:nvPr/>
        </p:nvSpPr>
        <p:spPr>
          <a:xfrm>
            <a:off x="271292" y="5568101"/>
            <a:ext cx="8648089" cy="830997"/>
          </a:xfrm>
          <a:prstGeom prst="rect">
            <a:avLst/>
          </a:prstGeom>
          <a:noFill/>
        </p:spPr>
        <p:txBody>
          <a:bodyPr wrap="square" rtlCol="0">
            <a:spAutoFit/>
          </a:bodyPr>
          <a:lstStyle/>
          <a:p>
            <a:r>
              <a:rPr lang="en-US" sz="2400" dirty="0" smtClean="0"/>
              <a:t>The same is true with DNA sequences.  For instance, in humans </a:t>
            </a:r>
          </a:p>
          <a:p>
            <a:r>
              <a:rPr lang="en-US" sz="2400" dirty="0" smtClean="0"/>
              <a:t>rare </a:t>
            </a:r>
            <a:r>
              <a:rPr lang="en-US" sz="2400" dirty="0" err="1" smtClean="0"/>
              <a:t>dinucleotides</a:t>
            </a:r>
            <a:r>
              <a:rPr lang="en-US" sz="2400" dirty="0" smtClean="0"/>
              <a:t> are “</a:t>
            </a:r>
            <a:r>
              <a:rPr lang="en-US" sz="2400" b="1" dirty="0" smtClean="0">
                <a:solidFill>
                  <a:srgbClr val="3366FF"/>
                </a:solidFill>
              </a:rPr>
              <a:t>cg</a:t>
            </a:r>
            <a:r>
              <a:rPr lang="en-US" sz="2400" dirty="0" smtClean="0"/>
              <a:t>” and “</a:t>
            </a:r>
            <a:r>
              <a:rPr lang="en-US" sz="2400" b="1" dirty="0" smtClean="0">
                <a:solidFill>
                  <a:srgbClr val="3366FF"/>
                </a:solidFill>
              </a:rPr>
              <a:t>at</a:t>
            </a:r>
            <a:r>
              <a:rPr lang="en-US" sz="2400" dirty="0" smtClean="0"/>
              <a:t>” and abundant are “</a:t>
            </a:r>
            <a:r>
              <a:rPr lang="en-US" sz="2400" b="1" dirty="0" err="1" smtClean="0">
                <a:solidFill>
                  <a:srgbClr val="FF0000"/>
                </a:solidFill>
              </a:rPr>
              <a:t>ag</a:t>
            </a:r>
            <a:r>
              <a:rPr lang="en-US" sz="2400" dirty="0" smtClean="0"/>
              <a:t>” and “</a:t>
            </a:r>
            <a:r>
              <a:rPr lang="en-US" sz="2400" b="1" dirty="0" smtClean="0">
                <a:solidFill>
                  <a:srgbClr val="FF0000"/>
                </a:solidFill>
              </a:rPr>
              <a:t>ca</a:t>
            </a:r>
            <a:r>
              <a:rPr lang="en-US" sz="2400" dirty="0" smtClean="0"/>
              <a:t>” </a:t>
            </a:r>
            <a:endParaRPr lang="en-US" sz="2400" dirty="0"/>
          </a:p>
        </p:txBody>
      </p:sp>
      <p:sp>
        <p:nvSpPr>
          <p:cNvPr id="14" name="TextBox 13"/>
          <p:cNvSpPr txBox="1"/>
          <p:nvPr/>
        </p:nvSpPr>
        <p:spPr>
          <a:xfrm>
            <a:off x="1436967" y="312456"/>
            <a:ext cx="6712094"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b="1" dirty="0" smtClean="0">
                <a:solidFill>
                  <a:srgbClr val="FF0000"/>
                </a:solidFill>
                <a:latin typeface="Apple Casual"/>
                <a:cs typeface="Apple Casual"/>
              </a:rPr>
              <a:t>Short-range non-randomness</a:t>
            </a:r>
            <a:endParaRPr lang="en-US" sz="4000" b="1" dirty="0">
              <a:solidFill>
                <a:srgbClr val="FF0000"/>
              </a:solidFill>
              <a:latin typeface="Apple Casual"/>
              <a:cs typeface="Apple Casu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900" decel="100000" fill="hold"/>
                                        <p:tgtEl>
                                          <p:spTgt spid="1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9" grpId="0"/>
      <p:bldP spid="10"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sz="3200">
                <a:solidFill>
                  <a:srgbClr val="FF0000"/>
                </a:solidFill>
              </a:rPr>
              <a:t>There are hundreds of intercellular molecular processes that cause mutations or selection of mutations at specific sites</a:t>
            </a:r>
          </a:p>
        </p:txBody>
      </p:sp>
      <p:sp>
        <p:nvSpPr>
          <p:cNvPr id="35843" name="Rectangle 3"/>
          <p:cNvSpPr>
            <a:spLocks noGrp="1" noChangeArrowheads="1"/>
          </p:cNvSpPr>
          <p:nvPr>
            <p:ph type="body" idx="1"/>
          </p:nvPr>
        </p:nvSpPr>
        <p:spPr>
          <a:xfrm>
            <a:off x="457200" y="1989138"/>
            <a:ext cx="8229600" cy="4525962"/>
          </a:xfrm>
        </p:spPr>
        <p:txBody>
          <a:bodyPr/>
          <a:lstStyle/>
          <a:p>
            <a:pPr algn="ctr" eaLnBrk="1" hangingPunct="1">
              <a:buFontTx/>
              <a:buNone/>
            </a:pPr>
            <a:r>
              <a:rPr lang="en-US" dirty="0"/>
              <a:t>Hot spots for mutations</a:t>
            </a:r>
          </a:p>
          <a:p>
            <a:pPr eaLnBrk="1" hangingPunct="1"/>
            <a:r>
              <a:rPr lang="en-US" sz="2400" dirty="0"/>
              <a:t>DNA conformations (A-, B-, Z- forms)</a:t>
            </a:r>
          </a:p>
          <a:p>
            <a:pPr eaLnBrk="1" hangingPunct="1"/>
            <a:r>
              <a:rPr lang="en-US" sz="2400" dirty="0"/>
              <a:t>Transcriptional activity (unwinding of DNA double strands)</a:t>
            </a:r>
          </a:p>
          <a:p>
            <a:pPr eaLnBrk="1" hangingPunct="1"/>
            <a:r>
              <a:rPr lang="en-US" sz="2400" dirty="0"/>
              <a:t>Covering by chromosomal proteins</a:t>
            </a:r>
          </a:p>
          <a:p>
            <a:pPr eaLnBrk="1" hangingPunct="1"/>
            <a:endParaRPr lang="en-US" sz="2400" dirty="0"/>
          </a:p>
          <a:p>
            <a:pPr eaLnBrk="1" hangingPunct="1"/>
            <a:endParaRPr lang="en-US" sz="2400" dirty="0"/>
          </a:p>
          <a:p>
            <a:pPr eaLnBrk="1" hangingPunct="1">
              <a:buFontTx/>
              <a:buNone/>
            </a:pPr>
            <a:r>
              <a:rPr lang="en-US" sz="2400" dirty="0"/>
              <a:t>Reasons for majority of mutational hot-spots are unknown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solidFill>
                  <a:srgbClr val="CC3300"/>
                </a:solidFill>
              </a:rPr>
              <a:t>Table of genomic signatures in humans</a:t>
            </a:r>
          </a:p>
        </p:txBody>
      </p:sp>
      <p:sp>
        <p:nvSpPr>
          <p:cNvPr id="38915" name="Rectangle 3"/>
          <p:cNvSpPr>
            <a:spLocks noGrp="1" noChangeArrowheads="1"/>
          </p:cNvSpPr>
          <p:nvPr>
            <p:ph type="body" idx="1"/>
          </p:nvPr>
        </p:nvSpPr>
        <p:spPr>
          <a:xfrm>
            <a:off x="457200" y="1295400"/>
            <a:ext cx="8229600" cy="4830763"/>
          </a:xfrm>
        </p:spPr>
        <p:txBody>
          <a:bodyPr/>
          <a:lstStyle/>
          <a:p>
            <a:pPr eaLnBrk="1" hangingPunct="1">
              <a:buFontTx/>
              <a:buNone/>
            </a:pPr>
            <a:r>
              <a:rPr lang="en-US" dirty="0"/>
              <a:t>AA  1.16		GA  0.98</a:t>
            </a:r>
          </a:p>
          <a:p>
            <a:pPr eaLnBrk="1" hangingPunct="1">
              <a:buFontTx/>
              <a:buNone/>
            </a:pPr>
            <a:r>
              <a:rPr lang="en-US" dirty="0"/>
              <a:t>AC  0.80	</a:t>
            </a:r>
            <a:r>
              <a:rPr lang="en-US" dirty="0" smtClean="0"/>
              <a:t>		GC  </a:t>
            </a:r>
            <a:r>
              <a:rPr lang="en-US" dirty="0"/>
              <a:t>0.98</a:t>
            </a:r>
          </a:p>
          <a:p>
            <a:pPr eaLnBrk="1" hangingPunct="1">
              <a:buFontTx/>
              <a:buNone/>
            </a:pPr>
            <a:r>
              <a:rPr lang="en-US" dirty="0"/>
              <a:t>AG  1.19		GG  1.26</a:t>
            </a:r>
          </a:p>
          <a:p>
            <a:pPr eaLnBrk="1" hangingPunct="1">
              <a:buFontTx/>
              <a:buNone/>
            </a:pPr>
            <a:r>
              <a:rPr lang="en-US" dirty="0"/>
              <a:t>AT  0.85	</a:t>
            </a:r>
            <a:r>
              <a:rPr lang="en-US" dirty="0" smtClean="0"/>
              <a:t>		GT  </a:t>
            </a:r>
            <a:r>
              <a:rPr lang="en-US" dirty="0"/>
              <a:t>0.79</a:t>
            </a:r>
          </a:p>
          <a:p>
            <a:pPr eaLnBrk="1" hangingPunct="1">
              <a:buFontTx/>
              <a:buNone/>
            </a:pPr>
            <a:r>
              <a:rPr lang="en-US" dirty="0"/>
              <a:t>CA  1.15	</a:t>
            </a:r>
            <a:r>
              <a:rPr lang="en-US" dirty="0" smtClean="0"/>
              <a:t>		TA  </a:t>
            </a:r>
            <a:r>
              <a:rPr lang="en-US" dirty="0"/>
              <a:t>0.72</a:t>
            </a:r>
          </a:p>
          <a:p>
            <a:pPr eaLnBrk="1" hangingPunct="1">
              <a:buFontTx/>
              <a:buNone/>
            </a:pPr>
            <a:r>
              <a:rPr lang="en-US" dirty="0"/>
              <a:t>CC  1.27	</a:t>
            </a:r>
            <a:r>
              <a:rPr lang="en-US" dirty="0" smtClean="0"/>
              <a:t>		TC  </a:t>
            </a:r>
            <a:r>
              <a:rPr lang="en-US" dirty="0"/>
              <a:t>0.97</a:t>
            </a:r>
          </a:p>
          <a:p>
            <a:pPr eaLnBrk="1" hangingPunct="1">
              <a:buFontTx/>
              <a:buNone/>
            </a:pPr>
            <a:r>
              <a:rPr lang="en-US" dirty="0"/>
              <a:t>CG  0.36		TG  1.17</a:t>
            </a:r>
          </a:p>
          <a:p>
            <a:pPr eaLnBrk="1" hangingPunct="1">
              <a:buFontTx/>
              <a:buNone/>
            </a:pPr>
            <a:r>
              <a:rPr lang="en-US" dirty="0"/>
              <a:t>CT  1.19	</a:t>
            </a:r>
            <a:r>
              <a:rPr lang="en-US" dirty="0" smtClean="0"/>
              <a:t>		TT  </a:t>
            </a:r>
            <a:r>
              <a:rPr lang="en-US" dirty="0"/>
              <a:t>1.16</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sz="2400" dirty="0">
                <a:solidFill>
                  <a:srgbClr val="CC0000"/>
                </a:solidFill>
              </a:rPr>
              <a:t>Genome signature comparisons among prokaryote, plasmid and mitochondrial DNA </a:t>
            </a:r>
            <a:br>
              <a:rPr lang="en-US" sz="2400" dirty="0">
                <a:solidFill>
                  <a:srgbClr val="CC0000"/>
                </a:solidFill>
              </a:rPr>
            </a:br>
            <a:r>
              <a:rPr lang="en-US" sz="2400" dirty="0">
                <a:solidFill>
                  <a:srgbClr val="CC0000"/>
                </a:solidFill>
              </a:rPr>
              <a:t>Campbell A., </a:t>
            </a:r>
            <a:r>
              <a:rPr lang="en-US" sz="2400" dirty="0" err="1">
                <a:solidFill>
                  <a:srgbClr val="CC0000"/>
                </a:solidFill>
              </a:rPr>
              <a:t>Mrazek</a:t>
            </a:r>
            <a:r>
              <a:rPr lang="en-US" sz="2400" dirty="0">
                <a:solidFill>
                  <a:srgbClr val="CC0000"/>
                </a:solidFill>
              </a:rPr>
              <a:t> J., </a:t>
            </a:r>
            <a:r>
              <a:rPr lang="en-US" sz="2400" dirty="0" err="1">
                <a:solidFill>
                  <a:srgbClr val="CC0000"/>
                </a:solidFill>
              </a:rPr>
              <a:t>Karlin</a:t>
            </a:r>
            <a:r>
              <a:rPr lang="en-US" sz="2400" dirty="0">
                <a:solidFill>
                  <a:srgbClr val="CC0000"/>
                </a:solidFill>
              </a:rPr>
              <a:t> S.</a:t>
            </a:r>
            <a:br>
              <a:rPr lang="en-US" sz="2400" dirty="0">
                <a:solidFill>
                  <a:srgbClr val="CC0000"/>
                </a:solidFill>
              </a:rPr>
            </a:br>
            <a:r>
              <a:rPr lang="en-US" sz="2400" dirty="0">
                <a:solidFill>
                  <a:srgbClr val="CC0000"/>
                </a:solidFill>
              </a:rPr>
              <a:t>PNAS 1999, 96:9184-9189</a:t>
            </a:r>
          </a:p>
        </p:txBody>
      </p:sp>
      <p:sp>
        <p:nvSpPr>
          <p:cNvPr id="39939" name="Rectangle 3"/>
          <p:cNvSpPr>
            <a:spLocks noGrp="1" noChangeArrowheads="1"/>
          </p:cNvSpPr>
          <p:nvPr>
            <p:ph type="body" idx="1"/>
          </p:nvPr>
        </p:nvSpPr>
        <p:spPr>
          <a:xfrm>
            <a:off x="193675" y="1600200"/>
            <a:ext cx="8950325" cy="5054600"/>
          </a:xfrm>
        </p:spPr>
        <p:txBody>
          <a:bodyPr/>
          <a:lstStyle/>
          <a:p>
            <a:pPr marL="0" indent="0" eaLnBrk="1" hangingPunct="1">
              <a:lnSpc>
                <a:spcPct val="80000"/>
              </a:lnSpc>
              <a:buFontTx/>
              <a:buNone/>
            </a:pPr>
            <a:r>
              <a:rPr lang="en-US" sz="2400" dirty="0"/>
              <a:t>Our basic observation is that each genome has a characteristic "signature" defined as the ratios between the observed </a:t>
            </a:r>
            <a:r>
              <a:rPr lang="en-US" sz="2400" dirty="0" err="1"/>
              <a:t>dinucleotide</a:t>
            </a:r>
            <a:r>
              <a:rPr lang="en-US" sz="2400" dirty="0"/>
              <a:t> frequencies and the frequencies expected if neighbors were chosen at random (</a:t>
            </a:r>
            <a:r>
              <a:rPr lang="en-US" sz="2400" dirty="0" err="1"/>
              <a:t>dinucleotide</a:t>
            </a:r>
            <a:r>
              <a:rPr lang="en-US" sz="2400" dirty="0"/>
              <a:t> relative abundances). The remarkable fact is that the signature is relatively constant throughout the genome; i.e., the patterns and levels of </a:t>
            </a:r>
            <a:r>
              <a:rPr lang="en-US" sz="2400" dirty="0" err="1"/>
              <a:t>dinucleotide</a:t>
            </a:r>
            <a:r>
              <a:rPr lang="en-US" sz="2400" dirty="0"/>
              <a:t> relative abundances of every 50-kb segment of the genome are about the same. Comparison of the signatures of different genomes provides a measure of similarity which has the advantage that it looks at all the DNA of an organism and does not depend on the ability to align homologous sequences of specific genes. </a:t>
            </a:r>
          </a:p>
          <a:p>
            <a:pPr marL="0" indent="0" eaLnBrk="1" hangingPunct="1">
              <a:lnSpc>
                <a:spcPct val="80000"/>
              </a:lnSpc>
              <a:buFontTx/>
              <a:buNone/>
            </a:pPr>
            <a:endParaRPr lang="en-US" sz="2400" dirty="0"/>
          </a:p>
          <a:p>
            <a:pPr marL="0" indent="0" eaLnBrk="1" hangingPunct="1">
              <a:lnSpc>
                <a:spcPct val="80000"/>
              </a:lnSpc>
              <a:buFontTx/>
              <a:buNone/>
            </a:pPr>
            <a:r>
              <a:rPr lang="en-US" sz="2400" dirty="0"/>
              <a:t>Table</a:t>
            </a:r>
          </a:p>
          <a:p>
            <a:pPr marL="0" indent="0" eaLnBrk="1" hangingPunct="1">
              <a:lnSpc>
                <a:spcPct val="80000"/>
              </a:lnSpc>
              <a:buFontTx/>
              <a:buNone/>
            </a:pPr>
            <a:r>
              <a:rPr lang="en-US" sz="2400" dirty="0"/>
              <a:t>Genome signature (</a:t>
            </a:r>
            <a:r>
              <a:rPr lang="en-US" sz="2400" dirty="0" err="1"/>
              <a:t>dinucleotide</a:t>
            </a:r>
            <a:r>
              <a:rPr lang="en-US" sz="2400" dirty="0"/>
              <a:t> relative abundances) of complete genomes and large DNA sequence samples (&gt;500 kb).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genome_signature"/>
          <p:cNvPicPr>
            <a:picLocks noGrp="1" noChangeAspect="1" noChangeArrowheads="1"/>
          </p:cNvPicPr>
          <p:nvPr>
            <p:ph/>
          </p:nvPr>
        </p:nvPicPr>
        <p:blipFill>
          <a:blip r:embed="rId2"/>
          <a:srcRect/>
          <a:stretch>
            <a:fillRect/>
          </a:stretch>
        </p:blipFill>
        <p:spPr>
          <a:xfrm>
            <a:off x="654050" y="20638"/>
            <a:ext cx="8123238" cy="6794500"/>
          </a:xfr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a:t>Generation of random sequence</a:t>
            </a:r>
          </a:p>
        </p:txBody>
      </p:sp>
      <p:pic>
        <p:nvPicPr>
          <p:cNvPr id="21507" name="Picture 4" descr="bingo-cage-bkgnd"/>
          <p:cNvPicPr>
            <a:picLocks noGrp="1" noChangeAspect="1" noChangeArrowheads="1"/>
          </p:cNvPicPr>
          <p:nvPr>
            <p:ph idx="1"/>
          </p:nvPr>
        </p:nvPicPr>
        <p:blipFill>
          <a:blip r:embed="rId2"/>
          <a:srcRect/>
          <a:stretch>
            <a:fillRect/>
          </a:stretch>
        </p:blipFill>
        <p:spPr>
          <a:xfrm>
            <a:off x="309563" y="1527175"/>
            <a:ext cx="4445000" cy="4495800"/>
          </a:xfrm>
          <a:noFill/>
        </p:spPr>
      </p:pic>
      <p:sp>
        <p:nvSpPr>
          <p:cNvPr id="21508" name="Oval 7"/>
          <p:cNvSpPr>
            <a:spLocks noChangeArrowheads="1"/>
          </p:cNvSpPr>
          <p:nvPr/>
        </p:nvSpPr>
        <p:spPr bwMode="auto">
          <a:xfrm>
            <a:off x="4918075" y="1873250"/>
            <a:ext cx="633413" cy="633413"/>
          </a:xfrm>
          <a:prstGeom prst="ellipse">
            <a:avLst/>
          </a:prstGeom>
          <a:solidFill>
            <a:srgbClr val="339966"/>
          </a:solidFill>
          <a:ln w="9525">
            <a:solidFill>
              <a:schemeClr val="tx1"/>
            </a:solidFill>
            <a:round/>
            <a:headEnd/>
            <a:tailEnd/>
          </a:ln>
        </p:spPr>
        <p:txBody>
          <a:bodyPr wrap="none" anchor="ctr">
            <a:prstTxWarp prst="textNoShape">
              <a:avLst/>
            </a:prstTxWarp>
          </a:bodyPr>
          <a:lstStyle/>
          <a:p>
            <a:pPr algn="ctr"/>
            <a:r>
              <a:rPr lang="en-US" sz="2400" b="1"/>
              <a:t>A</a:t>
            </a:r>
          </a:p>
        </p:txBody>
      </p:sp>
      <p:sp>
        <p:nvSpPr>
          <p:cNvPr id="21509" name="Oval 8"/>
          <p:cNvSpPr>
            <a:spLocks noChangeArrowheads="1"/>
          </p:cNvSpPr>
          <p:nvPr/>
        </p:nvSpPr>
        <p:spPr bwMode="auto">
          <a:xfrm>
            <a:off x="4918075" y="2679700"/>
            <a:ext cx="633413" cy="633413"/>
          </a:xfrm>
          <a:prstGeom prst="ellipse">
            <a:avLst/>
          </a:prstGeom>
          <a:solidFill>
            <a:srgbClr val="00FFFF"/>
          </a:solidFill>
          <a:ln w="9525">
            <a:solidFill>
              <a:schemeClr val="tx1"/>
            </a:solidFill>
            <a:round/>
            <a:headEnd/>
            <a:tailEnd/>
          </a:ln>
        </p:spPr>
        <p:txBody>
          <a:bodyPr wrap="none" anchor="ctr">
            <a:prstTxWarp prst="textNoShape">
              <a:avLst/>
            </a:prstTxWarp>
          </a:bodyPr>
          <a:lstStyle/>
          <a:p>
            <a:pPr algn="ctr"/>
            <a:r>
              <a:rPr lang="en-US" sz="2400" b="1"/>
              <a:t>T</a:t>
            </a:r>
          </a:p>
        </p:txBody>
      </p:sp>
      <p:sp>
        <p:nvSpPr>
          <p:cNvPr id="21510" name="Oval 9"/>
          <p:cNvSpPr>
            <a:spLocks noChangeArrowheads="1"/>
          </p:cNvSpPr>
          <p:nvPr/>
        </p:nvSpPr>
        <p:spPr bwMode="auto">
          <a:xfrm>
            <a:off x="4918075" y="3486150"/>
            <a:ext cx="633413" cy="633413"/>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US" sz="2400" b="1"/>
              <a:t>G</a:t>
            </a:r>
          </a:p>
        </p:txBody>
      </p:sp>
      <p:sp>
        <p:nvSpPr>
          <p:cNvPr id="21511" name="Oval 10"/>
          <p:cNvSpPr>
            <a:spLocks noChangeArrowheads="1"/>
          </p:cNvSpPr>
          <p:nvPr/>
        </p:nvSpPr>
        <p:spPr bwMode="auto">
          <a:xfrm>
            <a:off x="4918075" y="4408488"/>
            <a:ext cx="633413" cy="633412"/>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en-US" sz="2400" b="1"/>
              <a:t>C</a:t>
            </a:r>
          </a:p>
        </p:txBody>
      </p:sp>
      <p:sp>
        <p:nvSpPr>
          <p:cNvPr id="8" name="TextBox 7"/>
          <p:cNvSpPr txBox="1"/>
          <p:nvPr/>
        </p:nvSpPr>
        <p:spPr>
          <a:xfrm>
            <a:off x="1369244" y="6165502"/>
            <a:ext cx="6561785" cy="923330"/>
          </a:xfrm>
          <a:prstGeom prst="rect">
            <a:avLst/>
          </a:prstGeom>
          <a:noFill/>
        </p:spPr>
        <p:txBody>
          <a:bodyPr wrap="square" rtlCol="0">
            <a:spAutoFit/>
          </a:bodyPr>
          <a:lstStyle/>
          <a:p>
            <a:r>
              <a:rPr lang="en-US" sz="2700" dirty="0" smtClean="0"/>
              <a:t>Let’s assume you have 40 A, 30 T, 15 G, 15 C</a:t>
            </a:r>
          </a:p>
          <a:p>
            <a:endParaRPr lang="en-US" sz="27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2600" y="0"/>
            <a:ext cx="8229600" cy="735013"/>
          </a:xfrm>
        </p:spPr>
        <p:txBody>
          <a:bodyPr/>
          <a:lstStyle/>
          <a:p>
            <a:pPr eaLnBrk="1" hangingPunct="1"/>
            <a:r>
              <a:rPr lang="en-US" sz="2800">
                <a:solidFill>
                  <a:srgbClr val="CC0000"/>
                </a:solidFill>
              </a:rPr>
              <a:t>Two approaches for generating random sequence</a:t>
            </a:r>
          </a:p>
        </p:txBody>
      </p:sp>
      <p:sp>
        <p:nvSpPr>
          <p:cNvPr id="24579" name="Rectangle 3"/>
          <p:cNvSpPr>
            <a:spLocks noGrp="1" noChangeArrowheads="1"/>
          </p:cNvSpPr>
          <p:nvPr>
            <p:ph type="body" idx="1"/>
          </p:nvPr>
        </p:nvSpPr>
        <p:spPr>
          <a:xfrm>
            <a:off x="250825" y="779463"/>
            <a:ext cx="8526463" cy="2375845"/>
          </a:xfrm>
        </p:spPr>
        <p:txBody>
          <a:bodyPr/>
          <a:lstStyle/>
          <a:p>
            <a:pPr marL="0" indent="0" eaLnBrk="1" hangingPunct="1">
              <a:lnSpc>
                <a:spcPct val="90000"/>
              </a:lnSpc>
              <a:buFontTx/>
              <a:buNone/>
            </a:pPr>
            <a:r>
              <a:rPr lang="en-US" dirty="0"/>
              <a:t>Every time you draw the ball from a random lottery machine  you: </a:t>
            </a:r>
          </a:p>
          <a:p>
            <a:pPr marL="0" indent="0" eaLnBrk="1" hangingPunct="1">
              <a:lnSpc>
                <a:spcPct val="90000"/>
              </a:lnSpc>
              <a:buFontTx/>
              <a:buNone/>
            </a:pPr>
            <a:r>
              <a:rPr lang="en-US" dirty="0"/>
              <a:t>	1) put it back into lottery machine</a:t>
            </a:r>
          </a:p>
          <a:p>
            <a:pPr marL="0" indent="0" eaLnBrk="1" hangingPunct="1">
              <a:lnSpc>
                <a:spcPct val="90000"/>
              </a:lnSpc>
              <a:buFontTx/>
              <a:buNone/>
            </a:pPr>
            <a:r>
              <a:rPr lang="en-US" dirty="0"/>
              <a:t>	2) keep it with you</a:t>
            </a:r>
            <a:endParaRPr lang="en-US" dirty="0" smtClean="0"/>
          </a:p>
          <a:p>
            <a:pPr marL="0" indent="0" eaLnBrk="1" hangingPunct="1">
              <a:lnSpc>
                <a:spcPct val="90000"/>
              </a:lnSpc>
              <a:buFontTx/>
              <a:buNone/>
            </a:pPr>
            <a:endParaRPr lang="en-US" dirty="0"/>
          </a:p>
        </p:txBody>
      </p:sp>
      <p:sp>
        <p:nvSpPr>
          <p:cNvPr id="4" name="TextBox 3"/>
          <p:cNvSpPr txBox="1"/>
          <p:nvPr/>
        </p:nvSpPr>
        <p:spPr>
          <a:xfrm>
            <a:off x="879755" y="3816799"/>
            <a:ext cx="7176026" cy="2751523"/>
          </a:xfrm>
          <a:prstGeom prst="rect">
            <a:avLst/>
          </a:prstGeom>
          <a:noFill/>
        </p:spPr>
        <p:txBody>
          <a:bodyPr wrap="square" rtlCol="0">
            <a:spAutoFit/>
          </a:bodyPr>
          <a:lstStyle/>
          <a:p>
            <a:pPr>
              <a:lnSpc>
                <a:spcPct val="90000"/>
              </a:lnSpc>
            </a:pPr>
            <a:r>
              <a:rPr lang="en-US" sz="2700" b="1" dirty="0" smtClean="0">
                <a:solidFill>
                  <a:srgbClr val="CC0000"/>
                </a:solidFill>
              </a:rPr>
              <a:t>QUIZ</a:t>
            </a:r>
          </a:p>
          <a:p>
            <a:pPr>
              <a:lnSpc>
                <a:spcPct val="90000"/>
              </a:lnSpc>
            </a:pPr>
            <a:r>
              <a:rPr lang="en-US" sz="2700" dirty="0" smtClean="0"/>
              <a:t>Let’s assume you have 40 A, 30 T, 15 G, 15 C</a:t>
            </a:r>
          </a:p>
          <a:p>
            <a:pPr>
              <a:lnSpc>
                <a:spcPct val="90000"/>
              </a:lnSpc>
            </a:pPr>
            <a:r>
              <a:rPr lang="en-US" sz="2700" dirty="0" smtClean="0"/>
              <a:t>and you should generate 100 </a:t>
            </a:r>
            <a:r>
              <a:rPr lang="en-US" sz="2700" dirty="0" err="1" smtClean="0"/>
              <a:t>nt</a:t>
            </a:r>
            <a:r>
              <a:rPr lang="en-US" sz="2700" dirty="0" smtClean="0"/>
              <a:t>-long sequence</a:t>
            </a:r>
          </a:p>
          <a:p>
            <a:pPr>
              <a:lnSpc>
                <a:spcPct val="90000"/>
              </a:lnSpc>
            </a:pPr>
            <a:endParaRPr lang="en-US" sz="2700" dirty="0" smtClean="0"/>
          </a:p>
          <a:p>
            <a:pPr>
              <a:lnSpc>
                <a:spcPct val="90000"/>
              </a:lnSpc>
            </a:pPr>
            <a:r>
              <a:rPr lang="en-US" sz="2700" dirty="0" smtClean="0">
                <a:solidFill>
                  <a:srgbClr val="FF0000"/>
                </a:solidFill>
              </a:rPr>
              <a:t>What is the most frequent random sequence output for case 1 and case 2? </a:t>
            </a:r>
          </a:p>
          <a:p>
            <a:endParaRPr lang="en-US" sz="27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2600" y="0"/>
            <a:ext cx="8229600" cy="735013"/>
          </a:xfrm>
        </p:spPr>
        <p:txBody>
          <a:bodyPr/>
          <a:lstStyle/>
          <a:p>
            <a:pPr eaLnBrk="1" hangingPunct="1"/>
            <a:r>
              <a:rPr lang="en-US" sz="3200">
                <a:solidFill>
                  <a:srgbClr val="CC0000"/>
                </a:solidFill>
              </a:rPr>
              <a:t>Perl program to generate random sequence </a:t>
            </a:r>
          </a:p>
        </p:txBody>
      </p:sp>
      <p:sp>
        <p:nvSpPr>
          <p:cNvPr id="22531" name="Rectangle 3"/>
          <p:cNvSpPr>
            <a:spLocks noGrp="1" noChangeArrowheads="1"/>
          </p:cNvSpPr>
          <p:nvPr>
            <p:ph type="body" idx="1"/>
          </p:nvPr>
        </p:nvSpPr>
        <p:spPr>
          <a:xfrm>
            <a:off x="482600" y="1009650"/>
            <a:ext cx="8229600" cy="5391150"/>
          </a:xfrm>
        </p:spPr>
        <p:txBody>
          <a:bodyPr/>
          <a:lstStyle/>
          <a:p>
            <a:pPr marL="0" indent="0" eaLnBrk="1" hangingPunct="1">
              <a:lnSpc>
                <a:spcPct val="80000"/>
              </a:lnSpc>
              <a:buFontTx/>
              <a:buNone/>
            </a:pPr>
            <a:r>
              <a:rPr lang="en-US" sz="2000"/>
              <a:t>#!/usr/bin/perl</a:t>
            </a:r>
          </a:p>
          <a:p>
            <a:pPr marL="0" indent="0" eaLnBrk="1" hangingPunct="1">
              <a:lnSpc>
                <a:spcPct val="80000"/>
              </a:lnSpc>
              <a:buFontTx/>
              <a:buNone/>
            </a:pPr>
            <a:r>
              <a:rPr lang="en-US" sz="2000"/>
              <a:t>@sum=(); @n = ('A', 'T', 'C', 'G'); $count = 0;  $randseq='';</a:t>
            </a:r>
          </a:p>
          <a:p>
            <a:pPr marL="0" indent="0" eaLnBrk="1" hangingPunct="1">
              <a:lnSpc>
                <a:spcPct val="80000"/>
              </a:lnSpc>
              <a:buFontTx/>
              <a:buNone/>
            </a:pPr>
            <a:r>
              <a:rPr lang="en-US" sz="2000"/>
              <a:t>$A =231878; $T =268788; $C =148462; $G =151234;</a:t>
            </a:r>
          </a:p>
          <a:p>
            <a:pPr marL="0" indent="0" eaLnBrk="1" hangingPunct="1">
              <a:lnSpc>
                <a:spcPct val="80000"/>
              </a:lnSpc>
              <a:buFontTx/>
              <a:buNone/>
            </a:pPr>
            <a:r>
              <a:rPr lang="en-US" sz="2000"/>
              <a:t>$sum[0]=$A; $sum[1]=$sum[0]+$T;  $sum[2]=$sum[1]+$C; $sum[3]=$sum[2]+$G;</a:t>
            </a:r>
          </a:p>
          <a:p>
            <a:pPr marL="0" indent="0" eaLnBrk="1" hangingPunct="1">
              <a:lnSpc>
                <a:spcPct val="80000"/>
              </a:lnSpc>
              <a:buFontTx/>
              <a:buNone/>
            </a:pPr>
            <a:r>
              <a:rPr lang="en-US" sz="2000"/>
              <a:t>print "Please enter the name of the output file \n";</a:t>
            </a:r>
          </a:p>
          <a:p>
            <a:pPr marL="0" indent="0" eaLnBrk="1" hangingPunct="1">
              <a:lnSpc>
                <a:spcPct val="80000"/>
              </a:lnSpc>
              <a:buFontTx/>
              <a:buNone/>
            </a:pPr>
            <a:r>
              <a:rPr lang="en-US" sz="2000"/>
              <a:t>$output = &lt;STDIN&gt;; chomp ($output);</a:t>
            </a:r>
          </a:p>
          <a:p>
            <a:pPr marL="0" indent="0" eaLnBrk="1" hangingPunct="1">
              <a:lnSpc>
                <a:spcPct val="80000"/>
              </a:lnSpc>
              <a:buFontTx/>
              <a:buNone/>
            </a:pPr>
            <a:r>
              <a:rPr lang="en-US" sz="2000"/>
              <a:t>for $w (0..$sum[3]) {</a:t>
            </a:r>
          </a:p>
          <a:p>
            <a:pPr marL="0" indent="0" eaLnBrk="1" hangingPunct="1">
              <a:lnSpc>
                <a:spcPct val="80000"/>
              </a:lnSpc>
              <a:buFontTx/>
              <a:buNone/>
            </a:pPr>
            <a:r>
              <a:rPr lang="en-US" sz="2000"/>
              <a:t>        $r2 =int(rand($sum[3]))+1;</a:t>
            </a:r>
          </a:p>
          <a:p>
            <a:pPr marL="0" indent="0" eaLnBrk="1" hangingPunct="1">
              <a:lnSpc>
                <a:spcPct val="80000"/>
              </a:lnSpc>
              <a:buFontTx/>
              <a:buNone/>
            </a:pPr>
            <a:r>
              <a:rPr lang="en-US" sz="2000"/>
              <a:t>        for $x (0..3) {if ($sum[$x] &gt;= $r2) {$new = $n[$x]; last;}}</a:t>
            </a:r>
          </a:p>
          <a:p>
            <a:pPr marL="0" indent="0" eaLnBrk="1" hangingPunct="1">
              <a:lnSpc>
                <a:spcPct val="80000"/>
              </a:lnSpc>
              <a:buFontTx/>
              <a:buNone/>
            </a:pPr>
            <a:r>
              <a:rPr lang="en-US" sz="2000"/>
              <a:t>        $randseq .=$new;</a:t>
            </a:r>
          </a:p>
          <a:p>
            <a:pPr marL="0" indent="0" eaLnBrk="1" hangingPunct="1">
              <a:lnSpc>
                <a:spcPct val="80000"/>
              </a:lnSpc>
              <a:buFontTx/>
              <a:buNone/>
            </a:pPr>
            <a:r>
              <a:rPr lang="en-US" sz="2000"/>
              <a:t>}</a:t>
            </a:r>
          </a:p>
          <a:p>
            <a:pPr marL="0" indent="0" eaLnBrk="1" hangingPunct="1">
              <a:lnSpc>
                <a:spcPct val="80000"/>
              </a:lnSpc>
              <a:buFontTx/>
              <a:buNone/>
            </a:pPr>
            <a:r>
              <a:rPr lang="en-US" sz="2000"/>
              <a:t>open (OUTPUT,  "&gt;$output") || die "Can't open $output : $!\n";</a:t>
            </a:r>
          </a:p>
          <a:p>
            <a:pPr marL="0" indent="0" eaLnBrk="1" hangingPunct="1">
              <a:lnSpc>
                <a:spcPct val="80000"/>
              </a:lnSpc>
              <a:buFontTx/>
              <a:buNone/>
            </a:pPr>
            <a:r>
              <a:rPr lang="en-US" sz="2000"/>
              <a:t>print OUTPUT '&gt; ', "random sequence\n", $randseq , "\n";</a:t>
            </a:r>
          </a:p>
          <a:p>
            <a:pPr marL="0" indent="0" eaLnBrk="1" hangingPunct="1">
              <a:lnSpc>
                <a:spcPct val="80000"/>
              </a:lnSpc>
              <a:buFontTx/>
              <a:buNone/>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908050"/>
          </a:xfrm>
        </p:spPr>
        <p:txBody>
          <a:bodyPr/>
          <a:lstStyle/>
          <a:p>
            <a:pPr eaLnBrk="1" hangingPunct="1"/>
            <a:r>
              <a:rPr lang="en-US">
                <a:solidFill>
                  <a:srgbClr val="CC0000"/>
                </a:solidFill>
              </a:rPr>
              <a:t>SRI generator</a:t>
            </a:r>
          </a:p>
        </p:txBody>
      </p:sp>
      <p:sp>
        <p:nvSpPr>
          <p:cNvPr id="41987" name="Rectangle 3"/>
          <p:cNvSpPr>
            <a:spLocks noGrp="1" noChangeArrowheads="1"/>
          </p:cNvSpPr>
          <p:nvPr>
            <p:ph type="body" idx="1"/>
          </p:nvPr>
        </p:nvSpPr>
        <p:spPr>
          <a:xfrm>
            <a:off x="482600" y="1182688"/>
            <a:ext cx="8229600" cy="1670050"/>
          </a:xfrm>
        </p:spPr>
        <p:txBody>
          <a:bodyPr/>
          <a:lstStyle/>
          <a:p>
            <a:pPr eaLnBrk="1" hangingPunct="1">
              <a:buFontTx/>
              <a:buNone/>
            </a:pPr>
            <a:r>
              <a:rPr lang="en-US"/>
              <a:t>Generation of random sequence with the real composition of N-mers (let’s say 4-mers: ATTA, GCCT, GGGA, etc.</a:t>
            </a:r>
          </a:p>
        </p:txBody>
      </p:sp>
      <p:sp>
        <p:nvSpPr>
          <p:cNvPr id="41988" name="Line 4"/>
          <p:cNvSpPr>
            <a:spLocks noChangeShapeType="1"/>
          </p:cNvSpPr>
          <p:nvPr/>
        </p:nvSpPr>
        <p:spPr bwMode="auto">
          <a:xfrm>
            <a:off x="539750" y="3716338"/>
            <a:ext cx="80645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1989" name="Line 5"/>
          <p:cNvSpPr>
            <a:spLocks noChangeShapeType="1"/>
          </p:cNvSpPr>
          <p:nvPr/>
        </p:nvSpPr>
        <p:spPr bwMode="auto">
          <a:xfrm>
            <a:off x="539750" y="4005263"/>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0" name="Line 6"/>
          <p:cNvSpPr>
            <a:spLocks noChangeShapeType="1"/>
          </p:cNvSpPr>
          <p:nvPr/>
        </p:nvSpPr>
        <p:spPr bwMode="auto">
          <a:xfrm>
            <a:off x="1346200" y="4005263"/>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1" name="Line 7"/>
          <p:cNvSpPr>
            <a:spLocks noChangeShapeType="1"/>
          </p:cNvSpPr>
          <p:nvPr/>
        </p:nvSpPr>
        <p:spPr bwMode="auto">
          <a:xfrm>
            <a:off x="2152650" y="4005263"/>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2" name="Line 8"/>
          <p:cNvSpPr>
            <a:spLocks noChangeShapeType="1"/>
          </p:cNvSpPr>
          <p:nvPr/>
        </p:nvSpPr>
        <p:spPr bwMode="auto">
          <a:xfrm>
            <a:off x="2959100" y="4005263"/>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3" name="Line 9"/>
          <p:cNvSpPr>
            <a:spLocks noChangeShapeType="1"/>
          </p:cNvSpPr>
          <p:nvPr/>
        </p:nvSpPr>
        <p:spPr bwMode="auto">
          <a:xfrm>
            <a:off x="3822700" y="4005263"/>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4" name="Text Box 10"/>
          <p:cNvSpPr txBox="1">
            <a:spLocks noChangeArrowheads="1"/>
          </p:cNvSpPr>
          <p:nvPr/>
        </p:nvSpPr>
        <p:spPr bwMode="auto">
          <a:xfrm>
            <a:off x="423863" y="3082925"/>
            <a:ext cx="2259012" cy="579438"/>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rPr>
              <a:t>Approach 1</a:t>
            </a:r>
          </a:p>
        </p:txBody>
      </p:sp>
      <p:sp>
        <p:nvSpPr>
          <p:cNvPr id="41995" name="Text Box 11"/>
          <p:cNvSpPr txBox="1">
            <a:spLocks noChangeArrowheads="1"/>
          </p:cNvSpPr>
          <p:nvPr/>
        </p:nvSpPr>
        <p:spPr bwMode="auto">
          <a:xfrm>
            <a:off x="596900" y="4465638"/>
            <a:ext cx="2259013"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rPr>
              <a:t>Approach 2</a:t>
            </a:r>
          </a:p>
        </p:txBody>
      </p:sp>
      <p:sp>
        <p:nvSpPr>
          <p:cNvPr id="41996" name="Line 12"/>
          <p:cNvSpPr>
            <a:spLocks noChangeShapeType="1"/>
          </p:cNvSpPr>
          <p:nvPr/>
        </p:nvSpPr>
        <p:spPr bwMode="auto">
          <a:xfrm>
            <a:off x="596900" y="5157788"/>
            <a:ext cx="80645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1997" name="Line 13"/>
          <p:cNvSpPr>
            <a:spLocks noChangeShapeType="1"/>
          </p:cNvSpPr>
          <p:nvPr/>
        </p:nvSpPr>
        <p:spPr bwMode="auto">
          <a:xfrm>
            <a:off x="655638" y="5330825"/>
            <a:ext cx="690562"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8" name="Line 14"/>
          <p:cNvSpPr>
            <a:spLocks noChangeShapeType="1"/>
          </p:cNvSpPr>
          <p:nvPr/>
        </p:nvSpPr>
        <p:spPr bwMode="auto">
          <a:xfrm>
            <a:off x="942975" y="5502275"/>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1999" name="Line 15"/>
          <p:cNvSpPr>
            <a:spLocks noChangeShapeType="1"/>
          </p:cNvSpPr>
          <p:nvPr/>
        </p:nvSpPr>
        <p:spPr bwMode="auto">
          <a:xfrm>
            <a:off x="1173163" y="5676900"/>
            <a:ext cx="690562"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2000" name="Line 16"/>
          <p:cNvSpPr>
            <a:spLocks noChangeShapeType="1"/>
          </p:cNvSpPr>
          <p:nvPr/>
        </p:nvSpPr>
        <p:spPr bwMode="auto">
          <a:xfrm>
            <a:off x="1404938" y="5849938"/>
            <a:ext cx="690562"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2001" name="Line 17"/>
          <p:cNvSpPr>
            <a:spLocks noChangeShapeType="1"/>
          </p:cNvSpPr>
          <p:nvPr/>
        </p:nvSpPr>
        <p:spPr bwMode="auto">
          <a:xfrm>
            <a:off x="1635125" y="6022975"/>
            <a:ext cx="690563"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2002" name="Line 18"/>
          <p:cNvSpPr>
            <a:spLocks noChangeShapeType="1"/>
          </p:cNvSpPr>
          <p:nvPr/>
        </p:nvSpPr>
        <p:spPr bwMode="auto">
          <a:xfrm>
            <a:off x="1922463" y="6196013"/>
            <a:ext cx="690562" cy="0"/>
          </a:xfrm>
          <a:prstGeom prst="line">
            <a:avLst/>
          </a:prstGeom>
          <a:noFill/>
          <a:ln w="25400">
            <a:solidFill>
              <a:schemeClr val="tx1"/>
            </a:solidFill>
            <a:round/>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Markov Models to generate random sequences with specific compositions</a:t>
            </a:r>
            <a:endParaRPr lang="en-US" dirty="0"/>
          </a:p>
        </p:txBody>
      </p:sp>
      <p:cxnSp>
        <p:nvCxnSpPr>
          <p:cNvPr id="5" name="Straight Arrow Connector 4"/>
          <p:cNvCxnSpPr/>
          <p:nvPr/>
        </p:nvCxnSpPr>
        <p:spPr>
          <a:xfrm>
            <a:off x="1408929" y="3037317"/>
            <a:ext cx="38688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83252" y="2454129"/>
            <a:ext cx="3359614" cy="584776"/>
          </a:xfrm>
          <a:prstGeom prst="rect">
            <a:avLst/>
          </a:prstGeom>
          <a:noFill/>
        </p:spPr>
        <p:txBody>
          <a:bodyPr wrap="none" rtlCol="0">
            <a:spAutoFit/>
          </a:bodyPr>
          <a:lstStyle/>
          <a:p>
            <a:r>
              <a:rPr lang="en-US" sz="3200" dirty="0" smtClean="0"/>
              <a:t>CTGGACTGAAATCG</a:t>
            </a:r>
            <a:endParaRPr lang="en-US" sz="3200" dirty="0"/>
          </a:p>
        </p:txBody>
      </p:sp>
      <p:sp>
        <p:nvSpPr>
          <p:cNvPr id="8" name="TextBox 7"/>
          <p:cNvSpPr txBox="1"/>
          <p:nvPr/>
        </p:nvSpPr>
        <p:spPr>
          <a:xfrm>
            <a:off x="4471129" y="2465466"/>
            <a:ext cx="422111" cy="584776"/>
          </a:xfrm>
          <a:prstGeom prst="rect">
            <a:avLst/>
          </a:prstGeom>
          <a:noFill/>
        </p:spPr>
        <p:txBody>
          <a:bodyPr wrap="none" rtlCol="0">
            <a:spAutoFit/>
          </a:bodyPr>
          <a:lstStyle/>
          <a:p>
            <a:r>
              <a:rPr lang="en-US" sz="3200" dirty="0" smtClean="0">
                <a:solidFill>
                  <a:srgbClr val="0000FF"/>
                </a:solidFill>
              </a:rPr>
              <a:t>A</a:t>
            </a:r>
            <a:endParaRPr lang="en-US" sz="3200" dirty="0">
              <a:solidFill>
                <a:srgbClr val="0000FF"/>
              </a:solidFill>
            </a:endParaRPr>
          </a:p>
        </p:txBody>
      </p:sp>
      <p:sp>
        <p:nvSpPr>
          <p:cNvPr id="9" name="TextBox 8"/>
          <p:cNvSpPr txBox="1"/>
          <p:nvPr/>
        </p:nvSpPr>
        <p:spPr>
          <a:xfrm>
            <a:off x="4748590" y="2465466"/>
            <a:ext cx="403476" cy="584776"/>
          </a:xfrm>
          <a:prstGeom prst="rect">
            <a:avLst/>
          </a:prstGeom>
          <a:noFill/>
        </p:spPr>
        <p:txBody>
          <a:bodyPr wrap="none" rtlCol="0">
            <a:spAutoFit/>
          </a:bodyPr>
          <a:lstStyle/>
          <a:p>
            <a:r>
              <a:rPr lang="en-US" sz="3200" dirty="0" smtClean="0">
                <a:solidFill>
                  <a:srgbClr val="0000FF"/>
                </a:solidFill>
              </a:rPr>
              <a:t>C</a:t>
            </a:r>
            <a:endParaRPr lang="en-US" sz="3200" dirty="0">
              <a:solidFill>
                <a:srgbClr val="0000FF"/>
              </a:solidFill>
            </a:endParaRPr>
          </a:p>
        </p:txBody>
      </p:sp>
      <p:sp>
        <p:nvSpPr>
          <p:cNvPr id="10" name="TextBox 9"/>
          <p:cNvSpPr txBox="1"/>
          <p:nvPr/>
        </p:nvSpPr>
        <p:spPr>
          <a:xfrm>
            <a:off x="4994734" y="2465466"/>
            <a:ext cx="422111" cy="584776"/>
          </a:xfrm>
          <a:prstGeom prst="rect">
            <a:avLst/>
          </a:prstGeom>
          <a:noFill/>
        </p:spPr>
        <p:txBody>
          <a:bodyPr wrap="none" rtlCol="0">
            <a:spAutoFit/>
          </a:bodyPr>
          <a:lstStyle/>
          <a:p>
            <a:r>
              <a:rPr lang="en-US" sz="3200" dirty="0" smtClean="0">
                <a:solidFill>
                  <a:srgbClr val="0000FF"/>
                </a:solidFill>
              </a:rPr>
              <a:t>A</a:t>
            </a:r>
            <a:endParaRPr lang="en-US" sz="3200" dirty="0">
              <a:solidFill>
                <a:srgbClr val="0000FF"/>
              </a:solidFill>
            </a:endParaRPr>
          </a:p>
        </p:txBody>
      </p:sp>
      <p:sp>
        <p:nvSpPr>
          <p:cNvPr id="11" name="TextBox 10"/>
          <p:cNvSpPr txBox="1"/>
          <p:nvPr/>
        </p:nvSpPr>
        <p:spPr>
          <a:xfrm>
            <a:off x="5467902" y="2472081"/>
            <a:ext cx="374822" cy="584776"/>
          </a:xfrm>
          <a:prstGeom prst="rect">
            <a:avLst/>
          </a:prstGeom>
          <a:noFill/>
        </p:spPr>
        <p:txBody>
          <a:bodyPr wrap="none" rtlCol="0">
            <a:spAutoFit/>
          </a:bodyPr>
          <a:lstStyle/>
          <a:p>
            <a:r>
              <a:rPr lang="en-US" sz="3200" b="1" dirty="0" smtClean="0">
                <a:solidFill>
                  <a:srgbClr val="FF0000"/>
                </a:solidFill>
              </a:rPr>
              <a:t>?</a:t>
            </a:r>
            <a:endParaRPr lang="en-US" sz="3200" b="1" dirty="0">
              <a:solidFill>
                <a:srgbClr val="FF0000"/>
              </a:solidFill>
            </a:endParaRPr>
          </a:p>
        </p:txBody>
      </p:sp>
      <p:sp>
        <p:nvSpPr>
          <p:cNvPr id="12" name="TextBox 11"/>
          <p:cNvSpPr txBox="1"/>
          <p:nvPr/>
        </p:nvSpPr>
        <p:spPr>
          <a:xfrm>
            <a:off x="5244369" y="2458851"/>
            <a:ext cx="384641" cy="584776"/>
          </a:xfrm>
          <a:prstGeom prst="rect">
            <a:avLst/>
          </a:prstGeom>
          <a:noFill/>
        </p:spPr>
        <p:txBody>
          <a:bodyPr wrap="none" rtlCol="0">
            <a:spAutoFit/>
          </a:bodyPr>
          <a:lstStyle/>
          <a:p>
            <a:r>
              <a:rPr lang="en-US" sz="3200" dirty="0" smtClean="0">
                <a:solidFill>
                  <a:srgbClr val="0000FF"/>
                </a:solidFill>
              </a:rPr>
              <a:t>T</a:t>
            </a:r>
            <a:endParaRPr lang="en-US" sz="3200" dirty="0">
              <a:solidFill>
                <a:srgbClr val="0000FF"/>
              </a:solidFill>
            </a:endParaRPr>
          </a:p>
        </p:txBody>
      </p:sp>
      <p:sp>
        <p:nvSpPr>
          <p:cNvPr id="13" name="TextBox 12"/>
          <p:cNvSpPr txBox="1"/>
          <p:nvPr/>
        </p:nvSpPr>
        <p:spPr>
          <a:xfrm>
            <a:off x="555632" y="4121084"/>
            <a:ext cx="1419755" cy="369332"/>
          </a:xfrm>
          <a:prstGeom prst="rect">
            <a:avLst/>
          </a:prstGeom>
          <a:noFill/>
        </p:spPr>
        <p:txBody>
          <a:bodyPr wrap="none" rtlCol="0">
            <a:spAutoFit/>
          </a:bodyPr>
          <a:lstStyle/>
          <a:p>
            <a:r>
              <a:rPr lang="en-US" dirty="0" smtClean="0"/>
              <a:t>4- </a:t>
            </a:r>
            <a:r>
              <a:rPr lang="en-US" dirty="0" err="1" smtClean="0"/>
              <a:t>mer</a:t>
            </a:r>
            <a:r>
              <a:rPr lang="en-US" dirty="0" smtClean="0"/>
              <a:t> TABLE</a:t>
            </a:r>
            <a:endParaRPr lang="en-US" dirty="0"/>
          </a:p>
        </p:txBody>
      </p:sp>
      <p:sp>
        <p:nvSpPr>
          <p:cNvPr id="14" name="TextBox 13"/>
          <p:cNvSpPr txBox="1"/>
          <p:nvPr/>
        </p:nvSpPr>
        <p:spPr>
          <a:xfrm>
            <a:off x="2268677" y="3763879"/>
            <a:ext cx="2262496" cy="1200329"/>
          </a:xfrm>
          <a:prstGeom prst="rect">
            <a:avLst/>
          </a:prstGeom>
          <a:noFill/>
        </p:spPr>
        <p:txBody>
          <a:bodyPr wrap="none" rtlCol="0">
            <a:spAutoFit/>
          </a:bodyPr>
          <a:lstStyle/>
          <a:p>
            <a:r>
              <a:rPr lang="en-US" b="1" dirty="0" smtClean="0">
                <a:solidFill>
                  <a:srgbClr val="3366FF"/>
                </a:solidFill>
                <a:latin typeface="Courier New"/>
                <a:cs typeface="Courier New"/>
              </a:rPr>
              <a:t>CAT</a:t>
            </a:r>
            <a:r>
              <a:rPr lang="en-US" b="1" dirty="0" smtClean="0">
                <a:solidFill>
                  <a:srgbClr val="FF0000"/>
                </a:solidFill>
                <a:latin typeface="Courier New"/>
                <a:cs typeface="Courier New"/>
              </a:rPr>
              <a:t>A   </a:t>
            </a:r>
            <a:r>
              <a:rPr lang="en-US" b="1" dirty="0" smtClean="0">
                <a:latin typeface="Courier New"/>
                <a:cs typeface="Courier New"/>
              </a:rPr>
              <a:t>0.004613  </a:t>
            </a:r>
          </a:p>
          <a:p>
            <a:r>
              <a:rPr lang="en-US" b="1" dirty="0" smtClean="0">
                <a:solidFill>
                  <a:srgbClr val="3366FF"/>
                </a:solidFill>
                <a:latin typeface="Courier New"/>
                <a:cs typeface="Courier New"/>
              </a:rPr>
              <a:t>CAT</a:t>
            </a:r>
            <a:r>
              <a:rPr lang="en-US" b="1" dirty="0" smtClean="0">
                <a:solidFill>
                  <a:srgbClr val="FF0000"/>
                </a:solidFill>
                <a:latin typeface="Courier New"/>
                <a:cs typeface="Courier New"/>
              </a:rPr>
              <a:t>C</a:t>
            </a:r>
            <a:r>
              <a:rPr lang="en-US" b="1" dirty="0" smtClean="0">
                <a:latin typeface="Courier New"/>
                <a:cs typeface="Courier New"/>
              </a:rPr>
              <a:t>   0.003341  </a:t>
            </a:r>
          </a:p>
          <a:p>
            <a:r>
              <a:rPr lang="en-US" b="1" dirty="0" smtClean="0">
                <a:solidFill>
                  <a:srgbClr val="3366FF"/>
                </a:solidFill>
                <a:latin typeface="Courier New"/>
                <a:cs typeface="Courier New"/>
              </a:rPr>
              <a:t>CAT</a:t>
            </a:r>
            <a:r>
              <a:rPr lang="en-US" b="1" dirty="0" smtClean="0">
                <a:solidFill>
                  <a:srgbClr val="FF0000"/>
                </a:solidFill>
                <a:latin typeface="Courier New"/>
                <a:cs typeface="Courier New"/>
              </a:rPr>
              <a:t>G</a:t>
            </a:r>
            <a:r>
              <a:rPr lang="en-US" b="1" dirty="0" smtClean="0">
                <a:latin typeface="Courier New"/>
                <a:cs typeface="Courier New"/>
              </a:rPr>
              <a:t>   0.004720</a:t>
            </a:r>
          </a:p>
          <a:p>
            <a:r>
              <a:rPr lang="en-US" b="1" dirty="0" smtClean="0">
                <a:solidFill>
                  <a:srgbClr val="3366FF"/>
                </a:solidFill>
                <a:latin typeface="Courier New"/>
                <a:cs typeface="Courier New"/>
              </a:rPr>
              <a:t>CAT</a:t>
            </a:r>
            <a:r>
              <a:rPr lang="en-US" b="1" dirty="0" smtClean="0">
                <a:solidFill>
                  <a:srgbClr val="FF0000"/>
                </a:solidFill>
                <a:latin typeface="Courier New"/>
                <a:cs typeface="Courier New"/>
              </a:rPr>
              <a:t>T</a:t>
            </a:r>
            <a:r>
              <a:rPr lang="en-US" b="1" dirty="0" smtClean="0">
                <a:latin typeface="Courier New"/>
                <a:cs typeface="Courier New"/>
              </a:rPr>
              <a:t>   0.006889</a:t>
            </a:r>
            <a:endParaRPr lang="en-US" b="1" dirty="0">
              <a:latin typeface="Courier New"/>
              <a:cs typeface="Courier New"/>
            </a:endParaRPr>
          </a:p>
        </p:txBody>
      </p:sp>
      <p:sp>
        <p:nvSpPr>
          <p:cNvPr id="15" name="TextBox 14"/>
          <p:cNvSpPr txBox="1"/>
          <p:nvPr/>
        </p:nvSpPr>
        <p:spPr>
          <a:xfrm>
            <a:off x="5029177" y="3777109"/>
            <a:ext cx="761747" cy="1200329"/>
          </a:xfrm>
          <a:prstGeom prst="rect">
            <a:avLst/>
          </a:prstGeom>
          <a:noFill/>
        </p:spPr>
        <p:txBody>
          <a:bodyPr wrap="none" rtlCol="0">
            <a:spAutoFit/>
          </a:bodyPr>
          <a:lstStyle/>
          <a:p>
            <a:r>
              <a:rPr lang="en-US" b="1" dirty="0" smtClean="0"/>
              <a:t>23.6%</a:t>
            </a:r>
          </a:p>
          <a:p>
            <a:r>
              <a:rPr lang="en-US" b="1" dirty="0" smtClean="0"/>
              <a:t>17.1%</a:t>
            </a:r>
          </a:p>
          <a:p>
            <a:r>
              <a:rPr lang="en-US" b="1" dirty="0" smtClean="0"/>
              <a:t>24.1%</a:t>
            </a:r>
          </a:p>
          <a:p>
            <a:r>
              <a:rPr lang="en-US" b="1" dirty="0" smtClean="0"/>
              <a:t>35.2%</a:t>
            </a:r>
            <a:endParaRPr lang="en-US" b="1" dirty="0"/>
          </a:p>
        </p:txBody>
      </p:sp>
      <p:sp>
        <p:nvSpPr>
          <p:cNvPr id="16" name="Right Arrow 15"/>
          <p:cNvSpPr/>
          <p:nvPr/>
        </p:nvSpPr>
        <p:spPr>
          <a:xfrm>
            <a:off x="1975388" y="4179516"/>
            <a:ext cx="293290" cy="310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4601945" y="4179516"/>
            <a:ext cx="293290" cy="310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6041614" y="4179516"/>
            <a:ext cx="293290" cy="3109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469626" y="3777109"/>
            <a:ext cx="330289" cy="1200329"/>
          </a:xfrm>
          <a:prstGeom prst="rect">
            <a:avLst/>
          </a:prstGeom>
          <a:noFill/>
        </p:spPr>
        <p:txBody>
          <a:bodyPr wrap="none" rtlCol="0">
            <a:spAutoFit/>
          </a:bodyPr>
          <a:lstStyle/>
          <a:p>
            <a:r>
              <a:rPr lang="en-US" b="1" dirty="0" smtClean="0">
                <a:solidFill>
                  <a:srgbClr val="FF0000"/>
                </a:solidFill>
              </a:rPr>
              <a:t>A</a:t>
            </a:r>
          </a:p>
          <a:p>
            <a:r>
              <a:rPr lang="en-US" b="1" dirty="0" smtClean="0">
                <a:solidFill>
                  <a:srgbClr val="FF0000"/>
                </a:solidFill>
              </a:rPr>
              <a:t>C</a:t>
            </a:r>
          </a:p>
          <a:p>
            <a:r>
              <a:rPr lang="en-US" b="1" dirty="0" smtClean="0">
                <a:solidFill>
                  <a:srgbClr val="FF0000"/>
                </a:solidFill>
              </a:rPr>
              <a:t>G</a:t>
            </a:r>
          </a:p>
          <a:p>
            <a:r>
              <a:rPr lang="en-US" b="1" dirty="0" smtClean="0">
                <a:solidFill>
                  <a:srgbClr val="FF0000"/>
                </a:solidFill>
              </a:rPr>
              <a:t>T</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17" grpId="0" animBg="1"/>
      <p:bldP spid="18" grpId="0" animBg="1"/>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1-15 at 7.06.06 PM.png"/>
          <p:cNvPicPr>
            <a:picLocks noChangeAspect="1"/>
          </p:cNvPicPr>
          <p:nvPr/>
        </p:nvPicPr>
        <p:blipFill>
          <a:blip r:embed="rId2"/>
          <a:stretch>
            <a:fillRect/>
          </a:stretch>
        </p:blipFill>
        <p:spPr>
          <a:xfrm>
            <a:off x="51144" y="2098674"/>
            <a:ext cx="9035320" cy="23334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295" y="1791575"/>
            <a:ext cx="8621058" cy="707886"/>
          </a:xfrm>
          <a:prstGeom prst="rect">
            <a:avLst/>
          </a:prstGeom>
          <a:noFill/>
        </p:spPr>
        <p:txBody>
          <a:bodyPr wrap="square" rtlCol="0">
            <a:spAutoFit/>
          </a:bodyPr>
          <a:lstStyle/>
          <a:p>
            <a:r>
              <a:rPr lang="en-US" sz="4000" dirty="0" smtClean="0"/>
              <a:t>…????????????????????????????????...</a:t>
            </a:r>
            <a:endParaRPr lang="en-US" sz="4000" dirty="0"/>
          </a:p>
        </p:txBody>
      </p:sp>
      <p:sp>
        <p:nvSpPr>
          <p:cNvPr id="7" name="TextBox 6"/>
          <p:cNvSpPr txBox="1"/>
          <p:nvPr/>
        </p:nvSpPr>
        <p:spPr>
          <a:xfrm>
            <a:off x="4968688" y="1728228"/>
            <a:ext cx="469900" cy="830997"/>
          </a:xfrm>
          <a:prstGeom prst="rect">
            <a:avLst/>
          </a:prstGeom>
          <a:noFill/>
        </p:spPr>
        <p:txBody>
          <a:bodyPr wrap="none" rtlCol="0">
            <a:spAutoFit/>
          </a:bodyPr>
          <a:lstStyle/>
          <a:p>
            <a:r>
              <a:rPr lang="en-US" sz="4800" b="1" dirty="0" smtClean="0">
                <a:solidFill>
                  <a:srgbClr val="FF0000"/>
                </a:solidFill>
              </a:rPr>
              <a:t>?</a:t>
            </a:r>
            <a:endParaRPr lang="en-US" sz="4800" b="1" dirty="0">
              <a:solidFill>
                <a:srgbClr val="FF0000"/>
              </a:solidFill>
            </a:endParaRPr>
          </a:p>
        </p:txBody>
      </p:sp>
      <p:sp>
        <p:nvSpPr>
          <p:cNvPr id="11" name="TextBox 10"/>
          <p:cNvSpPr txBox="1"/>
          <p:nvPr/>
        </p:nvSpPr>
        <p:spPr>
          <a:xfrm>
            <a:off x="829634" y="1083689"/>
            <a:ext cx="4608954" cy="707886"/>
          </a:xfrm>
          <a:prstGeom prst="rect">
            <a:avLst/>
          </a:prstGeom>
          <a:noFill/>
        </p:spPr>
        <p:txBody>
          <a:bodyPr wrap="none" rtlCol="0">
            <a:spAutoFit/>
          </a:bodyPr>
          <a:lstStyle/>
          <a:p>
            <a:r>
              <a:rPr lang="en-US" sz="4000" dirty="0" smtClean="0"/>
              <a:t>Our guess was  </a:t>
            </a:r>
            <a:r>
              <a:rPr lang="en-US" sz="4000" b="1" dirty="0" smtClean="0">
                <a:solidFill>
                  <a:srgbClr val="FF0000"/>
                </a:solidFill>
              </a:rPr>
              <a:t>?</a:t>
            </a:r>
            <a:r>
              <a:rPr lang="en-US" sz="4000" dirty="0" smtClean="0"/>
              <a:t> = A</a:t>
            </a:r>
            <a:endParaRPr lang="en-US" sz="4000" dirty="0"/>
          </a:p>
        </p:txBody>
      </p:sp>
      <p:sp>
        <p:nvSpPr>
          <p:cNvPr id="12" name="TextBox 11"/>
          <p:cNvSpPr txBox="1"/>
          <p:nvPr/>
        </p:nvSpPr>
        <p:spPr>
          <a:xfrm>
            <a:off x="209174" y="3481294"/>
            <a:ext cx="8511164" cy="461665"/>
          </a:xfrm>
          <a:prstGeom prst="rect">
            <a:avLst/>
          </a:prstGeom>
          <a:noFill/>
        </p:spPr>
        <p:txBody>
          <a:bodyPr wrap="none" rtlCol="0">
            <a:spAutoFit/>
          </a:bodyPr>
          <a:lstStyle/>
          <a:p>
            <a:r>
              <a:rPr lang="en-US" sz="2400" dirty="0" smtClean="0">
                <a:solidFill>
                  <a:srgbClr val="FF0000"/>
                </a:solidFill>
              </a:rPr>
              <a:t>What happens with your bet if I open to you  more distant  letters?</a:t>
            </a:r>
            <a:endParaRPr lang="en-US" sz="2400" dirty="0">
              <a:solidFill>
                <a:srgbClr val="FF0000"/>
              </a:solidFill>
            </a:endParaRPr>
          </a:p>
        </p:txBody>
      </p:sp>
      <p:sp>
        <p:nvSpPr>
          <p:cNvPr id="13" name="Right Arrow 12"/>
          <p:cNvSpPr/>
          <p:nvPr/>
        </p:nvSpPr>
        <p:spPr>
          <a:xfrm rot="20195047">
            <a:off x="564582" y="2479177"/>
            <a:ext cx="1666539" cy="354304"/>
          </a:xfrm>
          <a:prstGeom prst="rightArrow">
            <a:avLst>
              <a:gd name="adj1" fmla="val 24635"/>
              <a:gd name="adj2" fmla="val 135605"/>
            </a:avLst>
          </a:prstGeom>
          <a:ln/>
        </p:spPr>
        <p:style>
          <a:lnRef idx="1">
            <a:schemeClr val="accent1"/>
          </a:lnRef>
          <a:fillRef idx="3">
            <a:schemeClr val="accent1"/>
          </a:fillRef>
          <a:effectRef idx="2">
            <a:schemeClr val="accent1"/>
          </a:effectRef>
          <a:fontRef idx="minor">
            <a:schemeClr val="lt1"/>
          </a:fontRef>
        </p:style>
      </p:sp>
      <p:sp>
        <p:nvSpPr>
          <p:cNvPr id="15" name="Right Arrow 14"/>
          <p:cNvSpPr/>
          <p:nvPr/>
        </p:nvSpPr>
        <p:spPr>
          <a:xfrm rot="12398152">
            <a:off x="7620161" y="2698287"/>
            <a:ext cx="1397845" cy="313549"/>
          </a:xfrm>
          <a:prstGeom prst="rightArrow">
            <a:avLst>
              <a:gd name="adj1" fmla="val 35984"/>
              <a:gd name="adj2" fmla="val 135605"/>
            </a:avLst>
          </a:prstGeom>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2122536" y="1668464"/>
            <a:ext cx="508000" cy="830997"/>
          </a:xfrm>
          <a:prstGeom prst="rect">
            <a:avLst/>
          </a:prstGeom>
          <a:noFill/>
        </p:spPr>
        <p:txBody>
          <a:bodyPr wrap="square" rtlCol="0">
            <a:spAutoFit/>
          </a:bodyPr>
          <a:lstStyle/>
          <a:p>
            <a:r>
              <a:rPr lang="en-US" sz="4800" b="1" dirty="0" smtClean="0">
                <a:solidFill>
                  <a:srgbClr val="008000"/>
                </a:solidFill>
              </a:rPr>
              <a:t>a</a:t>
            </a:r>
            <a:endParaRPr lang="en-US" sz="4800" b="1" dirty="0">
              <a:solidFill>
                <a:srgbClr val="008000"/>
              </a:solidFill>
            </a:endParaRPr>
          </a:p>
        </p:txBody>
      </p:sp>
      <p:sp>
        <p:nvSpPr>
          <p:cNvPr id="9" name="TextBox 8"/>
          <p:cNvSpPr txBox="1"/>
          <p:nvPr/>
        </p:nvSpPr>
        <p:spPr>
          <a:xfrm>
            <a:off x="1686357" y="4137787"/>
            <a:ext cx="5937693" cy="707886"/>
          </a:xfrm>
          <a:prstGeom prst="rect">
            <a:avLst/>
          </a:prstGeom>
          <a:noFill/>
        </p:spPr>
        <p:txBody>
          <a:bodyPr wrap="none" rtlCol="0">
            <a:spAutoFit/>
          </a:bodyPr>
          <a:lstStyle/>
          <a:p>
            <a:r>
              <a:rPr lang="en-US" sz="4000" dirty="0" smtClean="0"/>
              <a:t>Not informative for English!</a:t>
            </a:r>
            <a:endParaRPr lang="en-US" sz="4000" dirty="0"/>
          </a:p>
        </p:txBody>
      </p:sp>
      <p:sp>
        <p:nvSpPr>
          <p:cNvPr id="10" name="TextBox 9"/>
          <p:cNvSpPr txBox="1"/>
          <p:nvPr/>
        </p:nvSpPr>
        <p:spPr>
          <a:xfrm>
            <a:off x="269026" y="5568101"/>
            <a:ext cx="8451312" cy="707886"/>
          </a:xfrm>
          <a:prstGeom prst="rect">
            <a:avLst/>
          </a:prstGeom>
          <a:noFill/>
        </p:spPr>
        <p:txBody>
          <a:bodyPr wrap="square" rtlCol="0">
            <a:spAutoFit/>
          </a:bodyPr>
          <a:lstStyle/>
          <a:p>
            <a:r>
              <a:rPr lang="en-US" sz="4000" dirty="0" smtClean="0">
                <a:solidFill>
                  <a:srgbClr val="800000"/>
                </a:solidFill>
              </a:rPr>
              <a:t>The same is true with DNA sequences!  </a:t>
            </a:r>
            <a:endParaRPr lang="en-US" sz="4000" dirty="0">
              <a:solidFill>
                <a:srgbClr val="800000"/>
              </a:solidFill>
            </a:endParaRPr>
          </a:p>
        </p:txBody>
      </p:sp>
      <p:sp>
        <p:nvSpPr>
          <p:cNvPr id="14" name="TextBox 13"/>
          <p:cNvSpPr txBox="1"/>
          <p:nvPr/>
        </p:nvSpPr>
        <p:spPr>
          <a:xfrm>
            <a:off x="1397852" y="0"/>
            <a:ext cx="7174790"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b="1" dirty="0" smtClean="0">
                <a:solidFill>
                  <a:srgbClr val="FF0000"/>
                </a:solidFill>
                <a:latin typeface="Apple Casual"/>
                <a:cs typeface="Apple Casual"/>
              </a:rPr>
              <a:t>Mid-range non-randomness</a:t>
            </a:r>
            <a:r>
              <a:rPr lang="en-US" sz="7200" b="1" dirty="0" smtClean="0">
                <a:solidFill>
                  <a:srgbClr val="FF0000"/>
                </a:solidFill>
                <a:latin typeface="Apple Casual"/>
                <a:cs typeface="Apple Casual"/>
              </a:rPr>
              <a:t>??</a:t>
            </a:r>
            <a:endParaRPr lang="en-US" sz="7200" b="1" dirty="0">
              <a:solidFill>
                <a:srgbClr val="FF0000"/>
              </a:solidFill>
              <a:latin typeface="Apple Casual"/>
              <a:cs typeface="Apple Casual"/>
            </a:endParaRPr>
          </a:p>
        </p:txBody>
      </p:sp>
      <p:sp>
        <p:nvSpPr>
          <p:cNvPr id="17" name="TextBox 16"/>
          <p:cNvSpPr txBox="1"/>
          <p:nvPr/>
        </p:nvSpPr>
        <p:spPr>
          <a:xfrm>
            <a:off x="7307882" y="1596193"/>
            <a:ext cx="508000" cy="830997"/>
          </a:xfrm>
          <a:prstGeom prst="rect">
            <a:avLst/>
          </a:prstGeom>
          <a:noFill/>
        </p:spPr>
        <p:txBody>
          <a:bodyPr wrap="square" rtlCol="0">
            <a:spAutoFit/>
          </a:bodyPr>
          <a:lstStyle/>
          <a:p>
            <a:r>
              <a:rPr lang="en-US" sz="4800" b="1" dirty="0" err="1" smtClean="0">
                <a:solidFill>
                  <a:srgbClr val="008000"/>
                </a:solidFill>
              </a:rPr>
              <a:t>q</a:t>
            </a:r>
            <a:endParaRPr lang="en-US" sz="4800" b="1"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9" grpId="0"/>
      <p:bldP spid="10" grpId="0"/>
      <p:bldP spid="14"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b="1" i="1">
                <a:solidFill>
                  <a:srgbClr val="CC3300"/>
                </a:solidFill>
              </a:rPr>
              <a:t>Mid-range inhomogeneity</a:t>
            </a:r>
            <a:endParaRPr lang="en-US" b="1">
              <a:solidFill>
                <a:srgbClr val="CC3300"/>
              </a:solidFill>
            </a:endParaRPr>
          </a:p>
        </p:txBody>
      </p:sp>
      <p:sp>
        <p:nvSpPr>
          <p:cNvPr id="43011" name="Rectangle 3"/>
          <p:cNvSpPr>
            <a:spLocks noGrp="1" noChangeArrowheads="1"/>
          </p:cNvSpPr>
          <p:nvPr>
            <p:ph type="body" idx="1"/>
          </p:nvPr>
        </p:nvSpPr>
        <p:spPr/>
        <p:txBody>
          <a:bodyPr/>
          <a:lstStyle/>
          <a:p>
            <a:pPr eaLnBrk="1" hangingPunct="1">
              <a:lnSpc>
                <a:spcPct val="90000"/>
              </a:lnSpc>
            </a:pPr>
            <a:r>
              <a:rPr lang="en-GB" sz="2800"/>
              <a:t>The compositional non-randomness between the two extremes described above we call </a:t>
            </a:r>
            <a:r>
              <a:rPr lang="en-GB" sz="2800" i="1"/>
              <a:t>mid-range inhomogeneity</a:t>
            </a:r>
            <a:r>
              <a:rPr lang="en-GB" sz="2800"/>
              <a:t> or MRI.  MRI has yet to be thoroughly investigated.  The only well-known manifestation of mid-range inhomogeneity is CpG islands. </a:t>
            </a:r>
          </a:p>
          <a:p>
            <a:pPr eaLnBrk="1" hangingPunct="1">
              <a:lnSpc>
                <a:spcPct val="90000"/>
              </a:lnSpc>
            </a:pPr>
            <a:r>
              <a:rPr lang="en-US" sz="2800"/>
              <a:t>Here we demonstrate that MRI can be observed for regions from 30-1000 bp and is significant not only for G+C content but for other nucleotide pairings (A+G and G+T) as well as for the individual bases.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p:txBody>
          <a:bodyPr/>
          <a:lstStyle/>
          <a:p>
            <a:pPr marL="0" indent="0" eaLnBrk="1" hangingPunct="1">
              <a:lnSpc>
                <a:spcPct val="90000"/>
              </a:lnSpc>
              <a:buFontTx/>
              <a:buNone/>
            </a:pPr>
            <a:r>
              <a:rPr lang="en-US" sz="2400"/>
              <a:t>MRI-analyzer program scans input sequences with a mid-range window size (the default, utilized for the results presented, is a 50 nt window).  When the GC-content of the sequence in this window reaches the upper threshold, MRI-analyzer generates a blue top spike on the output graph (Figure 3).  Similarly, when the GC-content of the window reaches the lower threshold, MRI-analyzer generates a purple bottom spike.  The upper and lower thresholds are flexible parameters defined by the user.  MRI-analyzer output for natural and SRI-generated 3'-UTR and intron sequences is shown in the next figure. </a:t>
            </a:r>
          </a:p>
        </p:txBody>
      </p:sp>
      <p:sp>
        <p:nvSpPr>
          <p:cNvPr id="44035" name="Rectangle 3"/>
          <p:cNvSpPr>
            <a:spLocks noGrp="1" noChangeArrowheads="1"/>
          </p:cNvSpPr>
          <p:nvPr>
            <p:ph type="title"/>
          </p:nvPr>
        </p:nvSpPr>
        <p:spPr>
          <a:noFill/>
        </p:spPr>
        <p:txBody>
          <a:bodyPr>
            <a:normAutofit fontScale="90000"/>
          </a:bodyPr>
          <a:lstStyle/>
          <a:p>
            <a:pPr eaLnBrk="1" hangingPunct="1"/>
            <a:r>
              <a:rPr lang="en-US" sz="4000">
                <a:solidFill>
                  <a:srgbClr val="CC0000"/>
                </a:solidFill>
              </a:rPr>
              <a:t>MRI-analyzer</a:t>
            </a:r>
            <a:br>
              <a:rPr lang="en-US" sz="4000">
                <a:solidFill>
                  <a:srgbClr val="CC0000"/>
                </a:solidFill>
              </a:rPr>
            </a:br>
            <a:r>
              <a:rPr lang="en-US" sz="4000">
                <a:solidFill>
                  <a:srgbClr val="CC0000"/>
                </a:solidFill>
              </a:rPr>
              <a:t>(Mid-Range Inhomogeneity)</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title"/>
          </p:nvPr>
        </p:nvSpPr>
        <p:spPr/>
        <p:txBody>
          <a:bodyPr/>
          <a:lstStyle/>
          <a:p>
            <a:pPr eaLnBrk="1" hangingPunct="1"/>
            <a:r>
              <a:rPr lang="en-US" sz="3600">
                <a:solidFill>
                  <a:srgbClr val="CC3300"/>
                </a:solidFill>
              </a:rPr>
              <a:t>Looking for MRI in English language</a:t>
            </a:r>
          </a:p>
        </p:txBody>
      </p:sp>
      <p:pic>
        <p:nvPicPr>
          <p:cNvPr id="69635" name="Picture 7"/>
          <p:cNvPicPr>
            <a:picLocks noGrp="1" noChangeAspect="1" noChangeArrowheads="1"/>
          </p:cNvPicPr>
          <p:nvPr>
            <p:ph sz="half" idx="1"/>
          </p:nvPr>
        </p:nvPicPr>
        <p:blipFill>
          <a:blip r:embed="rId2"/>
          <a:srcRect/>
          <a:stretch>
            <a:fillRect/>
          </a:stretch>
        </p:blipFill>
        <p:spPr>
          <a:xfrm>
            <a:off x="685800" y="2711450"/>
            <a:ext cx="3505200" cy="3319463"/>
          </a:xfrm>
          <a:noFill/>
        </p:spPr>
      </p:pic>
      <p:pic>
        <p:nvPicPr>
          <p:cNvPr id="69636" name="Picture 10"/>
          <p:cNvPicPr>
            <a:picLocks noGrp="1" noChangeAspect="1" noChangeArrowheads="1"/>
          </p:cNvPicPr>
          <p:nvPr>
            <p:ph sz="half" idx="2"/>
          </p:nvPr>
        </p:nvPicPr>
        <p:blipFill>
          <a:blip r:embed="rId3"/>
          <a:srcRect/>
          <a:stretch>
            <a:fillRect/>
          </a:stretch>
        </p:blipFill>
        <p:spPr>
          <a:xfrm>
            <a:off x="6096000" y="2590800"/>
            <a:ext cx="1968500" cy="3254375"/>
          </a:xfr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4000">
                <a:solidFill>
                  <a:srgbClr val="CC3300"/>
                </a:solidFill>
              </a:rPr>
              <a:t>Conversion of English to the genomic (AGTC) language</a:t>
            </a:r>
          </a:p>
        </p:txBody>
      </p:sp>
      <p:sp>
        <p:nvSpPr>
          <p:cNvPr id="70659" name="Rectangle 3"/>
          <p:cNvSpPr>
            <a:spLocks noGrp="1" noChangeArrowheads="1"/>
          </p:cNvSpPr>
          <p:nvPr>
            <p:ph type="body" idx="1"/>
          </p:nvPr>
        </p:nvSpPr>
        <p:spPr/>
        <p:txBody>
          <a:bodyPr/>
          <a:lstStyle/>
          <a:p>
            <a:pPr eaLnBrk="1" hangingPunct="1">
              <a:lnSpc>
                <a:spcPct val="90000"/>
              </a:lnSpc>
              <a:buFontTx/>
              <a:buNone/>
            </a:pPr>
            <a:r>
              <a:rPr lang="en-US" sz="2400"/>
              <a:t>$decode{'d'}=['ACG', 'ACT'];</a:t>
            </a:r>
          </a:p>
          <a:p>
            <a:pPr eaLnBrk="1" hangingPunct="1">
              <a:lnSpc>
                <a:spcPct val="90000"/>
              </a:lnSpc>
              <a:buFontTx/>
              <a:buNone/>
            </a:pPr>
            <a:r>
              <a:rPr lang="en-US" sz="2400"/>
              <a:t>$decode{'e'}=['AGA', 'AGC'];</a:t>
            </a:r>
          </a:p>
          <a:p>
            <a:pPr eaLnBrk="1" hangingPunct="1">
              <a:lnSpc>
                <a:spcPct val="90000"/>
              </a:lnSpc>
              <a:buFontTx/>
              <a:buNone/>
            </a:pPr>
            <a:r>
              <a:rPr lang="en-US" sz="2400"/>
              <a:t>$decode{'f'}=['AGG', 'AGT'];</a:t>
            </a:r>
          </a:p>
          <a:p>
            <a:pPr eaLnBrk="1" hangingPunct="1">
              <a:lnSpc>
                <a:spcPct val="90000"/>
              </a:lnSpc>
              <a:buFontTx/>
              <a:buNone/>
            </a:pPr>
            <a:r>
              <a:rPr lang="en-US" sz="2400"/>
              <a:t>$decode{'g'}=['ATA', 'ATC'];</a:t>
            </a:r>
          </a:p>
          <a:p>
            <a:pPr eaLnBrk="1" hangingPunct="1">
              <a:lnSpc>
                <a:spcPct val="90000"/>
              </a:lnSpc>
              <a:buFontTx/>
              <a:buNone/>
            </a:pPr>
            <a:r>
              <a:rPr lang="en-US" sz="2400"/>
              <a:t>$decode{'h'}=['ATG', 'ATT'];</a:t>
            </a:r>
          </a:p>
          <a:p>
            <a:pPr eaLnBrk="1" hangingPunct="1">
              <a:lnSpc>
                <a:spcPct val="90000"/>
              </a:lnSpc>
              <a:buFontTx/>
              <a:buNone/>
            </a:pPr>
            <a:r>
              <a:rPr lang="en-US" sz="2400"/>
              <a:t>$decode{'i'}=['CAA', 'CAC'];</a:t>
            </a:r>
          </a:p>
          <a:p>
            <a:pPr eaLnBrk="1" hangingPunct="1">
              <a:lnSpc>
                <a:spcPct val="90000"/>
              </a:lnSpc>
              <a:buFontTx/>
              <a:buNone/>
            </a:pPr>
            <a:r>
              <a:rPr lang="en-US" sz="2400"/>
              <a:t>$decode{'j'}=['CAG', 'CAT'];</a:t>
            </a:r>
          </a:p>
          <a:p>
            <a:pPr eaLnBrk="1" hangingPunct="1">
              <a:lnSpc>
                <a:spcPct val="90000"/>
              </a:lnSpc>
              <a:buFontTx/>
              <a:buNone/>
            </a:pPr>
            <a:r>
              <a:rPr lang="en-US" sz="2400"/>
              <a:t>$decode{'k'}=['CCA', 'CCC'];</a:t>
            </a:r>
          </a:p>
          <a:p>
            <a:pPr eaLnBrk="1" hangingPunct="1">
              <a:lnSpc>
                <a:spcPct val="90000"/>
              </a:lnSpc>
              <a:buFontTx/>
              <a:buNone/>
            </a:pPr>
            <a:r>
              <a:rPr lang="en-US" sz="2400"/>
              <a:t>$decode{'l'}=['CCG', 'CCT'];</a:t>
            </a:r>
          </a:p>
          <a:p>
            <a:pPr eaLnBrk="1" hangingPunct="1">
              <a:lnSpc>
                <a:spcPct val="90000"/>
              </a:lnSpc>
              <a:buFontTx/>
              <a:buNone/>
            </a:pPr>
            <a:r>
              <a:rPr lang="en-US" sz="2400"/>
              <a:t>$decode{'m'}=['CGA', 'CGC'];</a:t>
            </a:r>
          </a:p>
          <a:p>
            <a:pPr eaLnBrk="1" hangingPunct="1">
              <a:lnSpc>
                <a:spcPct val="90000"/>
              </a:lnSpc>
              <a:buFontTx/>
              <a:buNone/>
            </a:pPr>
            <a:r>
              <a:rPr lang="en-US" sz="2400"/>
              <a:t>$decode{'n'}=['CGG', 'CGT'];</a:t>
            </a:r>
          </a:p>
          <a:p>
            <a:pPr eaLnBrk="1" hangingPunct="1">
              <a:lnSpc>
                <a:spcPct val="90000"/>
              </a:lnSpc>
              <a:buFontTx/>
              <a:buNone/>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55"/>
          <p:cNvSpPr>
            <a:spLocks noGrp="1" noChangeArrowheads="1"/>
          </p:cNvSpPr>
          <p:nvPr>
            <p:ph type="title"/>
          </p:nvPr>
        </p:nvSpPr>
        <p:spPr/>
        <p:txBody>
          <a:bodyPr>
            <a:normAutofit fontScale="90000"/>
          </a:bodyPr>
          <a:lstStyle/>
          <a:p>
            <a:pPr eaLnBrk="1" hangingPunct="1"/>
            <a:r>
              <a:rPr lang="en-US" sz="4000">
                <a:solidFill>
                  <a:srgbClr val="CC3300"/>
                </a:solidFill>
              </a:rPr>
              <a:t>English language does not show profound MRI pattern</a:t>
            </a:r>
          </a:p>
        </p:txBody>
      </p:sp>
      <p:pic>
        <p:nvPicPr>
          <p:cNvPr id="71683" name="Picture 354"/>
          <p:cNvPicPr>
            <a:picLocks noGrp="1" noChangeAspect="1" noChangeArrowheads="1"/>
          </p:cNvPicPr>
          <p:nvPr>
            <p:ph idx="1"/>
          </p:nvPr>
        </p:nvPicPr>
        <p:blipFill>
          <a:blip r:embed="rId2"/>
          <a:srcRect/>
          <a:stretch>
            <a:fillRect/>
          </a:stretch>
        </p:blipFill>
        <p:spPr>
          <a:xfrm>
            <a:off x="228600" y="2590800"/>
            <a:ext cx="8458200" cy="3419475"/>
          </a:xfr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Grp="1" noChangeAspect="1"/>
          </p:cNvGraphicFramePr>
          <p:nvPr>
            <p:ph/>
          </p:nvPr>
        </p:nvGraphicFramePr>
        <p:xfrm>
          <a:off x="228600" y="946150"/>
          <a:ext cx="8915400" cy="5221288"/>
        </p:xfrm>
        <a:graphic>
          <a:graphicData uri="http://schemas.openxmlformats.org/presentationml/2006/ole">
            <mc:AlternateContent xmlns:mc="http://schemas.openxmlformats.org/markup-compatibility/2006">
              <mc:Choice xmlns:v="urn:schemas-microsoft-com:vml" Requires="v">
                <p:oleObj spid="_x0000_s85001" name="Document" r:id="rId3" imgW="5486400" imgH="3225800" progId="Word.Document.8">
                  <p:embed/>
                </p:oleObj>
              </mc:Choice>
              <mc:Fallback>
                <p:oleObj name="Document" r:id="rId3" imgW="5486400" imgH="32258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46150"/>
                        <a:ext cx="8915400"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20" y="1200944"/>
            <a:ext cx="8373428" cy="2794458"/>
          </a:xfrm>
        </p:spPr>
        <p:txBody>
          <a:bodyPr>
            <a:normAutofit/>
          </a:bodyPr>
          <a:lstStyle/>
          <a:p>
            <a:r>
              <a:rPr lang="en-US" sz="2400" dirty="0" smtClean="0"/>
              <a:t>repeat all my Genomic MRI demonstration steps with your 70 thousand nucleotide –long promoter sequence of </a:t>
            </a:r>
            <a:r>
              <a:rPr lang="en-US" sz="2400" dirty="0" err="1" smtClean="0"/>
              <a:t>globin</a:t>
            </a:r>
            <a:r>
              <a:rPr lang="en-US" sz="2400" dirty="0" smtClean="0"/>
              <a:t> gene. </a:t>
            </a:r>
          </a:p>
          <a:p>
            <a:r>
              <a:rPr lang="en-US" sz="2400" dirty="0" smtClean="0"/>
              <a:t>Does it enriched with </a:t>
            </a:r>
          </a:p>
          <a:p>
            <a:pPr lvl="1"/>
            <a:r>
              <a:rPr lang="en-US" sz="2400" dirty="0" smtClean="0"/>
              <a:t>G+C-rich and –poor regions?</a:t>
            </a:r>
          </a:p>
          <a:p>
            <a:pPr lvl="1"/>
            <a:r>
              <a:rPr lang="en-US" sz="2400" dirty="0" smtClean="0"/>
              <a:t>G+T-rich and –poor regions?</a:t>
            </a:r>
          </a:p>
          <a:p>
            <a:pPr lvl="1"/>
            <a:r>
              <a:rPr lang="en-US" sz="2400" dirty="0" smtClean="0"/>
              <a:t>G+A-rich and –poor regions?</a:t>
            </a:r>
            <a:r>
              <a:rPr lang="en-US" dirty="0" smtClean="0"/>
              <a:t> </a:t>
            </a:r>
          </a:p>
          <a:p>
            <a:endParaRPr lang="en-US" dirty="0"/>
          </a:p>
        </p:txBody>
      </p:sp>
      <p:sp>
        <p:nvSpPr>
          <p:cNvPr id="4" name="Title 1"/>
          <p:cNvSpPr>
            <a:spLocks noGrp="1"/>
          </p:cNvSpPr>
          <p:nvPr>
            <p:ph type="title"/>
          </p:nvPr>
        </p:nvSpPr>
        <p:spPr/>
        <p:txBody>
          <a:bodyPr/>
          <a:lstStyle/>
          <a:p>
            <a:r>
              <a:rPr lang="en-US" dirty="0" smtClean="0">
                <a:solidFill>
                  <a:srgbClr val="FF0000"/>
                </a:solidFill>
              </a:rPr>
              <a:t>Assignment #2 </a:t>
            </a:r>
            <a:endParaRPr lang="en-US" dirty="0">
              <a:solidFill>
                <a:srgbClr val="FF0000"/>
              </a:solidFill>
            </a:endParaRPr>
          </a:p>
        </p:txBody>
      </p:sp>
      <p:sp>
        <p:nvSpPr>
          <p:cNvPr id="5" name="TextBox 4"/>
          <p:cNvSpPr txBox="1"/>
          <p:nvPr/>
        </p:nvSpPr>
        <p:spPr>
          <a:xfrm>
            <a:off x="556420" y="4174003"/>
            <a:ext cx="8322749" cy="2139047"/>
          </a:xfrm>
          <a:prstGeom prst="rect">
            <a:avLst/>
          </a:prstGeom>
          <a:noFill/>
        </p:spPr>
        <p:txBody>
          <a:bodyPr wrap="none" rtlCol="0">
            <a:spAutoFit/>
          </a:bodyPr>
          <a:lstStyle/>
          <a:p>
            <a:r>
              <a:rPr lang="en-US" sz="2600" b="1" dirty="0" smtClean="0">
                <a:solidFill>
                  <a:srgbClr val="FF0000"/>
                </a:solidFill>
              </a:rPr>
              <a:t>Optional question for extra points to improve your grades:</a:t>
            </a:r>
          </a:p>
          <a:p>
            <a:r>
              <a:rPr lang="en-US" dirty="0" smtClean="0"/>
              <a:t>Repeat the same protocol with your masked promoter sequence (which you obtained</a:t>
            </a:r>
          </a:p>
          <a:p>
            <a:r>
              <a:rPr lang="en-US" dirty="0" smtClean="0"/>
              <a:t>after </a:t>
            </a:r>
            <a:r>
              <a:rPr lang="en-US" dirty="0" err="1" smtClean="0"/>
              <a:t>RepeatMasking</a:t>
            </a:r>
            <a:r>
              <a:rPr lang="en-US" dirty="0" smtClean="0"/>
              <a:t> last week).  Note, that SRI-generator program recognizes all N-</a:t>
            </a:r>
            <a:r>
              <a:rPr lang="en-US" dirty="0" err="1" smtClean="0"/>
              <a:t>s</a:t>
            </a:r>
            <a:r>
              <a:rPr lang="en-US" dirty="0" smtClean="0"/>
              <a:t> in </a:t>
            </a:r>
          </a:p>
          <a:p>
            <a:r>
              <a:rPr lang="en-US" dirty="0" smtClean="0"/>
              <a:t>the masked sequence and keep the same number and order of N-</a:t>
            </a:r>
            <a:r>
              <a:rPr lang="en-US" dirty="0" err="1" smtClean="0"/>
              <a:t>s</a:t>
            </a:r>
            <a:r>
              <a:rPr lang="en-US" dirty="0" smtClean="0"/>
              <a:t> in the randomized</a:t>
            </a:r>
          </a:p>
          <a:p>
            <a:r>
              <a:rPr lang="en-US" dirty="0" smtClean="0"/>
              <a:t>sequence. </a:t>
            </a:r>
          </a:p>
          <a:p>
            <a:endParaRPr lang="en-US" dirty="0" smtClean="0"/>
          </a:p>
          <a:p>
            <a:r>
              <a:rPr lang="en-US" dirty="0" smtClean="0"/>
              <a:t>Do repetitive elements influence on the genomic MRI effect?  How?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900" dirty="0" smtClean="0"/>
              <a:t>2 envelops paradox</a:t>
            </a:r>
            <a:endParaRPr lang="en-US" sz="5900" dirty="0"/>
          </a:p>
        </p:txBody>
      </p:sp>
      <p:sp>
        <p:nvSpPr>
          <p:cNvPr id="4" name="TextBox 3"/>
          <p:cNvSpPr txBox="1"/>
          <p:nvPr/>
        </p:nvSpPr>
        <p:spPr>
          <a:xfrm>
            <a:off x="2487128" y="2454129"/>
            <a:ext cx="3875918" cy="969496"/>
          </a:xfrm>
          <a:prstGeom prst="rect">
            <a:avLst/>
          </a:prstGeom>
          <a:effectLst>
            <a:glow rad="139700">
              <a:schemeClr val="accent6">
                <a:alpha val="75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rtlCol="0">
            <a:prstTxWarp prst="textChevron">
              <a:avLst/>
            </a:prstTxWarp>
            <a:spAutoFit/>
          </a:bodyPr>
          <a:lstStyle/>
          <a:p>
            <a:r>
              <a:rPr lang="en-US" sz="5700" dirty="0" smtClean="0">
                <a:solidFill>
                  <a:srgbClr val="FF0000"/>
                </a:solidFill>
              </a:rPr>
              <a:t>Think it over </a:t>
            </a:r>
          </a:p>
        </p:txBody>
      </p:sp>
      <p:sp>
        <p:nvSpPr>
          <p:cNvPr id="5" name="TextBox 4"/>
          <p:cNvSpPr txBox="1"/>
          <p:nvPr/>
        </p:nvSpPr>
        <p:spPr>
          <a:xfrm>
            <a:off x="2864166" y="4564283"/>
            <a:ext cx="2989846" cy="1508105"/>
          </a:xfrm>
          <a:prstGeom prst="rect">
            <a:avLst/>
          </a:prstGeom>
          <a:noFill/>
        </p:spPr>
        <p:txBody>
          <a:bodyPr wrap="none" rtlCol="0">
            <a:prstTxWarp prst="textPlain">
              <a:avLst/>
            </a:prstTxWarp>
            <a:spAutoFit/>
          </a:bodyPr>
          <a:lstStyle/>
          <a:p>
            <a:r>
              <a:rPr lang="en-US" sz="9200" dirty="0" smtClean="0">
                <a:solidFill>
                  <a:srgbClr val="FF0000"/>
                </a:solidFill>
              </a:rPr>
              <a:t>???</a:t>
            </a:r>
            <a:endParaRPr lang="en-US" sz="92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gtEl>
                                        <p:attrNameLst>
                                          <p:attrName>ppt_x</p:attrName>
                                          <p:attrName>ppt_y</p:attrName>
                                        </p:attrNameLst>
                                      </p:cBhvr>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Optional assignment #3</a:t>
            </a:r>
            <a:br>
              <a:rPr lang="en-US" dirty="0" smtClean="0">
                <a:solidFill>
                  <a:srgbClr val="FF0000"/>
                </a:solidFill>
              </a:rPr>
            </a:br>
            <a:r>
              <a:rPr lang="en-US" dirty="0" smtClean="0">
                <a:solidFill>
                  <a:srgbClr val="FF0000"/>
                </a:solidFill>
              </a:rPr>
              <a:t>to improve your grades</a:t>
            </a:r>
            <a:endParaRPr lang="en-US" dirty="0">
              <a:solidFill>
                <a:srgbClr val="FF0000"/>
              </a:solidFill>
            </a:endParaRPr>
          </a:p>
        </p:txBody>
      </p:sp>
      <p:sp>
        <p:nvSpPr>
          <p:cNvPr id="3" name="Content Placeholder 2"/>
          <p:cNvSpPr>
            <a:spLocks noGrp="1"/>
          </p:cNvSpPr>
          <p:nvPr>
            <p:ph idx="1"/>
          </p:nvPr>
        </p:nvSpPr>
        <p:spPr>
          <a:xfrm>
            <a:off x="457200" y="1758348"/>
            <a:ext cx="8229600" cy="4525963"/>
          </a:xfrm>
        </p:spPr>
        <p:txBody>
          <a:bodyPr/>
          <a:lstStyle/>
          <a:p>
            <a:r>
              <a:rPr lang="en-US" dirty="0" smtClean="0"/>
              <a:t>Think over and investigate the two letters paradox</a:t>
            </a:r>
          </a:p>
          <a:p>
            <a:endParaRPr lang="en-US" dirty="0" smtClean="0"/>
          </a:p>
          <a:p>
            <a:r>
              <a:rPr lang="en-US" dirty="0" smtClean="0"/>
              <a:t>Whether similar problems exist in biology and physics?</a:t>
            </a:r>
          </a:p>
          <a:p>
            <a:endParaRPr lang="en-US" dirty="0" smtClean="0"/>
          </a:p>
          <a:p>
            <a:r>
              <a:rPr lang="en-US" dirty="0" smtClean="0"/>
              <a:t>Write 1-2 pages report on your research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smtClean="0">
                <a:solidFill>
                  <a:srgbClr val="FF0000"/>
                </a:solidFill>
              </a:rPr>
              <a:t>Assignment </a:t>
            </a:r>
            <a:r>
              <a:rPr lang="en-US" dirty="0" smtClean="0">
                <a:solidFill>
                  <a:srgbClr val="FF0000"/>
                </a:solidFill>
              </a:rPr>
              <a:t>#1 </a:t>
            </a:r>
            <a:endParaRPr lang="en-US" dirty="0">
              <a:solidFill>
                <a:srgbClr val="FF0000"/>
              </a:solidFill>
            </a:endParaRPr>
          </a:p>
        </p:txBody>
      </p:sp>
      <p:sp>
        <p:nvSpPr>
          <p:cNvPr id="56323" name="Content Placeholder 2"/>
          <p:cNvSpPr>
            <a:spLocks noGrp="1"/>
          </p:cNvSpPr>
          <p:nvPr>
            <p:ph idx="1"/>
          </p:nvPr>
        </p:nvSpPr>
        <p:spPr/>
        <p:txBody>
          <a:bodyPr/>
          <a:lstStyle/>
          <a:p>
            <a:pPr eaLnBrk="1" hangingPunct="1">
              <a:buFontTx/>
              <a:buNone/>
            </a:pPr>
            <a:r>
              <a:rPr lang="en-US" sz="2400" dirty="0">
                <a:hlinkClick r:id="rId2"/>
              </a:rPr>
              <a:t>Http://www.springerlink.com/content/g74u87880k58w001/</a:t>
            </a:r>
            <a:r>
              <a:rPr lang="en-US" sz="2400" dirty="0"/>
              <a:t> </a:t>
            </a:r>
          </a:p>
          <a:p>
            <a:pPr>
              <a:buNone/>
            </a:pPr>
            <a:r>
              <a:rPr lang="en-US" sz="2400" dirty="0"/>
              <a:t>From this website download </a:t>
            </a:r>
            <a:r>
              <a:rPr lang="en-US" sz="2400" dirty="0" err="1"/>
              <a:t>Trifonov’s</a:t>
            </a:r>
            <a:r>
              <a:rPr lang="en-US" sz="2400" dirty="0"/>
              <a:t>  review form “The codes of life” 2008 PDF (140.4 KB), on the left side in the middle of the webpage.</a:t>
            </a:r>
          </a:p>
          <a:p>
            <a:pPr eaLnBrk="1" hangingPunct="1">
              <a:buFontTx/>
              <a:buNone/>
            </a:pPr>
            <a:endParaRPr lang="en-US" sz="2400" dirty="0"/>
          </a:p>
          <a:p>
            <a:pPr>
              <a:buFontTx/>
              <a:buNone/>
            </a:pPr>
            <a:r>
              <a:rPr lang="en-US" sz="2400" dirty="0"/>
              <a:t>Read this review and write about all genomic codes. </a:t>
            </a:r>
            <a:r>
              <a:rPr lang="en-US" sz="2400" dirty="0">
                <a:solidFill>
                  <a:srgbClr val="FF0000"/>
                </a:solidFill>
              </a:rPr>
              <a:t>Rank these codes according to their importance</a:t>
            </a:r>
            <a:r>
              <a:rPr lang="en-US" sz="2400" dirty="0"/>
              <a:t>, starting from the most valuable one.  Present this ranking table with your arguments.</a:t>
            </a:r>
          </a:p>
        </p:txBody>
      </p:sp>
    </p:spTree>
    <p:extLst>
      <p:ext uri="{BB962C8B-B14F-4D97-AF65-F5344CB8AC3E}">
        <p14:creationId xmlns:p14="http://schemas.microsoft.com/office/powerpoint/2010/main" val="30568341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89" y="274638"/>
            <a:ext cx="8605595" cy="1143000"/>
          </a:xfrm>
        </p:spPr>
        <p:txBody>
          <a:bodyPr>
            <a:noAutofit/>
          </a:bodyPr>
          <a:lstStyle/>
          <a:p>
            <a:r>
              <a:rPr lang="en-US" sz="2800" dirty="0" smtClean="0">
                <a:solidFill>
                  <a:srgbClr val="FF0000"/>
                </a:solidFill>
              </a:rPr>
              <a:t>There are negative and positive correlations between neighboring letters both in English and DNA</a:t>
            </a:r>
            <a:endParaRPr lang="en-US" sz="2800" dirty="0">
              <a:solidFill>
                <a:srgbClr val="FF0000"/>
              </a:solidFill>
            </a:endParaRPr>
          </a:p>
        </p:txBody>
      </p:sp>
      <p:sp>
        <p:nvSpPr>
          <p:cNvPr id="3" name="Content Placeholder 2"/>
          <p:cNvSpPr>
            <a:spLocks noGrp="1"/>
          </p:cNvSpPr>
          <p:nvPr>
            <p:ph idx="1"/>
          </p:nvPr>
        </p:nvSpPr>
        <p:spPr>
          <a:xfrm>
            <a:off x="457200" y="1417638"/>
            <a:ext cx="8229600" cy="2502611"/>
          </a:xfrm>
        </p:spPr>
        <p:txBody>
          <a:bodyPr/>
          <a:lstStyle/>
          <a:p>
            <a:pPr>
              <a:buNone/>
            </a:pPr>
            <a:r>
              <a:rPr lang="en-US" dirty="0" smtClean="0"/>
              <a:t>…XY…   - strong correlation</a:t>
            </a:r>
          </a:p>
          <a:p>
            <a:pPr>
              <a:buNone/>
            </a:pPr>
            <a:r>
              <a:rPr lang="en-US" dirty="0" smtClean="0"/>
              <a:t>…X.Y…	- weaker correlation</a:t>
            </a:r>
          </a:p>
          <a:p>
            <a:pPr>
              <a:buNone/>
            </a:pPr>
            <a:r>
              <a:rPr lang="en-US" dirty="0" smtClean="0"/>
              <a:t>…X..Y…	-very weak correlation</a:t>
            </a:r>
          </a:p>
          <a:p>
            <a:pPr>
              <a:buNone/>
            </a:pPr>
            <a:r>
              <a:rPr lang="en-US" dirty="0" smtClean="0"/>
              <a:t>…X…Y…	- correlation is neglectful </a:t>
            </a:r>
            <a:endParaRPr lang="en-US" dirty="0"/>
          </a:p>
        </p:txBody>
      </p:sp>
      <p:graphicFrame>
        <p:nvGraphicFramePr>
          <p:cNvPr id="16389" name="Object 5"/>
          <p:cNvGraphicFramePr>
            <a:graphicFrameLocks noChangeAspect="1"/>
          </p:cNvGraphicFramePr>
          <p:nvPr/>
        </p:nvGraphicFramePr>
        <p:xfrm>
          <a:off x="110845" y="4777737"/>
          <a:ext cx="3804310" cy="1474170"/>
        </p:xfrm>
        <a:graphic>
          <a:graphicData uri="http://schemas.openxmlformats.org/presentationml/2006/ole">
            <mc:AlternateContent xmlns:mc="http://schemas.openxmlformats.org/markup-compatibility/2006">
              <mc:Choice xmlns:v="urn:schemas-microsoft-com:vml" Requires="v">
                <p:oleObj spid="_x0000_s16396" name="Equation" r:id="rId3" imgW="1016000" imgH="393700" progId="Equation.3">
                  <p:embed/>
                </p:oleObj>
              </mc:Choice>
              <mc:Fallback>
                <p:oleObj name="Equation" r:id="rId3" imgW="1016000" imgH="3937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5" y="4777737"/>
                        <a:ext cx="3804310" cy="14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TextBox 7"/>
          <p:cNvSpPr txBox="1"/>
          <p:nvPr/>
        </p:nvSpPr>
        <p:spPr>
          <a:xfrm>
            <a:off x="4280597" y="4777737"/>
            <a:ext cx="4777926" cy="1200328"/>
          </a:xfrm>
          <a:prstGeom prst="rect">
            <a:avLst/>
          </a:prstGeom>
          <a:noFill/>
        </p:spPr>
        <p:txBody>
          <a:bodyPr wrap="square" rtlCol="0">
            <a:spAutoFit/>
          </a:bodyPr>
          <a:lstStyle/>
          <a:p>
            <a:r>
              <a:rPr lang="en-US" sz="2400" dirty="0" err="1" smtClean="0">
                <a:solidFill>
                  <a:srgbClr val="800000"/>
                </a:solidFill>
                <a:latin typeface="Bell MT"/>
                <a:cs typeface="Bell MT"/>
              </a:rPr>
              <a:t>δ</a:t>
            </a:r>
            <a:r>
              <a:rPr lang="en-US" sz="2400" dirty="0" smtClean="0">
                <a:solidFill>
                  <a:srgbClr val="800000"/>
                </a:solidFill>
                <a:latin typeface="Bell MT"/>
                <a:cs typeface="Bell MT"/>
              </a:rPr>
              <a:t>  &gt; 1 letter pair is overabundant</a:t>
            </a:r>
          </a:p>
          <a:p>
            <a:r>
              <a:rPr lang="en-US" sz="2400" dirty="0" err="1" smtClean="0">
                <a:solidFill>
                  <a:srgbClr val="800000"/>
                </a:solidFill>
                <a:latin typeface="Bell MT"/>
                <a:cs typeface="Bell MT"/>
              </a:rPr>
              <a:t>δ</a:t>
            </a:r>
            <a:r>
              <a:rPr lang="en-US" sz="2400" dirty="0" smtClean="0">
                <a:solidFill>
                  <a:srgbClr val="800000"/>
                </a:solidFill>
                <a:latin typeface="Bell MT"/>
                <a:cs typeface="Bell MT"/>
              </a:rPr>
              <a:t>  &lt; 1 letter pair is under-abundant</a:t>
            </a:r>
          </a:p>
          <a:p>
            <a:r>
              <a:rPr lang="en-US" sz="2400" dirty="0" err="1" smtClean="0">
                <a:solidFill>
                  <a:srgbClr val="800000"/>
                </a:solidFill>
                <a:latin typeface="Bell MT"/>
                <a:cs typeface="Bell MT"/>
              </a:rPr>
              <a:t>δ</a:t>
            </a:r>
            <a:r>
              <a:rPr lang="en-US" sz="2400" dirty="0" smtClean="0">
                <a:solidFill>
                  <a:srgbClr val="800000"/>
                </a:solidFill>
                <a:latin typeface="Bell MT"/>
                <a:cs typeface="Bell MT"/>
              </a:rPr>
              <a:t>  = 1 no preference  </a:t>
            </a:r>
            <a:endParaRPr lang="en-US" sz="2400" dirty="0">
              <a:solidFill>
                <a:srgbClr val="800000"/>
              </a:solidFill>
              <a:latin typeface="Bell MT"/>
              <a:cs typeface="Bell MT"/>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20" y="1958866"/>
            <a:ext cx="8373428" cy="2794458"/>
          </a:xfrm>
        </p:spPr>
        <p:txBody>
          <a:bodyPr>
            <a:normAutofit fontScale="62500" lnSpcReduction="20000"/>
          </a:bodyPr>
          <a:lstStyle/>
          <a:p>
            <a:pPr marL="457200" indent="-457200">
              <a:buFont typeface="+mj-lt"/>
              <a:buAutoNum type="arabicPeriod"/>
            </a:pPr>
            <a:r>
              <a:rPr lang="en-US" sz="2400" dirty="0" smtClean="0"/>
              <a:t>repeat all my Genomic MRI demonstration steps with your 50 thousand nucleotide –long promoter </a:t>
            </a:r>
            <a:r>
              <a:rPr lang="en-US" sz="2400" dirty="0" smtClean="0"/>
              <a:t>sequence from lecture #6 (L6). Use online </a:t>
            </a:r>
            <a:r>
              <a:rPr lang="en-US" sz="2400" dirty="0"/>
              <a:t>GMRI recourse </a:t>
            </a:r>
            <a:r>
              <a:rPr lang="en-US" sz="2400" dirty="0" smtClean="0"/>
              <a:t/>
            </a:r>
            <a:br>
              <a:rPr lang="en-US" sz="2400" dirty="0" smtClean="0"/>
            </a:br>
            <a:r>
              <a:rPr lang="en-US" sz="2400" dirty="0" smtClean="0"/>
              <a:t>http</a:t>
            </a:r>
            <a:r>
              <a:rPr lang="en-US" sz="2400" dirty="0"/>
              <a:t>://</a:t>
            </a:r>
            <a:r>
              <a:rPr lang="en-US" sz="2400" dirty="0" err="1"/>
              <a:t>bpg.utoledo.edu</a:t>
            </a:r>
            <a:r>
              <a:rPr lang="en-US" sz="2400" dirty="0"/>
              <a:t>/~</a:t>
            </a:r>
            <a:r>
              <a:rPr lang="en-US" sz="2400" dirty="0" err="1"/>
              <a:t>jbechtel</a:t>
            </a:r>
            <a:r>
              <a:rPr lang="en-US" sz="2400" dirty="0"/>
              <a:t>/</a:t>
            </a:r>
            <a:r>
              <a:rPr lang="en-US" sz="2400" dirty="0" err="1"/>
              <a:t>gmri</a:t>
            </a:r>
            <a:r>
              <a:rPr lang="en-US" sz="2400" dirty="0"/>
              <a:t>/</a:t>
            </a:r>
            <a:endParaRPr lang="en-US" sz="2400" dirty="0" smtClean="0"/>
          </a:p>
          <a:p>
            <a:pPr marL="457200" indent="-457200">
              <a:buFont typeface="+mj-lt"/>
              <a:buAutoNum type="arabicPeriod"/>
            </a:pPr>
            <a:endParaRPr lang="en-US" sz="2400" dirty="0"/>
          </a:p>
          <a:p>
            <a:pPr marL="457200" indent="-457200">
              <a:buFont typeface="+mj-lt"/>
              <a:buAutoNum type="arabicPeriod"/>
            </a:pPr>
            <a:r>
              <a:rPr lang="en-US" sz="2400" dirty="0" smtClean="0"/>
              <a:t> </a:t>
            </a:r>
            <a:r>
              <a:rPr lang="en-US" sz="2400" b="1" dirty="0" smtClean="0">
                <a:solidFill>
                  <a:srgbClr val="FF0000"/>
                </a:solidFill>
              </a:rPr>
              <a:t>IF YOU WANT TO EARN EXTRA POINTS</a:t>
            </a:r>
            <a:r>
              <a:rPr lang="en-US" sz="2400" dirty="0" smtClean="0"/>
              <a:t> TRY TO RUN Perl GMRI PROGRAMS YOURSELF FROM A COMMAND LINE (</a:t>
            </a:r>
            <a:r>
              <a:rPr lang="en-US" sz="2400" dirty="0" smtClean="0"/>
              <a:t>Follow the instructions on </a:t>
            </a:r>
            <a:r>
              <a:rPr lang="en-US" sz="2400" b="1" dirty="0" smtClean="0"/>
              <a:t>MRI_demoABPG2014.m4v </a:t>
            </a:r>
            <a:r>
              <a:rPr lang="en-US" sz="2400" dirty="0" smtClean="0"/>
              <a:t>and </a:t>
            </a:r>
            <a:r>
              <a:rPr lang="en-US" sz="2400" b="1" dirty="0" smtClean="0"/>
              <a:t>L4_HOMEWORKdemo.doc</a:t>
            </a:r>
            <a:r>
              <a:rPr lang="en-US" sz="2400" dirty="0" smtClean="0"/>
              <a:t>)</a:t>
            </a:r>
            <a:r>
              <a:rPr lang="en-US" sz="2400" dirty="0" smtClean="0"/>
              <a:t>. [Extra assignment for additional credits]</a:t>
            </a:r>
            <a:endParaRPr lang="en-US" sz="2400" dirty="0" smtClean="0"/>
          </a:p>
          <a:p>
            <a:pPr marL="457200" indent="-457200">
              <a:buFont typeface="+mj-lt"/>
              <a:buAutoNum type="arabicPeriod"/>
            </a:pPr>
            <a:r>
              <a:rPr lang="en-US" sz="2400" dirty="0" smtClean="0"/>
              <a:t>After you have finished #1 answer the following questions:</a:t>
            </a:r>
            <a:r>
              <a:rPr lang="en-US" sz="2400" dirty="0" smtClean="0"/>
              <a:t> </a:t>
            </a:r>
            <a:r>
              <a:rPr lang="en-US" sz="2400" dirty="0" smtClean="0"/>
              <a:t>contrast with your randomized sequence, Does your promoter enriched with: </a:t>
            </a:r>
          </a:p>
          <a:p>
            <a:pPr marL="914400" lvl="1" indent="-457200">
              <a:buFont typeface="+mj-lt"/>
              <a:buAutoNum type="arabicPeriod"/>
            </a:pPr>
            <a:r>
              <a:rPr lang="en-US" sz="2400" dirty="0" smtClean="0"/>
              <a:t>G+C-rich and –poor regions?</a:t>
            </a:r>
          </a:p>
          <a:p>
            <a:pPr marL="914400" lvl="1" indent="-457200">
              <a:buFont typeface="+mj-lt"/>
              <a:buAutoNum type="arabicPeriod"/>
            </a:pPr>
            <a:r>
              <a:rPr lang="en-US" sz="2400" dirty="0" smtClean="0"/>
              <a:t>G+T-rich and –poor regions?</a:t>
            </a:r>
          </a:p>
          <a:p>
            <a:pPr marL="914400" lvl="1" indent="-457200">
              <a:buFont typeface="+mj-lt"/>
              <a:buAutoNum type="arabicPeriod"/>
            </a:pPr>
            <a:r>
              <a:rPr lang="en-US" sz="2400" dirty="0" smtClean="0"/>
              <a:t>G+A-rich and –poor regions?</a:t>
            </a:r>
            <a:r>
              <a:rPr lang="en-US" dirty="0" smtClean="0"/>
              <a:t> </a:t>
            </a:r>
            <a:r>
              <a:rPr lang="en-US" dirty="0" smtClean="0"/>
              <a:t> </a:t>
            </a:r>
            <a:endParaRPr lang="en-US" dirty="0"/>
          </a:p>
        </p:txBody>
      </p:sp>
      <p:sp>
        <p:nvSpPr>
          <p:cNvPr id="4" name="Title 1"/>
          <p:cNvSpPr>
            <a:spLocks noGrp="1"/>
          </p:cNvSpPr>
          <p:nvPr>
            <p:ph type="title"/>
          </p:nvPr>
        </p:nvSpPr>
        <p:spPr/>
        <p:txBody>
          <a:bodyPr/>
          <a:lstStyle/>
          <a:p>
            <a:r>
              <a:rPr lang="en-US" dirty="0" smtClean="0">
                <a:solidFill>
                  <a:srgbClr val="FF0000"/>
                </a:solidFill>
              </a:rPr>
              <a:t>Assignment #2 </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914"/>
            <a:ext cx="8229600" cy="1143000"/>
          </a:xfrm>
        </p:spPr>
        <p:txBody>
          <a:bodyPr/>
          <a:lstStyle/>
          <a:p>
            <a:r>
              <a:rPr lang="en-US" dirty="0" smtClean="0">
                <a:solidFill>
                  <a:srgbClr val="FF0000"/>
                </a:solidFill>
              </a:rPr>
              <a:t>Combination of letters are limited!</a:t>
            </a:r>
            <a:endParaRPr lang="en-US" dirty="0">
              <a:solidFill>
                <a:srgbClr val="FF0000"/>
              </a:solidFill>
            </a:endParaRPr>
          </a:p>
        </p:txBody>
      </p:sp>
      <p:sp>
        <p:nvSpPr>
          <p:cNvPr id="5" name="TextBox 4"/>
          <p:cNvSpPr txBox="1"/>
          <p:nvPr/>
        </p:nvSpPr>
        <p:spPr>
          <a:xfrm>
            <a:off x="2242457" y="1309914"/>
            <a:ext cx="4063282" cy="1200329"/>
          </a:xfrm>
          <a:prstGeom prst="rect">
            <a:avLst/>
          </a:prstGeom>
          <a:noFill/>
        </p:spPr>
        <p:txBody>
          <a:bodyPr wrap="none" rtlCol="0">
            <a:spAutoFit/>
          </a:bodyPr>
          <a:lstStyle/>
          <a:p>
            <a:r>
              <a:rPr lang="en-US" sz="7200" dirty="0" smtClean="0">
                <a:latin typeface="Courier New"/>
                <a:cs typeface="Courier New"/>
              </a:rPr>
              <a:t>biology</a:t>
            </a:r>
            <a:endParaRPr lang="en-US" sz="7200" dirty="0">
              <a:latin typeface="Courier New"/>
              <a:cs typeface="Courier New"/>
            </a:endParaRPr>
          </a:p>
        </p:txBody>
      </p:sp>
      <p:sp>
        <p:nvSpPr>
          <p:cNvPr id="6" name="Curved Up Arrow 5"/>
          <p:cNvSpPr/>
          <p:nvPr/>
        </p:nvSpPr>
        <p:spPr>
          <a:xfrm>
            <a:off x="2672805" y="2326731"/>
            <a:ext cx="1659709" cy="605155"/>
          </a:xfrm>
          <a:prstGeom prst="curvedUpArrow">
            <a:avLst>
              <a:gd name="adj1" fmla="val 11096"/>
              <a:gd name="adj2" fmla="val 50000"/>
              <a:gd name="adj3" fmla="val 24118"/>
            </a:avLst>
          </a:prstGeom>
          <a:ln/>
        </p:spPr>
        <p:style>
          <a:lnRef idx="1">
            <a:schemeClr val="accent1"/>
          </a:lnRef>
          <a:fillRef idx="3">
            <a:schemeClr val="accent1"/>
          </a:fillRef>
          <a:effectRef idx="2">
            <a:schemeClr val="accent1"/>
          </a:effectRef>
          <a:fontRef idx="minor">
            <a:schemeClr val="lt1"/>
          </a:fontRef>
        </p:style>
      </p:sp>
      <p:sp>
        <p:nvSpPr>
          <p:cNvPr id="8" name="TextBox 7"/>
          <p:cNvSpPr txBox="1"/>
          <p:nvPr/>
        </p:nvSpPr>
        <p:spPr>
          <a:xfrm>
            <a:off x="1219200" y="3048000"/>
            <a:ext cx="6705600" cy="523220"/>
          </a:xfrm>
          <a:prstGeom prst="rect">
            <a:avLst/>
          </a:prstGeom>
          <a:noFill/>
        </p:spPr>
        <p:txBody>
          <a:bodyPr wrap="square" rtlCol="0">
            <a:spAutoFit/>
          </a:bodyPr>
          <a:lstStyle/>
          <a:p>
            <a:r>
              <a:rPr lang="en-US" sz="2800" strike="sngStrike" dirty="0" err="1" smtClean="0"/>
              <a:t>liobogy</a:t>
            </a:r>
            <a:r>
              <a:rPr lang="en-US" sz="2800" dirty="0" smtClean="0"/>
              <a:t>  </a:t>
            </a:r>
            <a:r>
              <a:rPr lang="en-US" sz="2800" strike="sngStrike" dirty="0" err="1" smtClean="0"/>
              <a:t>boilogy</a:t>
            </a:r>
            <a:r>
              <a:rPr lang="en-US" sz="2800" dirty="0" smtClean="0"/>
              <a:t>   </a:t>
            </a:r>
            <a:r>
              <a:rPr lang="en-US" sz="2800" strike="sngStrike" dirty="0" err="1" smtClean="0"/>
              <a:t>gioloby</a:t>
            </a:r>
            <a:r>
              <a:rPr lang="en-US" sz="2800" dirty="0" smtClean="0"/>
              <a:t> </a:t>
            </a:r>
            <a:r>
              <a:rPr lang="en-US" sz="2800" strike="sngStrike" dirty="0" err="1" smtClean="0"/>
              <a:t>yioligb</a:t>
            </a:r>
            <a:r>
              <a:rPr lang="en-US" sz="2800" dirty="0" smtClean="0"/>
              <a:t> </a:t>
            </a:r>
            <a:r>
              <a:rPr lang="en-US" sz="2800" strike="sngStrike" dirty="0" err="1" smtClean="0"/>
              <a:t>logbioy</a:t>
            </a:r>
            <a:r>
              <a:rPr lang="en-US" sz="2800" dirty="0" smtClean="0"/>
              <a:t>   etc     </a:t>
            </a:r>
            <a:endParaRPr lang="en-US" sz="2800" dirty="0"/>
          </a:p>
        </p:txBody>
      </p:sp>
      <p:sp>
        <p:nvSpPr>
          <p:cNvPr id="9" name="TextBox 8"/>
          <p:cNvSpPr txBox="1"/>
          <p:nvPr/>
        </p:nvSpPr>
        <p:spPr>
          <a:xfrm>
            <a:off x="696685" y="4129314"/>
            <a:ext cx="7336972" cy="1077218"/>
          </a:xfrm>
          <a:prstGeom prst="rect">
            <a:avLst/>
          </a:prstGeom>
          <a:noFill/>
        </p:spPr>
        <p:txBody>
          <a:bodyPr wrap="square" rtlCol="0">
            <a:spAutoFit/>
          </a:bodyPr>
          <a:lstStyle/>
          <a:p>
            <a:r>
              <a:rPr lang="en-US" sz="3200" dirty="0" smtClean="0"/>
              <a:t>Words represent only a small fraction of all possible combinations of letters</a:t>
            </a:r>
            <a:endParaRPr lang="en-US" sz="3200" dirty="0"/>
          </a:p>
        </p:txBody>
      </p:sp>
      <p:sp>
        <p:nvSpPr>
          <p:cNvPr id="10" name="TextBox 9"/>
          <p:cNvSpPr txBox="1"/>
          <p:nvPr/>
        </p:nvSpPr>
        <p:spPr>
          <a:xfrm>
            <a:off x="129317" y="5778081"/>
            <a:ext cx="8885365" cy="461665"/>
          </a:xfrm>
          <a:prstGeom prst="rect">
            <a:avLst/>
          </a:prstGeom>
          <a:noFill/>
        </p:spPr>
        <p:txBody>
          <a:bodyPr wrap="none" rtlCol="0">
            <a:spAutoFit/>
          </a:bodyPr>
          <a:lstStyle/>
          <a:p>
            <a:r>
              <a:rPr lang="en-US" sz="2400" dirty="0" smtClean="0">
                <a:solidFill>
                  <a:srgbClr val="FF0000"/>
                </a:solidFill>
              </a:rPr>
              <a:t>As we saw last week  genomic DNA has favorable “words” – PYKNONS </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Grp="1" noChangeAspect="1" noChangeArrowheads="1"/>
          </p:cNvPicPr>
          <p:nvPr>
            <p:ph/>
          </p:nvPr>
        </p:nvPicPr>
        <p:blipFill>
          <a:blip r:embed="rId2"/>
          <a:srcRect/>
          <a:stretch>
            <a:fillRect/>
          </a:stretch>
        </p:blipFill>
        <p:spPr>
          <a:xfrm>
            <a:off x="0" y="0"/>
            <a:ext cx="5289550" cy="6858000"/>
          </a:xfrm>
        </p:spPr>
      </p:pic>
      <p:sp>
        <p:nvSpPr>
          <p:cNvPr id="34819" name="Text Box 6"/>
          <p:cNvSpPr txBox="1">
            <a:spLocks noChangeArrowheads="1"/>
          </p:cNvSpPr>
          <p:nvPr/>
        </p:nvSpPr>
        <p:spPr bwMode="auto">
          <a:xfrm>
            <a:off x="6438900" y="917575"/>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charset="0"/>
            </a:endParaRPr>
          </a:p>
        </p:txBody>
      </p:sp>
      <p:sp>
        <p:nvSpPr>
          <p:cNvPr id="34820" name="Text Box 10"/>
          <p:cNvSpPr txBox="1">
            <a:spLocks noChangeArrowheads="1"/>
          </p:cNvSpPr>
          <p:nvPr/>
        </p:nvSpPr>
        <p:spPr bwMode="auto">
          <a:xfrm>
            <a:off x="5284788" y="750888"/>
            <a:ext cx="3859212" cy="2282825"/>
          </a:xfrm>
          <a:prstGeom prst="rect">
            <a:avLst/>
          </a:prstGeom>
          <a:noFill/>
          <a:ln w="9525">
            <a:noFill/>
            <a:miter lim="800000"/>
            <a:headEnd/>
            <a:tailEnd/>
          </a:ln>
        </p:spPr>
        <p:txBody>
          <a:bodyPr>
            <a:prstTxWarp prst="textNoShape">
              <a:avLst/>
            </a:prstTxWarp>
            <a:spAutoFit/>
          </a:bodyPr>
          <a:lstStyle/>
          <a:p>
            <a:r>
              <a:rPr lang="en-GB">
                <a:latin typeface="Calibri" charset="0"/>
              </a:rPr>
              <a:t>Rigoutsos at al. 2006</a:t>
            </a:r>
          </a:p>
          <a:p>
            <a:endParaRPr lang="en-US">
              <a:latin typeface="Calibri" charset="0"/>
            </a:endParaRPr>
          </a:p>
          <a:p>
            <a:r>
              <a:rPr lang="en-US">
                <a:latin typeface="Calibri" charset="0"/>
              </a:rPr>
              <a:t>Pyknons in the 3′ UTRs of the apoptosis inhibitor </a:t>
            </a:r>
            <a:r>
              <a:rPr lang="en-US" i="1">
                <a:latin typeface="Calibri" charset="0"/>
              </a:rPr>
              <a:t>birc4</a:t>
            </a:r>
            <a:r>
              <a:rPr lang="en-US">
                <a:latin typeface="Calibri" charset="0"/>
              </a:rPr>
              <a:t> (shown above the horizontal line) and nine other genes.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3" y="274638"/>
            <a:ext cx="8665029" cy="1143000"/>
          </a:xfrm>
        </p:spPr>
        <p:txBody>
          <a:bodyPr>
            <a:noAutofit/>
          </a:bodyPr>
          <a:lstStyle/>
          <a:p>
            <a:r>
              <a:rPr lang="en-US" sz="3600" dirty="0" smtClean="0">
                <a:solidFill>
                  <a:srgbClr val="FF0000"/>
                </a:solidFill>
              </a:rPr>
              <a:t>English has a larger scale of non-randomness – in the order of words</a:t>
            </a:r>
            <a:endParaRPr lang="en-US" sz="3600" dirty="0">
              <a:solidFill>
                <a:srgbClr val="FF0000"/>
              </a:solidFill>
            </a:endParaRPr>
          </a:p>
        </p:txBody>
      </p:sp>
      <p:sp>
        <p:nvSpPr>
          <p:cNvPr id="3" name="Content Placeholder 2"/>
          <p:cNvSpPr>
            <a:spLocks noGrp="1"/>
          </p:cNvSpPr>
          <p:nvPr>
            <p:ph idx="1"/>
          </p:nvPr>
        </p:nvSpPr>
        <p:spPr>
          <a:xfrm>
            <a:off x="457200" y="2184401"/>
            <a:ext cx="8229600" cy="2997200"/>
          </a:xfrm>
        </p:spPr>
        <p:txBody>
          <a:bodyPr>
            <a:normAutofit/>
          </a:bodyPr>
          <a:lstStyle/>
          <a:p>
            <a:pPr marL="514350" indent="-514350">
              <a:buFont typeface="+mj-lt"/>
              <a:buAutoNum type="arabicPeriod"/>
            </a:pPr>
            <a:r>
              <a:rPr lang="en-US" dirty="0" smtClean="0"/>
              <a:t>Went he home</a:t>
            </a:r>
          </a:p>
          <a:p>
            <a:pPr marL="514350" indent="-514350">
              <a:buFont typeface="+mj-lt"/>
              <a:buAutoNum type="arabicPeriod"/>
            </a:pPr>
            <a:r>
              <a:rPr lang="en-US" dirty="0" smtClean="0"/>
              <a:t>Home went he</a:t>
            </a:r>
          </a:p>
          <a:p>
            <a:pPr marL="514350" indent="-514350">
              <a:buFont typeface="+mj-lt"/>
              <a:buAutoNum type="arabicPeriod"/>
            </a:pPr>
            <a:r>
              <a:rPr lang="en-US" dirty="0" smtClean="0"/>
              <a:t>He home went</a:t>
            </a:r>
          </a:p>
          <a:p>
            <a:pPr marL="514350" indent="-514350">
              <a:buFont typeface="+mj-lt"/>
              <a:buAutoNum type="arabicPeriod"/>
            </a:pPr>
            <a:r>
              <a:rPr lang="en-US" dirty="0" smtClean="0"/>
              <a:t>Home he went</a:t>
            </a:r>
          </a:p>
          <a:p>
            <a:pPr marL="514350" indent="-514350">
              <a:buFont typeface="+mj-lt"/>
              <a:buAutoNum type="arabicPeriod"/>
            </a:pPr>
            <a:r>
              <a:rPr lang="en-US" dirty="0" smtClean="0"/>
              <a:t>Went home he</a:t>
            </a:r>
          </a:p>
          <a:p>
            <a:pPr marL="514350" indent="-514350">
              <a:buFont typeface="+mj-lt"/>
              <a:buAutoNum type="arabicPeriod"/>
            </a:pPr>
            <a:endParaRPr lang="en-US" dirty="0" smtClean="0"/>
          </a:p>
        </p:txBody>
      </p:sp>
      <p:sp>
        <p:nvSpPr>
          <p:cNvPr id="4" name="TextBox 3"/>
          <p:cNvSpPr txBox="1"/>
          <p:nvPr/>
        </p:nvSpPr>
        <p:spPr>
          <a:xfrm>
            <a:off x="558801" y="1417638"/>
            <a:ext cx="3309770" cy="1323439"/>
          </a:xfrm>
          <a:prstGeom prst="rect">
            <a:avLst/>
          </a:prstGeom>
          <a:noFill/>
        </p:spPr>
        <p:txBody>
          <a:bodyPr wrap="none" rtlCol="0">
            <a:spAutoFit/>
          </a:bodyPr>
          <a:lstStyle/>
          <a:p>
            <a:r>
              <a:rPr lang="en-US" sz="4000" b="1" dirty="0" smtClean="0">
                <a:solidFill>
                  <a:srgbClr val="3366FF"/>
                </a:solidFill>
              </a:rPr>
              <a:t>He went home</a:t>
            </a:r>
          </a:p>
          <a:p>
            <a:endParaRPr lang="en-US" sz="4000" dirty="0"/>
          </a:p>
        </p:txBody>
      </p:sp>
      <p:sp>
        <p:nvSpPr>
          <p:cNvPr id="5" name="TextBox 4"/>
          <p:cNvSpPr txBox="1"/>
          <p:nvPr/>
        </p:nvSpPr>
        <p:spPr>
          <a:xfrm>
            <a:off x="558801" y="5316565"/>
            <a:ext cx="7724716" cy="1446550"/>
          </a:xfrm>
          <a:prstGeom prst="rect">
            <a:avLst/>
          </a:prstGeom>
          <a:noFill/>
        </p:spPr>
        <p:txBody>
          <a:bodyPr wrap="none" rtlCol="0">
            <a:spAutoFit/>
          </a:bodyPr>
          <a:lstStyle/>
          <a:p>
            <a:r>
              <a:rPr lang="en-US" sz="4400" dirty="0" smtClean="0">
                <a:solidFill>
                  <a:srgbClr val="FF0000"/>
                </a:solidFill>
              </a:rPr>
              <a:t>What combinations make sense?</a:t>
            </a:r>
          </a:p>
          <a:p>
            <a:endParaRPr lang="en-US" sz="4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WordSeeker</a:t>
            </a:r>
            <a:r>
              <a:rPr lang="en-US" dirty="0" smtClean="0"/>
              <a:t/>
            </a:r>
            <a:br>
              <a:rPr lang="en-US" dirty="0" smtClean="0"/>
            </a:br>
            <a:r>
              <a:rPr lang="en-US" dirty="0" smtClean="0"/>
              <a:t>Our colleagues from Ohio University</a:t>
            </a:r>
            <a:br>
              <a:rPr lang="en-US" dirty="0" smtClean="0"/>
            </a:br>
            <a:r>
              <a:rPr lang="en-US" dirty="0" smtClean="0"/>
              <a:t>Lonnie Welsh and his team</a:t>
            </a:r>
            <a:endParaRPr lang="en-US" dirty="0"/>
          </a:p>
        </p:txBody>
      </p:sp>
      <p:pic>
        <p:nvPicPr>
          <p:cNvPr id="4" name="Picture 3" descr="Screen shot 2011-01-13 at 4.24.33 PM.png"/>
          <p:cNvPicPr>
            <a:picLocks noChangeAspect="1"/>
          </p:cNvPicPr>
          <p:nvPr/>
        </p:nvPicPr>
        <p:blipFill>
          <a:blip r:embed="rId2"/>
          <a:stretch>
            <a:fillRect/>
          </a:stretch>
        </p:blipFill>
        <p:spPr>
          <a:xfrm>
            <a:off x="147401" y="1738923"/>
            <a:ext cx="8849198" cy="3843870"/>
          </a:xfrm>
          <a:prstGeom prst="rect">
            <a:avLst/>
          </a:prstGeom>
        </p:spPr>
      </p:pic>
      <p:sp>
        <p:nvSpPr>
          <p:cNvPr id="5" name="TextBox 4"/>
          <p:cNvSpPr txBox="1"/>
          <p:nvPr/>
        </p:nvSpPr>
        <p:spPr>
          <a:xfrm>
            <a:off x="2126340" y="6099282"/>
            <a:ext cx="4808904" cy="677108"/>
          </a:xfrm>
          <a:prstGeom prst="rect">
            <a:avLst/>
          </a:prstGeom>
          <a:noFill/>
        </p:spPr>
        <p:txBody>
          <a:bodyPr wrap="none" rtlCol="0">
            <a:spAutoFit/>
          </a:bodyPr>
          <a:lstStyle/>
          <a:p>
            <a:r>
              <a:rPr lang="en-US" sz="3800" dirty="0" smtClean="0">
                <a:solidFill>
                  <a:srgbClr val="FF0000"/>
                </a:solidFill>
              </a:rPr>
              <a:t>2008    Interpretations?</a:t>
            </a:r>
            <a:endParaRPr lang="en-US" sz="38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1989</TotalTime>
  <Words>3511</Words>
  <Application>Microsoft Macintosh PowerPoint</Application>
  <PresentationFormat>On-screen Show (4:3)</PresentationFormat>
  <Paragraphs>315</Paragraphs>
  <Slides>50</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Equation</vt:lpstr>
      <vt:lpstr>Document</vt:lpstr>
      <vt:lpstr>DNA vs Human Language </vt:lpstr>
      <vt:lpstr>PowerPoint Presentation</vt:lpstr>
      <vt:lpstr>PowerPoint Presentation</vt:lpstr>
      <vt:lpstr>PowerPoint Presentation</vt:lpstr>
      <vt:lpstr>There are negative and positive correlations between neighboring letters both in English and DNA</vt:lpstr>
      <vt:lpstr>Combination of letters are limited!</vt:lpstr>
      <vt:lpstr>PowerPoint Presentation</vt:lpstr>
      <vt:lpstr>English has a larger scale of non-randomness – in the order of words</vt:lpstr>
      <vt:lpstr>WordSeeker Our colleagues from Ohio University Lonnie Welsh and his team</vt:lpstr>
      <vt:lpstr>PowerPoint Presentation</vt:lpstr>
      <vt:lpstr>Mid-range scale of non-randomness in English</vt:lpstr>
      <vt:lpstr>Mid-range inhomogeneity in genomic DNA</vt:lpstr>
      <vt:lpstr>English Long-range inhomogeneity</vt:lpstr>
      <vt:lpstr>Genomic long-range inhomogeneity</vt:lpstr>
      <vt:lpstr>PowerPoint Presentation</vt:lpstr>
      <vt:lpstr>What are isochores?</vt:lpstr>
      <vt:lpstr>Isochore origins</vt:lpstr>
      <vt:lpstr>Isochore evolution</vt:lpstr>
      <vt:lpstr>Difference in DNA chains in prokaryotes</vt:lpstr>
      <vt:lpstr>PowerPoint Presentation</vt:lpstr>
      <vt:lpstr>Trifonov’s periodicities</vt:lpstr>
      <vt:lpstr>Assignment #1 </vt:lpstr>
      <vt:lpstr>PowerPoint Presentation</vt:lpstr>
      <vt:lpstr>PowerPoint Presentation</vt:lpstr>
      <vt:lpstr>Under-representation of CG dinucleotides in the human genome due to methylation</vt:lpstr>
      <vt:lpstr>Why there is a shortage of CG dinucleotides in the human genome?</vt:lpstr>
      <vt:lpstr>PowerPoint Presentation</vt:lpstr>
      <vt:lpstr>PowerPoint Presentation</vt:lpstr>
      <vt:lpstr>Short-range inhomogeneity</vt:lpstr>
      <vt:lpstr>There are hundreds of intercellular molecular processes that cause mutations or selection of mutations at specific sites</vt:lpstr>
      <vt:lpstr>Table of genomic signatures in humans</vt:lpstr>
      <vt:lpstr>Genome signature comparisons among prokaryote, plasmid and mitochondrial DNA  Campbell A., Mrazek J., Karlin S. PNAS 1999, 96:9184-9189</vt:lpstr>
      <vt:lpstr>PowerPoint Presentation</vt:lpstr>
      <vt:lpstr>Generation of random sequence</vt:lpstr>
      <vt:lpstr>Two approaches for generating random sequence</vt:lpstr>
      <vt:lpstr>Perl program to generate random sequence </vt:lpstr>
      <vt:lpstr>SRI generator</vt:lpstr>
      <vt:lpstr>Markov Models to generate random sequences with specific compositions</vt:lpstr>
      <vt:lpstr>PowerPoint Presentation</vt:lpstr>
      <vt:lpstr>Mid-range inhomogeneity</vt:lpstr>
      <vt:lpstr>MRI-analyzer (Mid-Range Inhomogeneity)</vt:lpstr>
      <vt:lpstr>Looking for MRI in English language</vt:lpstr>
      <vt:lpstr>Conversion of English to the genomic (AGTC) language</vt:lpstr>
      <vt:lpstr>English language does not show profound MRI pattern</vt:lpstr>
      <vt:lpstr>PowerPoint Presentation</vt:lpstr>
      <vt:lpstr>Assignment #2 </vt:lpstr>
      <vt:lpstr>2 envelops paradox</vt:lpstr>
      <vt:lpstr>Optional assignment #3 to improve your grades</vt:lpstr>
      <vt:lpstr>Assignment #1 </vt:lpstr>
      <vt:lpstr>Assignment #2 </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vs Human Language </dc:title>
  <dc:creator>Alexei Fedorov</dc:creator>
  <cp:lastModifiedBy>Alexei Fedorov</cp:lastModifiedBy>
  <cp:revision>26</cp:revision>
  <dcterms:created xsi:type="dcterms:W3CDTF">2011-01-16T18:13:40Z</dcterms:created>
  <dcterms:modified xsi:type="dcterms:W3CDTF">2015-02-03T20:34:22Z</dcterms:modified>
</cp:coreProperties>
</file>