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0" r:id="rId2"/>
    <p:sldId id="256" r:id="rId3"/>
    <p:sldId id="258" r:id="rId4"/>
    <p:sldId id="262" r:id="rId5"/>
    <p:sldId id="289" r:id="rId6"/>
    <p:sldId id="263" r:id="rId7"/>
    <p:sldId id="264" r:id="rId8"/>
    <p:sldId id="266" r:id="rId9"/>
    <p:sldId id="265" r:id="rId10"/>
    <p:sldId id="267" r:id="rId11"/>
    <p:sldId id="271" r:id="rId12"/>
    <p:sldId id="272" r:id="rId13"/>
    <p:sldId id="273" r:id="rId14"/>
    <p:sldId id="274" r:id="rId15"/>
    <p:sldId id="270" r:id="rId16"/>
    <p:sldId id="276" r:id="rId17"/>
    <p:sldId id="269" r:id="rId18"/>
    <p:sldId id="268"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0" r:id="rId32"/>
    <p:sldId id="291" r:id="rId33"/>
    <p:sldId id="292" r:id="rId34"/>
    <p:sldId id="293" r:id="rId35"/>
    <p:sldId id="29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76" d="100"/>
          <a:sy n="176" d="100"/>
        </p:scale>
        <p:origin x="-3200" y="1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xon:Users:afedorov:Documents:Microsoft%20User%20Data:Saved%20Attachments:Copy%20of%20CBI_dist_Oct20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xon:Users:afedorov:Documents:EDUCATION:MARYAM:%25GC_Jan18_2011.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Exon:Users:afedorov:Documents:EDUCATION:MARYAM:%25GC_Jan18_2011.xlsx" TargetMode="External"/><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Exon:Users:afedorov:Documents:EDUCATION:MARYAM:%25GC_Jan18_2011.xlsx" TargetMode="External"/><Relationship Id="rId2"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oleObject" Target="Exon:Users:afedorov:Desktop:ABPG2011:L5_abpg2011:L5_graphs.xlsx" TargetMode="External"/><Relationship Id="rId2"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1" Type="http://schemas.openxmlformats.org/officeDocument/2006/relationships/oleObject" Target="Exon:Users:afedorov:Desktop:ABPG2011:L5_abpg2011:L5_graphs.xlsx" TargetMode="External"/><Relationship Id="rId2"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1" Type="http://schemas.openxmlformats.org/officeDocument/2006/relationships/oleObject" Target="Exon:Users:afedorov:Desktop:ABPG2011:L5_abpg2011:L5_graphs.xlsx" TargetMode="External"/><Relationship Id="rId2"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0192342440940602"/>
          <c:y val="0.0260406666858042"/>
        </c:manualLayout>
      </c:layout>
      <c:overlay val="0"/>
      <c:txPr>
        <a:bodyPr/>
        <a:lstStyle/>
        <a:p>
          <a:pPr>
            <a:defRPr sz="2600"/>
          </a:pPr>
          <a:endParaRPr lang="en-US"/>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Sheet2!$C$1</c:f>
              <c:strCache>
                <c:ptCount val="1"/>
                <c:pt idx="0">
                  <c:v># human genes</c:v>
                </c:pt>
              </c:strCache>
            </c:strRef>
          </c:tx>
          <c:invertIfNegative val="0"/>
          <c:cat>
            <c:strRef>
              <c:f>Sheet2!$B$2:$B$14</c:f>
              <c:strCache>
                <c:ptCount val="13"/>
                <c:pt idx="0">
                  <c:v>0.8</c:v>
                </c:pt>
                <c:pt idx="1">
                  <c:v>0.7</c:v>
                </c:pt>
                <c:pt idx="2">
                  <c:v>0.6</c:v>
                </c:pt>
                <c:pt idx="3">
                  <c:v>0.5</c:v>
                </c:pt>
                <c:pt idx="4">
                  <c:v>0.4</c:v>
                </c:pt>
                <c:pt idx="5">
                  <c:v>0.3</c:v>
                </c:pt>
                <c:pt idx="6">
                  <c:v>0.2</c:v>
                </c:pt>
                <c:pt idx="7">
                  <c:v>0.1</c:v>
                </c:pt>
                <c:pt idx="8">
                  <c:v>0</c:v>
                </c:pt>
                <c:pt idx="9">
                  <c:v>(-0.1)</c:v>
                </c:pt>
                <c:pt idx="10">
                  <c:v>(-0.2)</c:v>
                </c:pt>
                <c:pt idx="11">
                  <c:v>(-0.3)</c:v>
                </c:pt>
                <c:pt idx="12">
                  <c:v>(-0.4)</c:v>
                </c:pt>
              </c:strCache>
            </c:strRef>
          </c:cat>
          <c:val>
            <c:numRef>
              <c:f>Sheet2!$C$2:$C$14</c:f>
              <c:numCache>
                <c:formatCode>General</c:formatCode>
                <c:ptCount val="13"/>
                <c:pt idx="0">
                  <c:v>0.0</c:v>
                </c:pt>
                <c:pt idx="1">
                  <c:v>3.0</c:v>
                </c:pt>
                <c:pt idx="2">
                  <c:v>126.0</c:v>
                </c:pt>
                <c:pt idx="3">
                  <c:v>1362.0</c:v>
                </c:pt>
                <c:pt idx="4">
                  <c:v>3171.0</c:v>
                </c:pt>
                <c:pt idx="5">
                  <c:v>3559.0</c:v>
                </c:pt>
                <c:pt idx="6">
                  <c:v>3130.0</c:v>
                </c:pt>
                <c:pt idx="7">
                  <c:v>2690.0</c:v>
                </c:pt>
                <c:pt idx="8">
                  <c:v>2612.0</c:v>
                </c:pt>
                <c:pt idx="9">
                  <c:v>1416.0</c:v>
                </c:pt>
                <c:pt idx="10">
                  <c:v>95.0</c:v>
                </c:pt>
                <c:pt idx="11">
                  <c:v>7.0</c:v>
                </c:pt>
                <c:pt idx="12">
                  <c:v>2.0</c:v>
                </c:pt>
              </c:numCache>
            </c:numRef>
          </c:val>
        </c:ser>
        <c:dLbls>
          <c:showLegendKey val="0"/>
          <c:showVal val="0"/>
          <c:showCatName val="0"/>
          <c:showSerName val="0"/>
          <c:showPercent val="0"/>
          <c:showBubbleSize val="0"/>
        </c:dLbls>
        <c:gapWidth val="150"/>
        <c:shape val="box"/>
        <c:axId val="542385896"/>
        <c:axId val="542388936"/>
        <c:axId val="0"/>
      </c:bar3DChart>
      <c:catAx>
        <c:axId val="542385896"/>
        <c:scaling>
          <c:orientation val="minMax"/>
        </c:scaling>
        <c:delete val="0"/>
        <c:axPos val="b"/>
        <c:majorTickMark val="out"/>
        <c:minorTickMark val="none"/>
        <c:tickLblPos val="nextTo"/>
        <c:txPr>
          <a:bodyPr/>
          <a:lstStyle/>
          <a:p>
            <a:pPr>
              <a:defRPr sz="1800"/>
            </a:pPr>
            <a:endParaRPr lang="en-US"/>
          </a:p>
        </c:txPr>
        <c:crossAx val="542388936"/>
        <c:crosses val="autoZero"/>
        <c:auto val="1"/>
        <c:lblAlgn val="ctr"/>
        <c:lblOffset val="100"/>
        <c:noMultiLvlLbl val="0"/>
      </c:catAx>
      <c:valAx>
        <c:axId val="542388936"/>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542385896"/>
        <c:crosses val="autoZero"/>
        <c:crossBetween val="between"/>
        <c:majorUnit val="1000.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%GC   in different codon positions </a:t>
            </a:r>
          </a:p>
        </c:rich>
      </c:tx>
      <c:layout/>
      <c:overlay val="0"/>
    </c:title>
    <c:autoTitleDeleted val="0"/>
    <c:plotArea>
      <c:layout/>
      <c:scatterChart>
        <c:scatterStyle val="lineMarker"/>
        <c:varyColors val="0"/>
        <c:ser>
          <c:idx val="0"/>
          <c:order val="0"/>
          <c:tx>
            <c:v>species</c:v>
          </c:tx>
          <c:spPr>
            <a:ln w="28575">
              <a:noFill/>
            </a:ln>
          </c:spPr>
          <c:xVal>
            <c:numRef>
              <c:f>'[%GC_Jan18_2011.xlsx]Prok'!$E$2:$E$44</c:f>
              <c:numCache>
                <c:formatCode>General</c:formatCode>
                <c:ptCount val="43"/>
                <c:pt idx="0">
                  <c:v>53.83</c:v>
                </c:pt>
                <c:pt idx="1">
                  <c:v>69.27</c:v>
                </c:pt>
                <c:pt idx="2">
                  <c:v>70.56</c:v>
                </c:pt>
                <c:pt idx="3">
                  <c:v>68.28</c:v>
                </c:pt>
                <c:pt idx="4">
                  <c:v>52.62</c:v>
                </c:pt>
                <c:pt idx="5">
                  <c:v>53.49</c:v>
                </c:pt>
                <c:pt idx="6">
                  <c:v>53.06</c:v>
                </c:pt>
                <c:pt idx="7">
                  <c:v>64.7</c:v>
                </c:pt>
                <c:pt idx="8">
                  <c:v>59.58</c:v>
                </c:pt>
                <c:pt idx="9">
                  <c:v>50.44</c:v>
                </c:pt>
                <c:pt idx="10">
                  <c:v>47.7</c:v>
                </c:pt>
                <c:pt idx="11">
                  <c:v>54.78</c:v>
                </c:pt>
                <c:pt idx="12">
                  <c:v>56.83</c:v>
                </c:pt>
                <c:pt idx="13">
                  <c:v>65.35</c:v>
                </c:pt>
                <c:pt idx="14">
                  <c:v>48.63</c:v>
                </c:pt>
                <c:pt idx="15">
                  <c:v>49.78</c:v>
                </c:pt>
                <c:pt idx="16">
                  <c:v>44.67</c:v>
                </c:pt>
                <c:pt idx="17">
                  <c:v>40.27</c:v>
                </c:pt>
                <c:pt idx="18">
                  <c:v>57.81</c:v>
                </c:pt>
                <c:pt idx="19">
                  <c:v>47.33</c:v>
                </c:pt>
                <c:pt idx="20">
                  <c:v>50.29</c:v>
                </c:pt>
                <c:pt idx="21">
                  <c:v>54.64</c:v>
                </c:pt>
                <c:pt idx="22">
                  <c:v>58.8</c:v>
                </c:pt>
                <c:pt idx="23">
                  <c:v>45.48</c:v>
                </c:pt>
                <c:pt idx="24">
                  <c:v>51.87</c:v>
                </c:pt>
                <c:pt idx="25">
                  <c:v>55.93</c:v>
                </c:pt>
                <c:pt idx="32">
                  <c:v>53.0</c:v>
                </c:pt>
                <c:pt idx="33">
                  <c:v>39.76</c:v>
                </c:pt>
                <c:pt idx="34">
                  <c:v>55.36</c:v>
                </c:pt>
                <c:pt idx="35">
                  <c:v>49.51</c:v>
                </c:pt>
                <c:pt idx="36">
                  <c:v>41.64</c:v>
                </c:pt>
                <c:pt idx="37">
                  <c:v>50.29</c:v>
                </c:pt>
                <c:pt idx="38">
                  <c:v>44.72</c:v>
                </c:pt>
              </c:numCache>
            </c:numRef>
          </c:xVal>
          <c:yVal>
            <c:numRef>
              <c:f>'[%GC_Jan18_2011.xlsx]Prok'!$F$2:$F$44</c:f>
              <c:numCache>
                <c:formatCode>General</c:formatCode>
                <c:ptCount val="43"/>
                <c:pt idx="0">
                  <c:v>40.61</c:v>
                </c:pt>
                <c:pt idx="1">
                  <c:v>49.77</c:v>
                </c:pt>
                <c:pt idx="2">
                  <c:v>50.46</c:v>
                </c:pt>
                <c:pt idx="3">
                  <c:v>46.72</c:v>
                </c:pt>
                <c:pt idx="4">
                  <c:v>37.14</c:v>
                </c:pt>
                <c:pt idx="5">
                  <c:v>37.14</c:v>
                </c:pt>
                <c:pt idx="6">
                  <c:v>37.77</c:v>
                </c:pt>
                <c:pt idx="7">
                  <c:v>42.28</c:v>
                </c:pt>
                <c:pt idx="8">
                  <c:v>43.89</c:v>
                </c:pt>
                <c:pt idx="9">
                  <c:v>32.37</c:v>
                </c:pt>
                <c:pt idx="10">
                  <c:v>33.68</c:v>
                </c:pt>
                <c:pt idx="11">
                  <c:v>38.1</c:v>
                </c:pt>
                <c:pt idx="12">
                  <c:v>38.63</c:v>
                </c:pt>
                <c:pt idx="13">
                  <c:v>46.45</c:v>
                </c:pt>
                <c:pt idx="14">
                  <c:v>34.57</c:v>
                </c:pt>
                <c:pt idx="15">
                  <c:v>35.79</c:v>
                </c:pt>
                <c:pt idx="16">
                  <c:v>32.16</c:v>
                </c:pt>
                <c:pt idx="17">
                  <c:v>29.6</c:v>
                </c:pt>
                <c:pt idx="18">
                  <c:v>41.03</c:v>
                </c:pt>
                <c:pt idx="19">
                  <c:v>34.81</c:v>
                </c:pt>
                <c:pt idx="20">
                  <c:v>34.86</c:v>
                </c:pt>
                <c:pt idx="21">
                  <c:v>41.41</c:v>
                </c:pt>
                <c:pt idx="22">
                  <c:v>40.85</c:v>
                </c:pt>
                <c:pt idx="23">
                  <c:v>32.37</c:v>
                </c:pt>
                <c:pt idx="24">
                  <c:v>35.14</c:v>
                </c:pt>
                <c:pt idx="25">
                  <c:v>41.76</c:v>
                </c:pt>
                <c:pt idx="32">
                  <c:v>36.68</c:v>
                </c:pt>
                <c:pt idx="33">
                  <c:v>28.87</c:v>
                </c:pt>
                <c:pt idx="34">
                  <c:v>40.73</c:v>
                </c:pt>
                <c:pt idx="35">
                  <c:v>34.56</c:v>
                </c:pt>
                <c:pt idx="36">
                  <c:v>33.2</c:v>
                </c:pt>
                <c:pt idx="37">
                  <c:v>34.86</c:v>
                </c:pt>
                <c:pt idx="38">
                  <c:v>34.24</c:v>
                </c:pt>
              </c:numCache>
            </c:numRef>
          </c:yVal>
          <c:smooth val="0"/>
        </c:ser>
        <c:dLbls>
          <c:showLegendKey val="0"/>
          <c:showVal val="0"/>
          <c:showCatName val="0"/>
          <c:showSerName val="0"/>
          <c:showPercent val="0"/>
          <c:showBubbleSize val="0"/>
        </c:dLbls>
        <c:axId val="600990936"/>
        <c:axId val="600996728"/>
      </c:scatterChart>
      <c:valAx>
        <c:axId val="600990936"/>
        <c:scaling>
          <c:orientation val="minMax"/>
          <c:min val="35.0"/>
        </c:scaling>
        <c:delete val="0"/>
        <c:axPos val="b"/>
        <c:title>
          <c:tx>
            <c:rich>
              <a:bodyPr/>
              <a:lstStyle/>
              <a:p>
                <a:pPr>
                  <a:defRPr/>
                </a:pPr>
                <a:r>
                  <a:rPr lang="en-US" sz="1600"/>
                  <a:t>%GC</a:t>
                </a:r>
                <a:r>
                  <a:rPr lang="en-US" sz="1600" baseline="0"/>
                  <a:t> in 1st codon position</a:t>
                </a:r>
                <a:endParaRPr lang="en-US" sz="1600"/>
              </a:p>
            </c:rich>
          </c:tx>
          <c:layout/>
          <c:overlay val="0"/>
        </c:title>
        <c:numFmt formatCode="General" sourceLinked="1"/>
        <c:majorTickMark val="none"/>
        <c:minorTickMark val="none"/>
        <c:tickLblPos val="nextTo"/>
        <c:txPr>
          <a:bodyPr/>
          <a:lstStyle/>
          <a:p>
            <a:pPr>
              <a:defRPr sz="1400"/>
            </a:pPr>
            <a:endParaRPr lang="en-US"/>
          </a:p>
        </c:txPr>
        <c:crossAx val="600996728"/>
        <c:crosses val="autoZero"/>
        <c:crossBetween val="midCat"/>
      </c:valAx>
      <c:valAx>
        <c:axId val="600996728"/>
        <c:scaling>
          <c:orientation val="minMax"/>
          <c:min val="20.0"/>
        </c:scaling>
        <c:delete val="0"/>
        <c:axPos val="l"/>
        <c:majorGridlines/>
        <c:title>
          <c:tx>
            <c:rich>
              <a:bodyPr/>
              <a:lstStyle/>
              <a:p>
                <a:pPr>
                  <a:defRPr sz="1600"/>
                </a:pPr>
                <a:r>
                  <a:rPr lang="en-US" sz="1600"/>
                  <a:t>%GC in 2nd codon position</a:t>
                </a:r>
              </a:p>
            </c:rich>
          </c:tx>
          <c:layout>
            <c:manualLayout>
              <c:xMode val="edge"/>
              <c:yMode val="edge"/>
              <c:x val="0.0302404603270745"/>
              <c:y val="0.140562925129854"/>
            </c:manualLayout>
          </c:layout>
          <c:overlay val="0"/>
        </c:title>
        <c:numFmt formatCode="General" sourceLinked="1"/>
        <c:majorTickMark val="none"/>
        <c:minorTickMark val="none"/>
        <c:tickLblPos val="nextTo"/>
        <c:txPr>
          <a:bodyPr/>
          <a:lstStyle/>
          <a:p>
            <a:pPr>
              <a:defRPr sz="1400"/>
            </a:pPr>
            <a:endParaRPr lang="en-US"/>
          </a:p>
        </c:txPr>
        <c:crossAx val="600990936"/>
        <c:crosses val="autoZero"/>
        <c:crossBetween val="midCat"/>
      </c:valAx>
      <c:spPr>
        <a:effectLst>
          <a:outerShdw blurRad="412750" dir="2700000" algn="tl" rotWithShape="0">
            <a:srgbClr val="000000"/>
          </a:outerShdw>
        </a:effectLst>
      </c:spPr>
    </c:plotArea>
    <c:legend>
      <c:legendPos val="r"/>
      <c:layout/>
      <c:overlay val="0"/>
      <c:txPr>
        <a:bodyPr/>
        <a:lstStyle/>
        <a:p>
          <a:pPr>
            <a:defRPr sz="1400"/>
          </a:pPr>
          <a:endParaRPr lang="en-US"/>
        </a:p>
      </c:txPr>
    </c:legend>
    <c:plotVisOnly val="1"/>
    <c:dispBlanksAs val="gap"/>
    <c:showDLblsOverMax val="0"/>
  </c:chart>
  <c:spPr>
    <a:effectLst>
      <a:outerShdw blurRad="50800" dist="38100" dir="2700000" algn="tl" rotWithShape="0">
        <a:schemeClr val="tx1">
          <a:alpha val="43000"/>
        </a:schemeClr>
      </a:outerShdw>
    </a:effectLst>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a:t>%GC</a:t>
            </a:r>
            <a:r>
              <a:rPr lang="en-US" sz="1800" baseline="0"/>
              <a:t> in different codon positions</a:t>
            </a:r>
            <a:endParaRPr lang="en-US" sz="1800"/>
          </a:p>
        </c:rich>
      </c:tx>
      <c:layout>
        <c:manualLayout>
          <c:xMode val="edge"/>
          <c:yMode val="edge"/>
          <c:x val="0.129770312044328"/>
          <c:y val="0.0250783699059561"/>
        </c:manualLayout>
      </c:layout>
      <c:overlay val="0"/>
    </c:title>
    <c:autoTitleDeleted val="0"/>
    <c:plotArea>
      <c:layout/>
      <c:scatterChart>
        <c:scatterStyle val="lineMarker"/>
        <c:varyColors val="0"/>
        <c:ser>
          <c:idx val="0"/>
          <c:order val="0"/>
          <c:tx>
            <c:v>species</c:v>
          </c:tx>
          <c:spPr>
            <a:ln w="28575">
              <a:noFill/>
            </a:ln>
          </c:spPr>
          <c:xVal>
            <c:numRef>
              <c:f>'[%GC_Jan18_2011.xlsx]Prok'!$E$2:$E$44</c:f>
              <c:numCache>
                <c:formatCode>General</c:formatCode>
                <c:ptCount val="43"/>
                <c:pt idx="0">
                  <c:v>53.83</c:v>
                </c:pt>
                <c:pt idx="1">
                  <c:v>69.27</c:v>
                </c:pt>
                <c:pt idx="2">
                  <c:v>70.56</c:v>
                </c:pt>
                <c:pt idx="3">
                  <c:v>68.28</c:v>
                </c:pt>
                <c:pt idx="4">
                  <c:v>52.62</c:v>
                </c:pt>
                <c:pt idx="5">
                  <c:v>53.49</c:v>
                </c:pt>
                <c:pt idx="6">
                  <c:v>53.06</c:v>
                </c:pt>
                <c:pt idx="7">
                  <c:v>64.7</c:v>
                </c:pt>
                <c:pt idx="8">
                  <c:v>59.58</c:v>
                </c:pt>
                <c:pt idx="9">
                  <c:v>50.44</c:v>
                </c:pt>
                <c:pt idx="10">
                  <c:v>47.7</c:v>
                </c:pt>
                <c:pt idx="11">
                  <c:v>54.78</c:v>
                </c:pt>
                <c:pt idx="12">
                  <c:v>56.83</c:v>
                </c:pt>
                <c:pt idx="13">
                  <c:v>65.35</c:v>
                </c:pt>
                <c:pt idx="14">
                  <c:v>48.63</c:v>
                </c:pt>
                <c:pt idx="15">
                  <c:v>49.78</c:v>
                </c:pt>
                <c:pt idx="16">
                  <c:v>44.67</c:v>
                </c:pt>
                <c:pt idx="17">
                  <c:v>40.27</c:v>
                </c:pt>
                <c:pt idx="18">
                  <c:v>57.81</c:v>
                </c:pt>
                <c:pt idx="19">
                  <c:v>47.33</c:v>
                </c:pt>
                <c:pt idx="20">
                  <c:v>50.29</c:v>
                </c:pt>
                <c:pt idx="21">
                  <c:v>54.64</c:v>
                </c:pt>
                <c:pt idx="22">
                  <c:v>58.8</c:v>
                </c:pt>
                <c:pt idx="23">
                  <c:v>45.48</c:v>
                </c:pt>
                <c:pt idx="24">
                  <c:v>51.87</c:v>
                </c:pt>
                <c:pt idx="25">
                  <c:v>55.93</c:v>
                </c:pt>
                <c:pt idx="32">
                  <c:v>53.0</c:v>
                </c:pt>
                <c:pt idx="33">
                  <c:v>39.76</c:v>
                </c:pt>
                <c:pt idx="34">
                  <c:v>55.36</c:v>
                </c:pt>
                <c:pt idx="35">
                  <c:v>49.51</c:v>
                </c:pt>
                <c:pt idx="36">
                  <c:v>41.64</c:v>
                </c:pt>
                <c:pt idx="37">
                  <c:v>50.29</c:v>
                </c:pt>
                <c:pt idx="38">
                  <c:v>44.72</c:v>
                </c:pt>
              </c:numCache>
            </c:numRef>
          </c:xVal>
          <c:yVal>
            <c:numRef>
              <c:f>'[%GC_Jan18_2011.xlsx]Prok'!$G$2:$G$44</c:f>
              <c:numCache>
                <c:formatCode>General</c:formatCode>
                <c:ptCount val="43"/>
                <c:pt idx="0">
                  <c:v>47.45</c:v>
                </c:pt>
                <c:pt idx="1">
                  <c:v>84.63</c:v>
                </c:pt>
                <c:pt idx="2">
                  <c:v>79.26</c:v>
                </c:pt>
                <c:pt idx="3">
                  <c:v>85.16</c:v>
                </c:pt>
                <c:pt idx="4">
                  <c:v>30.63</c:v>
                </c:pt>
                <c:pt idx="5">
                  <c:v>33.93</c:v>
                </c:pt>
                <c:pt idx="6">
                  <c:v>46.96</c:v>
                </c:pt>
                <c:pt idx="7">
                  <c:v>81.44</c:v>
                </c:pt>
                <c:pt idx="8">
                  <c:v>67.45</c:v>
                </c:pt>
                <c:pt idx="9">
                  <c:v>47.93</c:v>
                </c:pt>
                <c:pt idx="10">
                  <c:v>25.89</c:v>
                </c:pt>
                <c:pt idx="11">
                  <c:v>52.55</c:v>
                </c:pt>
                <c:pt idx="12">
                  <c:v>47.01</c:v>
                </c:pt>
                <c:pt idx="13">
                  <c:v>76.02</c:v>
                </c:pt>
                <c:pt idx="14">
                  <c:v>25.34</c:v>
                </c:pt>
                <c:pt idx="15">
                  <c:v>29.63</c:v>
                </c:pt>
                <c:pt idx="16">
                  <c:v>25.82</c:v>
                </c:pt>
                <c:pt idx="17">
                  <c:v>16.51</c:v>
                </c:pt>
                <c:pt idx="18">
                  <c:v>63.13</c:v>
                </c:pt>
                <c:pt idx="19">
                  <c:v>34.46</c:v>
                </c:pt>
                <c:pt idx="20">
                  <c:v>50.28</c:v>
                </c:pt>
                <c:pt idx="21">
                  <c:v>48.09</c:v>
                </c:pt>
                <c:pt idx="22">
                  <c:v>55.58</c:v>
                </c:pt>
                <c:pt idx="23">
                  <c:v>22.68</c:v>
                </c:pt>
                <c:pt idx="24">
                  <c:v>38.53</c:v>
                </c:pt>
                <c:pt idx="25">
                  <c:v>45.02</c:v>
                </c:pt>
                <c:pt idx="32">
                  <c:v>58.4</c:v>
                </c:pt>
                <c:pt idx="33">
                  <c:v>24.97</c:v>
                </c:pt>
                <c:pt idx="34">
                  <c:v>59.61</c:v>
                </c:pt>
                <c:pt idx="35">
                  <c:v>39.29</c:v>
                </c:pt>
                <c:pt idx="36">
                  <c:v>36.39</c:v>
                </c:pt>
                <c:pt idx="37">
                  <c:v>50.28</c:v>
                </c:pt>
                <c:pt idx="38">
                  <c:v>33.49</c:v>
                </c:pt>
              </c:numCache>
            </c:numRef>
          </c:yVal>
          <c:smooth val="0"/>
        </c:ser>
        <c:dLbls>
          <c:showLegendKey val="0"/>
          <c:showVal val="0"/>
          <c:showCatName val="0"/>
          <c:showSerName val="0"/>
          <c:showPercent val="0"/>
          <c:showBubbleSize val="0"/>
        </c:dLbls>
        <c:axId val="601036936"/>
        <c:axId val="601042728"/>
      </c:scatterChart>
      <c:valAx>
        <c:axId val="601036936"/>
        <c:scaling>
          <c:orientation val="minMax"/>
          <c:max val="75.0"/>
          <c:min val="35.0"/>
        </c:scaling>
        <c:delete val="0"/>
        <c:axPos val="b"/>
        <c:title>
          <c:tx>
            <c:rich>
              <a:bodyPr/>
              <a:lstStyle/>
              <a:p>
                <a:pPr>
                  <a:defRPr/>
                </a:pPr>
                <a:r>
                  <a:rPr lang="en-US" sz="1600"/>
                  <a:t>%GC</a:t>
                </a:r>
                <a:r>
                  <a:rPr lang="en-US" sz="1600" baseline="0"/>
                  <a:t> in 1st codon position</a:t>
                </a:r>
                <a:endParaRPr lang="en-US" sz="1600"/>
              </a:p>
            </c:rich>
          </c:tx>
          <c:layout/>
          <c:overlay val="0"/>
        </c:title>
        <c:numFmt formatCode="General" sourceLinked="1"/>
        <c:majorTickMark val="none"/>
        <c:minorTickMark val="none"/>
        <c:tickLblPos val="nextTo"/>
        <c:txPr>
          <a:bodyPr/>
          <a:lstStyle/>
          <a:p>
            <a:pPr>
              <a:defRPr sz="1400"/>
            </a:pPr>
            <a:endParaRPr lang="en-US"/>
          </a:p>
        </c:txPr>
        <c:crossAx val="601042728"/>
        <c:crosses val="autoZero"/>
        <c:crossBetween val="midCat"/>
        <c:majorUnit val="10.0"/>
      </c:valAx>
      <c:valAx>
        <c:axId val="601042728"/>
        <c:scaling>
          <c:orientation val="minMax"/>
          <c:min val="10.0"/>
        </c:scaling>
        <c:delete val="0"/>
        <c:axPos val="l"/>
        <c:majorGridlines/>
        <c:title>
          <c:tx>
            <c:rich>
              <a:bodyPr/>
              <a:lstStyle/>
              <a:p>
                <a:pPr>
                  <a:defRPr/>
                </a:pPr>
                <a:r>
                  <a:rPr lang="en-US" sz="1600"/>
                  <a:t>%GC</a:t>
                </a:r>
                <a:r>
                  <a:rPr lang="en-US" sz="1600" baseline="0"/>
                  <a:t> in 3rd position</a:t>
                </a:r>
                <a:endParaRPr lang="en-US" sz="1600"/>
              </a:p>
            </c:rich>
          </c:tx>
          <c:layout>
            <c:manualLayout>
              <c:xMode val="edge"/>
              <c:yMode val="edge"/>
              <c:x val="0.0325925925925926"/>
              <c:y val="0.188411950073639"/>
            </c:manualLayout>
          </c:layout>
          <c:overlay val="0"/>
        </c:title>
        <c:numFmt formatCode="General" sourceLinked="1"/>
        <c:majorTickMark val="none"/>
        <c:minorTickMark val="none"/>
        <c:tickLblPos val="nextTo"/>
        <c:txPr>
          <a:bodyPr/>
          <a:lstStyle/>
          <a:p>
            <a:pPr>
              <a:defRPr sz="1400"/>
            </a:pPr>
            <a:endParaRPr lang="en-US"/>
          </a:p>
        </c:txPr>
        <c:crossAx val="601036936"/>
        <c:crosses val="autoZero"/>
        <c:crossBetween val="midCat"/>
      </c:valAx>
    </c:plotArea>
    <c:legend>
      <c:legendPos val="r"/>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a:t>%GC in different</a:t>
            </a:r>
            <a:r>
              <a:rPr lang="en-US" sz="1800" baseline="0"/>
              <a:t> codon positions</a:t>
            </a:r>
            <a:r>
              <a:rPr lang="en-US" sz="1800"/>
              <a:t> </a:t>
            </a:r>
          </a:p>
        </c:rich>
      </c:tx>
      <c:layout/>
      <c:overlay val="0"/>
    </c:title>
    <c:autoTitleDeleted val="0"/>
    <c:plotArea>
      <c:layout/>
      <c:scatterChart>
        <c:scatterStyle val="lineMarker"/>
        <c:varyColors val="0"/>
        <c:ser>
          <c:idx val="0"/>
          <c:order val="0"/>
          <c:tx>
            <c:v>species</c:v>
          </c:tx>
          <c:spPr>
            <a:ln w="28575">
              <a:noFill/>
            </a:ln>
          </c:spPr>
          <c:xVal>
            <c:numRef>
              <c:f>'[%GC_Jan18_2011.xlsx]Prok'!$F$2:$F$44</c:f>
              <c:numCache>
                <c:formatCode>General</c:formatCode>
                <c:ptCount val="43"/>
                <c:pt idx="0">
                  <c:v>40.61</c:v>
                </c:pt>
                <c:pt idx="1">
                  <c:v>49.77</c:v>
                </c:pt>
                <c:pt idx="2">
                  <c:v>50.46</c:v>
                </c:pt>
                <c:pt idx="3">
                  <c:v>46.72</c:v>
                </c:pt>
                <c:pt idx="4">
                  <c:v>37.14</c:v>
                </c:pt>
                <c:pt idx="5">
                  <c:v>37.14</c:v>
                </c:pt>
                <c:pt idx="6">
                  <c:v>37.77</c:v>
                </c:pt>
                <c:pt idx="7">
                  <c:v>42.28</c:v>
                </c:pt>
                <c:pt idx="8">
                  <c:v>43.89</c:v>
                </c:pt>
                <c:pt idx="9">
                  <c:v>32.37</c:v>
                </c:pt>
                <c:pt idx="10">
                  <c:v>33.68</c:v>
                </c:pt>
                <c:pt idx="11">
                  <c:v>38.1</c:v>
                </c:pt>
                <c:pt idx="12">
                  <c:v>38.63</c:v>
                </c:pt>
                <c:pt idx="13">
                  <c:v>46.45</c:v>
                </c:pt>
                <c:pt idx="14">
                  <c:v>34.57</c:v>
                </c:pt>
                <c:pt idx="15">
                  <c:v>35.79</c:v>
                </c:pt>
                <c:pt idx="16">
                  <c:v>32.16</c:v>
                </c:pt>
                <c:pt idx="17">
                  <c:v>29.6</c:v>
                </c:pt>
                <c:pt idx="18">
                  <c:v>41.03</c:v>
                </c:pt>
                <c:pt idx="19">
                  <c:v>34.81</c:v>
                </c:pt>
                <c:pt idx="20">
                  <c:v>34.86</c:v>
                </c:pt>
                <c:pt idx="21">
                  <c:v>41.41</c:v>
                </c:pt>
                <c:pt idx="22">
                  <c:v>40.85</c:v>
                </c:pt>
                <c:pt idx="23">
                  <c:v>32.37</c:v>
                </c:pt>
                <c:pt idx="24">
                  <c:v>35.14</c:v>
                </c:pt>
                <c:pt idx="25">
                  <c:v>41.76</c:v>
                </c:pt>
                <c:pt idx="32">
                  <c:v>36.68</c:v>
                </c:pt>
                <c:pt idx="33">
                  <c:v>28.87</c:v>
                </c:pt>
                <c:pt idx="34">
                  <c:v>40.73</c:v>
                </c:pt>
                <c:pt idx="35">
                  <c:v>34.56</c:v>
                </c:pt>
                <c:pt idx="36">
                  <c:v>33.2</c:v>
                </c:pt>
                <c:pt idx="37">
                  <c:v>34.86</c:v>
                </c:pt>
                <c:pt idx="38">
                  <c:v>34.24</c:v>
                </c:pt>
              </c:numCache>
            </c:numRef>
          </c:xVal>
          <c:yVal>
            <c:numRef>
              <c:f>'[%GC_Jan18_2011.xlsx]Prok'!$G$2:$G$44</c:f>
              <c:numCache>
                <c:formatCode>General</c:formatCode>
                <c:ptCount val="43"/>
                <c:pt idx="0">
                  <c:v>47.45</c:v>
                </c:pt>
                <c:pt idx="1">
                  <c:v>84.63</c:v>
                </c:pt>
                <c:pt idx="2">
                  <c:v>79.26</c:v>
                </c:pt>
                <c:pt idx="3">
                  <c:v>85.16</c:v>
                </c:pt>
                <c:pt idx="4">
                  <c:v>30.63</c:v>
                </c:pt>
                <c:pt idx="5">
                  <c:v>33.93</c:v>
                </c:pt>
                <c:pt idx="6">
                  <c:v>46.96</c:v>
                </c:pt>
                <c:pt idx="7">
                  <c:v>81.44</c:v>
                </c:pt>
                <c:pt idx="8">
                  <c:v>67.45</c:v>
                </c:pt>
                <c:pt idx="9">
                  <c:v>47.93</c:v>
                </c:pt>
                <c:pt idx="10">
                  <c:v>25.89</c:v>
                </c:pt>
                <c:pt idx="11">
                  <c:v>52.55</c:v>
                </c:pt>
                <c:pt idx="12">
                  <c:v>47.01</c:v>
                </c:pt>
                <c:pt idx="13">
                  <c:v>76.02</c:v>
                </c:pt>
                <c:pt idx="14">
                  <c:v>25.34</c:v>
                </c:pt>
                <c:pt idx="15">
                  <c:v>29.63</c:v>
                </c:pt>
                <c:pt idx="16">
                  <c:v>25.82</c:v>
                </c:pt>
                <c:pt idx="17">
                  <c:v>16.51</c:v>
                </c:pt>
                <c:pt idx="18">
                  <c:v>63.13</c:v>
                </c:pt>
                <c:pt idx="19">
                  <c:v>34.46</c:v>
                </c:pt>
                <c:pt idx="20">
                  <c:v>50.28</c:v>
                </c:pt>
                <c:pt idx="21">
                  <c:v>48.09</c:v>
                </c:pt>
                <c:pt idx="22">
                  <c:v>55.58</c:v>
                </c:pt>
                <c:pt idx="23">
                  <c:v>22.68</c:v>
                </c:pt>
                <c:pt idx="24">
                  <c:v>38.53</c:v>
                </c:pt>
                <c:pt idx="25">
                  <c:v>45.02</c:v>
                </c:pt>
                <c:pt idx="32">
                  <c:v>58.4</c:v>
                </c:pt>
                <c:pt idx="33">
                  <c:v>24.97</c:v>
                </c:pt>
                <c:pt idx="34">
                  <c:v>59.61</c:v>
                </c:pt>
                <c:pt idx="35">
                  <c:v>39.29</c:v>
                </c:pt>
                <c:pt idx="36">
                  <c:v>36.39</c:v>
                </c:pt>
                <c:pt idx="37">
                  <c:v>50.28</c:v>
                </c:pt>
                <c:pt idx="38">
                  <c:v>33.49</c:v>
                </c:pt>
              </c:numCache>
            </c:numRef>
          </c:yVal>
          <c:smooth val="0"/>
        </c:ser>
        <c:dLbls>
          <c:showLegendKey val="0"/>
          <c:showVal val="0"/>
          <c:showCatName val="0"/>
          <c:showSerName val="0"/>
          <c:showPercent val="0"/>
          <c:showBubbleSize val="0"/>
        </c:dLbls>
        <c:axId val="601072920"/>
        <c:axId val="601078680"/>
      </c:scatterChart>
      <c:valAx>
        <c:axId val="601072920"/>
        <c:scaling>
          <c:orientation val="minMax"/>
          <c:min val="25.0"/>
        </c:scaling>
        <c:delete val="0"/>
        <c:axPos val="b"/>
        <c:title>
          <c:tx>
            <c:rich>
              <a:bodyPr/>
              <a:lstStyle/>
              <a:p>
                <a:pPr>
                  <a:defRPr/>
                </a:pPr>
                <a:r>
                  <a:rPr lang="en-US" sz="1600"/>
                  <a:t>%GC in 2nd codon</a:t>
                </a:r>
                <a:r>
                  <a:rPr lang="en-US" sz="1600" baseline="0"/>
                  <a:t> position</a:t>
                </a:r>
                <a:endParaRPr lang="en-US" sz="1600"/>
              </a:p>
            </c:rich>
          </c:tx>
          <c:layout/>
          <c:overlay val="0"/>
        </c:title>
        <c:numFmt formatCode="General" sourceLinked="1"/>
        <c:majorTickMark val="none"/>
        <c:minorTickMark val="none"/>
        <c:tickLblPos val="nextTo"/>
        <c:txPr>
          <a:bodyPr/>
          <a:lstStyle/>
          <a:p>
            <a:pPr>
              <a:defRPr sz="1400"/>
            </a:pPr>
            <a:endParaRPr lang="en-US"/>
          </a:p>
        </c:txPr>
        <c:crossAx val="601078680"/>
        <c:crosses val="autoZero"/>
        <c:crossBetween val="midCat"/>
      </c:valAx>
      <c:valAx>
        <c:axId val="601078680"/>
        <c:scaling>
          <c:orientation val="minMax"/>
          <c:min val="10.0"/>
        </c:scaling>
        <c:delete val="0"/>
        <c:axPos val="l"/>
        <c:majorGridlines/>
        <c:title>
          <c:tx>
            <c:rich>
              <a:bodyPr/>
              <a:lstStyle/>
              <a:p>
                <a:pPr>
                  <a:defRPr sz="1600"/>
                </a:pPr>
                <a:r>
                  <a:rPr lang="en-US" sz="1600"/>
                  <a:t>%GC in</a:t>
                </a:r>
                <a:r>
                  <a:rPr lang="en-US" sz="1600" baseline="0"/>
                  <a:t> 3rd codon position </a:t>
                </a:r>
                <a:endParaRPr lang="en-US" sz="1600"/>
              </a:p>
            </c:rich>
          </c:tx>
          <c:layout>
            <c:manualLayout>
              <c:xMode val="edge"/>
              <c:yMode val="edge"/>
              <c:x val="0.0188733437365253"/>
              <c:y val="0.13495610173329"/>
            </c:manualLayout>
          </c:layout>
          <c:overlay val="0"/>
        </c:title>
        <c:numFmt formatCode="General" sourceLinked="1"/>
        <c:majorTickMark val="none"/>
        <c:minorTickMark val="none"/>
        <c:tickLblPos val="nextTo"/>
        <c:txPr>
          <a:bodyPr/>
          <a:lstStyle/>
          <a:p>
            <a:pPr>
              <a:defRPr sz="1400"/>
            </a:pPr>
            <a:endParaRPr lang="en-US"/>
          </a:p>
        </c:txPr>
        <c:crossAx val="601072920"/>
        <c:crosses val="autoZero"/>
        <c:crossBetween val="midCat"/>
        <c:majorUnit val="10.0"/>
      </c:valAx>
    </c:plotArea>
    <c:legend>
      <c:legendPos val="r"/>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%GC   in differnt codon positions </a:t>
            </a:r>
            <a:endParaRPr lang="en-US" sz="180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sz="1800"/>
          </a:p>
        </c:rich>
      </c:tx>
      <c:layout/>
      <c:overlay val="0"/>
    </c:title>
    <c:autoTitleDeleted val="0"/>
    <c:plotArea>
      <c:layout>
        <c:manualLayout>
          <c:layoutTarget val="inner"/>
          <c:xMode val="edge"/>
          <c:yMode val="edge"/>
          <c:x val="0.147833330410536"/>
          <c:y val="0.135281617981468"/>
          <c:w val="0.713497360714098"/>
          <c:h val="0.711661324171639"/>
        </c:manualLayout>
      </c:layout>
      <c:scatterChart>
        <c:scatterStyle val="lineMarker"/>
        <c:varyColors val="0"/>
        <c:ser>
          <c:idx val="0"/>
          <c:order val="0"/>
          <c:tx>
            <c:v>species</c:v>
          </c:tx>
          <c:spPr>
            <a:ln w="28575">
              <a:noFill/>
            </a:ln>
          </c:spPr>
          <c:xVal>
            <c:numRef>
              <c:f>Euk!$H$2:$H$43</c:f>
              <c:numCache>
                <c:formatCode>General</c:formatCode>
                <c:ptCount val="42"/>
                <c:pt idx="0">
                  <c:v>55.72</c:v>
                </c:pt>
                <c:pt idx="1">
                  <c:v>56.46</c:v>
                </c:pt>
                <c:pt idx="2">
                  <c:v>55.22</c:v>
                </c:pt>
                <c:pt idx="3">
                  <c:v>56.64</c:v>
                </c:pt>
                <c:pt idx="4">
                  <c:v>55.35</c:v>
                </c:pt>
                <c:pt idx="5">
                  <c:v>54.89</c:v>
                </c:pt>
                <c:pt idx="6">
                  <c:v>56.73</c:v>
                </c:pt>
                <c:pt idx="7">
                  <c:v>54.45</c:v>
                </c:pt>
                <c:pt idx="8">
                  <c:v>55.01</c:v>
                </c:pt>
                <c:pt idx="9">
                  <c:v>53.92</c:v>
                </c:pt>
                <c:pt idx="10">
                  <c:v>55.79</c:v>
                </c:pt>
                <c:pt idx="11">
                  <c:v>47.6</c:v>
                </c:pt>
                <c:pt idx="12">
                  <c:v>50.0</c:v>
                </c:pt>
                <c:pt idx="13">
                  <c:v>62.61</c:v>
                </c:pt>
                <c:pt idx="14">
                  <c:v>37.98</c:v>
                </c:pt>
                <c:pt idx="15">
                  <c:v>31.95</c:v>
                </c:pt>
                <c:pt idx="16">
                  <c:v>37.51</c:v>
                </c:pt>
                <c:pt idx="17">
                  <c:v>57.94</c:v>
                </c:pt>
                <c:pt idx="18">
                  <c:v>63.63</c:v>
                </c:pt>
                <c:pt idx="19">
                  <c:v>53.64</c:v>
                </c:pt>
                <c:pt idx="20">
                  <c:v>37.52</c:v>
                </c:pt>
                <c:pt idx="21">
                  <c:v>57.21</c:v>
                </c:pt>
                <c:pt idx="22">
                  <c:v>61.94</c:v>
                </c:pt>
                <c:pt idx="23">
                  <c:v>58.19</c:v>
                </c:pt>
                <c:pt idx="24">
                  <c:v>52.39</c:v>
                </c:pt>
                <c:pt idx="25">
                  <c:v>64.8</c:v>
                </c:pt>
                <c:pt idx="26">
                  <c:v>50.84</c:v>
                </c:pt>
                <c:pt idx="27">
                  <c:v>42.51</c:v>
                </c:pt>
                <c:pt idx="28">
                  <c:v>44.58</c:v>
                </c:pt>
                <c:pt idx="29">
                  <c:v>48.05</c:v>
                </c:pt>
                <c:pt idx="30">
                  <c:v>46.89</c:v>
                </c:pt>
              </c:numCache>
            </c:numRef>
          </c:xVal>
          <c:yVal>
            <c:numRef>
              <c:f>Euk!$I$2:$I$43</c:f>
              <c:numCache>
                <c:formatCode>General</c:formatCode>
                <c:ptCount val="42"/>
                <c:pt idx="0">
                  <c:v>42.54</c:v>
                </c:pt>
                <c:pt idx="1">
                  <c:v>43.94</c:v>
                </c:pt>
                <c:pt idx="2">
                  <c:v>42.28</c:v>
                </c:pt>
                <c:pt idx="3">
                  <c:v>41.89</c:v>
                </c:pt>
                <c:pt idx="4">
                  <c:v>41.92</c:v>
                </c:pt>
                <c:pt idx="5">
                  <c:v>40.84</c:v>
                </c:pt>
                <c:pt idx="6">
                  <c:v>42.44</c:v>
                </c:pt>
                <c:pt idx="7">
                  <c:v>41.73</c:v>
                </c:pt>
                <c:pt idx="8">
                  <c:v>41.37</c:v>
                </c:pt>
                <c:pt idx="9">
                  <c:v>40.85</c:v>
                </c:pt>
                <c:pt idx="10">
                  <c:v>41.48</c:v>
                </c:pt>
                <c:pt idx="11">
                  <c:v>38.8</c:v>
                </c:pt>
                <c:pt idx="12">
                  <c:v>39.0</c:v>
                </c:pt>
                <c:pt idx="13">
                  <c:v>48.26</c:v>
                </c:pt>
                <c:pt idx="14">
                  <c:v>27.93</c:v>
                </c:pt>
                <c:pt idx="15">
                  <c:v>22.16</c:v>
                </c:pt>
                <c:pt idx="16">
                  <c:v>30.33</c:v>
                </c:pt>
                <c:pt idx="17">
                  <c:v>44.04</c:v>
                </c:pt>
                <c:pt idx="18">
                  <c:v>50.3</c:v>
                </c:pt>
                <c:pt idx="19">
                  <c:v>42.99</c:v>
                </c:pt>
                <c:pt idx="20">
                  <c:v>33.45</c:v>
                </c:pt>
                <c:pt idx="21">
                  <c:v>43.62</c:v>
                </c:pt>
                <c:pt idx="22">
                  <c:v>49.76</c:v>
                </c:pt>
                <c:pt idx="23">
                  <c:v>45.97</c:v>
                </c:pt>
                <c:pt idx="24">
                  <c:v>39.75</c:v>
                </c:pt>
                <c:pt idx="25">
                  <c:v>47.9</c:v>
                </c:pt>
                <c:pt idx="26">
                  <c:v>40.54</c:v>
                </c:pt>
                <c:pt idx="27">
                  <c:v>35.12</c:v>
                </c:pt>
                <c:pt idx="28">
                  <c:v>36.64</c:v>
                </c:pt>
                <c:pt idx="29">
                  <c:v>38.21</c:v>
                </c:pt>
                <c:pt idx="30">
                  <c:v>39.13</c:v>
                </c:pt>
              </c:numCache>
            </c:numRef>
          </c:yVal>
          <c:smooth val="0"/>
        </c:ser>
        <c:dLbls>
          <c:showLegendKey val="0"/>
          <c:showVal val="0"/>
          <c:showCatName val="0"/>
          <c:showSerName val="0"/>
          <c:showPercent val="0"/>
          <c:showBubbleSize val="0"/>
        </c:dLbls>
        <c:axId val="601228968"/>
        <c:axId val="601234664"/>
      </c:scatterChart>
      <c:valAx>
        <c:axId val="601228968"/>
        <c:scaling>
          <c:orientation val="minMax"/>
          <c:min val="30.0"/>
        </c:scaling>
        <c:delete val="0"/>
        <c:axPos val="b"/>
        <c:title>
          <c:tx>
            <c:rich>
              <a:bodyPr/>
              <a:lstStyle/>
              <a:p>
                <a:pPr>
                  <a:defRPr sz="1600"/>
                </a:pPr>
                <a:r>
                  <a:rPr lang="en-US" sz="1600"/>
                  <a:t>%GC</a:t>
                </a:r>
                <a:r>
                  <a:rPr lang="en-US" sz="1600" baseline="0"/>
                  <a:t> in 1st position</a:t>
                </a:r>
                <a:endParaRPr lang="en-US" sz="1600"/>
              </a:p>
            </c:rich>
          </c:tx>
          <c:layout/>
          <c:overlay val="0"/>
        </c:title>
        <c:numFmt formatCode="General" sourceLinked="1"/>
        <c:majorTickMark val="none"/>
        <c:minorTickMark val="none"/>
        <c:tickLblPos val="nextTo"/>
        <c:txPr>
          <a:bodyPr/>
          <a:lstStyle/>
          <a:p>
            <a:pPr>
              <a:defRPr sz="1400"/>
            </a:pPr>
            <a:endParaRPr lang="en-US"/>
          </a:p>
        </c:txPr>
        <c:crossAx val="601234664"/>
        <c:crosses val="autoZero"/>
        <c:crossBetween val="midCat"/>
      </c:valAx>
      <c:valAx>
        <c:axId val="601234664"/>
        <c:scaling>
          <c:orientation val="minMax"/>
          <c:min val="20.0"/>
        </c:scaling>
        <c:delete val="0"/>
        <c:axPos val="l"/>
        <c:majorGridlines/>
        <c:title>
          <c:tx>
            <c:rich>
              <a:bodyPr/>
              <a:lstStyle/>
              <a:p>
                <a:pPr>
                  <a:defRPr sz="1600"/>
                </a:pPr>
                <a:r>
                  <a:rPr lang="en-US" sz="1600"/>
                  <a:t>%GC in 2nd position</a:t>
                </a:r>
              </a:p>
            </c:rich>
          </c:tx>
          <c:layout/>
          <c:overlay val="0"/>
        </c:title>
        <c:numFmt formatCode="General" sourceLinked="1"/>
        <c:majorTickMark val="none"/>
        <c:minorTickMark val="none"/>
        <c:tickLblPos val="nextTo"/>
        <c:txPr>
          <a:bodyPr/>
          <a:lstStyle/>
          <a:p>
            <a:pPr>
              <a:defRPr sz="1400"/>
            </a:pPr>
            <a:endParaRPr lang="en-US"/>
          </a:p>
        </c:txPr>
        <c:crossAx val="601228968"/>
        <c:crosses val="autoZero"/>
        <c:crossBetween val="midCat"/>
      </c:valAx>
    </c:plotArea>
    <c:legend>
      <c:legendPos val="r"/>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%GC   in</a:t>
            </a:r>
            <a:r>
              <a:rPr lang="en-US" baseline="0"/>
              <a:t> differnt codon positions</a:t>
            </a:r>
            <a:r>
              <a:rPr lang="en-US"/>
              <a:t> </a:t>
            </a:r>
          </a:p>
        </c:rich>
      </c:tx>
      <c:layout>
        <c:manualLayout>
          <c:xMode val="edge"/>
          <c:yMode val="edge"/>
          <c:x val="0.274722416129856"/>
          <c:y val="0.0296890345354229"/>
        </c:manualLayout>
      </c:layout>
      <c:overlay val="0"/>
    </c:title>
    <c:autoTitleDeleted val="0"/>
    <c:plotArea>
      <c:layout/>
      <c:scatterChart>
        <c:scatterStyle val="lineMarker"/>
        <c:varyColors val="0"/>
        <c:ser>
          <c:idx val="0"/>
          <c:order val="0"/>
          <c:tx>
            <c:v>species</c:v>
          </c:tx>
          <c:spPr>
            <a:ln w="28575">
              <a:noFill/>
            </a:ln>
          </c:spPr>
          <c:xVal>
            <c:numRef>
              <c:f>Euk!$H$2:$H$43</c:f>
              <c:numCache>
                <c:formatCode>General</c:formatCode>
                <c:ptCount val="42"/>
                <c:pt idx="0">
                  <c:v>55.72</c:v>
                </c:pt>
                <c:pt idx="1">
                  <c:v>56.46</c:v>
                </c:pt>
                <c:pt idx="2">
                  <c:v>55.22</c:v>
                </c:pt>
                <c:pt idx="3">
                  <c:v>56.64</c:v>
                </c:pt>
                <c:pt idx="4">
                  <c:v>55.35</c:v>
                </c:pt>
                <c:pt idx="5">
                  <c:v>54.89</c:v>
                </c:pt>
                <c:pt idx="6">
                  <c:v>56.73</c:v>
                </c:pt>
                <c:pt idx="7">
                  <c:v>54.45</c:v>
                </c:pt>
                <c:pt idx="8">
                  <c:v>55.01</c:v>
                </c:pt>
                <c:pt idx="9">
                  <c:v>53.92</c:v>
                </c:pt>
                <c:pt idx="10">
                  <c:v>55.79</c:v>
                </c:pt>
                <c:pt idx="11">
                  <c:v>47.6</c:v>
                </c:pt>
                <c:pt idx="12">
                  <c:v>50.0</c:v>
                </c:pt>
                <c:pt idx="13">
                  <c:v>62.61</c:v>
                </c:pt>
                <c:pt idx="14">
                  <c:v>37.98</c:v>
                </c:pt>
                <c:pt idx="15">
                  <c:v>31.95</c:v>
                </c:pt>
                <c:pt idx="16">
                  <c:v>37.51</c:v>
                </c:pt>
                <c:pt idx="17">
                  <c:v>57.94</c:v>
                </c:pt>
                <c:pt idx="18">
                  <c:v>63.63</c:v>
                </c:pt>
                <c:pt idx="19">
                  <c:v>53.64</c:v>
                </c:pt>
                <c:pt idx="20">
                  <c:v>37.52</c:v>
                </c:pt>
                <c:pt idx="21">
                  <c:v>57.21</c:v>
                </c:pt>
                <c:pt idx="22">
                  <c:v>61.94</c:v>
                </c:pt>
                <c:pt idx="23">
                  <c:v>58.19</c:v>
                </c:pt>
                <c:pt idx="24">
                  <c:v>52.39</c:v>
                </c:pt>
                <c:pt idx="25">
                  <c:v>64.8</c:v>
                </c:pt>
                <c:pt idx="26">
                  <c:v>50.84</c:v>
                </c:pt>
                <c:pt idx="27">
                  <c:v>42.51</c:v>
                </c:pt>
                <c:pt idx="28">
                  <c:v>44.58</c:v>
                </c:pt>
                <c:pt idx="29">
                  <c:v>48.05</c:v>
                </c:pt>
                <c:pt idx="30">
                  <c:v>46.89</c:v>
                </c:pt>
              </c:numCache>
            </c:numRef>
          </c:xVal>
          <c:yVal>
            <c:numRef>
              <c:f>Euk!$J$2:$J$43</c:f>
              <c:numCache>
                <c:formatCode>General</c:formatCode>
                <c:ptCount val="42"/>
                <c:pt idx="0">
                  <c:v>58.55</c:v>
                </c:pt>
                <c:pt idx="1">
                  <c:v>63.04</c:v>
                </c:pt>
                <c:pt idx="2">
                  <c:v>58.6</c:v>
                </c:pt>
                <c:pt idx="3">
                  <c:v>62.46</c:v>
                </c:pt>
                <c:pt idx="4">
                  <c:v>62.22</c:v>
                </c:pt>
                <c:pt idx="5">
                  <c:v>62.38</c:v>
                </c:pt>
                <c:pt idx="6">
                  <c:v>64.99</c:v>
                </c:pt>
                <c:pt idx="7">
                  <c:v>59.48</c:v>
                </c:pt>
                <c:pt idx="8">
                  <c:v>57.78</c:v>
                </c:pt>
                <c:pt idx="9">
                  <c:v>55.95</c:v>
                </c:pt>
                <c:pt idx="10">
                  <c:v>64.32</c:v>
                </c:pt>
                <c:pt idx="11">
                  <c:v>44.2</c:v>
                </c:pt>
                <c:pt idx="12">
                  <c:v>39.78</c:v>
                </c:pt>
                <c:pt idx="13">
                  <c:v>46.5</c:v>
                </c:pt>
                <c:pt idx="14">
                  <c:v>16.85</c:v>
                </c:pt>
                <c:pt idx="15">
                  <c:v>17.28</c:v>
                </c:pt>
                <c:pt idx="16">
                  <c:v>27.29</c:v>
                </c:pt>
                <c:pt idx="17">
                  <c:v>60.36</c:v>
                </c:pt>
                <c:pt idx="18">
                  <c:v>76.2</c:v>
                </c:pt>
                <c:pt idx="19">
                  <c:v>59.06</c:v>
                </c:pt>
                <c:pt idx="20">
                  <c:v>14.89</c:v>
                </c:pt>
                <c:pt idx="21">
                  <c:v>51.35</c:v>
                </c:pt>
                <c:pt idx="22">
                  <c:v>74.73</c:v>
                </c:pt>
                <c:pt idx="23">
                  <c:v>61.61</c:v>
                </c:pt>
                <c:pt idx="24">
                  <c:v>45.69</c:v>
                </c:pt>
                <c:pt idx="25">
                  <c:v>86.21</c:v>
                </c:pt>
                <c:pt idx="26">
                  <c:v>42.38</c:v>
                </c:pt>
                <c:pt idx="27">
                  <c:v>34.72</c:v>
                </c:pt>
                <c:pt idx="28">
                  <c:v>38.1</c:v>
                </c:pt>
                <c:pt idx="29">
                  <c:v>33.14</c:v>
                </c:pt>
                <c:pt idx="30">
                  <c:v>25.91</c:v>
                </c:pt>
              </c:numCache>
            </c:numRef>
          </c:yVal>
          <c:smooth val="0"/>
        </c:ser>
        <c:dLbls>
          <c:showLegendKey val="0"/>
          <c:showVal val="0"/>
          <c:showCatName val="0"/>
          <c:showSerName val="0"/>
          <c:showPercent val="0"/>
          <c:showBubbleSize val="0"/>
        </c:dLbls>
        <c:axId val="601274872"/>
        <c:axId val="601280584"/>
      </c:scatterChart>
      <c:valAx>
        <c:axId val="601274872"/>
        <c:scaling>
          <c:orientation val="minMax"/>
          <c:max val="70.0"/>
          <c:min val="30.0"/>
        </c:scaling>
        <c:delete val="0"/>
        <c:axPos val="b"/>
        <c:title>
          <c:tx>
            <c:rich>
              <a:bodyPr/>
              <a:lstStyle/>
              <a:p>
                <a:pPr>
                  <a:defRPr sz="1600"/>
                </a:pPr>
                <a:r>
                  <a:rPr lang="en-US" sz="1600"/>
                  <a:t>%GC</a:t>
                </a:r>
                <a:r>
                  <a:rPr lang="en-US" sz="1600" baseline="0"/>
                  <a:t> in 1st codon position</a:t>
                </a:r>
                <a:endParaRPr lang="en-US" sz="1600"/>
              </a:p>
            </c:rich>
          </c:tx>
          <c:layout>
            <c:manualLayout>
              <c:xMode val="edge"/>
              <c:yMode val="edge"/>
              <c:x val="0.36173818802714"/>
              <c:y val="0.91339614340115"/>
            </c:manualLayout>
          </c:layout>
          <c:overlay val="0"/>
        </c:title>
        <c:numFmt formatCode="General" sourceLinked="1"/>
        <c:majorTickMark val="none"/>
        <c:minorTickMark val="none"/>
        <c:tickLblPos val="nextTo"/>
        <c:txPr>
          <a:bodyPr/>
          <a:lstStyle/>
          <a:p>
            <a:pPr>
              <a:defRPr sz="1400"/>
            </a:pPr>
            <a:endParaRPr lang="en-US"/>
          </a:p>
        </c:txPr>
        <c:crossAx val="601280584"/>
        <c:crosses val="autoZero"/>
        <c:crossBetween val="midCat"/>
        <c:majorUnit val="5.0"/>
      </c:valAx>
      <c:valAx>
        <c:axId val="601280584"/>
        <c:scaling>
          <c:orientation val="minMax"/>
          <c:min val="10.0"/>
        </c:scaling>
        <c:delete val="0"/>
        <c:axPos val="l"/>
        <c:majorGridlines/>
        <c:title>
          <c:tx>
            <c:rich>
              <a:bodyPr/>
              <a:lstStyle/>
              <a:p>
                <a:pPr>
                  <a:defRPr sz="1600"/>
                </a:pPr>
                <a:r>
                  <a:rPr lang="en-US" sz="1600"/>
                  <a:t>%GC</a:t>
                </a:r>
                <a:r>
                  <a:rPr lang="en-US" sz="1600" baseline="0"/>
                  <a:t> in 3rd codon position</a:t>
                </a:r>
                <a:endParaRPr lang="en-US" sz="1600"/>
              </a:p>
            </c:rich>
          </c:tx>
          <c:layout>
            <c:manualLayout>
              <c:xMode val="edge"/>
              <c:yMode val="edge"/>
              <c:x val="0.0293068999369733"/>
              <c:y val="0.265428064266533"/>
            </c:manualLayout>
          </c:layout>
          <c:overlay val="0"/>
        </c:title>
        <c:numFmt formatCode="General" sourceLinked="1"/>
        <c:majorTickMark val="none"/>
        <c:minorTickMark val="none"/>
        <c:tickLblPos val="nextTo"/>
        <c:txPr>
          <a:bodyPr/>
          <a:lstStyle/>
          <a:p>
            <a:pPr>
              <a:defRPr sz="1400"/>
            </a:pPr>
            <a:endParaRPr lang="en-US"/>
          </a:p>
        </c:txPr>
        <c:crossAx val="601274872"/>
        <c:crosses val="autoZero"/>
        <c:crossBetween val="midCat"/>
        <c:majorUnit val="10.0"/>
      </c:valAx>
    </c:plotArea>
    <c:legend>
      <c:legendPos val="r"/>
      <c:layout/>
      <c:overlay val="0"/>
      <c:txPr>
        <a:bodyPr/>
        <a:lstStyle/>
        <a:p>
          <a:pPr>
            <a:defRPr sz="1400"/>
          </a:pPr>
          <a:endParaRPr lang="en-US"/>
        </a:p>
      </c:txPr>
    </c:legend>
    <c:plotVisOnly val="1"/>
    <c:dispBlanksAs val="gap"/>
    <c:showDLblsOverMax val="0"/>
  </c:chart>
  <c:spPr>
    <a:scene3d>
      <a:camera prst="orthographicFront"/>
      <a:lightRig rig="threePt" dir="t"/>
    </a:scene3d>
    <a:sp3d>
      <a:bevelT w="38100"/>
      <a:bevelB w="12700"/>
    </a:sp3d>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n-lt"/>
              </a:defRPr>
            </a:pPr>
            <a:r>
              <a:rPr lang="en-US">
                <a:latin typeface="+mn-lt"/>
              </a:rPr>
              <a:t>%GC  in different codon positions </a:t>
            </a:r>
          </a:p>
        </c:rich>
      </c:tx>
      <c:layout>
        <c:manualLayout>
          <c:xMode val="edge"/>
          <c:yMode val="edge"/>
          <c:x val="0.245440790489424"/>
          <c:y val="0.0295203454406909"/>
        </c:manualLayout>
      </c:layout>
      <c:overlay val="0"/>
    </c:title>
    <c:autoTitleDeleted val="0"/>
    <c:plotArea>
      <c:layout>
        <c:manualLayout>
          <c:layoutTarget val="inner"/>
          <c:xMode val="edge"/>
          <c:yMode val="edge"/>
          <c:x val="0.152494845360825"/>
          <c:y val="0.133872898145796"/>
          <c:w val="0.663732012879833"/>
          <c:h val="0.719543002286004"/>
        </c:manualLayout>
      </c:layout>
      <c:scatterChart>
        <c:scatterStyle val="lineMarker"/>
        <c:varyColors val="0"/>
        <c:ser>
          <c:idx val="0"/>
          <c:order val="0"/>
          <c:tx>
            <c:v>species</c:v>
          </c:tx>
          <c:spPr>
            <a:ln w="28575">
              <a:noFill/>
            </a:ln>
          </c:spPr>
          <c:xVal>
            <c:numRef>
              <c:f>Euk!$I$2:$I$43</c:f>
              <c:numCache>
                <c:formatCode>General</c:formatCode>
                <c:ptCount val="42"/>
                <c:pt idx="0">
                  <c:v>42.54</c:v>
                </c:pt>
                <c:pt idx="1">
                  <c:v>43.94</c:v>
                </c:pt>
                <c:pt idx="2">
                  <c:v>42.28</c:v>
                </c:pt>
                <c:pt idx="3">
                  <c:v>41.89</c:v>
                </c:pt>
                <c:pt idx="4">
                  <c:v>41.92</c:v>
                </c:pt>
                <c:pt idx="5">
                  <c:v>40.84</c:v>
                </c:pt>
                <c:pt idx="6">
                  <c:v>42.44</c:v>
                </c:pt>
                <c:pt idx="7">
                  <c:v>41.73</c:v>
                </c:pt>
                <c:pt idx="8">
                  <c:v>41.37</c:v>
                </c:pt>
                <c:pt idx="9">
                  <c:v>40.85</c:v>
                </c:pt>
                <c:pt idx="10">
                  <c:v>41.48</c:v>
                </c:pt>
                <c:pt idx="11">
                  <c:v>38.8</c:v>
                </c:pt>
                <c:pt idx="12">
                  <c:v>39.0</c:v>
                </c:pt>
                <c:pt idx="13">
                  <c:v>48.26</c:v>
                </c:pt>
                <c:pt idx="14">
                  <c:v>27.93</c:v>
                </c:pt>
                <c:pt idx="15">
                  <c:v>22.16</c:v>
                </c:pt>
                <c:pt idx="16">
                  <c:v>30.33</c:v>
                </c:pt>
                <c:pt idx="17">
                  <c:v>44.04</c:v>
                </c:pt>
                <c:pt idx="18">
                  <c:v>50.3</c:v>
                </c:pt>
                <c:pt idx="19">
                  <c:v>42.99</c:v>
                </c:pt>
                <c:pt idx="20">
                  <c:v>33.45</c:v>
                </c:pt>
                <c:pt idx="21">
                  <c:v>43.62</c:v>
                </c:pt>
                <c:pt idx="22">
                  <c:v>49.76</c:v>
                </c:pt>
                <c:pt idx="23">
                  <c:v>45.97</c:v>
                </c:pt>
                <c:pt idx="24">
                  <c:v>39.75</c:v>
                </c:pt>
                <c:pt idx="25">
                  <c:v>47.9</c:v>
                </c:pt>
                <c:pt idx="26">
                  <c:v>40.54</c:v>
                </c:pt>
                <c:pt idx="27">
                  <c:v>35.12</c:v>
                </c:pt>
                <c:pt idx="28">
                  <c:v>36.64</c:v>
                </c:pt>
                <c:pt idx="29">
                  <c:v>38.21</c:v>
                </c:pt>
                <c:pt idx="30">
                  <c:v>39.13</c:v>
                </c:pt>
              </c:numCache>
            </c:numRef>
          </c:xVal>
          <c:yVal>
            <c:numRef>
              <c:f>Euk!$J$2:$J$43</c:f>
              <c:numCache>
                <c:formatCode>General</c:formatCode>
                <c:ptCount val="42"/>
                <c:pt idx="0">
                  <c:v>58.55</c:v>
                </c:pt>
                <c:pt idx="1">
                  <c:v>63.04</c:v>
                </c:pt>
                <c:pt idx="2">
                  <c:v>58.6</c:v>
                </c:pt>
                <c:pt idx="3">
                  <c:v>62.46</c:v>
                </c:pt>
                <c:pt idx="4">
                  <c:v>62.22</c:v>
                </c:pt>
                <c:pt idx="5">
                  <c:v>62.38</c:v>
                </c:pt>
                <c:pt idx="6">
                  <c:v>64.99</c:v>
                </c:pt>
                <c:pt idx="7">
                  <c:v>59.48</c:v>
                </c:pt>
                <c:pt idx="8">
                  <c:v>57.78</c:v>
                </c:pt>
                <c:pt idx="9">
                  <c:v>55.95</c:v>
                </c:pt>
                <c:pt idx="10">
                  <c:v>64.32</c:v>
                </c:pt>
                <c:pt idx="11">
                  <c:v>44.2</c:v>
                </c:pt>
                <c:pt idx="12">
                  <c:v>39.78</c:v>
                </c:pt>
                <c:pt idx="13">
                  <c:v>46.5</c:v>
                </c:pt>
                <c:pt idx="14">
                  <c:v>16.85</c:v>
                </c:pt>
                <c:pt idx="15">
                  <c:v>17.28</c:v>
                </c:pt>
                <c:pt idx="16">
                  <c:v>27.29</c:v>
                </c:pt>
                <c:pt idx="17">
                  <c:v>60.36</c:v>
                </c:pt>
                <c:pt idx="18">
                  <c:v>76.2</c:v>
                </c:pt>
                <c:pt idx="19">
                  <c:v>59.06</c:v>
                </c:pt>
                <c:pt idx="20">
                  <c:v>14.89</c:v>
                </c:pt>
                <c:pt idx="21">
                  <c:v>51.35</c:v>
                </c:pt>
                <c:pt idx="22">
                  <c:v>74.73</c:v>
                </c:pt>
                <c:pt idx="23">
                  <c:v>61.61</c:v>
                </c:pt>
                <c:pt idx="24">
                  <c:v>45.69</c:v>
                </c:pt>
                <c:pt idx="25">
                  <c:v>86.21</c:v>
                </c:pt>
                <c:pt idx="26">
                  <c:v>42.38</c:v>
                </c:pt>
                <c:pt idx="27">
                  <c:v>34.72</c:v>
                </c:pt>
                <c:pt idx="28">
                  <c:v>38.1</c:v>
                </c:pt>
                <c:pt idx="29">
                  <c:v>33.14</c:v>
                </c:pt>
                <c:pt idx="30">
                  <c:v>25.91</c:v>
                </c:pt>
              </c:numCache>
            </c:numRef>
          </c:yVal>
          <c:smooth val="0"/>
        </c:ser>
        <c:dLbls>
          <c:showLegendKey val="0"/>
          <c:showVal val="0"/>
          <c:showCatName val="0"/>
          <c:showSerName val="0"/>
          <c:showPercent val="0"/>
          <c:showBubbleSize val="0"/>
        </c:dLbls>
        <c:axId val="601320312"/>
        <c:axId val="601325864"/>
      </c:scatterChart>
      <c:valAx>
        <c:axId val="601320312"/>
        <c:scaling>
          <c:orientation val="minMax"/>
          <c:min val="30.0"/>
        </c:scaling>
        <c:delete val="0"/>
        <c:axPos val="b"/>
        <c:title>
          <c:tx>
            <c:rich>
              <a:bodyPr/>
              <a:lstStyle/>
              <a:p>
                <a:pPr>
                  <a:defRPr sz="1600">
                    <a:latin typeface="+mn-lt"/>
                  </a:defRPr>
                </a:pPr>
                <a:r>
                  <a:rPr lang="en-US" sz="1600">
                    <a:latin typeface="+mn-lt"/>
                  </a:rPr>
                  <a:t>%GC in 2nd position</a:t>
                </a:r>
              </a:p>
            </c:rich>
          </c:tx>
          <c:layout/>
          <c:overlay val="0"/>
        </c:title>
        <c:numFmt formatCode="General" sourceLinked="1"/>
        <c:majorTickMark val="none"/>
        <c:minorTickMark val="none"/>
        <c:tickLblPos val="nextTo"/>
        <c:txPr>
          <a:bodyPr/>
          <a:lstStyle/>
          <a:p>
            <a:pPr>
              <a:defRPr sz="1400"/>
            </a:pPr>
            <a:endParaRPr lang="en-US"/>
          </a:p>
        </c:txPr>
        <c:crossAx val="601325864"/>
        <c:crosses val="autoZero"/>
        <c:crossBetween val="midCat"/>
      </c:valAx>
      <c:valAx>
        <c:axId val="601325864"/>
        <c:scaling>
          <c:orientation val="minMax"/>
          <c:min val="10.0"/>
        </c:scaling>
        <c:delete val="0"/>
        <c:axPos val="l"/>
        <c:majorGridlines/>
        <c:title>
          <c:tx>
            <c:rich>
              <a:bodyPr/>
              <a:lstStyle/>
              <a:p>
                <a:pPr>
                  <a:defRPr sz="1600">
                    <a:latin typeface="+mn-lt"/>
                  </a:defRPr>
                </a:pPr>
                <a:r>
                  <a:rPr lang="en-US" sz="1600">
                    <a:latin typeface="+mn-lt"/>
                  </a:rPr>
                  <a:t>%GC in 3rd position</a:t>
                </a:r>
              </a:p>
            </c:rich>
          </c:tx>
          <c:layout/>
          <c:overlay val="0"/>
        </c:title>
        <c:numFmt formatCode="General" sourceLinked="1"/>
        <c:majorTickMark val="none"/>
        <c:minorTickMark val="none"/>
        <c:tickLblPos val="nextTo"/>
        <c:txPr>
          <a:bodyPr/>
          <a:lstStyle/>
          <a:p>
            <a:pPr>
              <a:defRPr sz="1400"/>
            </a:pPr>
            <a:endParaRPr lang="en-US"/>
          </a:p>
        </c:txPr>
        <c:crossAx val="601320312"/>
        <c:crosses val="autoZero"/>
        <c:crossBetween val="midCat"/>
      </c:valAx>
    </c:plotArea>
    <c:legend>
      <c:legendPos val="r"/>
      <c:layout/>
      <c:overlay val="0"/>
      <c:txPr>
        <a:bodyPr/>
        <a:lstStyle/>
        <a:p>
          <a:pPr>
            <a:defRPr sz="1400"/>
          </a:pPr>
          <a:endParaRPr lang="en-US"/>
        </a:p>
      </c:txPr>
    </c:legend>
    <c:plotVisOnly val="1"/>
    <c:dispBlanksAs val="gap"/>
    <c:showDLblsOverMax val="0"/>
  </c:chart>
  <c:txPr>
    <a:bodyPr/>
    <a:lstStyle/>
    <a:p>
      <a:pPr>
        <a:defRPr>
          <a:latin typeface="Times New Roman"/>
          <a:cs typeface="Times New Roman"/>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641621-C8F9-5E4D-9F22-E1B00066926E}"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en-US"/>
        </a:p>
      </dgm:t>
    </dgm:pt>
    <dgm:pt modelId="{D0F40480-1898-4D42-9FF2-8FD1F0B41B0F}">
      <dgm:prSet phldrT="[Text]"/>
      <dgm:spPr/>
      <dgm:t>
        <a:bodyPr/>
        <a:lstStyle/>
        <a:p>
          <a:r>
            <a:rPr lang="en-US" dirty="0" smtClean="0"/>
            <a:t>GC%</a:t>
          </a:r>
          <a:endParaRPr lang="en-US" dirty="0"/>
        </a:p>
      </dgm:t>
    </dgm:pt>
    <dgm:pt modelId="{B30E95A9-2909-F146-BB0B-89D4CD4B517F}" type="parTrans" cxnId="{F4EB9AA8-4936-144A-893B-EA84FDA26B64}">
      <dgm:prSet/>
      <dgm:spPr/>
      <dgm:t>
        <a:bodyPr/>
        <a:lstStyle/>
        <a:p>
          <a:endParaRPr lang="en-US"/>
        </a:p>
      </dgm:t>
    </dgm:pt>
    <dgm:pt modelId="{9BD52E9F-F4A9-2242-A61A-F0B346A0345C}" type="sibTrans" cxnId="{F4EB9AA8-4936-144A-893B-EA84FDA26B64}">
      <dgm:prSet/>
      <dgm:spPr/>
      <dgm:t>
        <a:bodyPr/>
        <a:lstStyle/>
        <a:p>
          <a:endParaRPr lang="en-US"/>
        </a:p>
      </dgm:t>
    </dgm:pt>
    <dgm:pt modelId="{013BFB5F-E2B1-3E4F-821B-9D31DC5F6331}">
      <dgm:prSet phldrT="[Text]"/>
      <dgm:spPr/>
      <dgm:t>
        <a:bodyPr/>
        <a:lstStyle/>
        <a:p>
          <a:r>
            <a:rPr lang="en-US" dirty="0" smtClean="0"/>
            <a:t>GC%</a:t>
          </a:r>
          <a:endParaRPr lang="en-US" dirty="0"/>
        </a:p>
      </dgm:t>
    </dgm:pt>
    <dgm:pt modelId="{524985CA-75A7-2B4D-ABFE-985BD621352F}" type="parTrans" cxnId="{3965FF3A-156B-114C-A784-908FC066138E}">
      <dgm:prSet/>
      <dgm:spPr/>
      <dgm:t>
        <a:bodyPr/>
        <a:lstStyle/>
        <a:p>
          <a:endParaRPr lang="en-US"/>
        </a:p>
      </dgm:t>
    </dgm:pt>
    <dgm:pt modelId="{D28C5633-853A-4442-85DB-3159F31F678D}" type="sibTrans" cxnId="{3965FF3A-156B-114C-A784-908FC066138E}">
      <dgm:prSet/>
      <dgm:spPr/>
      <dgm:t>
        <a:bodyPr/>
        <a:lstStyle/>
        <a:p>
          <a:endParaRPr lang="en-US"/>
        </a:p>
      </dgm:t>
    </dgm:pt>
    <dgm:pt modelId="{0700E03B-0ECF-4746-A2DA-9F9DC1D0997E}" type="pres">
      <dgm:prSet presAssocID="{C5641621-C8F9-5E4D-9F22-E1B00066926E}" presName="compositeShape" presStyleCnt="0">
        <dgm:presLayoutVars>
          <dgm:chMax val="2"/>
          <dgm:dir/>
          <dgm:resizeHandles val="exact"/>
        </dgm:presLayoutVars>
      </dgm:prSet>
      <dgm:spPr/>
      <dgm:t>
        <a:bodyPr/>
        <a:lstStyle/>
        <a:p>
          <a:endParaRPr lang="en-US"/>
        </a:p>
      </dgm:t>
    </dgm:pt>
    <dgm:pt modelId="{8DD16806-9584-C44D-8F5A-B57CDC7C884B}" type="pres">
      <dgm:prSet presAssocID="{C5641621-C8F9-5E4D-9F22-E1B00066926E}" presName="divider" presStyleLbl="fgShp" presStyleIdx="0" presStyleCnt="1" custAng="20907750" custLinFactNeighborX="0" custLinFactNeighborY="0"/>
      <dgm:spPr/>
    </dgm:pt>
    <dgm:pt modelId="{4A1FBF31-AF3B-AA47-9321-15C486AA5AE6}" type="pres">
      <dgm:prSet presAssocID="{D0F40480-1898-4D42-9FF2-8FD1F0B41B0F}" presName="downArrow" presStyleLbl="node1" presStyleIdx="0" presStyleCnt="2"/>
      <dgm:spPr/>
    </dgm:pt>
    <dgm:pt modelId="{F36AD810-E52A-5C49-88CD-B3C163A176F3}" type="pres">
      <dgm:prSet presAssocID="{D0F40480-1898-4D42-9FF2-8FD1F0B41B0F}" presName="downArrowText" presStyleLbl="revTx" presStyleIdx="0" presStyleCnt="2">
        <dgm:presLayoutVars>
          <dgm:bulletEnabled val="1"/>
        </dgm:presLayoutVars>
      </dgm:prSet>
      <dgm:spPr/>
      <dgm:t>
        <a:bodyPr/>
        <a:lstStyle/>
        <a:p>
          <a:endParaRPr lang="en-US"/>
        </a:p>
      </dgm:t>
    </dgm:pt>
    <dgm:pt modelId="{BBF8B430-2AD5-4641-AF60-7E91572DF9C6}" type="pres">
      <dgm:prSet presAssocID="{013BFB5F-E2B1-3E4F-821B-9D31DC5F6331}" presName="upArrow" presStyleLbl="node1" presStyleIdx="1" presStyleCnt="2"/>
      <dgm:spPr/>
    </dgm:pt>
    <dgm:pt modelId="{1605DB58-4AED-924D-9EBC-7FBD7AFA3824}" type="pres">
      <dgm:prSet presAssocID="{013BFB5F-E2B1-3E4F-821B-9D31DC5F6331}" presName="upArrowText" presStyleLbl="revTx" presStyleIdx="1" presStyleCnt="2">
        <dgm:presLayoutVars>
          <dgm:bulletEnabled val="1"/>
        </dgm:presLayoutVars>
      </dgm:prSet>
      <dgm:spPr/>
      <dgm:t>
        <a:bodyPr/>
        <a:lstStyle/>
        <a:p>
          <a:endParaRPr lang="en-US"/>
        </a:p>
      </dgm:t>
    </dgm:pt>
  </dgm:ptLst>
  <dgm:cxnLst>
    <dgm:cxn modelId="{3965FF3A-156B-114C-A784-908FC066138E}" srcId="{C5641621-C8F9-5E4D-9F22-E1B00066926E}" destId="{013BFB5F-E2B1-3E4F-821B-9D31DC5F6331}" srcOrd="1" destOrd="0" parTransId="{524985CA-75A7-2B4D-ABFE-985BD621352F}" sibTransId="{D28C5633-853A-4442-85DB-3159F31F678D}"/>
    <dgm:cxn modelId="{F4EB9AA8-4936-144A-893B-EA84FDA26B64}" srcId="{C5641621-C8F9-5E4D-9F22-E1B00066926E}" destId="{D0F40480-1898-4D42-9FF2-8FD1F0B41B0F}" srcOrd="0" destOrd="0" parTransId="{B30E95A9-2909-F146-BB0B-89D4CD4B517F}" sibTransId="{9BD52E9F-F4A9-2242-A61A-F0B346A0345C}"/>
    <dgm:cxn modelId="{16272ACB-EDE1-9D45-9129-C117C2F1CCA9}" type="presOf" srcId="{C5641621-C8F9-5E4D-9F22-E1B00066926E}" destId="{0700E03B-0ECF-4746-A2DA-9F9DC1D0997E}" srcOrd="0" destOrd="0" presId="urn:microsoft.com/office/officeart/2005/8/layout/arrow3"/>
    <dgm:cxn modelId="{DC1A4F57-C8B5-CA45-BFCB-DDD141624131}" type="presOf" srcId="{013BFB5F-E2B1-3E4F-821B-9D31DC5F6331}" destId="{1605DB58-4AED-924D-9EBC-7FBD7AFA3824}" srcOrd="0" destOrd="0" presId="urn:microsoft.com/office/officeart/2005/8/layout/arrow3"/>
    <dgm:cxn modelId="{1068202D-B967-6A4A-9ABA-9A2A090D2A39}" type="presOf" srcId="{D0F40480-1898-4D42-9FF2-8FD1F0B41B0F}" destId="{F36AD810-E52A-5C49-88CD-B3C163A176F3}" srcOrd="0" destOrd="0" presId="urn:microsoft.com/office/officeart/2005/8/layout/arrow3"/>
    <dgm:cxn modelId="{872F5C1B-FA78-5849-9E19-F4FBA62E2218}" type="presParOf" srcId="{0700E03B-0ECF-4746-A2DA-9F9DC1D0997E}" destId="{8DD16806-9584-C44D-8F5A-B57CDC7C884B}" srcOrd="0" destOrd="0" presId="urn:microsoft.com/office/officeart/2005/8/layout/arrow3"/>
    <dgm:cxn modelId="{7B5ADD1A-1863-C746-96BC-284A47D0109A}" type="presParOf" srcId="{0700E03B-0ECF-4746-A2DA-9F9DC1D0997E}" destId="{4A1FBF31-AF3B-AA47-9321-15C486AA5AE6}" srcOrd="1" destOrd="0" presId="urn:microsoft.com/office/officeart/2005/8/layout/arrow3"/>
    <dgm:cxn modelId="{13186CB2-B21E-704C-8FBD-FFF7901FD08F}" type="presParOf" srcId="{0700E03B-0ECF-4746-A2DA-9F9DC1D0997E}" destId="{F36AD810-E52A-5C49-88CD-B3C163A176F3}" srcOrd="2" destOrd="0" presId="urn:microsoft.com/office/officeart/2005/8/layout/arrow3"/>
    <dgm:cxn modelId="{1A221D47-F1CC-1742-AFD2-0EEE1A6FE75C}" type="presParOf" srcId="{0700E03B-0ECF-4746-A2DA-9F9DC1D0997E}" destId="{BBF8B430-2AD5-4641-AF60-7E91572DF9C6}" srcOrd="3" destOrd="0" presId="urn:microsoft.com/office/officeart/2005/8/layout/arrow3"/>
    <dgm:cxn modelId="{8CB5CA22-006B-034C-8A6C-7D79D83907DA}" type="presParOf" srcId="{0700E03B-0ECF-4746-A2DA-9F9DC1D0997E}" destId="{1605DB58-4AED-924D-9EBC-7FBD7AFA3824}"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16806-9584-C44D-8F5A-B57CDC7C884B}">
      <dsp:nvSpPr>
        <dsp:cNvPr id="0" name=""/>
        <dsp:cNvSpPr/>
      </dsp:nvSpPr>
      <dsp:spPr>
        <a:xfrm rot="20607750">
          <a:off x="8048" y="622045"/>
          <a:ext cx="3423721" cy="334185"/>
        </a:xfrm>
        <a:prstGeom prst="mathMin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4A1FBF31-AF3B-AA47-9321-15C486AA5AE6}">
      <dsp:nvSpPr>
        <dsp:cNvPr id="0" name=""/>
        <dsp:cNvSpPr/>
      </dsp:nvSpPr>
      <dsp:spPr>
        <a:xfrm>
          <a:off x="412778" y="78913"/>
          <a:ext cx="1031945" cy="631310"/>
        </a:xfrm>
        <a:prstGeom prst="down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6AD810-E52A-5C49-88CD-B3C163A176F3}">
      <dsp:nvSpPr>
        <dsp:cNvPr id="0" name=""/>
        <dsp:cNvSpPr/>
      </dsp:nvSpPr>
      <dsp:spPr>
        <a:xfrm>
          <a:off x="1823104" y="0"/>
          <a:ext cx="1100742" cy="66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GC%</a:t>
          </a:r>
          <a:endParaRPr lang="en-US" sz="2300" kern="1200" dirty="0"/>
        </a:p>
      </dsp:txBody>
      <dsp:txXfrm>
        <a:off x="1823104" y="0"/>
        <a:ext cx="1100742" cy="662875"/>
      </dsp:txXfrm>
    </dsp:sp>
    <dsp:sp modelId="{BBF8B430-2AD5-4641-AF60-7E91572DF9C6}">
      <dsp:nvSpPr>
        <dsp:cNvPr id="0" name=""/>
        <dsp:cNvSpPr/>
      </dsp:nvSpPr>
      <dsp:spPr>
        <a:xfrm>
          <a:off x="1995095" y="868051"/>
          <a:ext cx="1031945" cy="631310"/>
        </a:xfrm>
        <a:prstGeom prst="up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05DB58-4AED-924D-9EBC-7FBD7AFA3824}">
      <dsp:nvSpPr>
        <dsp:cNvPr id="0" name=""/>
        <dsp:cNvSpPr/>
      </dsp:nvSpPr>
      <dsp:spPr>
        <a:xfrm>
          <a:off x="515972" y="915400"/>
          <a:ext cx="1100742" cy="66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GC%</a:t>
          </a:r>
          <a:endParaRPr lang="en-US" sz="2300" kern="1200" dirty="0"/>
        </a:p>
      </dsp:txBody>
      <dsp:txXfrm>
        <a:off x="515972" y="915400"/>
        <a:ext cx="1100742" cy="662875"/>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0.21418</cdr:x>
      <cdr:y>0.19641</cdr:y>
    </cdr:from>
    <cdr:to>
      <cdr:x>0.7992</cdr:x>
      <cdr:y>0.65426</cdr:y>
    </cdr:to>
    <cdr:sp macro="" textlink="">
      <cdr:nvSpPr>
        <cdr:cNvPr id="3" name="Straight Connector 2"/>
        <cdr:cNvSpPr/>
      </cdr:nvSpPr>
      <cdr:spPr>
        <a:xfrm xmlns:a="http://schemas.openxmlformats.org/drawingml/2006/main" flipV="1">
          <a:off x="1354613" y="971548"/>
          <a:ext cx="3699987" cy="2264845"/>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0.20898</cdr:x>
      <cdr:y>0.13793</cdr:y>
    </cdr:from>
    <cdr:to>
      <cdr:x>0.76808</cdr:x>
      <cdr:y>0.78759</cdr:y>
    </cdr:to>
    <cdr:sp macro="" textlink="">
      <cdr:nvSpPr>
        <cdr:cNvPr id="3" name="Straight Connector 2"/>
        <cdr:cNvSpPr/>
      </cdr:nvSpPr>
      <cdr:spPr>
        <a:xfrm xmlns:a="http://schemas.openxmlformats.org/drawingml/2006/main" flipV="1">
          <a:off x="1201626" y="635000"/>
          <a:ext cx="3214799" cy="2990872"/>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0.17662</cdr:x>
      <cdr:y>0.14735</cdr:y>
    </cdr:from>
    <cdr:to>
      <cdr:x>0.742</cdr:x>
      <cdr:y>0.76394</cdr:y>
    </cdr:to>
    <cdr:sp macro="" textlink="">
      <cdr:nvSpPr>
        <cdr:cNvPr id="3" name="Straight Connector 2"/>
        <cdr:cNvSpPr/>
      </cdr:nvSpPr>
      <cdr:spPr>
        <a:xfrm xmlns:a="http://schemas.openxmlformats.org/drawingml/2006/main" flipV="1">
          <a:off x="1121536" y="742948"/>
          <a:ext cx="3590164" cy="3108777"/>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0.17287</cdr:x>
      <cdr:y>0.23486</cdr:y>
    </cdr:from>
    <cdr:to>
      <cdr:x>0.74414</cdr:x>
      <cdr:y>0.76514</cdr:y>
    </cdr:to>
    <cdr:cxnSp macro="">
      <cdr:nvCxnSpPr>
        <cdr:cNvPr id="2" name="Straight Connector 1"/>
        <cdr:cNvCxnSpPr/>
      </cdr:nvCxnSpPr>
      <cdr:spPr>
        <a:xfrm xmlns:a="http://schemas.openxmlformats.org/drawingml/2006/main" flipV="1">
          <a:off x="985781" y="1071562"/>
          <a:ext cx="3257550" cy="2419350"/>
        </a:xfrm>
        <a:prstGeom xmlns:a="http://schemas.openxmlformats.org/drawingml/2006/main" prst="lin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0.21334</cdr:x>
      <cdr:y>0.25509</cdr:y>
    </cdr:from>
    <cdr:to>
      <cdr:x>0.78666</cdr:x>
      <cdr:y>0.78945</cdr:y>
    </cdr:to>
    <cdr:cxnSp macro="">
      <cdr:nvCxnSpPr>
        <cdr:cNvPr id="2" name="Straight Connector 1"/>
        <cdr:cNvCxnSpPr/>
      </cdr:nvCxnSpPr>
      <cdr:spPr>
        <a:xfrm xmlns:a="http://schemas.openxmlformats.org/drawingml/2006/main" flipV="1">
          <a:off x="1233488" y="1261037"/>
          <a:ext cx="3314700" cy="2641600"/>
        </a:xfrm>
        <a:prstGeom xmlns:a="http://schemas.openxmlformats.org/drawingml/2006/main" prst="lin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0.18845</cdr:x>
      <cdr:y>0.26194</cdr:y>
    </cdr:from>
    <cdr:to>
      <cdr:x>0.74728</cdr:x>
      <cdr:y>0.75355</cdr:y>
    </cdr:to>
    <cdr:cxnSp macro="">
      <cdr:nvCxnSpPr>
        <cdr:cNvPr id="5" name="Straight Connector 4"/>
        <cdr:cNvCxnSpPr/>
      </cdr:nvCxnSpPr>
      <cdr:spPr>
        <a:xfrm xmlns:a="http://schemas.openxmlformats.org/drawingml/2006/main" flipV="1">
          <a:off x="1098550" y="1289050"/>
          <a:ext cx="3257550" cy="2419350"/>
        </a:xfrm>
        <a:prstGeom xmlns:a="http://schemas.openxmlformats.org/drawingml/2006/main" prst="lin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6F1F4C-51CE-E14B-85F6-9797D16B3BE1}" type="datetimeFigureOut">
              <a:rPr lang="en-US" smtClean="0"/>
              <a:pPr/>
              <a:t>1/21/14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57959-DF38-7B41-888B-6640407F6035}" type="slidenum">
              <a:rPr lang="en-US" smtClean="0"/>
              <a:pPr/>
              <a:t>‹#›</a:t>
            </a:fld>
            <a:endParaRPr lang="en-US"/>
          </a:p>
        </p:txBody>
      </p:sp>
    </p:spTree>
    <p:extLst>
      <p:ext uri="{BB962C8B-B14F-4D97-AF65-F5344CB8AC3E}">
        <p14:creationId xmlns:p14="http://schemas.microsoft.com/office/powerpoint/2010/main" val="1483435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02EC3B-60CE-4D1E-B03E-A5808DCD327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1B2B57-B403-A946-A0C2-EA58FB7CCC8D}"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3D403-896F-1E42-9E00-8AC0E18E34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B2B57-B403-A946-A0C2-EA58FB7CCC8D}"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3D403-896F-1E42-9E00-8AC0E18E34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B2B57-B403-A946-A0C2-EA58FB7CCC8D}"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3D403-896F-1E42-9E00-8AC0E18E345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D2DBBC-20E9-E345-ADA4-402041CD4E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B2B57-B403-A946-A0C2-EA58FB7CCC8D}"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3D403-896F-1E42-9E00-8AC0E18E34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B2B57-B403-A946-A0C2-EA58FB7CCC8D}"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3D403-896F-1E42-9E00-8AC0E18E34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1B2B57-B403-A946-A0C2-EA58FB7CCC8D}" type="datetimeFigureOut">
              <a:rPr lang="en-US" smtClean="0"/>
              <a:pPr/>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3D403-896F-1E42-9E00-8AC0E18E34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1B2B57-B403-A946-A0C2-EA58FB7CCC8D}" type="datetimeFigureOut">
              <a:rPr lang="en-US" smtClean="0"/>
              <a:pPr/>
              <a:t>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3D403-896F-1E42-9E00-8AC0E18E34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1B2B57-B403-A946-A0C2-EA58FB7CCC8D}" type="datetimeFigureOut">
              <a:rPr lang="en-US" smtClean="0"/>
              <a:pPr/>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3D403-896F-1E42-9E00-8AC0E18E34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B2B57-B403-A946-A0C2-EA58FB7CCC8D}" type="datetimeFigureOut">
              <a:rPr lang="en-US" smtClean="0"/>
              <a:pPr/>
              <a:t>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3D403-896F-1E42-9E00-8AC0E18E34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B2B57-B403-A946-A0C2-EA58FB7CCC8D}" type="datetimeFigureOut">
              <a:rPr lang="en-US" smtClean="0"/>
              <a:pPr/>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3D403-896F-1E42-9E00-8AC0E18E34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B2B57-B403-A946-A0C2-EA58FB7CCC8D}" type="datetimeFigureOut">
              <a:rPr lang="en-US" smtClean="0"/>
              <a:pPr/>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3D403-896F-1E42-9E00-8AC0E18E34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B2B57-B403-A946-A0C2-EA58FB7CCC8D}" type="datetimeFigureOut">
              <a:rPr lang="en-US" smtClean="0"/>
              <a:pPr/>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3D403-896F-1E42-9E00-8AC0E18E34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0-rx_lS3ZwI"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creation.com/images/pdfs/tj/j21_1/j21_1_43-47.pdf" TargetMode="External"/><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mc/articles/PMC373487/?tool=pubmed" TargetMode="Externa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3177"/>
            <a:ext cx="7772400" cy="911412"/>
          </a:xfrm>
        </p:spPr>
        <p:txBody>
          <a:bodyPr>
            <a:noAutofit/>
          </a:bodyPr>
          <a:lstStyle/>
          <a:p>
            <a:r>
              <a:rPr lang="en-US" sz="6800" dirty="0" smtClean="0">
                <a:solidFill>
                  <a:srgbClr val="FF0000"/>
                </a:solidFill>
              </a:rPr>
              <a:t>quiz</a:t>
            </a:r>
            <a:endParaRPr lang="en-US" sz="6800" dirty="0">
              <a:solidFill>
                <a:srgbClr val="FF0000"/>
              </a:solidFill>
            </a:endParaRPr>
          </a:p>
        </p:txBody>
      </p:sp>
      <p:sp>
        <p:nvSpPr>
          <p:cNvPr id="3" name="Subtitle 2"/>
          <p:cNvSpPr>
            <a:spLocks noGrp="1"/>
          </p:cNvSpPr>
          <p:nvPr>
            <p:ph type="subTitle" idx="1"/>
          </p:nvPr>
        </p:nvSpPr>
        <p:spPr>
          <a:xfrm>
            <a:off x="475129" y="1673411"/>
            <a:ext cx="6069106" cy="4736353"/>
          </a:xfrm>
        </p:spPr>
        <p:txBody>
          <a:bodyPr/>
          <a:lstStyle/>
          <a:p>
            <a:pPr marL="514350" indent="-514350" algn="l">
              <a:buFont typeface="+mj-lt"/>
              <a:buAutoNum type="arabicPeriod"/>
            </a:pPr>
            <a:r>
              <a:rPr lang="en-US" dirty="0" smtClean="0"/>
              <a:t>What is the GC-content of the entire human genome?</a:t>
            </a:r>
          </a:p>
          <a:p>
            <a:pPr marL="514350" indent="-514350" algn="l">
              <a:buFont typeface="+mj-lt"/>
              <a:buAutoNum type="arabicPeriod"/>
            </a:pPr>
            <a:endParaRPr lang="en-US" dirty="0" smtClean="0"/>
          </a:p>
          <a:p>
            <a:pPr marL="514350" indent="-514350" algn="l">
              <a:buFont typeface="+mj-lt"/>
              <a:buAutoNum type="arabicPeriod"/>
            </a:pPr>
            <a:r>
              <a:rPr lang="en-US" dirty="0" smtClean="0"/>
              <a:t>What are two most rare </a:t>
            </a:r>
            <a:r>
              <a:rPr lang="en-US" dirty="0" err="1" smtClean="0"/>
              <a:t>dinucleotides</a:t>
            </a:r>
            <a:r>
              <a:rPr lang="en-US" dirty="0" smtClean="0"/>
              <a:t> in the human genome?  Please specify their genomic signatures </a:t>
            </a:r>
            <a:endParaRPr lang="en-US" dirty="0"/>
          </a:p>
        </p:txBody>
      </p:sp>
      <p:sp>
        <p:nvSpPr>
          <p:cNvPr id="4" name="TextBox 3"/>
          <p:cNvSpPr txBox="1"/>
          <p:nvPr/>
        </p:nvSpPr>
        <p:spPr>
          <a:xfrm>
            <a:off x="6700900" y="1673411"/>
            <a:ext cx="1757300" cy="861774"/>
          </a:xfrm>
          <a:prstGeom prst="rect">
            <a:avLst/>
          </a:prstGeom>
          <a:noFill/>
        </p:spPr>
        <p:txBody>
          <a:bodyPr wrap="none" rtlCol="0">
            <a:spAutoFit/>
          </a:bodyPr>
          <a:lstStyle/>
          <a:p>
            <a:r>
              <a:rPr lang="en-US" sz="4800" dirty="0" smtClean="0"/>
              <a:t>~ 42%</a:t>
            </a:r>
            <a:endParaRPr lang="en-US" sz="4800" dirty="0"/>
          </a:p>
        </p:txBody>
      </p:sp>
      <p:sp>
        <p:nvSpPr>
          <p:cNvPr id="5" name="TextBox 4"/>
          <p:cNvSpPr txBox="1"/>
          <p:nvPr/>
        </p:nvSpPr>
        <p:spPr>
          <a:xfrm>
            <a:off x="6305175" y="3690471"/>
            <a:ext cx="2450353" cy="1508105"/>
          </a:xfrm>
          <a:prstGeom prst="rect">
            <a:avLst/>
          </a:prstGeom>
          <a:noFill/>
        </p:spPr>
        <p:txBody>
          <a:bodyPr wrap="square" rtlCol="0">
            <a:spAutoFit/>
          </a:bodyPr>
          <a:lstStyle/>
          <a:p>
            <a:r>
              <a:rPr lang="en-US" sz="4600" dirty="0" err="1" smtClean="0"/>
              <a:t>δ</a:t>
            </a:r>
            <a:r>
              <a:rPr lang="en-US" sz="4600" baseline="-25000" dirty="0" err="1" smtClean="0"/>
              <a:t>cg</a:t>
            </a:r>
            <a:r>
              <a:rPr lang="en-US" sz="4600" dirty="0" smtClean="0"/>
              <a:t>= 0.25</a:t>
            </a:r>
          </a:p>
          <a:p>
            <a:r>
              <a:rPr lang="en-US" sz="4600" dirty="0" err="1" smtClean="0"/>
              <a:t>δ</a:t>
            </a:r>
            <a:r>
              <a:rPr lang="en-US" sz="4600" baseline="-25000" dirty="0" err="1" smtClean="0"/>
              <a:t>ta</a:t>
            </a:r>
            <a:r>
              <a:rPr lang="en-US" sz="4600" dirty="0" smtClean="0"/>
              <a:t>= 0.74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0920"/>
            <a:ext cx="8229600" cy="4389665"/>
          </a:xfrm>
        </p:spPr>
        <p:txBody>
          <a:bodyPr>
            <a:normAutofit fontScale="92500" lnSpcReduction="10000"/>
          </a:bodyPr>
          <a:lstStyle/>
          <a:p>
            <a:pPr marL="0" indent="0">
              <a:buNone/>
            </a:pPr>
            <a:r>
              <a:rPr lang="en-US" sz="2200" dirty="0" smtClean="0"/>
              <a:t>….Under the mutation-selection-drift balance model, </a:t>
            </a:r>
            <a:r>
              <a:rPr lang="en-US" sz="2200" dirty="0" err="1" smtClean="0"/>
              <a:t>codon</a:t>
            </a:r>
            <a:r>
              <a:rPr lang="en-US" sz="2200" dirty="0" smtClean="0"/>
              <a:t> bias is the result of positive selection for mutations that increase the frequency of major </a:t>
            </a:r>
            <a:r>
              <a:rPr lang="en-US" sz="2200" dirty="0" err="1" smtClean="0"/>
              <a:t>codons</a:t>
            </a:r>
            <a:r>
              <a:rPr lang="en-US" sz="2200" dirty="0" smtClean="0"/>
              <a:t> (preferred mutations) and purifying selection against mutations that decrease the frequency of major </a:t>
            </a:r>
            <a:r>
              <a:rPr lang="en-US" sz="2200" dirty="0" err="1" smtClean="0"/>
              <a:t>codons</a:t>
            </a:r>
            <a:r>
              <a:rPr lang="en-US" sz="2200" dirty="0" smtClean="0"/>
              <a:t> (</a:t>
            </a:r>
            <a:r>
              <a:rPr lang="en-US" sz="2200" dirty="0" err="1" smtClean="0"/>
              <a:t>unpreferred</a:t>
            </a:r>
            <a:r>
              <a:rPr lang="en-US" sz="2200" dirty="0" smtClean="0"/>
              <a:t> mutations).</a:t>
            </a:r>
          </a:p>
          <a:p>
            <a:pPr marL="0" indent="0">
              <a:buNone/>
            </a:pPr>
            <a:endParaRPr lang="en-US" sz="2200" dirty="0" smtClean="0"/>
          </a:p>
          <a:p>
            <a:pPr marL="0" indent="0">
              <a:buNone/>
            </a:pPr>
            <a:r>
              <a:rPr lang="en-US" sz="2200" dirty="0" smtClean="0"/>
              <a:t>…. However, the exact relative contribution of selection for efficiency and for accuracy of translation remains unclear. </a:t>
            </a:r>
            <a:r>
              <a:rPr lang="en-US" sz="2200" dirty="0" smtClean="0">
                <a:solidFill>
                  <a:srgbClr val="FF0000"/>
                </a:solidFill>
              </a:rPr>
              <a:t>Although most genes seem to be under selection to increase the use of preferred </a:t>
            </a:r>
            <a:r>
              <a:rPr lang="en-US" sz="2200" dirty="0" err="1" smtClean="0">
                <a:solidFill>
                  <a:srgbClr val="FF0000"/>
                </a:solidFill>
              </a:rPr>
              <a:t>codons</a:t>
            </a:r>
            <a:r>
              <a:rPr lang="en-US" sz="2200" dirty="0" smtClean="0">
                <a:solidFill>
                  <a:srgbClr val="FF0000"/>
                </a:solidFill>
              </a:rPr>
              <a:t>, some have been found to be under selection in the opposite direction</a:t>
            </a:r>
            <a:r>
              <a:rPr lang="en-US" sz="2200" dirty="0" smtClean="0"/>
              <a:t>. What drives selection in these genes has not been determined.</a:t>
            </a:r>
          </a:p>
          <a:p>
            <a:pPr marL="0" indent="0">
              <a:buNone/>
            </a:pPr>
            <a:endParaRPr lang="en-US" sz="2200" dirty="0" smtClean="0"/>
          </a:p>
          <a:p>
            <a:pPr marL="0" indent="0">
              <a:buNone/>
            </a:pPr>
            <a:r>
              <a:rPr lang="en-US" sz="2200" dirty="0" smtClean="0"/>
              <a:t>CONCLUSION: While it is now clear that </a:t>
            </a:r>
            <a:r>
              <a:rPr lang="en-US" sz="2200" dirty="0" smtClean="0">
                <a:solidFill>
                  <a:srgbClr val="FF0000"/>
                </a:solidFill>
              </a:rPr>
              <a:t>changes to synonymous sites are not neutral and that </a:t>
            </a:r>
            <a:r>
              <a:rPr lang="en-US" sz="2200" dirty="0" err="1" smtClean="0">
                <a:solidFill>
                  <a:srgbClr val="FF0000"/>
                </a:solidFill>
              </a:rPr>
              <a:t>codon</a:t>
            </a:r>
            <a:r>
              <a:rPr lang="en-US" sz="2200" dirty="0" smtClean="0">
                <a:solidFill>
                  <a:srgbClr val="FF0000"/>
                </a:solidFill>
              </a:rPr>
              <a:t> usage is affected by selection</a:t>
            </a:r>
            <a:r>
              <a:rPr lang="en-US" sz="2200" dirty="0" smtClean="0"/>
              <a:t>, many questions remain regarding the relationship between selection and </a:t>
            </a:r>
            <a:r>
              <a:rPr lang="en-US" sz="2200" dirty="0" err="1" smtClean="0"/>
              <a:t>codon</a:t>
            </a:r>
            <a:r>
              <a:rPr lang="en-US" sz="2200" dirty="0" smtClean="0"/>
              <a:t> bias.</a:t>
            </a:r>
          </a:p>
          <a:p>
            <a:pPr marL="0" indent="0">
              <a:buNone/>
            </a:pPr>
            <a:endParaRPr lang="en-US" sz="2200" dirty="0" smtClean="0"/>
          </a:p>
          <a:p>
            <a:pPr marL="0" indent="0">
              <a:buNone/>
            </a:pPr>
            <a:endParaRPr lang="en-US" sz="2200" dirty="0"/>
          </a:p>
        </p:txBody>
      </p:sp>
      <p:pic>
        <p:nvPicPr>
          <p:cNvPr id="5" name="Picture 4" descr="Screen shot 2011-01-20 at 3.58.22 PM.png"/>
          <p:cNvPicPr>
            <a:picLocks noChangeAspect="1"/>
          </p:cNvPicPr>
          <p:nvPr/>
        </p:nvPicPr>
        <p:blipFill>
          <a:blip r:embed="rId2"/>
          <a:stretch>
            <a:fillRect/>
          </a:stretch>
        </p:blipFill>
        <p:spPr>
          <a:xfrm>
            <a:off x="516735" y="145530"/>
            <a:ext cx="7652119" cy="22053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018"/>
            <a:ext cx="8229600" cy="4525963"/>
          </a:xfrm>
        </p:spPr>
        <p:txBody>
          <a:bodyPr>
            <a:normAutofit fontScale="92500" lnSpcReduction="20000"/>
          </a:bodyPr>
          <a:lstStyle/>
          <a:p>
            <a:r>
              <a:rPr lang="en-US" dirty="0" err="1" smtClean="0"/>
              <a:t>Codon</a:t>
            </a:r>
            <a:r>
              <a:rPr lang="en-US" dirty="0" smtClean="0"/>
              <a:t> </a:t>
            </a:r>
            <a:r>
              <a:rPr lang="en-US" dirty="0" err="1" smtClean="0"/>
              <a:t>Adaptaion</a:t>
            </a:r>
            <a:r>
              <a:rPr lang="en-US" dirty="0" smtClean="0"/>
              <a:t> Index (</a:t>
            </a:r>
            <a:r>
              <a:rPr lang="en-US" dirty="0" smtClean="0">
                <a:solidFill>
                  <a:srgbClr val="00B050"/>
                </a:solidFill>
              </a:rPr>
              <a:t>CAI</a:t>
            </a:r>
            <a:r>
              <a:rPr lang="en-US" dirty="0" smtClean="0"/>
              <a:t>) : Measurement of the relative </a:t>
            </a:r>
            <a:r>
              <a:rPr lang="en-US" dirty="0" err="1" smtClean="0"/>
              <a:t>adaptedness</a:t>
            </a:r>
            <a:r>
              <a:rPr lang="en-US" dirty="0" smtClean="0"/>
              <a:t> of </a:t>
            </a:r>
            <a:r>
              <a:rPr lang="en-US" dirty="0" err="1" smtClean="0"/>
              <a:t>codon</a:t>
            </a:r>
            <a:r>
              <a:rPr lang="en-US" dirty="0" smtClean="0"/>
              <a:t> usage of a gene towards the </a:t>
            </a:r>
            <a:r>
              <a:rPr lang="en-US" dirty="0" err="1" smtClean="0"/>
              <a:t>codon</a:t>
            </a:r>
            <a:r>
              <a:rPr lang="en-US" dirty="0" smtClean="0"/>
              <a:t> usage of highly expressed genes. </a:t>
            </a:r>
            <a:r>
              <a:rPr lang="en-US" dirty="0" smtClean="0">
                <a:solidFill>
                  <a:srgbClr val="00B050"/>
                </a:solidFill>
              </a:rPr>
              <a:t>CAI</a:t>
            </a:r>
            <a:r>
              <a:rPr lang="en-US" dirty="0" smtClean="0"/>
              <a:t> = exp(1/L   </a:t>
            </a:r>
            <a:r>
              <a:rPr lang="en-US" dirty="0" err="1" smtClean="0"/>
              <a:t>ln</a:t>
            </a:r>
            <a:r>
              <a:rPr lang="en-US" dirty="0" smtClean="0"/>
              <a:t> W</a:t>
            </a:r>
            <a:r>
              <a:rPr lang="en-US" sz="1600" dirty="0" smtClean="0"/>
              <a:t>k </a:t>
            </a:r>
            <a:r>
              <a:rPr lang="en-US" dirty="0" smtClean="0"/>
              <a:t>)</a:t>
            </a:r>
          </a:p>
          <a:p>
            <a:pPr>
              <a:buNone/>
            </a:pPr>
            <a:r>
              <a:rPr lang="en-US" sz="2200" dirty="0" smtClean="0"/>
              <a:t>         </a:t>
            </a:r>
            <a:r>
              <a:rPr lang="en-US" sz="3027" dirty="0" smtClean="0"/>
              <a:t>( John Peden,1997</a:t>
            </a:r>
            <a:r>
              <a:rPr lang="en-US" sz="2200" dirty="0" smtClean="0"/>
              <a:t>)</a:t>
            </a:r>
          </a:p>
          <a:p>
            <a:pPr>
              <a:buNone/>
            </a:pPr>
            <a:endParaRPr lang="en-US" sz="2200" dirty="0" smtClean="0"/>
          </a:p>
          <a:p>
            <a:r>
              <a:rPr lang="en-US" sz="3027" dirty="0" smtClean="0"/>
              <a:t>Frequency of Optimal </a:t>
            </a:r>
            <a:r>
              <a:rPr lang="en-US" sz="3027" dirty="0" err="1" smtClean="0"/>
              <a:t>Codon</a:t>
            </a:r>
            <a:r>
              <a:rPr lang="en-US" sz="3027" dirty="0" smtClean="0"/>
              <a:t> (</a:t>
            </a:r>
            <a:r>
              <a:rPr lang="en-US" sz="3027" dirty="0" smtClean="0">
                <a:solidFill>
                  <a:srgbClr val="FF0000"/>
                </a:solidFill>
              </a:rPr>
              <a:t>FOP</a:t>
            </a:r>
            <a:r>
              <a:rPr lang="en-US" sz="3027" dirty="0" smtClean="0"/>
              <a:t>) = Ratio of the optimal </a:t>
            </a:r>
            <a:r>
              <a:rPr lang="en-US" sz="3027" dirty="0" err="1" smtClean="0"/>
              <a:t>codons</a:t>
            </a:r>
            <a:r>
              <a:rPr lang="en-US" sz="3027" dirty="0" smtClean="0"/>
              <a:t> to the non-optimal </a:t>
            </a:r>
            <a:r>
              <a:rPr lang="en-US" sz="3027" dirty="0" err="1" smtClean="0"/>
              <a:t>codons</a:t>
            </a:r>
            <a:r>
              <a:rPr lang="en-US" sz="3027" dirty="0" smtClean="0"/>
              <a:t> (regardless of their encoded amino acids) within a sequence.                                                                          </a:t>
            </a:r>
            <a:r>
              <a:rPr lang="en-US" sz="3027" dirty="0" smtClean="0">
                <a:solidFill>
                  <a:srgbClr val="FF0000"/>
                </a:solidFill>
              </a:rPr>
              <a:t>FOP</a:t>
            </a:r>
            <a:r>
              <a:rPr lang="en-US" sz="3027" dirty="0" smtClean="0"/>
              <a:t> = # </a:t>
            </a:r>
            <a:r>
              <a:rPr lang="en-US" sz="3027" dirty="0" err="1" smtClean="0"/>
              <a:t>Optimal_Codons/#Non-optimal_Codons</a:t>
            </a:r>
            <a:endParaRPr lang="en-US" sz="3027" dirty="0" smtClean="0"/>
          </a:p>
          <a:p>
            <a:pPr>
              <a:buNone/>
            </a:pPr>
            <a:r>
              <a:rPr lang="en-US" sz="3027" dirty="0" smtClean="0"/>
              <a:t>        (</a:t>
            </a:r>
            <a:r>
              <a:rPr lang="en-US" sz="3027" dirty="0" err="1" smtClean="0"/>
              <a:t>Ikemura</a:t>
            </a:r>
            <a:r>
              <a:rPr lang="en-US" sz="3027" dirty="0" smtClean="0"/>
              <a:t>, 1985 and </a:t>
            </a:r>
            <a:r>
              <a:rPr lang="en-US" sz="3027" dirty="0" err="1" smtClean="0"/>
              <a:t>Peden</a:t>
            </a:r>
            <a:r>
              <a:rPr lang="en-US" sz="3027" dirty="0" smtClean="0"/>
              <a:t>, 1997)</a:t>
            </a:r>
          </a:p>
          <a:p>
            <a:pPr>
              <a:buNone/>
            </a:pPr>
            <a:endParaRPr lang="en-US" sz="2200" dirty="0" smtClean="0"/>
          </a:p>
        </p:txBody>
      </p:sp>
      <p:pic>
        <p:nvPicPr>
          <p:cNvPr id="6" name="Picture 2"/>
          <p:cNvPicPr>
            <a:picLocks noChangeAspect="1" noChangeArrowheads="1"/>
          </p:cNvPicPr>
          <p:nvPr/>
        </p:nvPicPr>
        <p:blipFill>
          <a:blip r:embed="rId2" cstate="print"/>
          <a:srcRect/>
          <a:stretch>
            <a:fillRect/>
          </a:stretch>
        </p:blipFill>
        <p:spPr bwMode="auto">
          <a:xfrm>
            <a:off x="5427827" y="2240643"/>
            <a:ext cx="426406" cy="712547"/>
          </a:xfrm>
          <a:prstGeom prst="rect">
            <a:avLst/>
          </a:prstGeom>
          <a:noFill/>
          <a:ln w="9525">
            <a:noFill/>
            <a:miter lim="800000"/>
            <a:headEnd/>
            <a:tailEnd/>
          </a:ln>
        </p:spPr>
      </p:pic>
      <p:sp>
        <p:nvSpPr>
          <p:cNvPr id="7" name="TextBox 6"/>
          <p:cNvSpPr txBox="1"/>
          <p:nvPr/>
        </p:nvSpPr>
        <p:spPr>
          <a:xfrm>
            <a:off x="945891" y="212133"/>
            <a:ext cx="7252218" cy="78483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500" dirty="0" err="1" smtClean="0">
                <a:solidFill>
                  <a:srgbClr val="FF0000"/>
                </a:solidFill>
              </a:rPr>
              <a:t>Codon</a:t>
            </a:r>
            <a:r>
              <a:rPr lang="en-US" sz="4500" dirty="0" smtClean="0">
                <a:solidFill>
                  <a:srgbClr val="FF0000"/>
                </a:solidFill>
              </a:rPr>
              <a:t> bias in individual genes</a:t>
            </a:r>
            <a:endParaRPr lang="en-US" sz="45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80251"/>
            <a:ext cx="8450943" cy="5105400"/>
          </a:xfrm>
        </p:spPr>
        <p:txBody>
          <a:bodyPr>
            <a:normAutofit/>
          </a:bodyPr>
          <a:lstStyle/>
          <a:p>
            <a:pPr algn="ctr">
              <a:buNone/>
            </a:pPr>
            <a:r>
              <a:rPr lang="en-US" dirty="0" smtClean="0"/>
              <a:t>CBI = (</a:t>
            </a:r>
            <a:r>
              <a:rPr lang="en-US" dirty="0" err="1" smtClean="0">
                <a:solidFill>
                  <a:schemeClr val="accent2"/>
                </a:solidFill>
              </a:rPr>
              <a:t>N</a:t>
            </a:r>
            <a:r>
              <a:rPr lang="en-US" i="1" baseline="-25000" dirty="0" err="1" smtClean="0">
                <a:solidFill>
                  <a:schemeClr val="accent2"/>
                </a:solidFill>
              </a:rPr>
              <a:t>opt</a:t>
            </a:r>
            <a:r>
              <a:rPr lang="en-US" dirty="0" smtClean="0"/>
              <a:t> – </a:t>
            </a:r>
            <a:r>
              <a:rPr lang="en-US" dirty="0" err="1" smtClean="0">
                <a:solidFill>
                  <a:schemeClr val="accent1"/>
                </a:solidFill>
              </a:rPr>
              <a:t>N</a:t>
            </a:r>
            <a:r>
              <a:rPr lang="en-US" i="1" baseline="-25000" dirty="0" err="1" smtClean="0">
                <a:solidFill>
                  <a:schemeClr val="accent1"/>
                </a:solidFill>
              </a:rPr>
              <a:t>rand</a:t>
            </a:r>
            <a:r>
              <a:rPr lang="en-US" i="1" baseline="-25000" dirty="0" smtClean="0"/>
              <a:t> </a:t>
            </a:r>
            <a:r>
              <a:rPr lang="en-US" dirty="0" smtClean="0"/>
              <a:t>)/ (</a:t>
            </a:r>
            <a:r>
              <a:rPr lang="en-US" dirty="0" err="1" smtClean="0">
                <a:solidFill>
                  <a:srgbClr val="00B050"/>
                </a:solidFill>
              </a:rPr>
              <a:t>N</a:t>
            </a:r>
            <a:r>
              <a:rPr lang="en-US" i="1" baseline="-25000" dirty="0" err="1" smtClean="0">
                <a:solidFill>
                  <a:srgbClr val="00B050"/>
                </a:solidFill>
              </a:rPr>
              <a:t>tot</a:t>
            </a:r>
            <a:r>
              <a:rPr lang="en-US" dirty="0" smtClean="0"/>
              <a:t> – </a:t>
            </a:r>
            <a:r>
              <a:rPr lang="en-US" dirty="0" err="1" smtClean="0">
                <a:solidFill>
                  <a:schemeClr val="accent1"/>
                </a:solidFill>
              </a:rPr>
              <a:t>N</a:t>
            </a:r>
            <a:r>
              <a:rPr lang="en-US" i="1" baseline="-25000" dirty="0" err="1" smtClean="0">
                <a:solidFill>
                  <a:schemeClr val="accent1"/>
                </a:solidFill>
              </a:rPr>
              <a:t>rand</a:t>
            </a:r>
            <a:r>
              <a:rPr lang="en-US" dirty="0" smtClean="0">
                <a:solidFill>
                  <a:schemeClr val="accent1"/>
                </a:solidFill>
              </a:rPr>
              <a:t> )  </a:t>
            </a:r>
          </a:p>
          <a:p>
            <a:pPr algn="r">
              <a:buNone/>
            </a:pPr>
            <a:r>
              <a:rPr lang="en-US" sz="2400" dirty="0" smtClean="0"/>
              <a:t>(</a:t>
            </a:r>
            <a:r>
              <a:rPr lang="en-US" sz="2400" dirty="0" err="1" smtClean="0"/>
              <a:t>Bennetzen</a:t>
            </a:r>
            <a:r>
              <a:rPr lang="en-US" sz="2400" dirty="0" smtClean="0"/>
              <a:t> and Hall, 1982</a:t>
            </a:r>
            <a:r>
              <a:rPr lang="en-US" sz="1500" dirty="0" smtClean="0"/>
              <a:t>)</a:t>
            </a:r>
            <a:endParaRPr lang="en-US" dirty="0" smtClean="0"/>
          </a:p>
          <a:p>
            <a:pPr>
              <a:buNone/>
            </a:pPr>
            <a:r>
              <a:rPr lang="en-US" sz="2800" dirty="0" err="1" smtClean="0">
                <a:solidFill>
                  <a:schemeClr val="accent2"/>
                </a:solidFill>
              </a:rPr>
              <a:t>N</a:t>
            </a:r>
            <a:r>
              <a:rPr lang="en-US" sz="2800" i="1" baseline="-25000" dirty="0" err="1" smtClean="0">
                <a:solidFill>
                  <a:schemeClr val="accent2"/>
                </a:solidFill>
              </a:rPr>
              <a:t>opt</a:t>
            </a:r>
            <a:r>
              <a:rPr lang="en-US" sz="2800" dirty="0" smtClean="0"/>
              <a:t> = Number of optimal </a:t>
            </a:r>
            <a:r>
              <a:rPr lang="en-US" sz="2800" dirty="0" err="1" smtClean="0"/>
              <a:t>codons</a:t>
            </a:r>
            <a:r>
              <a:rPr lang="en-US" sz="2800" dirty="0" smtClean="0"/>
              <a:t> in the sequence</a:t>
            </a:r>
          </a:p>
          <a:p>
            <a:pPr>
              <a:buNone/>
            </a:pPr>
            <a:r>
              <a:rPr lang="en-US" sz="2800" dirty="0" err="1" smtClean="0">
                <a:solidFill>
                  <a:srgbClr val="00B050"/>
                </a:solidFill>
              </a:rPr>
              <a:t>N</a:t>
            </a:r>
            <a:r>
              <a:rPr lang="en-US" sz="2800" i="1" baseline="-25000" dirty="0" err="1" smtClean="0">
                <a:solidFill>
                  <a:srgbClr val="00B050"/>
                </a:solidFill>
              </a:rPr>
              <a:t>tot</a:t>
            </a:r>
            <a:r>
              <a:rPr lang="en-US" sz="2800" dirty="0" smtClean="0"/>
              <a:t> = Total number of </a:t>
            </a:r>
            <a:r>
              <a:rPr lang="en-US" sz="2800" dirty="0" err="1" smtClean="0"/>
              <a:t>codons</a:t>
            </a:r>
            <a:endParaRPr lang="en-US" sz="2800" dirty="0" smtClean="0"/>
          </a:p>
          <a:p>
            <a:pPr>
              <a:buNone/>
            </a:pPr>
            <a:r>
              <a:rPr lang="en-US" sz="2800" dirty="0" err="1" smtClean="0">
                <a:solidFill>
                  <a:schemeClr val="accent1"/>
                </a:solidFill>
              </a:rPr>
              <a:t>N</a:t>
            </a:r>
            <a:r>
              <a:rPr lang="en-US" sz="2800" i="1" baseline="-25000" dirty="0" err="1" smtClean="0">
                <a:solidFill>
                  <a:schemeClr val="accent1"/>
                </a:solidFill>
              </a:rPr>
              <a:t>rand</a:t>
            </a:r>
            <a:r>
              <a:rPr lang="en-US" sz="2800" dirty="0" smtClean="0"/>
              <a:t> = Number of optimal </a:t>
            </a:r>
            <a:r>
              <a:rPr lang="en-US" sz="2800" dirty="0" err="1" smtClean="0"/>
              <a:t>codons</a:t>
            </a:r>
            <a:r>
              <a:rPr lang="en-US" sz="2800" dirty="0" smtClean="0"/>
              <a:t> under random choice</a:t>
            </a:r>
          </a:p>
          <a:p>
            <a:pPr>
              <a:buNone/>
            </a:pPr>
            <a:endParaRPr lang="en-US" sz="2800" dirty="0" smtClean="0"/>
          </a:p>
          <a:p>
            <a:pPr>
              <a:buNone/>
            </a:pPr>
            <a:r>
              <a:rPr lang="en-US" sz="2400" dirty="0" err="1" smtClean="0">
                <a:solidFill>
                  <a:schemeClr val="accent1"/>
                </a:solidFill>
              </a:rPr>
              <a:t>CODON</a:t>
            </a:r>
            <a:r>
              <a:rPr lang="en-US" sz="2400" i="1" baseline="-25000" dirty="0" err="1" smtClean="0">
                <a:solidFill>
                  <a:schemeClr val="accent1"/>
                </a:solidFill>
              </a:rPr>
              <a:t>rand</a:t>
            </a:r>
            <a:r>
              <a:rPr lang="en-US" sz="2400" dirty="0" smtClean="0"/>
              <a:t> = 1/2 (for groups with 2 synonymous </a:t>
            </a:r>
            <a:r>
              <a:rPr lang="en-US" sz="2400" dirty="0" err="1" smtClean="0"/>
              <a:t>codons</a:t>
            </a:r>
            <a:r>
              <a:rPr lang="en-US" sz="2400" dirty="0" smtClean="0"/>
              <a:t>)</a:t>
            </a:r>
          </a:p>
          <a:p>
            <a:pPr>
              <a:buNone/>
            </a:pPr>
            <a:r>
              <a:rPr lang="en-US" sz="2400" dirty="0" err="1" smtClean="0">
                <a:solidFill>
                  <a:schemeClr val="accent1"/>
                </a:solidFill>
              </a:rPr>
              <a:t>CODON</a:t>
            </a:r>
            <a:r>
              <a:rPr lang="en-US" sz="2400" i="1" baseline="-25000" dirty="0" err="1" smtClean="0">
                <a:solidFill>
                  <a:schemeClr val="accent1"/>
                </a:solidFill>
              </a:rPr>
              <a:t>rand</a:t>
            </a:r>
            <a:r>
              <a:rPr lang="en-US" sz="2400" dirty="0" smtClean="0"/>
              <a:t> = 1/4 (for groups with 4 synonymous </a:t>
            </a:r>
            <a:r>
              <a:rPr lang="en-US" sz="2400" dirty="0" err="1" smtClean="0"/>
              <a:t>codons</a:t>
            </a:r>
            <a:r>
              <a:rPr lang="en-US" sz="2400" dirty="0" smtClean="0"/>
              <a:t>)</a:t>
            </a:r>
          </a:p>
          <a:p>
            <a:pPr>
              <a:buNone/>
            </a:pPr>
            <a:r>
              <a:rPr lang="en-US" sz="2400" dirty="0" err="1" smtClean="0">
                <a:solidFill>
                  <a:schemeClr val="accent1"/>
                </a:solidFill>
              </a:rPr>
              <a:t>CODON</a:t>
            </a:r>
            <a:r>
              <a:rPr lang="en-US" sz="2400" i="1" baseline="-25000" dirty="0" err="1" smtClean="0">
                <a:solidFill>
                  <a:schemeClr val="accent1"/>
                </a:solidFill>
              </a:rPr>
              <a:t>rand</a:t>
            </a:r>
            <a:r>
              <a:rPr lang="en-US" sz="2400" dirty="0" smtClean="0"/>
              <a:t> = 1/6 (for groups with 6 synonymous </a:t>
            </a:r>
            <a:r>
              <a:rPr lang="en-US" sz="2400" dirty="0" err="1" smtClean="0"/>
              <a:t>codons</a:t>
            </a:r>
            <a:r>
              <a:rPr lang="en-US" sz="2400" dirty="0" smtClean="0"/>
              <a:t>)</a:t>
            </a:r>
          </a:p>
          <a:p>
            <a:pPr>
              <a:buNone/>
            </a:pPr>
            <a:endParaRPr lang="en-US" sz="2800" dirty="0" smtClean="0"/>
          </a:p>
          <a:p>
            <a:pPr>
              <a:buNone/>
            </a:pPr>
            <a:endParaRPr lang="en-US" sz="2800" dirty="0" smtClean="0"/>
          </a:p>
          <a:p>
            <a:pPr>
              <a:buNone/>
            </a:pPr>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CBI = codon Bias Index</a:t>
            </a:r>
            <a:endParaRPr lang="en-US"/>
          </a:p>
        </p:txBody>
      </p:sp>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4800" dirty="0" err="1" smtClean="0">
                <a:solidFill>
                  <a:srgbClr val="FF0000"/>
                </a:solidFill>
              </a:rPr>
              <a:t>Codon</a:t>
            </a:r>
            <a:r>
              <a:rPr lang="en-US" sz="4800" dirty="0" smtClean="0">
                <a:solidFill>
                  <a:srgbClr val="FF0000"/>
                </a:solidFill>
              </a:rPr>
              <a:t> Bias Index (CBI)</a:t>
            </a:r>
            <a:endParaRPr lang="en-US" sz="4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1714"/>
            <a:ext cx="8686800" cy="4800600"/>
          </a:xfrm>
        </p:spPr>
        <p:txBody>
          <a:bodyPr>
            <a:normAutofit fontScale="85000" lnSpcReduction="20000"/>
          </a:bodyPr>
          <a:lstStyle/>
          <a:p>
            <a:pPr algn="ctr">
              <a:buNone/>
            </a:pPr>
            <a:r>
              <a:rPr lang="en-US" sz="3600" dirty="0" smtClean="0"/>
              <a:t>For Example:</a:t>
            </a:r>
          </a:p>
          <a:p>
            <a:r>
              <a:rPr lang="en-US" dirty="0" smtClean="0">
                <a:solidFill>
                  <a:srgbClr val="FF0000"/>
                </a:solidFill>
              </a:rPr>
              <a:t>UUC</a:t>
            </a:r>
            <a:r>
              <a:rPr lang="en-US" dirty="0" smtClean="0"/>
              <a:t> UUU </a:t>
            </a:r>
            <a:r>
              <a:rPr lang="en-US" dirty="0" smtClean="0">
                <a:solidFill>
                  <a:srgbClr val="FF0000"/>
                </a:solidFill>
              </a:rPr>
              <a:t>AGC</a:t>
            </a:r>
            <a:r>
              <a:rPr lang="en-US" dirty="0" smtClean="0"/>
              <a:t> AAU GGG </a:t>
            </a:r>
            <a:r>
              <a:rPr lang="en-US" dirty="0" smtClean="0">
                <a:solidFill>
                  <a:srgbClr val="7030A0"/>
                </a:solidFill>
              </a:rPr>
              <a:t>UGG</a:t>
            </a:r>
          </a:p>
          <a:p>
            <a:pPr>
              <a:buNone/>
            </a:pPr>
            <a:r>
              <a:rPr lang="en-US" dirty="0" smtClean="0">
                <a:solidFill>
                  <a:schemeClr val="accent2">
                    <a:lumMod val="75000"/>
                  </a:schemeClr>
                </a:solidFill>
              </a:rPr>
              <a:t>    </a:t>
            </a:r>
            <a:r>
              <a:rPr lang="en-US" dirty="0" err="1" smtClean="0">
                <a:solidFill>
                  <a:schemeClr val="accent2">
                    <a:lumMod val="75000"/>
                  </a:schemeClr>
                </a:solidFill>
              </a:rPr>
              <a:t>Phe</a:t>
            </a:r>
            <a:r>
              <a:rPr lang="en-US" dirty="0" smtClean="0">
                <a:solidFill>
                  <a:schemeClr val="accent2">
                    <a:lumMod val="75000"/>
                  </a:schemeClr>
                </a:solidFill>
              </a:rPr>
              <a:t>  </a:t>
            </a:r>
            <a:r>
              <a:rPr lang="en-US" dirty="0" err="1" smtClean="0">
                <a:solidFill>
                  <a:schemeClr val="accent2">
                    <a:lumMod val="75000"/>
                  </a:schemeClr>
                </a:solidFill>
              </a:rPr>
              <a:t>Phe</a:t>
            </a:r>
            <a:r>
              <a:rPr lang="en-US" dirty="0" smtClean="0">
                <a:solidFill>
                  <a:schemeClr val="accent2">
                    <a:lumMod val="75000"/>
                  </a:schemeClr>
                </a:solidFill>
              </a:rPr>
              <a:t>   Ser   </a:t>
            </a:r>
            <a:r>
              <a:rPr lang="en-US" dirty="0" err="1" smtClean="0">
                <a:solidFill>
                  <a:schemeClr val="accent2">
                    <a:lumMod val="75000"/>
                  </a:schemeClr>
                </a:solidFill>
              </a:rPr>
              <a:t>Asn</a:t>
            </a:r>
            <a:r>
              <a:rPr lang="en-US" dirty="0" smtClean="0">
                <a:solidFill>
                  <a:schemeClr val="accent2">
                    <a:lumMod val="75000"/>
                  </a:schemeClr>
                </a:solidFill>
              </a:rPr>
              <a:t>     </a:t>
            </a:r>
            <a:r>
              <a:rPr lang="en-US" dirty="0" err="1" smtClean="0">
                <a:solidFill>
                  <a:schemeClr val="accent2">
                    <a:lumMod val="75000"/>
                  </a:schemeClr>
                </a:solidFill>
              </a:rPr>
              <a:t>Gly</a:t>
            </a:r>
            <a:r>
              <a:rPr lang="en-US" dirty="0" smtClean="0">
                <a:solidFill>
                  <a:schemeClr val="accent2">
                    <a:lumMod val="75000"/>
                  </a:schemeClr>
                </a:solidFill>
              </a:rPr>
              <a:t>   </a:t>
            </a:r>
            <a:r>
              <a:rPr lang="en-US" dirty="0" err="1" smtClean="0">
                <a:solidFill>
                  <a:srgbClr val="7030A0"/>
                </a:solidFill>
              </a:rPr>
              <a:t>Trp</a:t>
            </a:r>
            <a:endParaRPr lang="en-US" dirty="0" smtClean="0">
              <a:solidFill>
                <a:srgbClr val="7030A0"/>
              </a:solidFill>
            </a:endParaRPr>
          </a:p>
          <a:p>
            <a:pPr>
              <a:buNone/>
            </a:pPr>
            <a:endParaRPr lang="en-US" dirty="0" smtClean="0">
              <a:solidFill>
                <a:schemeClr val="accent1"/>
              </a:solidFill>
            </a:endParaRPr>
          </a:p>
          <a:p>
            <a:pPr>
              <a:buNone/>
            </a:pPr>
            <a:r>
              <a:rPr lang="en-US" sz="2200" dirty="0" smtClean="0"/>
              <a:t>CBI = (2 – (0.5 + 0.5 + 0.15 + 0.5 + 0.25))/(5 - (0.5 + 0.5 + 0.15 + 0.5 + 0.25))</a:t>
            </a:r>
          </a:p>
          <a:p>
            <a:pPr algn="ctr">
              <a:buNone/>
            </a:pPr>
            <a:r>
              <a:rPr lang="en-US" dirty="0" smtClean="0"/>
              <a:t>CBI = 0.03                                            </a:t>
            </a:r>
          </a:p>
          <a:p>
            <a:pPr>
              <a:buNone/>
            </a:pPr>
            <a:r>
              <a:rPr lang="en-US" dirty="0" smtClean="0">
                <a:solidFill>
                  <a:srgbClr val="FF0000"/>
                </a:solidFill>
              </a:rPr>
              <a:t>Optimal </a:t>
            </a:r>
            <a:r>
              <a:rPr lang="en-US" dirty="0" err="1" smtClean="0">
                <a:solidFill>
                  <a:srgbClr val="FF0000"/>
                </a:solidFill>
              </a:rPr>
              <a:t>Codon</a:t>
            </a:r>
            <a:endParaRPr lang="en-US" dirty="0" smtClean="0">
              <a:solidFill>
                <a:srgbClr val="FF0000"/>
              </a:solidFill>
            </a:endParaRPr>
          </a:p>
          <a:p>
            <a:pPr>
              <a:buNone/>
            </a:pPr>
            <a:r>
              <a:rPr lang="en-US" dirty="0" smtClean="0">
                <a:solidFill>
                  <a:schemeClr val="accent2">
                    <a:lumMod val="75000"/>
                  </a:schemeClr>
                </a:solidFill>
              </a:rPr>
              <a:t>Corresponding Amino Acid       </a:t>
            </a:r>
          </a:p>
          <a:p>
            <a:pPr>
              <a:buNone/>
            </a:pPr>
            <a:r>
              <a:rPr lang="en-US" dirty="0" smtClean="0">
                <a:solidFill>
                  <a:srgbClr val="7030A0"/>
                </a:solidFill>
              </a:rPr>
              <a:t>Excluded</a:t>
            </a:r>
            <a:r>
              <a:rPr lang="en-US" dirty="0" smtClean="0">
                <a:solidFill>
                  <a:schemeClr val="accent2">
                    <a:lumMod val="75000"/>
                  </a:schemeClr>
                </a:solidFill>
              </a:rPr>
              <a:t> </a:t>
            </a:r>
          </a:p>
          <a:p>
            <a:pPr>
              <a:buNone/>
            </a:pPr>
            <a:endParaRPr lang="en-US" dirty="0" smtClean="0">
              <a:solidFill>
                <a:schemeClr val="accent2">
                  <a:lumMod val="75000"/>
                </a:schemeClr>
              </a:solidFill>
            </a:endParaRPr>
          </a:p>
          <a:p>
            <a:pPr>
              <a:buNone/>
            </a:pPr>
            <a:r>
              <a:rPr lang="en-US" dirty="0" smtClean="0"/>
              <a:t>CBI Range (-1…0…+1)</a:t>
            </a:r>
            <a:r>
              <a:rPr lang="en-US" dirty="0" smtClean="0">
                <a:sym typeface="Wingdings" pitchFamily="2" charset="2"/>
              </a:rPr>
              <a:t></a:t>
            </a:r>
            <a:r>
              <a:rPr lang="en-US" dirty="0" smtClean="0"/>
              <a:t>  (mostly Rare </a:t>
            </a:r>
            <a:r>
              <a:rPr lang="en-US" dirty="0" err="1" smtClean="0"/>
              <a:t>codon</a:t>
            </a:r>
            <a:r>
              <a:rPr lang="en-US" dirty="0" smtClean="0"/>
              <a:t> …. Random.. .…mostly Optimal </a:t>
            </a:r>
            <a:r>
              <a:rPr lang="en-US" dirty="0" err="1" smtClean="0"/>
              <a:t>Codon</a:t>
            </a:r>
            <a:r>
              <a:rPr lang="en-US" dirty="0" smtClean="0"/>
              <a:t>)</a:t>
            </a:r>
          </a:p>
          <a:p>
            <a:pPr>
              <a:buNone/>
            </a:pPr>
            <a:endParaRPr lang="en-US" dirty="0" smtClean="0">
              <a:solidFill>
                <a:schemeClr val="accent2">
                  <a:lumMod val="75000"/>
                </a:schemeClr>
              </a:solidFill>
            </a:endParaRPr>
          </a:p>
          <a:p>
            <a:pPr>
              <a:buNone/>
            </a:pPr>
            <a:endParaRPr lang="en-US" dirty="0" smtClean="0">
              <a:solidFill>
                <a:schemeClr val="accent2">
                  <a:lumMod val="75000"/>
                </a:schemeClr>
              </a:solidFill>
            </a:endParaRPr>
          </a:p>
          <a:p>
            <a:pPr>
              <a:buNone/>
            </a:pPr>
            <a:endParaRPr lang="en-US" dirty="0">
              <a:solidFill>
                <a:schemeClr val="accent2">
                  <a:lumMod val="75000"/>
                </a:schemeClr>
              </a:solidFill>
            </a:endParaRPr>
          </a:p>
        </p:txBody>
      </p:sp>
      <p:sp>
        <p:nvSpPr>
          <p:cNvPr id="4" name="Footer Placeholder 3"/>
          <p:cNvSpPr>
            <a:spLocks noGrp="1"/>
          </p:cNvSpPr>
          <p:nvPr>
            <p:ph type="ftr" sz="quarter" idx="11"/>
          </p:nvPr>
        </p:nvSpPr>
        <p:spPr>
          <a:xfrm>
            <a:off x="1371600" y="6172200"/>
            <a:ext cx="7239000" cy="549275"/>
          </a:xfrm>
        </p:spPr>
        <p:txBody>
          <a:bodyPr/>
          <a:lstStyle/>
          <a:p>
            <a:r>
              <a:rPr lang="en-US" dirty="0" smtClean="0"/>
              <a:t>Amino Acids Met, Asp , and </a:t>
            </a:r>
            <a:r>
              <a:rPr lang="en-US" dirty="0" err="1" smtClean="0"/>
              <a:t>Trp</a:t>
            </a:r>
            <a:r>
              <a:rPr lang="en-US" dirty="0" smtClean="0"/>
              <a:t> were excluded from calculation since they did not show </a:t>
            </a:r>
            <a:r>
              <a:rPr lang="en-US" dirty="0" err="1" smtClean="0"/>
              <a:t>codon</a:t>
            </a:r>
            <a:r>
              <a:rPr lang="en-US" dirty="0" smtClean="0"/>
              <a:t> bias.</a:t>
            </a:r>
            <a:endParaRPr lang="en-US" dirty="0"/>
          </a:p>
        </p:txBody>
      </p:sp>
      <p:sp>
        <p:nvSpPr>
          <p:cNvPr id="2" name="Title 1"/>
          <p:cNvSpPr>
            <a:spLocks noGrp="1"/>
          </p:cNvSpPr>
          <p:nvPr>
            <p:ph type="title"/>
          </p:nvPr>
        </p:nvSpPr>
        <p:spPr/>
        <p:txBody>
          <a:bodyPr/>
          <a:lstStyle/>
          <a:p>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dirty="0" smtClean="0"/>
              <a:t>&gt; EXON_30 3016_NT_005403 protein_id:NP_005867.3;</a:t>
            </a:r>
          </a:p>
          <a:p>
            <a:pPr>
              <a:buNone/>
            </a:pPr>
            <a:r>
              <a:rPr lang="en-US" dirty="0" smtClean="0">
                <a:solidFill>
                  <a:srgbClr val="7030A0"/>
                </a:solidFill>
              </a:rPr>
              <a:t>CBI value: 0.39</a:t>
            </a:r>
          </a:p>
          <a:p>
            <a:pPr>
              <a:buNone/>
            </a:pPr>
            <a:r>
              <a:rPr lang="en-US" dirty="0" smtClean="0"/>
              <a:t> CGCTCCCAGATCAGCTACAAATGCCACCTGGTGCTGGCCCCATCCCCGAGCTGCTGCGGGCCCCCCCA…</a:t>
            </a:r>
          </a:p>
          <a:p>
            <a:pPr>
              <a:buNone/>
            </a:pPr>
            <a:endParaRPr lang="en-US" dirty="0" smtClean="0"/>
          </a:p>
          <a:p>
            <a:pPr>
              <a:buNone/>
            </a:pPr>
            <a:r>
              <a:rPr lang="en-US" dirty="0" smtClean="0"/>
              <a:t>&gt; EXON_4 13299_NT_026437 protein_id:NP_473365.3;</a:t>
            </a:r>
          </a:p>
          <a:p>
            <a:pPr>
              <a:buNone/>
            </a:pPr>
            <a:r>
              <a:rPr lang="en-US" dirty="0" smtClean="0">
                <a:solidFill>
                  <a:srgbClr val="7030A0"/>
                </a:solidFill>
              </a:rPr>
              <a:t>CBI value: -0.34</a:t>
            </a:r>
          </a:p>
          <a:p>
            <a:pPr>
              <a:buNone/>
            </a:pPr>
            <a:r>
              <a:rPr lang="en-US" dirty="0" smtClean="0">
                <a:solidFill>
                  <a:schemeClr val="accent2"/>
                </a:solidFill>
              </a:rPr>
              <a:t> </a:t>
            </a:r>
            <a:r>
              <a:rPr lang="en-US" dirty="0" smtClean="0"/>
              <a:t>GAATCTGACTTTCTTTGTCTTCTTGGAGTAAGTTACACATTTGACAATGAAGAT…</a:t>
            </a:r>
          </a:p>
          <a:p>
            <a:pPr>
              <a:buNone/>
            </a:pPr>
            <a:endParaRPr lang="en-US" dirty="0" smtClean="0"/>
          </a:p>
          <a:p>
            <a:pPr>
              <a:buNone/>
            </a:pPr>
            <a:endParaRPr lang="en-US" dirty="0" smtClean="0"/>
          </a:p>
          <a:p>
            <a:pPr>
              <a:buNone/>
            </a:pPr>
            <a:endParaRPr lang="en-US" dirty="0"/>
          </a:p>
        </p:txBody>
      </p:sp>
      <p:sp>
        <p:nvSpPr>
          <p:cNvPr id="3" name="Title 2"/>
          <p:cNvSpPr>
            <a:spLocks noGrp="1"/>
          </p:cNvSpPr>
          <p:nvPr>
            <p:ph type="title"/>
          </p:nvPr>
        </p:nvSpPr>
        <p:spPr/>
        <p:txBody>
          <a:bodyPr>
            <a:normAutofit/>
          </a:bodyPr>
          <a:lstStyle/>
          <a:p>
            <a:r>
              <a:rPr lang="en-US" sz="4000" dirty="0" smtClean="0"/>
              <a:t>CBI varied in our real sequences!</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97662" y="681336"/>
          <a:ext cx="7487843" cy="55631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671159" y="6026176"/>
            <a:ext cx="2094744" cy="707886"/>
          </a:xfrm>
          <a:prstGeom prst="rect">
            <a:avLst/>
          </a:prstGeom>
          <a:noFill/>
        </p:spPr>
        <p:txBody>
          <a:bodyPr wrap="none" rtlCol="0">
            <a:spAutoFit/>
          </a:bodyPr>
          <a:lstStyle/>
          <a:p>
            <a:r>
              <a:rPr lang="en-US" sz="4000" dirty="0" smtClean="0"/>
              <a:t>CBI value</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0921"/>
            <a:ext cx="8229600" cy="2616872"/>
          </a:xfrm>
        </p:spPr>
        <p:txBody>
          <a:bodyPr>
            <a:normAutofit/>
          </a:bodyPr>
          <a:lstStyle/>
          <a:p>
            <a:pPr marL="0" indent="0">
              <a:buNone/>
            </a:pPr>
            <a:r>
              <a:rPr lang="en-US" sz="2200" i="1" dirty="0" smtClean="0"/>
              <a:t>… Still unclear is what determines which of the synonymous </a:t>
            </a:r>
            <a:r>
              <a:rPr lang="en-US" sz="2200" i="1" dirty="0" err="1" smtClean="0"/>
              <a:t>codons</a:t>
            </a:r>
            <a:r>
              <a:rPr lang="en-US" sz="2200" i="1" dirty="0" smtClean="0"/>
              <a:t> will be used as major and minor </a:t>
            </a:r>
            <a:r>
              <a:rPr lang="en-US" sz="2200" i="1" dirty="0" err="1" smtClean="0"/>
              <a:t>codons</a:t>
            </a:r>
            <a:r>
              <a:rPr lang="en-US" sz="2200" i="1" dirty="0" smtClean="0"/>
              <a:t>. In some cases, the choice of major </a:t>
            </a:r>
            <a:r>
              <a:rPr lang="en-US" sz="2200" i="1" dirty="0" err="1" smtClean="0"/>
              <a:t>codons</a:t>
            </a:r>
            <a:r>
              <a:rPr lang="en-US" sz="2200" i="1" dirty="0" smtClean="0"/>
              <a:t> appears to be strongly nonrandom and thus hard to explain. For example, in Drosophila and in C. </a:t>
            </a:r>
            <a:r>
              <a:rPr lang="en-US" sz="2200" i="1" dirty="0" err="1" smtClean="0"/>
              <a:t>elegans</a:t>
            </a:r>
            <a:r>
              <a:rPr lang="en-US" sz="2200" i="1" dirty="0" smtClean="0"/>
              <a:t> most major </a:t>
            </a:r>
            <a:r>
              <a:rPr lang="en-US" sz="2200" i="1" dirty="0" err="1" smtClean="0"/>
              <a:t>codons</a:t>
            </a:r>
            <a:r>
              <a:rPr lang="en-US" sz="2200" i="1" dirty="0" smtClean="0"/>
              <a:t> end in either a cytosine or a guanine even though both genomes are AT rich (14). No theories have been proposed, to our knowledge, to explain this fact.</a:t>
            </a:r>
          </a:p>
          <a:p>
            <a:pPr marL="0" indent="0">
              <a:buNone/>
            </a:pPr>
            <a:endParaRPr lang="en-US" sz="2200" dirty="0"/>
          </a:p>
        </p:txBody>
      </p:sp>
      <p:pic>
        <p:nvPicPr>
          <p:cNvPr id="5" name="Picture 4" descr="Screen shot 2011-01-20 at 3.58.22 PM.png"/>
          <p:cNvPicPr>
            <a:picLocks noChangeAspect="1"/>
          </p:cNvPicPr>
          <p:nvPr/>
        </p:nvPicPr>
        <p:blipFill>
          <a:blip r:embed="rId2"/>
          <a:stretch>
            <a:fillRect/>
          </a:stretch>
        </p:blipFill>
        <p:spPr>
          <a:xfrm>
            <a:off x="516735" y="145530"/>
            <a:ext cx="7652119" cy="2205391"/>
          </a:xfrm>
          <a:prstGeom prst="rect">
            <a:avLst/>
          </a:prstGeom>
        </p:spPr>
      </p:pic>
      <p:sp>
        <p:nvSpPr>
          <p:cNvPr id="4" name="TextBox 3"/>
          <p:cNvSpPr txBox="1"/>
          <p:nvPr/>
        </p:nvSpPr>
        <p:spPr>
          <a:xfrm>
            <a:off x="707773" y="5404375"/>
            <a:ext cx="6907811" cy="1107996"/>
          </a:xfrm>
          <a:prstGeom prst="rect">
            <a:avLst/>
          </a:prstGeom>
          <a:noFill/>
        </p:spPr>
        <p:txBody>
          <a:bodyPr wrap="none" rtlCol="0">
            <a:spAutoFit/>
          </a:bodyPr>
          <a:lstStyle/>
          <a:p>
            <a:r>
              <a:rPr lang="en-US" sz="2200" i="1" dirty="0" smtClean="0"/>
              <a:t>Note that in Drosophila and C. </a:t>
            </a:r>
            <a:r>
              <a:rPr lang="en-US" sz="2200" i="1" dirty="0" err="1" smtClean="0"/>
              <a:t>elegans</a:t>
            </a:r>
            <a:r>
              <a:rPr lang="en-US" sz="2200" i="1" dirty="0" smtClean="0"/>
              <a:t> almost all of the</a:t>
            </a:r>
          </a:p>
          <a:p>
            <a:r>
              <a:rPr lang="en-US" sz="2200" i="1" dirty="0" smtClean="0"/>
              <a:t>optimal </a:t>
            </a:r>
            <a:r>
              <a:rPr lang="en-US" sz="2200" i="1" dirty="0" err="1" smtClean="0"/>
              <a:t>codons</a:t>
            </a:r>
            <a:r>
              <a:rPr lang="en-US" sz="2200" i="1" dirty="0" smtClean="0"/>
              <a:t> contain a cytosine or a guanine in the third</a:t>
            </a:r>
          </a:p>
          <a:p>
            <a:r>
              <a:rPr lang="en-US" sz="2200" i="1" dirty="0" smtClean="0"/>
              <a:t>position.  </a:t>
            </a:r>
            <a:r>
              <a:rPr lang="en-US" sz="2200" dirty="0" smtClean="0"/>
              <a:t>Laurent </a:t>
            </a:r>
            <a:r>
              <a:rPr lang="en-US" sz="2200" dirty="0" err="1" smtClean="0"/>
              <a:t>Duret</a:t>
            </a:r>
            <a:r>
              <a:rPr lang="en-US" sz="2200" dirty="0" smtClean="0"/>
              <a:t> 2002</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1-20 at 4.24.20 PM.png"/>
          <p:cNvPicPr>
            <a:picLocks noChangeAspect="1"/>
          </p:cNvPicPr>
          <p:nvPr/>
        </p:nvPicPr>
        <p:blipFill>
          <a:blip r:embed="rId2"/>
          <a:stretch>
            <a:fillRect/>
          </a:stretch>
        </p:blipFill>
        <p:spPr>
          <a:xfrm>
            <a:off x="327560" y="496118"/>
            <a:ext cx="8816440" cy="6249435"/>
          </a:xfrm>
          <a:prstGeom prst="rect">
            <a:avLst/>
          </a:prstGeom>
        </p:spPr>
      </p:pic>
      <p:sp>
        <p:nvSpPr>
          <p:cNvPr id="5" name="TextBox 4"/>
          <p:cNvSpPr txBox="1"/>
          <p:nvPr/>
        </p:nvSpPr>
        <p:spPr>
          <a:xfrm>
            <a:off x="959132" y="0"/>
            <a:ext cx="6616408" cy="53860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Inverse preference of </a:t>
            </a:r>
            <a:r>
              <a:rPr lang="en-US" sz="2800" b="1" dirty="0" smtClean="0">
                <a:solidFill>
                  <a:srgbClr val="FF0000"/>
                </a:solidFill>
              </a:rPr>
              <a:t>A</a:t>
            </a:r>
            <a:r>
              <a:rPr lang="en-US" sz="2800" dirty="0" smtClean="0"/>
              <a:t> and </a:t>
            </a:r>
            <a:r>
              <a:rPr lang="en-US" sz="2800" b="1" dirty="0" smtClean="0">
                <a:solidFill>
                  <a:srgbClr val="FF0000"/>
                </a:solidFill>
              </a:rPr>
              <a:t>T</a:t>
            </a:r>
            <a:r>
              <a:rPr lang="en-US" sz="2800" dirty="0" smtClean="0"/>
              <a:t> over </a:t>
            </a:r>
            <a:r>
              <a:rPr lang="en-US" sz="2800" b="1" dirty="0" smtClean="0">
                <a:solidFill>
                  <a:srgbClr val="3366FF"/>
                </a:solidFill>
              </a:rPr>
              <a:t>G</a:t>
            </a:r>
            <a:r>
              <a:rPr lang="en-US" sz="2800" dirty="0" smtClean="0"/>
              <a:t> and </a:t>
            </a:r>
            <a:r>
              <a:rPr lang="en-US" sz="2800" b="1" dirty="0" smtClean="0">
                <a:solidFill>
                  <a:srgbClr val="3366FF"/>
                </a:solidFill>
              </a:rPr>
              <a:t>C</a:t>
            </a:r>
            <a:endParaRPr lang="en-US" sz="2800" b="1" dirty="0">
              <a:solidFill>
                <a:srgbClr val="3366FF"/>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76200" dir="13500000" sy="23000" kx="1200000" algn="br" rotWithShape="0">
              <a:srgbClr val="000000">
                <a:alpha val="15000"/>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Genomic GC-content and </a:t>
            </a:r>
            <a:r>
              <a:rPr lang="en-US" dirty="0" err="1" smtClean="0"/>
              <a:t>codon</a:t>
            </a:r>
            <a:r>
              <a:rPr lang="en-US" dirty="0" smtClean="0"/>
              <a:t> bias</a:t>
            </a:r>
            <a:endParaRPr lang="en-US" dirty="0"/>
          </a:p>
        </p:txBody>
      </p:sp>
      <p:pic>
        <p:nvPicPr>
          <p:cNvPr id="4" name="Picture 3" descr="Screen shot 2011-01-20 at 4.24.20 PM.png"/>
          <p:cNvPicPr>
            <a:picLocks noChangeAspect="1"/>
          </p:cNvPicPr>
          <p:nvPr/>
        </p:nvPicPr>
        <p:blipFill>
          <a:blip r:embed="rId2"/>
          <a:stretch>
            <a:fillRect/>
          </a:stretch>
        </p:blipFill>
        <p:spPr>
          <a:xfrm>
            <a:off x="1112762" y="1417638"/>
            <a:ext cx="7282576" cy="5162172"/>
          </a:xfrm>
          <a:prstGeom prst="rect">
            <a:avLst/>
          </a:prstGeom>
        </p:spPr>
      </p:pic>
      <p:sp>
        <p:nvSpPr>
          <p:cNvPr id="7" name="Down Arrow 6"/>
          <p:cNvSpPr/>
          <p:nvPr/>
        </p:nvSpPr>
        <p:spPr>
          <a:xfrm>
            <a:off x="3914664" y="5252233"/>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5766524" y="5252233"/>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7406970" y="5252233"/>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Autofit/>
          </a:bodyPr>
          <a:lstStyle/>
          <a:p>
            <a:r>
              <a:rPr lang="en-US" sz="3000" b="1" dirty="0" smtClean="0">
                <a:solidFill>
                  <a:srgbClr val="FF0000"/>
                </a:solidFill>
              </a:rPr>
              <a:t>GC-content in </a:t>
            </a:r>
            <a:r>
              <a:rPr lang="en-US" sz="3000" b="1" dirty="0" err="1" smtClean="0">
                <a:solidFill>
                  <a:srgbClr val="FF0000"/>
                </a:solidFill>
              </a:rPr>
              <a:t>codons</a:t>
            </a:r>
            <a:r>
              <a:rPr lang="en-US" sz="3000" b="1" dirty="0" smtClean="0">
                <a:solidFill>
                  <a:srgbClr val="FF0000"/>
                </a:solidFill>
              </a:rPr>
              <a:t> of mammals and vertebrates</a:t>
            </a:r>
            <a:endParaRPr lang="en-US" sz="3000" b="1" dirty="0">
              <a:solidFill>
                <a:srgbClr val="FF0000"/>
              </a:solidFill>
            </a:endParaRPr>
          </a:p>
        </p:txBody>
      </p:sp>
      <p:pic>
        <p:nvPicPr>
          <p:cNvPr id="7" name="Picture 6"/>
          <p:cNvPicPr>
            <a:picLocks noChangeAspect="1"/>
          </p:cNvPicPr>
          <p:nvPr/>
        </p:nvPicPr>
        <p:blipFill>
          <a:blip r:embed="rId2"/>
          <a:stretch>
            <a:fillRect/>
          </a:stretch>
        </p:blipFill>
        <p:spPr>
          <a:xfrm>
            <a:off x="279401" y="1735137"/>
            <a:ext cx="8702040" cy="4481117"/>
          </a:xfrm>
          <a:prstGeom prst="rect">
            <a:avLst/>
          </a:prstGeom>
        </p:spPr>
      </p:pic>
      <p:cxnSp>
        <p:nvCxnSpPr>
          <p:cNvPr id="9" name="Straight Arrow Connector 8"/>
          <p:cNvCxnSpPr/>
          <p:nvPr/>
        </p:nvCxnSpPr>
        <p:spPr>
          <a:xfrm>
            <a:off x="7448550" y="5981700"/>
            <a:ext cx="6985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264150" y="4395471"/>
            <a:ext cx="6985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895600" y="5983288"/>
            <a:ext cx="6985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372350" y="4786312"/>
            <a:ext cx="698500" cy="1588"/>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264150" y="2754312"/>
            <a:ext cx="698500" cy="1588"/>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895600" y="4784724"/>
            <a:ext cx="698500" cy="1588"/>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1-17 at 8.34.55 PM.png"/>
          <p:cNvPicPr>
            <a:picLocks noChangeAspect="1"/>
          </p:cNvPicPr>
          <p:nvPr/>
        </p:nvPicPr>
        <p:blipFill>
          <a:blip r:embed="rId2"/>
          <a:stretch>
            <a:fillRect/>
          </a:stretch>
        </p:blipFill>
        <p:spPr>
          <a:xfrm>
            <a:off x="-4" y="78506"/>
            <a:ext cx="9144000" cy="6021659"/>
          </a:xfrm>
          <a:prstGeom prst="rect">
            <a:avLst/>
          </a:prstGeom>
        </p:spPr>
      </p:pic>
      <p:pic>
        <p:nvPicPr>
          <p:cNvPr id="5" name="Picture 4" descr="Screen shot 2011-01-17 at 8.37.30 PM.png"/>
          <p:cNvPicPr>
            <a:picLocks noChangeAspect="1"/>
          </p:cNvPicPr>
          <p:nvPr/>
        </p:nvPicPr>
        <p:blipFill>
          <a:blip r:embed="rId3"/>
          <a:stretch>
            <a:fillRect/>
          </a:stretch>
        </p:blipFill>
        <p:spPr>
          <a:xfrm>
            <a:off x="2123168" y="6159237"/>
            <a:ext cx="6263283" cy="757835"/>
          </a:xfrm>
          <a:prstGeom prst="rect">
            <a:avLst/>
          </a:prstGeom>
        </p:spPr>
      </p:pic>
      <p:cxnSp>
        <p:nvCxnSpPr>
          <p:cNvPr id="7" name="Straight Connector 6"/>
          <p:cNvCxnSpPr/>
          <p:nvPr/>
        </p:nvCxnSpPr>
        <p:spPr>
          <a:xfrm rot="5400000">
            <a:off x="368329" y="3278991"/>
            <a:ext cx="5745726" cy="14766"/>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2184577" y="3278991"/>
            <a:ext cx="5745726" cy="14766"/>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4266619" y="3278991"/>
            <a:ext cx="5745726" cy="14766"/>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23546" y="2067553"/>
            <a:ext cx="8420454" cy="1476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723542" y="3411463"/>
            <a:ext cx="8420454" cy="1476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23542" y="4740604"/>
            <a:ext cx="8420454" cy="1476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184374" y="1082638"/>
            <a:ext cx="907920" cy="4738445"/>
            <a:chOff x="-184374" y="1097579"/>
            <a:chExt cx="907920" cy="4738445"/>
          </a:xfrm>
        </p:grpSpPr>
        <p:sp>
          <p:nvSpPr>
            <p:cNvPr id="10" name="Right Arrow 9"/>
            <p:cNvSpPr/>
            <p:nvPr/>
          </p:nvSpPr>
          <p:spPr>
            <a:xfrm>
              <a:off x="-99414" y="1097579"/>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15" name="Right Arrow 14"/>
            <p:cNvSpPr/>
            <p:nvPr/>
          </p:nvSpPr>
          <p:spPr>
            <a:xfrm>
              <a:off x="-184374" y="2400449"/>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16" name="Right Arrow 15"/>
            <p:cNvSpPr/>
            <p:nvPr/>
          </p:nvSpPr>
          <p:spPr>
            <a:xfrm>
              <a:off x="-184374" y="3635487"/>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17" name="Right Arrow 16"/>
            <p:cNvSpPr/>
            <p:nvPr/>
          </p:nvSpPr>
          <p:spPr>
            <a:xfrm>
              <a:off x="-99418" y="5013064"/>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grpSp>
      <p:grpSp>
        <p:nvGrpSpPr>
          <p:cNvPr id="23" name="Group 22"/>
          <p:cNvGrpSpPr/>
          <p:nvPr/>
        </p:nvGrpSpPr>
        <p:grpSpPr>
          <a:xfrm>
            <a:off x="723546" y="-34962"/>
            <a:ext cx="7231513" cy="936428"/>
            <a:chOff x="723546" y="-34962"/>
            <a:chExt cx="7231513" cy="936428"/>
          </a:xfrm>
        </p:grpSpPr>
        <p:sp>
          <p:nvSpPr>
            <p:cNvPr id="18" name="Down Arrow 17"/>
            <p:cNvSpPr/>
            <p:nvPr/>
          </p:nvSpPr>
          <p:spPr>
            <a:xfrm>
              <a:off x="723546" y="-34962"/>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19" name="Down Arrow 18"/>
            <p:cNvSpPr/>
            <p:nvPr/>
          </p:nvSpPr>
          <p:spPr>
            <a:xfrm>
              <a:off x="3042921" y="0"/>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20" name="Down Arrow 19"/>
            <p:cNvSpPr/>
            <p:nvPr/>
          </p:nvSpPr>
          <p:spPr>
            <a:xfrm>
              <a:off x="4860664" y="-34962"/>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21" name="Down Arrow 20"/>
            <p:cNvSpPr/>
            <p:nvPr/>
          </p:nvSpPr>
          <p:spPr>
            <a:xfrm>
              <a:off x="7132099" y="78506"/>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grpSp>
      <p:sp>
        <p:nvSpPr>
          <p:cNvPr id="24" name="Down Arrow 23"/>
          <p:cNvSpPr/>
          <p:nvPr/>
        </p:nvSpPr>
        <p:spPr>
          <a:xfrm rot="19516584">
            <a:off x="2093224" y="5311698"/>
            <a:ext cx="551911" cy="1136550"/>
          </a:xfrm>
          <a:prstGeom prst="downArrow">
            <a:avLst>
              <a:gd name="adj1" fmla="val 15103"/>
              <a:gd name="adj2" fmla="val 64894"/>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26" name="Down Arrow 25"/>
          <p:cNvSpPr/>
          <p:nvPr/>
        </p:nvSpPr>
        <p:spPr>
          <a:xfrm rot="19516584">
            <a:off x="3346646" y="5311698"/>
            <a:ext cx="551911" cy="1136550"/>
          </a:xfrm>
          <a:prstGeom prst="downArrow">
            <a:avLst>
              <a:gd name="adj1" fmla="val 15103"/>
              <a:gd name="adj2" fmla="val 64894"/>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27" name="Down Arrow 26"/>
          <p:cNvSpPr/>
          <p:nvPr/>
        </p:nvSpPr>
        <p:spPr>
          <a:xfrm rot="19516584">
            <a:off x="4306648" y="5311699"/>
            <a:ext cx="551911" cy="1136550"/>
          </a:xfrm>
          <a:prstGeom prst="downArrow">
            <a:avLst>
              <a:gd name="adj1" fmla="val 15103"/>
              <a:gd name="adj2" fmla="val 64894"/>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28" name="Down Arrow 27"/>
          <p:cNvSpPr/>
          <p:nvPr/>
        </p:nvSpPr>
        <p:spPr>
          <a:xfrm rot="19516584">
            <a:off x="5407669" y="5311699"/>
            <a:ext cx="551911" cy="1136550"/>
          </a:xfrm>
          <a:prstGeom prst="downArrow">
            <a:avLst>
              <a:gd name="adj1" fmla="val 15103"/>
              <a:gd name="adj2" fmla="val 64894"/>
            </a:avLst>
          </a:prstGeom>
          <a:solidFill>
            <a:srgbClr val="FF0000"/>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5647" y="1739719"/>
            <a:ext cx="8732706" cy="5020711"/>
          </a:xfrm>
          <a:prstGeom prst="rect">
            <a:avLst/>
          </a:prstGeom>
        </p:spPr>
      </p:pic>
      <p:sp>
        <p:nvSpPr>
          <p:cNvPr id="6"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Autofit/>
          </a:bodyPr>
          <a:lstStyle/>
          <a:p>
            <a:r>
              <a:rPr lang="en-US" sz="3000" b="1" dirty="0" smtClean="0">
                <a:solidFill>
                  <a:srgbClr val="FF0000"/>
                </a:solidFill>
              </a:rPr>
              <a:t>GC-content in </a:t>
            </a:r>
            <a:r>
              <a:rPr lang="en-US" sz="3000" b="1" dirty="0" err="1" smtClean="0">
                <a:solidFill>
                  <a:srgbClr val="FF0000"/>
                </a:solidFill>
              </a:rPr>
              <a:t>codons</a:t>
            </a:r>
            <a:r>
              <a:rPr lang="en-US" sz="3000" b="1" dirty="0" smtClean="0">
                <a:solidFill>
                  <a:srgbClr val="FF0000"/>
                </a:solidFill>
              </a:rPr>
              <a:t> across eukaryotes</a:t>
            </a:r>
            <a:endParaRPr lang="en-US" sz="3000" b="1" dirty="0">
              <a:solidFill>
                <a:srgbClr val="FF0000"/>
              </a:solidFill>
            </a:endParaRPr>
          </a:p>
        </p:txBody>
      </p:sp>
      <p:grpSp>
        <p:nvGrpSpPr>
          <p:cNvPr id="14" name="Group 13"/>
          <p:cNvGrpSpPr/>
          <p:nvPr/>
        </p:nvGrpSpPr>
        <p:grpSpPr>
          <a:xfrm>
            <a:off x="4948193" y="5224185"/>
            <a:ext cx="698500" cy="1357643"/>
            <a:chOff x="4948193" y="5224185"/>
            <a:chExt cx="698500" cy="1357643"/>
          </a:xfrm>
        </p:grpSpPr>
        <p:cxnSp>
          <p:nvCxnSpPr>
            <p:cNvPr id="7" name="Straight Arrow Connector 6"/>
            <p:cNvCxnSpPr/>
            <p:nvPr/>
          </p:nvCxnSpPr>
          <p:spPr>
            <a:xfrm>
              <a:off x="4948193" y="6580240"/>
              <a:ext cx="6985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948193" y="5574775"/>
              <a:ext cx="6985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948193" y="5224185"/>
              <a:ext cx="6985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4948193" y="2247479"/>
            <a:ext cx="795686" cy="4016834"/>
            <a:chOff x="4948193" y="2247479"/>
            <a:chExt cx="795686" cy="4016834"/>
          </a:xfrm>
        </p:grpSpPr>
        <p:cxnSp>
          <p:nvCxnSpPr>
            <p:cNvPr id="10" name="Straight Arrow Connector 9"/>
            <p:cNvCxnSpPr/>
            <p:nvPr/>
          </p:nvCxnSpPr>
          <p:spPr>
            <a:xfrm>
              <a:off x="4948193" y="6262725"/>
              <a:ext cx="698500" cy="1588"/>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948193" y="5918750"/>
              <a:ext cx="698500" cy="1588"/>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948193" y="4245179"/>
              <a:ext cx="698500" cy="1588"/>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45379" y="2247479"/>
              <a:ext cx="698500" cy="1588"/>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GC-content in the 1</a:t>
            </a:r>
            <a:r>
              <a:rPr lang="en-US" baseline="30000" dirty="0" smtClean="0"/>
              <a:t>st</a:t>
            </a:r>
            <a:r>
              <a:rPr lang="en-US" dirty="0" smtClean="0"/>
              <a:t> </a:t>
            </a:r>
            <a:r>
              <a:rPr lang="en-US" dirty="0" err="1" smtClean="0"/>
              <a:t>vs</a:t>
            </a:r>
            <a:r>
              <a:rPr lang="en-US" dirty="0" smtClean="0"/>
              <a:t> 2</a:t>
            </a:r>
            <a:r>
              <a:rPr lang="en-US" baseline="30000" dirty="0" smtClean="0"/>
              <a:t>nd</a:t>
            </a:r>
            <a:r>
              <a:rPr lang="en-US" dirty="0" smtClean="0"/>
              <a:t> </a:t>
            </a:r>
            <a:r>
              <a:rPr lang="en-US" dirty="0" err="1" smtClean="0"/>
              <a:t>codon</a:t>
            </a:r>
            <a:r>
              <a:rPr lang="en-US" dirty="0" smtClean="0"/>
              <a:t> position in prokaryotes</a:t>
            </a:r>
            <a:endParaRPr lang="en-US" dirty="0"/>
          </a:p>
        </p:txBody>
      </p:sp>
      <p:graphicFrame>
        <p:nvGraphicFramePr>
          <p:cNvPr id="6" name="Chart 5"/>
          <p:cNvGraphicFramePr/>
          <p:nvPr/>
        </p:nvGraphicFramePr>
        <p:xfrm>
          <a:off x="1409700" y="1660340"/>
          <a:ext cx="6324600" cy="4946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GC-content in the 1</a:t>
            </a:r>
            <a:r>
              <a:rPr lang="en-US" baseline="30000" dirty="0" smtClean="0"/>
              <a:t>st</a:t>
            </a:r>
            <a:r>
              <a:rPr lang="en-US" dirty="0" smtClean="0"/>
              <a:t> </a:t>
            </a:r>
            <a:r>
              <a:rPr lang="en-US" dirty="0" err="1" smtClean="0"/>
              <a:t>vs</a:t>
            </a:r>
            <a:r>
              <a:rPr lang="en-US" dirty="0" smtClean="0"/>
              <a:t> 3</a:t>
            </a:r>
            <a:r>
              <a:rPr lang="en-US" baseline="30000" dirty="0" smtClean="0"/>
              <a:t>rd</a:t>
            </a:r>
            <a:r>
              <a:rPr lang="en-US" dirty="0" smtClean="0"/>
              <a:t> </a:t>
            </a:r>
            <a:r>
              <a:rPr lang="en-US" dirty="0" err="1" smtClean="0"/>
              <a:t>codon</a:t>
            </a:r>
            <a:r>
              <a:rPr lang="en-US" dirty="0" smtClean="0"/>
              <a:t> position in prokaryotes</a:t>
            </a:r>
            <a:endParaRPr lang="en-US" dirty="0"/>
          </a:p>
        </p:txBody>
      </p:sp>
      <p:graphicFrame>
        <p:nvGraphicFramePr>
          <p:cNvPr id="4" name="Chart 3"/>
          <p:cNvGraphicFramePr/>
          <p:nvPr/>
        </p:nvGraphicFramePr>
        <p:xfrm>
          <a:off x="1395412" y="1600806"/>
          <a:ext cx="6353176" cy="4946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GC-content in the 2</a:t>
            </a:r>
            <a:r>
              <a:rPr lang="en-US" baseline="30000" dirty="0" smtClean="0"/>
              <a:t>nd</a:t>
            </a:r>
            <a:r>
              <a:rPr lang="en-US" dirty="0" smtClean="0"/>
              <a:t> </a:t>
            </a:r>
            <a:r>
              <a:rPr lang="en-US" dirty="0" err="1" smtClean="0"/>
              <a:t>vs</a:t>
            </a:r>
            <a:r>
              <a:rPr lang="en-US" dirty="0" smtClean="0"/>
              <a:t> 3</a:t>
            </a:r>
            <a:r>
              <a:rPr lang="en-US" baseline="30000" dirty="0" smtClean="0"/>
              <a:t>rd</a:t>
            </a:r>
            <a:r>
              <a:rPr lang="en-US" dirty="0" smtClean="0"/>
              <a:t> </a:t>
            </a:r>
            <a:r>
              <a:rPr lang="en-US" dirty="0" err="1" smtClean="0"/>
              <a:t>codon</a:t>
            </a:r>
            <a:r>
              <a:rPr lang="en-US" dirty="0" smtClean="0"/>
              <a:t> position in prokaryotes</a:t>
            </a:r>
            <a:endParaRPr lang="en-US" dirty="0"/>
          </a:p>
        </p:txBody>
      </p:sp>
      <p:graphicFrame>
        <p:nvGraphicFramePr>
          <p:cNvPr id="5" name="Chart 4"/>
          <p:cNvGraphicFramePr/>
          <p:nvPr/>
        </p:nvGraphicFramePr>
        <p:xfrm>
          <a:off x="1397000" y="1501583"/>
          <a:ext cx="6350000" cy="5041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01" y="410124"/>
            <a:ext cx="5734948" cy="1025310"/>
          </a:xfrm>
          <a:effectLst>
            <a:glow rad="228600">
              <a:schemeClr val="accent1">
                <a:alpha val="75000"/>
              </a:schemeClr>
            </a:glow>
            <a:outerShdw blurRad="76200" dist="12700" dir="8100000" sy="-23000" kx="8004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lstStyle/>
          <a:p>
            <a:r>
              <a:rPr lang="en-US" dirty="0" smtClean="0"/>
              <a:t>CONCLUSIONS</a:t>
            </a:r>
            <a:endParaRPr lang="en-US" dirty="0"/>
          </a:p>
        </p:txBody>
      </p:sp>
      <p:pic>
        <p:nvPicPr>
          <p:cNvPr id="4" name="Picture 3"/>
          <p:cNvPicPr>
            <a:picLocks noChangeAspect="1"/>
          </p:cNvPicPr>
          <p:nvPr/>
        </p:nvPicPr>
        <p:blipFill>
          <a:blip r:embed="rId2"/>
          <a:stretch>
            <a:fillRect/>
          </a:stretch>
        </p:blipFill>
        <p:spPr>
          <a:xfrm>
            <a:off x="6690438" y="164134"/>
            <a:ext cx="1409251" cy="1754188"/>
          </a:xfrm>
          <a:prstGeom prst="rect">
            <a:avLst/>
          </a:prstGeom>
        </p:spPr>
      </p:pic>
      <p:pic>
        <p:nvPicPr>
          <p:cNvPr id="5" name="Picture 4"/>
          <p:cNvPicPr>
            <a:picLocks noChangeAspect="1"/>
          </p:cNvPicPr>
          <p:nvPr/>
        </p:nvPicPr>
        <p:blipFill>
          <a:blip r:embed="rId3"/>
          <a:stretch>
            <a:fillRect/>
          </a:stretch>
        </p:blipFill>
        <p:spPr>
          <a:xfrm>
            <a:off x="3091477" y="2320037"/>
            <a:ext cx="1480523" cy="1108963"/>
          </a:xfrm>
          <a:prstGeom prst="rect">
            <a:avLst/>
          </a:prstGeom>
        </p:spPr>
      </p:pic>
      <p:sp>
        <p:nvSpPr>
          <p:cNvPr id="7" name="Right Arrow 6"/>
          <p:cNvSpPr/>
          <p:nvPr/>
        </p:nvSpPr>
        <p:spPr>
          <a:xfrm>
            <a:off x="2307962" y="2427669"/>
            <a:ext cx="574911"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2307962" y="3062221"/>
            <a:ext cx="574911"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12842" y="2138891"/>
            <a:ext cx="1932590" cy="923330"/>
          </a:xfrm>
          <a:prstGeom prst="rect">
            <a:avLst/>
          </a:prstGeom>
          <a:noFill/>
        </p:spPr>
        <p:txBody>
          <a:bodyPr wrap="none" rtlCol="0">
            <a:spAutoFit/>
          </a:bodyPr>
          <a:lstStyle/>
          <a:p>
            <a:r>
              <a:rPr lang="en-US" dirty="0" smtClean="0"/>
              <a:t>INPUT: GC-content</a:t>
            </a:r>
          </a:p>
          <a:p>
            <a:r>
              <a:rPr lang="en-US" dirty="0" smtClean="0"/>
              <a:t>for the 1</a:t>
            </a:r>
            <a:r>
              <a:rPr lang="en-US" baseline="30000" dirty="0" smtClean="0"/>
              <a:t>st</a:t>
            </a:r>
            <a:r>
              <a:rPr lang="en-US" dirty="0" smtClean="0"/>
              <a:t> letter in </a:t>
            </a:r>
          </a:p>
          <a:p>
            <a:r>
              <a:rPr lang="en-US" dirty="0" err="1" smtClean="0"/>
              <a:t>codons</a:t>
            </a:r>
            <a:r>
              <a:rPr lang="en-US" dirty="0" smtClean="0"/>
              <a:t>  </a:t>
            </a:r>
            <a:endParaRPr lang="en-US" dirty="0"/>
          </a:p>
        </p:txBody>
      </p:sp>
      <p:sp>
        <p:nvSpPr>
          <p:cNvPr id="10" name="Right Arrow 9"/>
          <p:cNvSpPr/>
          <p:nvPr/>
        </p:nvSpPr>
        <p:spPr>
          <a:xfrm>
            <a:off x="4775814" y="2669985"/>
            <a:ext cx="574911"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906930" y="2415890"/>
            <a:ext cx="2480166" cy="646331"/>
          </a:xfrm>
          <a:prstGeom prst="rect">
            <a:avLst/>
          </a:prstGeom>
          <a:noFill/>
        </p:spPr>
        <p:txBody>
          <a:bodyPr wrap="none" rtlCol="0">
            <a:spAutoFit/>
          </a:bodyPr>
          <a:lstStyle/>
          <a:p>
            <a:r>
              <a:rPr lang="en-US" dirty="0" smtClean="0"/>
              <a:t>Prediction of </a:t>
            </a:r>
            <a:r>
              <a:rPr lang="en-US" dirty="0" err="1" smtClean="0"/>
              <a:t>Codon</a:t>
            </a:r>
            <a:r>
              <a:rPr lang="en-US" dirty="0" smtClean="0"/>
              <a:t> Bias</a:t>
            </a:r>
          </a:p>
          <a:p>
            <a:r>
              <a:rPr lang="en-US" dirty="0" smtClean="0"/>
              <a:t>With ~75% accuracy</a:t>
            </a:r>
            <a:endParaRPr lang="en-US" dirty="0"/>
          </a:p>
        </p:txBody>
      </p:sp>
      <p:sp>
        <p:nvSpPr>
          <p:cNvPr id="12" name="TextBox 11"/>
          <p:cNvSpPr txBox="1"/>
          <p:nvPr/>
        </p:nvSpPr>
        <p:spPr>
          <a:xfrm>
            <a:off x="305448" y="3062221"/>
            <a:ext cx="1670086" cy="646331"/>
          </a:xfrm>
          <a:prstGeom prst="rect">
            <a:avLst/>
          </a:prstGeom>
          <a:noFill/>
        </p:spPr>
        <p:txBody>
          <a:bodyPr wrap="none" rtlCol="0">
            <a:spAutoFit/>
          </a:bodyPr>
          <a:lstStyle/>
          <a:p>
            <a:r>
              <a:rPr lang="en-US" dirty="0" smtClean="0"/>
              <a:t>INPUT: genomic</a:t>
            </a:r>
          </a:p>
          <a:p>
            <a:r>
              <a:rPr lang="en-US" dirty="0" smtClean="0"/>
              <a:t>signatures</a:t>
            </a:r>
            <a:endParaRPr lang="en-US" dirty="0"/>
          </a:p>
        </p:txBody>
      </p:sp>
      <p:sp>
        <p:nvSpPr>
          <p:cNvPr id="13" name="TextBox 12"/>
          <p:cNvSpPr txBox="1"/>
          <p:nvPr/>
        </p:nvSpPr>
        <p:spPr>
          <a:xfrm>
            <a:off x="5993180" y="2852735"/>
            <a:ext cx="2480166" cy="646331"/>
          </a:xfrm>
          <a:prstGeom prst="rect">
            <a:avLst/>
          </a:prstGeom>
          <a:noFill/>
        </p:spPr>
        <p:txBody>
          <a:bodyPr wrap="none" rtlCol="0">
            <a:spAutoFit/>
          </a:bodyPr>
          <a:lstStyle/>
          <a:p>
            <a:r>
              <a:rPr lang="en-US" dirty="0" smtClean="0"/>
              <a:t>Prediction of </a:t>
            </a:r>
            <a:r>
              <a:rPr lang="en-US" dirty="0" err="1" smtClean="0"/>
              <a:t>Codon</a:t>
            </a:r>
            <a:r>
              <a:rPr lang="en-US" dirty="0" smtClean="0"/>
              <a:t> Bias</a:t>
            </a:r>
          </a:p>
          <a:p>
            <a:r>
              <a:rPr lang="en-US" dirty="0" smtClean="0"/>
              <a:t>With ~95% accuracy</a:t>
            </a:r>
            <a:endParaRPr lang="en-US" dirty="0"/>
          </a:p>
        </p:txBody>
      </p:sp>
      <p:sp>
        <p:nvSpPr>
          <p:cNvPr id="17" name="TextBox 16"/>
          <p:cNvSpPr txBox="1"/>
          <p:nvPr/>
        </p:nvSpPr>
        <p:spPr>
          <a:xfrm>
            <a:off x="305448" y="1396707"/>
            <a:ext cx="607859" cy="923330"/>
          </a:xfrm>
          <a:prstGeom prst="rect">
            <a:avLst/>
          </a:prstGeom>
          <a:noFill/>
        </p:spPr>
        <p:txBody>
          <a:bodyPr wrap="none" rtlCol="0">
            <a:spAutoFit/>
          </a:bodyPr>
          <a:lstStyle/>
          <a:p>
            <a:r>
              <a:rPr lang="en-US" sz="5400" b="1" dirty="0" smtClean="0"/>
              <a:t>A</a:t>
            </a:r>
            <a:endParaRPr lang="en-US" sz="5400" b="1" dirty="0"/>
          </a:p>
        </p:txBody>
      </p:sp>
      <p:grpSp>
        <p:nvGrpSpPr>
          <p:cNvPr id="20" name="Group 19"/>
          <p:cNvGrpSpPr/>
          <p:nvPr/>
        </p:nvGrpSpPr>
        <p:grpSpPr>
          <a:xfrm>
            <a:off x="626885" y="4992914"/>
            <a:ext cx="8125230" cy="1578276"/>
            <a:chOff x="626885" y="4992914"/>
            <a:chExt cx="8125230" cy="1578276"/>
          </a:xfrm>
        </p:grpSpPr>
        <p:graphicFrame>
          <p:nvGraphicFramePr>
            <p:cNvPr id="15" name="Diagram 14"/>
            <p:cNvGraphicFramePr/>
            <p:nvPr/>
          </p:nvGraphicFramePr>
          <p:xfrm>
            <a:off x="1335995" y="4992914"/>
            <a:ext cx="3439819" cy="1578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p:cNvSpPr txBox="1"/>
            <p:nvPr/>
          </p:nvSpPr>
          <p:spPr>
            <a:xfrm>
              <a:off x="626885" y="5233301"/>
              <a:ext cx="572843" cy="923330"/>
            </a:xfrm>
            <a:prstGeom prst="rect">
              <a:avLst/>
            </a:prstGeom>
            <a:noFill/>
          </p:spPr>
          <p:txBody>
            <a:bodyPr wrap="none" rtlCol="0">
              <a:spAutoFit/>
            </a:bodyPr>
            <a:lstStyle/>
            <a:p>
              <a:r>
                <a:rPr lang="en-US" sz="5400" b="1" dirty="0" smtClean="0"/>
                <a:t>B</a:t>
              </a:r>
              <a:endParaRPr lang="en-US" sz="5400" b="1" dirty="0"/>
            </a:p>
          </p:txBody>
        </p:sp>
        <p:sp>
          <p:nvSpPr>
            <p:cNvPr id="19" name="TextBox 18"/>
            <p:cNvSpPr txBox="1"/>
            <p:nvPr/>
          </p:nvSpPr>
          <p:spPr>
            <a:xfrm>
              <a:off x="4775815" y="5348514"/>
              <a:ext cx="3976300" cy="830997"/>
            </a:xfrm>
            <a:prstGeom prst="rect">
              <a:avLst/>
            </a:prstGeom>
            <a:noFill/>
          </p:spPr>
          <p:txBody>
            <a:bodyPr wrap="square" rtlCol="0">
              <a:spAutoFit/>
            </a:bodyPr>
            <a:lstStyle/>
            <a:p>
              <a:r>
                <a:rPr lang="en-US" sz="2400" dirty="0" smtClean="0"/>
                <a:t>Constant evolutionary waives</a:t>
              </a:r>
            </a:p>
            <a:p>
              <a:r>
                <a:rPr lang="en-US" sz="2400" dirty="0" smtClean="0"/>
                <a:t>In GC-content up and down</a:t>
              </a:r>
              <a:endParaRPr lang="en-US" sz="2400" dirty="0"/>
            </a:p>
          </p:txBody>
        </p:sp>
      </p:gr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GC-content in the 1</a:t>
            </a:r>
            <a:r>
              <a:rPr lang="en-US" baseline="30000" dirty="0" smtClean="0"/>
              <a:t>st</a:t>
            </a:r>
            <a:r>
              <a:rPr lang="en-US" dirty="0" smtClean="0"/>
              <a:t> </a:t>
            </a:r>
            <a:r>
              <a:rPr lang="en-US" dirty="0" err="1" smtClean="0"/>
              <a:t>vs</a:t>
            </a:r>
            <a:r>
              <a:rPr lang="en-US" dirty="0" smtClean="0"/>
              <a:t> 2</a:t>
            </a:r>
            <a:r>
              <a:rPr lang="en-US" baseline="30000" dirty="0" smtClean="0"/>
              <a:t>nd</a:t>
            </a:r>
            <a:r>
              <a:rPr lang="en-US" dirty="0" smtClean="0"/>
              <a:t> </a:t>
            </a:r>
            <a:r>
              <a:rPr lang="en-US" dirty="0" err="1" smtClean="0"/>
              <a:t>codon</a:t>
            </a:r>
            <a:r>
              <a:rPr lang="en-US" dirty="0" smtClean="0"/>
              <a:t> position in eukaryotes</a:t>
            </a:r>
            <a:endParaRPr lang="en-US" dirty="0"/>
          </a:p>
        </p:txBody>
      </p:sp>
      <p:graphicFrame>
        <p:nvGraphicFramePr>
          <p:cNvPr id="4" name="Chart 3"/>
          <p:cNvGraphicFramePr/>
          <p:nvPr/>
        </p:nvGraphicFramePr>
        <p:xfrm>
          <a:off x="1720850" y="1749467"/>
          <a:ext cx="5702300" cy="4562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GC-content in the 1</a:t>
            </a:r>
            <a:r>
              <a:rPr lang="en-US" baseline="30000" dirty="0" smtClean="0"/>
              <a:t>st</a:t>
            </a:r>
            <a:r>
              <a:rPr lang="en-US" dirty="0" smtClean="0"/>
              <a:t> </a:t>
            </a:r>
            <a:r>
              <a:rPr lang="en-US" dirty="0" err="1" smtClean="0"/>
              <a:t>vs</a:t>
            </a:r>
            <a:r>
              <a:rPr lang="en-US" dirty="0" smtClean="0"/>
              <a:t> 3</a:t>
            </a:r>
            <a:r>
              <a:rPr lang="en-US" baseline="30000" dirty="0" smtClean="0"/>
              <a:t>rd</a:t>
            </a:r>
            <a:r>
              <a:rPr lang="en-US" dirty="0" smtClean="0"/>
              <a:t> </a:t>
            </a:r>
            <a:r>
              <a:rPr lang="en-US" dirty="0" err="1" smtClean="0"/>
              <a:t>codon</a:t>
            </a:r>
            <a:r>
              <a:rPr lang="en-US" dirty="0" smtClean="0"/>
              <a:t> position in eukaryotes</a:t>
            </a:r>
            <a:endParaRPr lang="en-US" dirty="0"/>
          </a:p>
        </p:txBody>
      </p:sp>
      <p:graphicFrame>
        <p:nvGraphicFramePr>
          <p:cNvPr id="3" name="Chart 2"/>
          <p:cNvGraphicFramePr/>
          <p:nvPr/>
        </p:nvGraphicFramePr>
        <p:xfrm>
          <a:off x="1681162" y="1598498"/>
          <a:ext cx="5781676" cy="4943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GC-content in the 2</a:t>
            </a:r>
            <a:r>
              <a:rPr lang="en-US" baseline="30000" dirty="0" smtClean="0"/>
              <a:t>nd</a:t>
            </a:r>
            <a:r>
              <a:rPr lang="en-US" dirty="0" smtClean="0"/>
              <a:t> </a:t>
            </a:r>
            <a:r>
              <a:rPr lang="en-US" dirty="0" err="1" smtClean="0"/>
              <a:t>vs</a:t>
            </a:r>
            <a:r>
              <a:rPr lang="en-US" dirty="0" smtClean="0"/>
              <a:t> 3</a:t>
            </a:r>
            <a:r>
              <a:rPr lang="en-US" baseline="30000" dirty="0" smtClean="0"/>
              <a:t>rd</a:t>
            </a:r>
            <a:r>
              <a:rPr lang="en-US" dirty="0" smtClean="0"/>
              <a:t> </a:t>
            </a:r>
            <a:r>
              <a:rPr lang="en-US" dirty="0" err="1" smtClean="0"/>
              <a:t>codon</a:t>
            </a:r>
            <a:r>
              <a:rPr lang="en-US" dirty="0" smtClean="0"/>
              <a:t> position in eukaryotes</a:t>
            </a:r>
            <a:endParaRPr lang="en-US" dirty="0"/>
          </a:p>
        </p:txBody>
      </p:sp>
      <p:graphicFrame>
        <p:nvGraphicFramePr>
          <p:cNvPr id="3" name="Chart 2"/>
          <p:cNvGraphicFramePr/>
          <p:nvPr/>
        </p:nvGraphicFramePr>
        <p:xfrm>
          <a:off x="1657350" y="1625140"/>
          <a:ext cx="5829300" cy="4921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Autofit/>
          </a:bodyPr>
          <a:lstStyle/>
          <a:p>
            <a:r>
              <a:rPr lang="en-US" sz="3000" b="1" dirty="0" smtClean="0">
                <a:solidFill>
                  <a:srgbClr val="FF0000"/>
                </a:solidFill>
              </a:rPr>
              <a:t>GC-content in </a:t>
            </a:r>
            <a:r>
              <a:rPr lang="en-US" sz="3000" b="1" dirty="0" err="1" smtClean="0">
                <a:solidFill>
                  <a:srgbClr val="FF0000"/>
                </a:solidFill>
              </a:rPr>
              <a:t>codons</a:t>
            </a:r>
            <a:r>
              <a:rPr lang="en-US" sz="3000" b="1" dirty="0" smtClean="0">
                <a:solidFill>
                  <a:srgbClr val="FF0000"/>
                </a:solidFill>
              </a:rPr>
              <a:t> of mammals and vertebrates</a:t>
            </a:r>
            <a:endParaRPr lang="en-US" sz="3000" b="1" dirty="0">
              <a:solidFill>
                <a:srgbClr val="FF0000"/>
              </a:solidFill>
            </a:endParaRPr>
          </a:p>
        </p:txBody>
      </p:sp>
      <p:pic>
        <p:nvPicPr>
          <p:cNvPr id="7" name="Picture 6"/>
          <p:cNvPicPr>
            <a:picLocks noChangeAspect="1"/>
          </p:cNvPicPr>
          <p:nvPr/>
        </p:nvPicPr>
        <p:blipFill>
          <a:blip r:embed="rId2"/>
          <a:stretch>
            <a:fillRect/>
          </a:stretch>
        </p:blipFill>
        <p:spPr>
          <a:xfrm>
            <a:off x="279401" y="1735137"/>
            <a:ext cx="8702040" cy="4481117"/>
          </a:xfrm>
          <a:prstGeom prst="rect">
            <a:avLst/>
          </a:prstGeom>
        </p:spPr>
      </p:pic>
      <p:cxnSp>
        <p:nvCxnSpPr>
          <p:cNvPr id="9" name="Straight Arrow Connector 8"/>
          <p:cNvCxnSpPr/>
          <p:nvPr/>
        </p:nvCxnSpPr>
        <p:spPr>
          <a:xfrm>
            <a:off x="7372350" y="2353317"/>
            <a:ext cx="6985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418651" y="5186083"/>
            <a:ext cx="698500" cy="1588"/>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372350" y="2755900"/>
            <a:ext cx="698500" cy="1588"/>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1-22 at 3.08.50 PM.png"/>
          <p:cNvPicPr>
            <a:picLocks noChangeAspect="1"/>
          </p:cNvPicPr>
          <p:nvPr/>
        </p:nvPicPr>
        <p:blipFill>
          <a:blip r:embed="rId2"/>
          <a:stretch>
            <a:fillRect/>
          </a:stretch>
        </p:blipFill>
        <p:spPr>
          <a:xfrm>
            <a:off x="449799" y="319247"/>
            <a:ext cx="6557651" cy="1662753"/>
          </a:xfrm>
          <a:prstGeom prst="rect">
            <a:avLst/>
          </a:prstGeom>
        </p:spPr>
      </p:pic>
      <p:sp>
        <p:nvSpPr>
          <p:cNvPr id="5" name="TextBox 4"/>
          <p:cNvSpPr txBox="1"/>
          <p:nvPr/>
        </p:nvSpPr>
        <p:spPr>
          <a:xfrm>
            <a:off x="7176953" y="85993"/>
            <a:ext cx="1458602" cy="846386"/>
          </a:xfrm>
          <a:prstGeom prst="rect">
            <a:avLst/>
          </a:prstGeom>
          <a:noFill/>
        </p:spPr>
        <p:txBody>
          <a:bodyPr wrap="none" rtlCol="0">
            <a:spAutoFit/>
          </a:bodyPr>
          <a:lstStyle/>
          <a:p>
            <a:r>
              <a:rPr lang="en-US" sz="4900" dirty="0" smtClean="0">
                <a:solidFill>
                  <a:srgbClr val="3366FF"/>
                </a:solidFill>
              </a:rPr>
              <a:t>2010</a:t>
            </a:r>
            <a:endParaRPr lang="en-US" sz="4900" dirty="0">
              <a:solidFill>
                <a:srgbClr val="3366FF"/>
              </a:solidFill>
            </a:endParaRPr>
          </a:p>
        </p:txBody>
      </p:sp>
      <p:sp>
        <p:nvSpPr>
          <p:cNvPr id="6" name="TextBox 5"/>
          <p:cNvSpPr txBox="1"/>
          <p:nvPr/>
        </p:nvSpPr>
        <p:spPr>
          <a:xfrm>
            <a:off x="449799" y="2143492"/>
            <a:ext cx="7687734" cy="1200329"/>
          </a:xfrm>
          <a:prstGeom prst="rect">
            <a:avLst/>
          </a:prstGeom>
          <a:noFill/>
        </p:spPr>
        <p:txBody>
          <a:bodyPr wrap="none" rtlCol="0">
            <a:spAutoFit/>
          </a:bodyPr>
          <a:lstStyle/>
          <a:p>
            <a:r>
              <a:rPr lang="en-US" dirty="0" smtClean="0"/>
              <a:t>FROM THE ABSTRACT:</a:t>
            </a:r>
          </a:p>
          <a:p>
            <a:r>
              <a:rPr lang="en-US" dirty="0" smtClean="0"/>
              <a:t>…(In humans) fixation had strong bias towards increasing the rarest </a:t>
            </a:r>
            <a:r>
              <a:rPr lang="en-US" dirty="0" err="1" smtClean="0"/>
              <a:t>codons</a:t>
            </a:r>
            <a:r>
              <a:rPr lang="en-US" dirty="0" smtClean="0"/>
              <a:t> but</a:t>
            </a:r>
          </a:p>
          <a:p>
            <a:r>
              <a:rPr lang="en-US" dirty="0" smtClean="0"/>
              <a:t> decreasing the most frequently used </a:t>
            </a:r>
            <a:r>
              <a:rPr lang="en-US" dirty="0" err="1" smtClean="0"/>
              <a:t>codons</a:t>
            </a:r>
            <a:r>
              <a:rPr lang="en-US" dirty="0" smtClean="0"/>
              <a:t>, suggesting that </a:t>
            </a:r>
            <a:r>
              <a:rPr lang="en-US" dirty="0" err="1" smtClean="0"/>
              <a:t>codon</a:t>
            </a:r>
            <a:r>
              <a:rPr lang="en-US" dirty="0" smtClean="0"/>
              <a:t> equilibrium </a:t>
            </a:r>
          </a:p>
          <a:p>
            <a:r>
              <a:rPr lang="en-US" dirty="0" smtClean="0"/>
              <a:t>has not been reached yet. </a:t>
            </a:r>
            <a:endParaRPr lang="en-US" dirty="0"/>
          </a:p>
        </p:txBody>
      </p:sp>
      <p:sp>
        <p:nvSpPr>
          <p:cNvPr id="8" name="TextBox 7"/>
          <p:cNvSpPr txBox="1"/>
          <p:nvPr/>
        </p:nvSpPr>
        <p:spPr>
          <a:xfrm>
            <a:off x="494746" y="3429000"/>
            <a:ext cx="8154508" cy="646331"/>
          </a:xfrm>
          <a:prstGeom prst="rect">
            <a:avLst/>
          </a:prstGeom>
          <a:noFill/>
        </p:spPr>
        <p:txBody>
          <a:bodyPr wrap="none" rtlCol="0">
            <a:spAutoFit/>
          </a:bodyPr>
          <a:lstStyle/>
          <a:p>
            <a:r>
              <a:rPr lang="en-US" b="1" dirty="0" smtClean="0">
                <a:solidFill>
                  <a:srgbClr val="3366FF"/>
                </a:solidFill>
              </a:rPr>
              <a:t>Therefore, our ancestors have even higher CG-composition in 3</a:t>
            </a:r>
            <a:r>
              <a:rPr lang="en-US" b="1" baseline="30000" dirty="0" smtClean="0">
                <a:solidFill>
                  <a:srgbClr val="3366FF"/>
                </a:solidFill>
              </a:rPr>
              <a:t>rd</a:t>
            </a:r>
            <a:r>
              <a:rPr lang="en-US" b="1" dirty="0" smtClean="0">
                <a:solidFill>
                  <a:srgbClr val="3366FF"/>
                </a:solidFill>
              </a:rPr>
              <a:t> position of </a:t>
            </a:r>
            <a:r>
              <a:rPr lang="en-US" b="1" dirty="0" err="1" smtClean="0">
                <a:solidFill>
                  <a:srgbClr val="3366FF"/>
                </a:solidFill>
              </a:rPr>
              <a:t>codons</a:t>
            </a:r>
            <a:r>
              <a:rPr lang="en-US" b="1" dirty="0" smtClean="0">
                <a:solidFill>
                  <a:srgbClr val="3366FF"/>
                </a:solidFill>
              </a:rPr>
              <a:t>.</a:t>
            </a:r>
          </a:p>
          <a:p>
            <a:endParaRPr lang="en-US" b="1" dirty="0" smtClean="0">
              <a:solidFill>
                <a:srgbClr val="3366FF"/>
              </a:solidFill>
            </a:endParaRPr>
          </a:p>
        </p:txBody>
      </p:sp>
      <p:sp>
        <p:nvSpPr>
          <p:cNvPr id="10" name="TextBox 9"/>
          <p:cNvSpPr txBox="1"/>
          <p:nvPr/>
        </p:nvSpPr>
        <p:spPr>
          <a:xfrm>
            <a:off x="494746" y="4703196"/>
            <a:ext cx="7766970" cy="646331"/>
          </a:xfrm>
          <a:prstGeom prst="rect">
            <a:avLst/>
          </a:prstGeom>
          <a:effectLst>
            <a:glow rad="228600">
              <a:schemeClr val="accent2">
                <a:alpha val="75000"/>
              </a:schemeClr>
            </a:glo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How could mammals have GC-content in the third </a:t>
            </a:r>
            <a:r>
              <a:rPr lang="en-US" dirty="0" err="1" smtClean="0"/>
              <a:t>codon</a:t>
            </a:r>
            <a:r>
              <a:rPr lang="en-US" dirty="0" smtClean="0"/>
              <a:t> position above 60%?  </a:t>
            </a:r>
          </a:p>
          <a:p>
            <a:endParaRPr lang="en-US" dirty="0"/>
          </a:p>
        </p:txBody>
      </p:sp>
      <p:sp>
        <p:nvSpPr>
          <p:cNvPr id="11" name="TextBox 10"/>
          <p:cNvSpPr txBox="1"/>
          <p:nvPr/>
        </p:nvSpPr>
        <p:spPr>
          <a:xfrm>
            <a:off x="359404" y="6006883"/>
            <a:ext cx="8279242" cy="369332"/>
          </a:xfrm>
          <a:prstGeom prst="rect">
            <a:avLst/>
          </a:prstGeom>
          <a:noFill/>
        </p:spPr>
        <p:txBody>
          <a:bodyPr wrap="none" rtlCol="0">
            <a:spAutoFit/>
          </a:bodyPr>
          <a:lstStyle/>
          <a:p>
            <a:r>
              <a:rPr lang="en-US" dirty="0" smtClean="0"/>
              <a:t>Human GC-rich isochors:  H1 (44 &lt; GC% ≤ 47), H2 (47 &lt; GC% ≤ 52) and H3 (GC% &gt; 52).</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Grp="1" noChangeAspect="1"/>
          </p:cNvGraphicFramePr>
          <p:nvPr>
            <p:ph/>
          </p:nvPr>
        </p:nvGraphicFramePr>
        <p:xfrm>
          <a:off x="650875" y="236538"/>
          <a:ext cx="6086475" cy="6567487"/>
        </p:xfrm>
        <a:graphic>
          <a:graphicData uri="http://schemas.openxmlformats.org/presentationml/2006/ole">
            <mc:AlternateContent xmlns:mc="http://schemas.openxmlformats.org/markup-compatibility/2006">
              <mc:Choice xmlns:v="urn:schemas-microsoft-com:vml" Requires="v">
                <p:oleObj spid="_x0000_s16389" name="Worksheet" r:id="rId3" imgW="5791200" imgH="6248400" progId="Excel.Sheet.8">
                  <p:embed/>
                </p:oleObj>
              </mc:Choice>
              <mc:Fallback>
                <p:oleObj name="Worksheet" r:id="rId3" imgW="5791200" imgH="624840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 y="236538"/>
                        <a:ext cx="6086475" cy="656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Homework assignment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Read 3 additional papers on codon bias (CB_paper1, CB_paper2, and </a:t>
            </a:r>
            <a:r>
              <a:rPr lang="en-US" dirty="0" smtClean="0"/>
              <a:t>CB_paper3)</a:t>
            </a:r>
            <a:endParaRPr lang="en-US" dirty="0" smtClean="0"/>
          </a:p>
          <a:p>
            <a:pPr marL="0" indent="0">
              <a:buNone/>
            </a:pPr>
            <a:endParaRPr lang="en-US" dirty="0" smtClean="0"/>
          </a:p>
          <a:p>
            <a:pPr marL="0" indent="0">
              <a:buNone/>
            </a:pPr>
            <a:r>
              <a:rPr lang="en-US" dirty="0" smtClean="0"/>
              <a:t>What forces have predominantly created </a:t>
            </a:r>
            <a:r>
              <a:rPr lang="en-US" dirty="0" err="1" smtClean="0"/>
              <a:t>codon</a:t>
            </a:r>
            <a:r>
              <a:rPr lang="en-US" dirty="0" smtClean="0"/>
              <a:t> bias in mammals? (selection or mutations?)</a:t>
            </a:r>
          </a:p>
          <a:p>
            <a:pPr marL="0" indent="0">
              <a:buNone/>
            </a:pPr>
            <a:endParaRPr lang="en-US" dirty="0" smtClean="0"/>
          </a:p>
          <a:p>
            <a:pPr marL="0" indent="0">
              <a:buNone/>
            </a:pPr>
            <a:r>
              <a:rPr lang="en-US" dirty="0" smtClean="0"/>
              <a:t>How could mammals have the GC-content in the third </a:t>
            </a:r>
            <a:r>
              <a:rPr lang="en-US" dirty="0" err="1" smtClean="0"/>
              <a:t>codon</a:t>
            </a:r>
            <a:r>
              <a:rPr lang="en-US" dirty="0" smtClean="0"/>
              <a:t> position above 60%?  </a:t>
            </a:r>
          </a:p>
          <a:p>
            <a:pPr marL="0" indent="0">
              <a:buNone/>
            </a:pPr>
            <a:endParaRPr lang="en-US" dirty="0" smtClean="0"/>
          </a:p>
          <a:p>
            <a:pPr marL="0" indent="0">
              <a:buNone/>
            </a:pPr>
            <a:endParaRPr lang="en-US" dirty="0" smtClean="0"/>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700" y="495300"/>
            <a:ext cx="4483100" cy="2844800"/>
          </a:xfrm>
        </p:spPr>
        <p:txBody>
          <a:bodyPr>
            <a:noAutofit/>
          </a:bodyPr>
          <a:lstStyle/>
          <a:p>
            <a:r>
              <a:rPr lang="en-US" sz="2800" dirty="0" smtClean="0"/>
              <a:t>This book explores the weaknesses of Darwinian theory from the perspective of someone who has been at the cutting-edge of genetic research. </a:t>
            </a:r>
            <a:br>
              <a:rPr lang="en-US" sz="2800" dirty="0" smtClean="0"/>
            </a:br>
            <a:endParaRPr lang="en-US" sz="2800" dirty="0"/>
          </a:p>
        </p:txBody>
      </p:sp>
      <p:pic>
        <p:nvPicPr>
          <p:cNvPr id="5" name="Picture 4" descr="Screen shot 2011-01-23 at 2.17.35 PM.png"/>
          <p:cNvPicPr>
            <a:picLocks noChangeAspect="1"/>
          </p:cNvPicPr>
          <p:nvPr/>
        </p:nvPicPr>
        <p:blipFill>
          <a:blip r:embed="rId2"/>
          <a:stretch>
            <a:fillRect/>
          </a:stretch>
        </p:blipFill>
        <p:spPr>
          <a:xfrm>
            <a:off x="0" y="56585"/>
            <a:ext cx="4203700" cy="62743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50670" y="469900"/>
            <a:ext cx="7772400" cy="1470025"/>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Genetic Entropy &amp; the Mystery of the Genome (2005)</a:t>
            </a:r>
            <a:endParaRPr lang="en-US" dirty="0"/>
          </a:p>
        </p:txBody>
      </p:sp>
      <p:sp>
        <p:nvSpPr>
          <p:cNvPr id="7" name="Subtitle 6"/>
          <p:cNvSpPr>
            <a:spLocks noGrp="1"/>
          </p:cNvSpPr>
          <p:nvPr>
            <p:ph type="subTitle" idx="1"/>
          </p:nvPr>
        </p:nvSpPr>
        <p:spPr>
          <a:xfrm>
            <a:off x="372870" y="2031999"/>
            <a:ext cx="8352356" cy="4724401"/>
          </a:xfrm>
        </p:spPr>
        <p:txBody>
          <a:bodyPr>
            <a:noAutofit/>
          </a:bodyPr>
          <a:lstStyle/>
          <a:p>
            <a:pPr algn="l"/>
            <a:r>
              <a:rPr lang="en-US" sz="2200" dirty="0" smtClean="0">
                <a:solidFill>
                  <a:schemeClr val="tx1"/>
                </a:solidFill>
              </a:rPr>
              <a:t>The book claims that the genome is deteriorating and therefore could not have evolved in the way specified by the Modern evolutionary synthesis.</a:t>
            </a:r>
          </a:p>
          <a:p>
            <a:pPr algn="l"/>
            <a:r>
              <a:rPr lang="en-US" sz="2200" dirty="0" smtClean="0">
                <a:solidFill>
                  <a:schemeClr val="tx1"/>
                </a:solidFill>
              </a:rPr>
              <a:t>Sanford is a prolific inventor with more than 30 patents. At Cornell Sanford and colleagues developed the "</a:t>
            </a:r>
            <a:r>
              <a:rPr lang="en-US" sz="2200" dirty="0" err="1" smtClean="0">
                <a:solidFill>
                  <a:schemeClr val="tx1"/>
                </a:solidFill>
              </a:rPr>
              <a:t>Biolistic</a:t>
            </a:r>
            <a:r>
              <a:rPr lang="en-US" sz="2200" dirty="0" smtClean="0">
                <a:solidFill>
                  <a:schemeClr val="tx1"/>
                </a:solidFill>
              </a:rPr>
              <a:t> Particle Delivery System" or so-called "gene gun”. He is the co-inventor of the Pathogen-derived Resistance process and the co-inventor of the genetic vaccination process. He was given the "Distinguished Inventor Award" by the Central New York Patent Law Association in 1990 and 1995. He has founded two biotechnology companies, Sanford Scientific and </a:t>
            </a:r>
            <a:r>
              <a:rPr lang="en-US" sz="2200" dirty="0" err="1" smtClean="0">
                <a:solidFill>
                  <a:schemeClr val="tx1"/>
                </a:solidFill>
              </a:rPr>
              <a:t>Biolistics</a:t>
            </a:r>
            <a:r>
              <a:rPr lang="en-US" sz="2200" dirty="0" smtClean="0">
                <a:solidFill>
                  <a:schemeClr val="tx1"/>
                </a:solidFill>
              </a:rPr>
              <a:t>. In 1998 he retired on the proceeds from the sale of his biotech companies, and continued at Cornell as a courtesy associate professor.              </a:t>
            </a:r>
            <a:r>
              <a:rPr lang="en-US" sz="2200" dirty="0" smtClean="0">
                <a:solidFill>
                  <a:schemeClr val="tx1"/>
                </a:solidFill>
                <a:hlinkClick r:id="rId2"/>
              </a:rPr>
              <a:t>http://www.youtube.com/watch?v=0-rx_lS3ZwI</a:t>
            </a:r>
            <a:r>
              <a:rPr lang="en-US" sz="2200" dirty="0" smtClean="0">
                <a:solidFill>
                  <a:schemeClr val="tx1"/>
                </a:solidFill>
              </a:rPr>
              <a:t>  </a:t>
            </a:r>
            <a:endParaRPr lang="en-US" sz="22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Special assignment to get extra credits</a:t>
            </a:r>
            <a:br>
              <a:rPr lang="en-US" dirty="0" smtClean="0"/>
            </a:br>
            <a:r>
              <a:rPr lang="en-US" dirty="0" smtClean="0"/>
              <a:t>and </a:t>
            </a:r>
            <a:r>
              <a:rPr lang="en-US" dirty="0" smtClean="0"/>
              <a:t>earn extra </a:t>
            </a:r>
            <a:r>
              <a:rPr lang="en-US" dirty="0" smtClean="0"/>
              <a:t>“A+</a:t>
            </a:r>
            <a:r>
              <a:rPr lang="en-US" dirty="0" smtClean="0"/>
              <a:t>”!</a:t>
            </a:r>
            <a:endParaRPr lang="en-US" dirty="0"/>
          </a:p>
        </p:txBody>
      </p:sp>
      <p:sp>
        <p:nvSpPr>
          <p:cNvPr id="4" name="TextBox 3"/>
          <p:cNvSpPr txBox="1"/>
          <p:nvPr/>
        </p:nvSpPr>
        <p:spPr>
          <a:xfrm>
            <a:off x="638462" y="1612900"/>
            <a:ext cx="8200738" cy="1077218"/>
          </a:xfrm>
          <a:prstGeom prst="rect">
            <a:avLst/>
          </a:prstGeom>
          <a:noFill/>
        </p:spPr>
        <p:txBody>
          <a:bodyPr wrap="square" rtlCol="0">
            <a:spAutoFit/>
          </a:bodyPr>
          <a:lstStyle/>
          <a:p>
            <a:r>
              <a:rPr lang="en-US" sz="3200" b="1" dirty="0" smtClean="0">
                <a:solidFill>
                  <a:srgbClr val="FF0000"/>
                </a:solidFill>
              </a:rPr>
              <a:t>YOUR TASK: Find in the literature an alternative SCIENTIFIC theory for the origin of new gene</a:t>
            </a:r>
          </a:p>
        </p:txBody>
      </p:sp>
      <p:sp>
        <p:nvSpPr>
          <p:cNvPr id="6" name="Rectangle 5"/>
          <p:cNvSpPr/>
          <p:nvPr/>
        </p:nvSpPr>
        <p:spPr>
          <a:xfrm>
            <a:off x="457200" y="471678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Gene A</a:t>
            </a:r>
            <a:endParaRPr lang="en-US" sz="3200" dirty="0"/>
          </a:p>
        </p:txBody>
      </p:sp>
      <p:sp>
        <p:nvSpPr>
          <p:cNvPr id="7" name="Rectangle 6"/>
          <p:cNvSpPr/>
          <p:nvPr/>
        </p:nvSpPr>
        <p:spPr>
          <a:xfrm>
            <a:off x="2984500" y="51841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A2</a:t>
            </a:r>
            <a:endParaRPr lang="en-US" sz="3200" dirty="0">
              <a:solidFill>
                <a:prstClr val="white"/>
              </a:solidFill>
            </a:endParaRPr>
          </a:p>
        </p:txBody>
      </p:sp>
      <p:sp>
        <p:nvSpPr>
          <p:cNvPr id="8" name="Rectangle 7"/>
          <p:cNvSpPr/>
          <p:nvPr/>
        </p:nvSpPr>
        <p:spPr>
          <a:xfrm>
            <a:off x="2984500" y="408686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A1</a:t>
            </a:r>
            <a:endParaRPr lang="en-US" sz="3200" dirty="0">
              <a:solidFill>
                <a:prstClr val="white"/>
              </a:solidFill>
            </a:endParaRPr>
          </a:p>
        </p:txBody>
      </p:sp>
      <p:sp>
        <p:nvSpPr>
          <p:cNvPr id="9" name="TextBox 8"/>
          <p:cNvSpPr txBox="1"/>
          <p:nvPr/>
        </p:nvSpPr>
        <p:spPr>
          <a:xfrm>
            <a:off x="1397000" y="3479800"/>
            <a:ext cx="1930749" cy="553998"/>
          </a:xfrm>
          <a:prstGeom prst="rect">
            <a:avLst/>
          </a:prstGeom>
          <a:noFill/>
        </p:spPr>
        <p:txBody>
          <a:bodyPr wrap="none" rtlCol="0">
            <a:spAutoFit/>
          </a:bodyPr>
          <a:lstStyle/>
          <a:p>
            <a:r>
              <a:rPr lang="en-US" sz="3000" dirty="0" smtClean="0"/>
              <a:t>duplication</a:t>
            </a:r>
            <a:endParaRPr lang="en-US" sz="3000" dirty="0"/>
          </a:p>
        </p:txBody>
      </p:sp>
      <p:sp>
        <p:nvSpPr>
          <p:cNvPr id="10" name="Rectangle 9"/>
          <p:cNvSpPr/>
          <p:nvPr/>
        </p:nvSpPr>
        <p:spPr>
          <a:xfrm>
            <a:off x="6515099" y="4086860"/>
            <a:ext cx="2103309" cy="629920"/>
          </a:xfrm>
          <a:prstGeom prst="rect">
            <a:avLst/>
          </a:prstGeom>
          <a:gradFill flip="none" rotWithShape="1">
            <a:gsLst>
              <a:gs pos="18000">
                <a:srgbClr val="008000"/>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new</a:t>
            </a:r>
            <a:endParaRPr lang="en-US" sz="3200" dirty="0">
              <a:solidFill>
                <a:prstClr val="white"/>
              </a:solidFill>
            </a:endParaRPr>
          </a:p>
        </p:txBody>
      </p:sp>
      <p:sp>
        <p:nvSpPr>
          <p:cNvPr id="11" name="Rectangle 10"/>
          <p:cNvSpPr/>
          <p:nvPr/>
        </p:nvSpPr>
        <p:spPr>
          <a:xfrm>
            <a:off x="6540500" y="51460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A2</a:t>
            </a:r>
            <a:endParaRPr lang="en-US" sz="3200" dirty="0">
              <a:solidFill>
                <a:prstClr val="white"/>
              </a:solidFill>
            </a:endParaRPr>
          </a:p>
        </p:txBody>
      </p:sp>
      <p:cxnSp>
        <p:nvCxnSpPr>
          <p:cNvPr id="14" name="Straight Arrow Connector 13"/>
          <p:cNvCxnSpPr/>
          <p:nvPr/>
        </p:nvCxnSpPr>
        <p:spPr>
          <a:xfrm>
            <a:off x="2298700" y="5207000"/>
            <a:ext cx="609600" cy="42926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298700" y="4520069"/>
            <a:ext cx="609600" cy="393422"/>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029200" y="44438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016500" y="54598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572000" y="5852160"/>
            <a:ext cx="2232703" cy="830997"/>
          </a:xfrm>
          <a:prstGeom prst="rect">
            <a:avLst/>
          </a:prstGeom>
          <a:noFill/>
        </p:spPr>
        <p:txBody>
          <a:bodyPr wrap="none" rtlCol="0">
            <a:spAutoFit/>
          </a:bodyPr>
          <a:lstStyle/>
          <a:p>
            <a:r>
              <a:rPr lang="en-US" sz="2400" dirty="0" smtClean="0"/>
              <a:t>Preservation an </a:t>
            </a:r>
          </a:p>
          <a:p>
            <a:r>
              <a:rPr lang="en-US" sz="2400" dirty="0" smtClean="0"/>
              <a:t>original function</a:t>
            </a:r>
            <a:endParaRPr lang="en-US" sz="2400" dirty="0"/>
          </a:p>
        </p:txBody>
      </p:sp>
      <p:sp>
        <p:nvSpPr>
          <p:cNvPr id="26" name="TextBox 25"/>
          <p:cNvSpPr txBox="1"/>
          <p:nvPr/>
        </p:nvSpPr>
        <p:spPr>
          <a:xfrm>
            <a:off x="4734906" y="3163530"/>
            <a:ext cx="2069797" cy="1015663"/>
          </a:xfrm>
          <a:prstGeom prst="rect">
            <a:avLst/>
          </a:prstGeom>
          <a:noFill/>
        </p:spPr>
        <p:txBody>
          <a:bodyPr wrap="none" rtlCol="0">
            <a:spAutoFit/>
          </a:bodyPr>
          <a:lstStyle/>
          <a:p>
            <a:r>
              <a:rPr lang="en-US" sz="2000" dirty="0" smtClean="0"/>
              <a:t>Rapid mutations </a:t>
            </a:r>
          </a:p>
          <a:p>
            <a:r>
              <a:rPr lang="en-US" sz="2000" dirty="0" smtClean="0"/>
              <a:t>And acquisition of</a:t>
            </a:r>
          </a:p>
          <a:p>
            <a:r>
              <a:rPr lang="en-US" sz="2000" dirty="0" smtClean="0"/>
              <a:t>a new function</a:t>
            </a:r>
            <a:endParaRPr lang="en-US" sz="2000" dirty="0"/>
          </a:p>
        </p:txBody>
      </p:sp>
      <p:sp>
        <p:nvSpPr>
          <p:cNvPr id="28" name="5-Point Star 27"/>
          <p:cNvSpPr/>
          <p:nvPr/>
        </p:nvSpPr>
        <p:spPr>
          <a:xfrm>
            <a:off x="791464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6551930" y="3301370"/>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739140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661543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6804703"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1" nodeType="clickEffect">
                                  <p:stCondLst>
                                    <p:cond delay="0"/>
                                  </p:stCondLst>
                                  <p:iterate type="lt">
                                    <p:tmPct val="0"/>
                                  </p:iterate>
                                  <p:childTnLst>
                                    <p:anim calcmode="discrete" valueType="str">
                                      <p:cBhvr>
                                        <p:cTn id="10"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6" presetClass="emph" presetSubtype="0" fill="hold" grpId="2" nodeType="clickEffect">
                                  <p:stCondLst>
                                    <p:cond delay="0"/>
                                  </p:stCondLst>
                                  <p:iterate type="lt">
                                    <p:tmPct val="10000"/>
                                  </p:iterate>
                                  <p:childTnLst>
                                    <p:animScale>
                                      <p:cBhvr>
                                        <p:cTn id="14" dur="250" autoRev="1" fill="hold">
                                          <p:stCondLst>
                                            <p:cond delay="0"/>
                                          </p:stCondLst>
                                        </p:cTn>
                                        <p:tgtEl>
                                          <p:spTgt spid="4"/>
                                        </p:tgtEl>
                                      </p:cBhvr>
                                      <p:to x="80000" y="100000"/>
                                    </p:animScale>
                                    <p:anim by="(#ppt_w*0.10)" calcmode="lin" valueType="num">
                                      <p:cBhvr>
                                        <p:cTn id="15" dur="250" autoRev="1" fill="hold">
                                          <p:stCondLst>
                                            <p:cond delay="0"/>
                                          </p:stCondLst>
                                        </p:cTn>
                                        <p:tgtEl>
                                          <p:spTgt spid="4"/>
                                        </p:tgtEl>
                                        <p:attrNameLst>
                                          <p:attrName>ppt_x</p:attrName>
                                        </p:attrNameLst>
                                      </p:cBhvr>
                                    </p:anim>
                                    <p:anim by="(-#ppt_w*0.10)" calcmode="lin" valueType="num">
                                      <p:cBhvr>
                                        <p:cTn id="16" dur="250" autoRev="1" fill="hold">
                                          <p:stCondLst>
                                            <p:cond delay="0"/>
                                          </p:stCondLst>
                                        </p:cTn>
                                        <p:tgtEl>
                                          <p:spTgt spid="4"/>
                                        </p:tgtEl>
                                        <p:attrNameLst>
                                          <p:attrName>ppt_y</p:attrName>
                                        </p:attrNameLst>
                                      </p:cBhvr>
                                    </p:anim>
                                    <p:animRot by="-480000">
                                      <p:cBhvr>
                                        <p:cTn id="17"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1-23 at 2.49.25 PM.png"/>
          <p:cNvPicPr>
            <a:picLocks noChangeAspect="1"/>
          </p:cNvPicPr>
          <p:nvPr/>
        </p:nvPicPr>
        <p:blipFill>
          <a:blip r:embed="rId2"/>
          <a:stretch>
            <a:fillRect/>
          </a:stretch>
        </p:blipFill>
        <p:spPr>
          <a:xfrm>
            <a:off x="787400" y="4473733"/>
            <a:ext cx="8089900" cy="2359238"/>
          </a:xfrm>
          <a:prstGeom prst="rect">
            <a:avLst/>
          </a:prstGeom>
        </p:spPr>
      </p:pic>
      <p:pic>
        <p:nvPicPr>
          <p:cNvPr id="5" name="Picture 4" descr="Screen shot 2011-01-23 at 2.51.22 PM.png"/>
          <p:cNvPicPr>
            <a:picLocks noChangeAspect="1"/>
          </p:cNvPicPr>
          <p:nvPr/>
        </p:nvPicPr>
        <p:blipFill>
          <a:blip r:embed="rId3"/>
          <a:stretch>
            <a:fillRect/>
          </a:stretch>
        </p:blipFill>
        <p:spPr>
          <a:xfrm>
            <a:off x="609600" y="579295"/>
            <a:ext cx="7912100" cy="4041740"/>
          </a:xfrm>
          <a:prstGeom prst="rect">
            <a:avLst/>
          </a:prstGeom>
        </p:spPr>
      </p:pic>
      <p:sp>
        <p:nvSpPr>
          <p:cNvPr id="6" name="TextBox 5"/>
          <p:cNvSpPr txBox="1"/>
          <p:nvPr/>
        </p:nvSpPr>
        <p:spPr>
          <a:xfrm rot="16200000">
            <a:off x="-2489200" y="3340100"/>
            <a:ext cx="5750292" cy="369332"/>
          </a:xfrm>
          <a:prstGeom prst="rect">
            <a:avLst/>
          </a:prstGeom>
          <a:noFill/>
        </p:spPr>
        <p:txBody>
          <a:bodyPr wrap="none" rtlCol="0">
            <a:spAutoFit/>
          </a:bodyPr>
          <a:lstStyle/>
          <a:p>
            <a:r>
              <a:rPr lang="en-US" dirty="0" smtClean="0">
                <a:hlinkClick r:id="rId4"/>
              </a:rPr>
              <a:t>http://creation.com/images/pdfs/tj/j21_1/j21_1_43-47.pdf</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Homework assignments for L5</a:t>
            </a:r>
            <a:endParaRPr lang="en-US" dirty="0"/>
          </a:p>
        </p:txBody>
      </p:sp>
      <p:sp>
        <p:nvSpPr>
          <p:cNvPr id="3" name="Content Placeholder 2"/>
          <p:cNvSpPr>
            <a:spLocks noGrp="1"/>
          </p:cNvSpPr>
          <p:nvPr>
            <p:ph idx="1"/>
          </p:nvPr>
        </p:nvSpPr>
        <p:spPr/>
        <p:txBody>
          <a:bodyPr/>
          <a:lstStyle/>
          <a:p>
            <a:r>
              <a:rPr lang="en-US" dirty="0" smtClean="0">
                <a:solidFill>
                  <a:srgbClr val="3366FF"/>
                </a:solidFill>
              </a:rPr>
              <a:t>Major assignment – See slide 30</a:t>
            </a:r>
          </a:p>
          <a:p>
            <a:endParaRPr lang="en-US" dirty="0" smtClean="0"/>
          </a:p>
          <a:p>
            <a:r>
              <a:rPr lang="en-US" dirty="0" smtClean="0">
                <a:solidFill>
                  <a:srgbClr val="3366FF"/>
                </a:solidFill>
              </a:rPr>
              <a:t>Optional assignment – See slide 33. </a:t>
            </a: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80109"/>
            <a:ext cx="7772400" cy="1470025"/>
          </a:xfrm>
        </p:spPr>
        <p:txBody>
          <a:bodyPr/>
          <a:lstStyle/>
          <a:p>
            <a:r>
              <a:rPr lang="en-US" dirty="0" smtClean="0"/>
              <a:t>Why there is such profound non-symmetry in the genetic code?</a:t>
            </a:r>
            <a:endParaRPr lang="en-US" dirty="0"/>
          </a:p>
        </p:txBody>
      </p:sp>
      <p:sp>
        <p:nvSpPr>
          <p:cNvPr id="6" name="TextBox 5"/>
          <p:cNvSpPr txBox="1"/>
          <p:nvPr/>
        </p:nvSpPr>
        <p:spPr>
          <a:xfrm>
            <a:off x="1322941" y="1939131"/>
            <a:ext cx="3842143" cy="646331"/>
          </a:xfrm>
          <a:prstGeom prst="rect">
            <a:avLst/>
          </a:prstGeom>
          <a:noFill/>
        </p:spPr>
        <p:txBody>
          <a:bodyPr wrap="none" rtlCol="0">
            <a:spAutoFit/>
          </a:bodyPr>
          <a:lstStyle/>
          <a:p>
            <a:r>
              <a:rPr lang="en-US" dirty="0" smtClean="0"/>
              <a:t>Many interesting hypotheses and ideas</a:t>
            </a:r>
          </a:p>
          <a:p>
            <a:endParaRPr lang="en-US" dirty="0"/>
          </a:p>
        </p:txBody>
      </p:sp>
      <p:pic>
        <p:nvPicPr>
          <p:cNvPr id="7" name="Picture 6" descr="Screen shot 2011-01-19 at 9.40.13 PM.png"/>
          <p:cNvPicPr>
            <a:picLocks noChangeAspect="1"/>
          </p:cNvPicPr>
          <p:nvPr/>
        </p:nvPicPr>
        <p:blipFill>
          <a:blip r:embed="rId2"/>
          <a:stretch>
            <a:fillRect/>
          </a:stretch>
        </p:blipFill>
        <p:spPr>
          <a:xfrm>
            <a:off x="2645254" y="1750134"/>
            <a:ext cx="3281974" cy="491886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Bottom)">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lstStyle/>
          <a:p>
            <a:r>
              <a:rPr lang="en-US" dirty="0" smtClean="0"/>
              <a:t>Understanding </a:t>
            </a:r>
            <a:r>
              <a:rPr lang="en-US" dirty="0" err="1" smtClean="0"/>
              <a:t>codon</a:t>
            </a:r>
            <a:r>
              <a:rPr lang="en-US" dirty="0" smtClean="0"/>
              <a:t> bias</a:t>
            </a:r>
            <a:endParaRPr lang="en-US" dirty="0"/>
          </a:p>
        </p:txBody>
      </p:sp>
      <p:pic>
        <p:nvPicPr>
          <p:cNvPr id="4" name="Picture 3" descr="Screen shot 2011-01-20 at 3.58.22 PM.png"/>
          <p:cNvPicPr>
            <a:picLocks noChangeAspect="1"/>
          </p:cNvPicPr>
          <p:nvPr/>
        </p:nvPicPr>
        <p:blipFill>
          <a:blip r:embed="rId2"/>
          <a:stretch>
            <a:fillRect/>
          </a:stretch>
        </p:blipFill>
        <p:spPr>
          <a:xfrm>
            <a:off x="1189125" y="1647111"/>
            <a:ext cx="7652119" cy="2205391"/>
          </a:xfrm>
          <a:prstGeom prst="rect">
            <a:avLst/>
          </a:prstGeom>
          <a:solidFill>
            <a:srgbClr val="CCFFCC"/>
          </a:solidFill>
        </p:spPr>
      </p:pic>
      <p:pic>
        <p:nvPicPr>
          <p:cNvPr id="5" name="Picture 4" descr="Screen shot 2011-01-22 at 6.13.20 PM.png"/>
          <p:cNvPicPr>
            <a:picLocks noChangeAspect="1"/>
          </p:cNvPicPr>
          <p:nvPr/>
        </p:nvPicPr>
        <p:blipFill>
          <a:blip r:embed="rId3"/>
          <a:stretch>
            <a:fillRect/>
          </a:stretch>
        </p:blipFill>
        <p:spPr>
          <a:xfrm>
            <a:off x="1303097" y="4817007"/>
            <a:ext cx="7040524" cy="705839"/>
          </a:xfrm>
          <a:prstGeom prst="rect">
            <a:avLst/>
          </a:prstGeom>
          <a:solidFill>
            <a:schemeClr val="bg2">
              <a:lumMod val="90000"/>
            </a:schemeClr>
          </a:solidFill>
        </p:spPr>
      </p:pic>
      <p:pic>
        <p:nvPicPr>
          <p:cNvPr id="6" name="Picture 5" descr="Screen shot 2011-01-22 at 6.13.39 PM.png"/>
          <p:cNvPicPr>
            <a:picLocks noChangeAspect="1"/>
          </p:cNvPicPr>
          <p:nvPr/>
        </p:nvPicPr>
        <p:blipFill>
          <a:blip r:embed="rId4"/>
          <a:stretch>
            <a:fillRect/>
          </a:stretch>
        </p:blipFill>
        <p:spPr>
          <a:xfrm>
            <a:off x="1303097" y="5522846"/>
            <a:ext cx="6101237" cy="517720"/>
          </a:xfrm>
          <a:prstGeom prst="rect">
            <a:avLst/>
          </a:prstGeom>
        </p:spPr>
      </p:pic>
      <p:pic>
        <p:nvPicPr>
          <p:cNvPr id="7" name="Picture 6" descr="Screen shot 2011-01-22 at 6.23.26 PM.png"/>
          <p:cNvPicPr>
            <a:picLocks noChangeAspect="1"/>
          </p:cNvPicPr>
          <p:nvPr/>
        </p:nvPicPr>
        <p:blipFill>
          <a:blip r:embed="rId5"/>
          <a:stretch>
            <a:fillRect/>
          </a:stretch>
        </p:blipFill>
        <p:spPr>
          <a:xfrm>
            <a:off x="1257301" y="3545587"/>
            <a:ext cx="3314699" cy="4127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Grp="1" noChangeAspect="1"/>
          </p:cNvGraphicFramePr>
          <p:nvPr>
            <p:ph/>
          </p:nvPr>
        </p:nvGraphicFramePr>
        <p:xfrm>
          <a:off x="650875" y="236538"/>
          <a:ext cx="6086475" cy="6567487"/>
        </p:xfrm>
        <a:graphic>
          <a:graphicData uri="http://schemas.openxmlformats.org/presentationml/2006/ole">
            <mc:AlternateContent xmlns:mc="http://schemas.openxmlformats.org/markup-compatibility/2006">
              <mc:Choice xmlns:v="urn:schemas-microsoft-com:vml" Requires="v">
                <p:oleObj spid="_x0000_s20485" name="Worksheet" r:id="rId3" imgW="5791200" imgH="6248400" progId="Excel.Sheet.8">
                  <p:embed/>
                </p:oleObj>
              </mc:Choice>
              <mc:Fallback>
                <p:oleObj name="Worksheet" r:id="rId3" imgW="5791200" imgH="624840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 y="236538"/>
                        <a:ext cx="6086475" cy="656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5" name="Group 4"/>
          <p:cNvGrpSpPr/>
          <p:nvPr/>
        </p:nvGrpSpPr>
        <p:grpSpPr>
          <a:xfrm>
            <a:off x="6824022" y="834580"/>
            <a:ext cx="2319978" cy="830997"/>
            <a:chOff x="6824022" y="834580"/>
            <a:chExt cx="2319978" cy="830997"/>
          </a:xfrm>
        </p:grpSpPr>
        <p:sp>
          <p:nvSpPr>
            <p:cNvPr id="3" name="TextBox 2"/>
            <p:cNvSpPr txBox="1"/>
            <p:nvPr/>
          </p:nvSpPr>
          <p:spPr>
            <a:xfrm>
              <a:off x="6824022" y="1203912"/>
              <a:ext cx="231997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solidFill>
                    <a:srgbClr val="800000"/>
                  </a:solidFill>
                </a:rPr>
                <a:t>G</a:t>
              </a:r>
              <a:r>
                <a:rPr lang="en-US" dirty="0" smtClean="0"/>
                <a:t> and </a:t>
              </a:r>
              <a:r>
                <a:rPr lang="en-US" sz="2400" b="1" dirty="0" smtClean="0">
                  <a:solidFill>
                    <a:srgbClr val="800000"/>
                  </a:solidFill>
                </a:rPr>
                <a:t>C</a:t>
              </a:r>
              <a:r>
                <a:rPr lang="en-US" dirty="0" smtClean="0"/>
                <a:t> over </a:t>
              </a:r>
              <a:r>
                <a:rPr lang="en-US" sz="2400" b="1" dirty="0" smtClean="0">
                  <a:solidFill>
                    <a:srgbClr val="3366FF"/>
                  </a:solidFill>
                </a:rPr>
                <a:t>A</a:t>
              </a:r>
              <a:r>
                <a:rPr lang="en-US" dirty="0" smtClean="0"/>
                <a:t> and </a:t>
              </a:r>
              <a:r>
                <a:rPr lang="en-US" sz="2400" b="1" dirty="0" smtClean="0">
                  <a:solidFill>
                    <a:srgbClr val="3366FF"/>
                  </a:solidFill>
                </a:rPr>
                <a:t>T</a:t>
              </a:r>
              <a:endParaRPr lang="en-US" sz="2400" b="1" dirty="0">
                <a:solidFill>
                  <a:srgbClr val="3366FF"/>
                </a:solidFill>
              </a:endParaRPr>
            </a:p>
          </p:txBody>
        </p:sp>
        <p:sp>
          <p:nvSpPr>
            <p:cNvPr id="4" name="TextBox 3"/>
            <p:cNvSpPr txBox="1"/>
            <p:nvPr/>
          </p:nvSpPr>
          <p:spPr>
            <a:xfrm>
              <a:off x="6998287" y="834580"/>
              <a:ext cx="204259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Wobbling positions:</a:t>
              </a:r>
              <a:endParaRPr lang="en-US" dirty="0"/>
            </a:p>
          </p:txBody>
        </p:sp>
      </p:grpSp>
      <p:grpSp>
        <p:nvGrpSpPr>
          <p:cNvPr id="11" name="Group 10"/>
          <p:cNvGrpSpPr/>
          <p:nvPr/>
        </p:nvGrpSpPr>
        <p:grpSpPr>
          <a:xfrm>
            <a:off x="1238041" y="1665577"/>
            <a:ext cx="1064399" cy="4862640"/>
            <a:chOff x="1238041" y="1665577"/>
            <a:chExt cx="1064399" cy="4862640"/>
          </a:xfrm>
        </p:grpSpPr>
        <p:sp>
          <p:nvSpPr>
            <p:cNvPr id="7" name="Right Arrow 6"/>
            <p:cNvSpPr/>
            <p:nvPr/>
          </p:nvSpPr>
          <p:spPr>
            <a:xfrm>
              <a:off x="1238041" y="604358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1324032" y="461571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1324032" y="307444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1324032" y="166557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6824022" y="4524593"/>
            <a:ext cx="2320054" cy="107721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smtClean="0">
                <a:solidFill>
                  <a:srgbClr val="FF0000"/>
                </a:solidFill>
              </a:rPr>
              <a:t>C-&gt;T </a:t>
            </a:r>
            <a:r>
              <a:rPr lang="en-US" dirty="0" smtClean="0"/>
              <a:t>plus strand</a:t>
            </a:r>
          </a:p>
          <a:p>
            <a:r>
              <a:rPr lang="en-US" sz="3200" dirty="0" smtClean="0">
                <a:solidFill>
                  <a:srgbClr val="FF0000"/>
                </a:solidFill>
              </a:rPr>
              <a:t>G-&gt;A </a:t>
            </a:r>
            <a:r>
              <a:rPr lang="en-US" dirty="0" smtClean="0"/>
              <a:t>minus strand</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nodeType="clickEffect">
                                  <p:stCondLst>
                                    <p:cond delay="0"/>
                                  </p:stCondLst>
                                  <p:childTnLst>
                                    <p:anim calcmode="discrete" valueType="str">
                                      <p:cBhvr>
                                        <p:cTn id="14"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1-19 at 9.21.59 PM.png"/>
          <p:cNvPicPr>
            <a:picLocks noChangeAspect="1"/>
          </p:cNvPicPr>
          <p:nvPr/>
        </p:nvPicPr>
        <p:blipFill>
          <a:blip r:embed="rId2"/>
          <a:stretch>
            <a:fillRect/>
          </a:stretch>
        </p:blipFill>
        <p:spPr>
          <a:xfrm>
            <a:off x="99221" y="208284"/>
            <a:ext cx="9044779" cy="6512878"/>
          </a:xfrm>
          <a:prstGeom prst="rect">
            <a:avLst/>
          </a:prstGeom>
        </p:spPr>
      </p:pic>
      <p:sp>
        <p:nvSpPr>
          <p:cNvPr id="3" name="TextBox 2"/>
          <p:cNvSpPr txBox="1"/>
          <p:nvPr/>
        </p:nvSpPr>
        <p:spPr>
          <a:xfrm>
            <a:off x="1412064" y="1545215"/>
            <a:ext cx="7560076" cy="630942"/>
          </a:xfrm>
          <a:prstGeom prst="rect">
            <a:avLst/>
          </a:prstGeom>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500" dirty="0" smtClean="0"/>
              <a:t>Do we see the same rules in Drosophila?</a:t>
            </a:r>
            <a:endParaRPr lang="en-US" sz="35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3"/>
                                        </p:tgtEl>
                                      </p:cBhvr>
                                      <p:to x="80000" y="100000"/>
                                    </p:animScale>
                                    <p:anim by="(#ppt_w*0.10)" calcmode="lin" valueType="num">
                                      <p:cBhvr>
                                        <p:cTn id="7" dur="250" autoRev="1" fill="hold">
                                          <p:stCondLst>
                                            <p:cond delay="0"/>
                                          </p:stCondLst>
                                        </p:cTn>
                                        <p:tgtEl>
                                          <p:spTgt spid="3"/>
                                        </p:tgtEl>
                                        <p:attrNameLst>
                                          <p:attrName>ppt_x</p:attrName>
                                        </p:attrNameLst>
                                      </p:cBhvr>
                                    </p:anim>
                                    <p:anim by="(-#ppt_w*0.10)" calcmode="lin" valueType="num">
                                      <p:cBhvr>
                                        <p:cTn id="8" dur="250" autoRev="1" fill="hold">
                                          <p:stCondLst>
                                            <p:cond delay="0"/>
                                          </p:stCondLst>
                                        </p:cTn>
                                        <p:tgtEl>
                                          <p:spTgt spid="3"/>
                                        </p:tgtEl>
                                        <p:attrNameLst>
                                          <p:attrName>ppt_y</p:attrName>
                                        </p:attrNameLst>
                                      </p:cBhvr>
                                    </p:anim>
                                    <p:animRot by="-480000">
                                      <p:cBhvr>
                                        <p:cTn id="9" dur="250" autoRev="1" fill="hold">
                                          <p:stCondLst>
                                            <p:cond delay="0"/>
                                          </p:stCondLst>
                                        </p:cTn>
                                        <p:tgtEl>
                                          <p:spTgt spid="3"/>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iterate type="lt">
                                    <p:tmAbs val="0"/>
                                  </p:iterate>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000" dirty="0" smtClean="0"/>
              <a:t>Analysis of genome-wide </a:t>
            </a:r>
            <a:r>
              <a:rPr lang="en-US" sz="2000" dirty="0" err="1" smtClean="0"/>
              <a:t>codon</a:t>
            </a:r>
            <a:r>
              <a:rPr lang="en-US" sz="2000" dirty="0" smtClean="0"/>
              <a:t> bias shows that only two parameters effectively differentiate the genome-wide </a:t>
            </a:r>
            <a:r>
              <a:rPr lang="en-US" sz="2000" dirty="0" err="1" smtClean="0"/>
              <a:t>codon</a:t>
            </a:r>
            <a:r>
              <a:rPr lang="en-US" sz="2000" dirty="0" smtClean="0"/>
              <a:t> bias of 100 </a:t>
            </a:r>
            <a:r>
              <a:rPr lang="en-US" sz="2000" dirty="0" err="1" smtClean="0"/>
              <a:t>eubacterial</a:t>
            </a:r>
            <a:r>
              <a:rPr lang="en-US" sz="2000" dirty="0" smtClean="0"/>
              <a:t> and </a:t>
            </a:r>
            <a:r>
              <a:rPr lang="en-US" sz="2000" dirty="0" err="1" smtClean="0"/>
              <a:t>archaeal</a:t>
            </a:r>
            <a:r>
              <a:rPr lang="en-US" sz="2000" dirty="0" smtClean="0"/>
              <a:t> organisms. The first parameter correlates with genome GC content, and the second parameter correlates with context-dependent nucleotide bias. Both of these parameters may be calculated from </a:t>
            </a:r>
            <a:r>
              <a:rPr lang="en-US" sz="2000" dirty="0" err="1" smtClean="0"/>
              <a:t>intergenic</a:t>
            </a:r>
            <a:r>
              <a:rPr lang="en-US" sz="2000" dirty="0" smtClean="0"/>
              <a:t> sequences. Therefore</a:t>
            </a:r>
            <a:r>
              <a:rPr lang="en-US" sz="2000" u="sng" dirty="0" smtClean="0">
                <a:solidFill>
                  <a:srgbClr val="800000"/>
                </a:solidFill>
              </a:rPr>
              <a:t>, </a:t>
            </a:r>
            <a:r>
              <a:rPr lang="en-US" sz="2000" b="1" u="sng" dirty="0" smtClean="0">
                <a:solidFill>
                  <a:srgbClr val="800000"/>
                </a:solidFill>
              </a:rPr>
              <a:t>genome-wide </a:t>
            </a:r>
            <a:r>
              <a:rPr lang="en-US" sz="2000" b="1" u="sng" dirty="0" err="1" smtClean="0">
                <a:solidFill>
                  <a:srgbClr val="800000"/>
                </a:solidFill>
              </a:rPr>
              <a:t>codon</a:t>
            </a:r>
            <a:r>
              <a:rPr lang="en-US" sz="2000" b="1" u="sng" dirty="0" smtClean="0">
                <a:solidFill>
                  <a:srgbClr val="800000"/>
                </a:solidFill>
              </a:rPr>
              <a:t> bias in </a:t>
            </a:r>
            <a:r>
              <a:rPr lang="en-US" sz="2000" b="1" u="sng" dirty="0" err="1" smtClean="0">
                <a:solidFill>
                  <a:srgbClr val="800000"/>
                </a:solidFill>
              </a:rPr>
              <a:t>eubacteria</a:t>
            </a:r>
            <a:r>
              <a:rPr lang="en-US" sz="2000" b="1" u="sng" dirty="0" smtClean="0">
                <a:solidFill>
                  <a:srgbClr val="800000"/>
                </a:solidFill>
              </a:rPr>
              <a:t> and </a:t>
            </a:r>
            <a:r>
              <a:rPr lang="en-US" sz="2000" b="1" u="sng" dirty="0" err="1" smtClean="0">
                <a:solidFill>
                  <a:srgbClr val="800000"/>
                </a:solidFill>
              </a:rPr>
              <a:t>archaea</a:t>
            </a:r>
            <a:r>
              <a:rPr lang="en-US" sz="2000" b="1" u="sng" dirty="0" smtClean="0">
                <a:solidFill>
                  <a:srgbClr val="800000"/>
                </a:solidFill>
              </a:rPr>
              <a:t> may be predicted from </a:t>
            </a:r>
            <a:r>
              <a:rPr lang="en-US" sz="2000" b="1" u="sng" dirty="0" err="1" smtClean="0">
                <a:solidFill>
                  <a:srgbClr val="800000"/>
                </a:solidFill>
              </a:rPr>
              <a:t>intergenic</a:t>
            </a:r>
            <a:r>
              <a:rPr lang="en-US" sz="2000" b="1" u="sng" dirty="0" smtClean="0">
                <a:solidFill>
                  <a:srgbClr val="800000"/>
                </a:solidFill>
              </a:rPr>
              <a:t> sequences that are not translated</a:t>
            </a:r>
            <a:r>
              <a:rPr lang="en-US" sz="2000" dirty="0" smtClean="0"/>
              <a:t>. When these two parameters are calculated for genes from </a:t>
            </a:r>
            <a:r>
              <a:rPr lang="en-US" sz="2000" dirty="0" err="1" smtClean="0"/>
              <a:t>nonmammalian</a:t>
            </a:r>
            <a:r>
              <a:rPr lang="en-US" sz="2000" dirty="0" smtClean="0"/>
              <a:t> eukaryotic organisms, genes from the same organism again have similar values, and genome-wide </a:t>
            </a:r>
            <a:r>
              <a:rPr lang="en-US" sz="2000" dirty="0" err="1" smtClean="0"/>
              <a:t>codon</a:t>
            </a:r>
            <a:r>
              <a:rPr lang="en-US" sz="2000" dirty="0" smtClean="0"/>
              <a:t> bias may also be predicted from </a:t>
            </a:r>
            <a:r>
              <a:rPr lang="en-US" sz="2000" dirty="0" err="1" smtClean="0"/>
              <a:t>intergenic</a:t>
            </a:r>
            <a:r>
              <a:rPr lang="en-US" sz="2000" dirty="0" smtClean="0"/>
              <a:t> sequences. In mammals, genes from the same organism are similar only in the second parameter, because GC content varies widely among </a:t>
            </a:r>
            <a:r>
              <a:rPr lang="en-US" sz="2000" dirty="0" err="1" smtClean="0"/>
              <a:t>isochores</a:t>
            </a:r>
            <a:r>
              <a:rPr lang="en-US" sz="2000" dirty="0" smtClean="0"/>
              <a:t>. Our results suggest that, in general, </a:t>
            </a:r>
            <a:r>
              <a:rPr lang="en-US" sz="2000" b="1" u="sng" dirty="0" smtClean="0">
                <a:solidFill>
                  <a:srgbClr val="FF0000"/>
                </a:solidFill>
              </a:rPr>
              <a:t>genome-wide </a:t>
            </a:r>
            <a:r>
              <a:rPr lang="en-US" sz="2000" b="1" u="sng" dirty="0" err="1" smtClean="0">
                <a:solidFill>
                  <a:srgbClr val="FF0000"/>
                </a:solidFill>
              </a:rPr>
              <a:t>codon</a:t>
            </a:r>
            <a:r>
              <a:rPr lang="en-US" sz="2000" b="1" u="sng" dirty="0" smtClean="0">
                <a:solidFill>
                  <a:srgbClr val="FF0000"/>
                </a:solidFill>
              </a:rPr>
              <a:t> bias is determined primarily by mutational processes that act throughout the genome, and only secondarily by selective forces acting on translated sequences</a:t>
            </a:r>
            <a:r>
              <a:rPr lang="en-US" sz="2000" dirty="0" smtClean="0"/>
              <a:t>.</a:t>
            </a:r>
            <a:endParaRPr lang="en-US" sz="2000" dirty="0"/>
          </a:p>
        </p:txBody>
      </p:sp>
      <p:sp>
        <p:nvSpPr>
          <p:cNvPr id="5" name="TextBox 4"/>
          <p:cNvSpPr txBox="1"/>
          <p:nvPr/>
        </p:nvSpPr>
        <p:spPr>
          <a:xfrm>
            <a:off x="598714" y="6410263"/>
            <a:ext cx="6861223" cy="369332"/>
          </a:xfrm>
          <a:prstGeom prst="rect">
            <a:avLst/>
          </a:prstGeom>
          <a:noFill/>
        </p:spPr>
        <p:txBody>
          <a:bodyPr wrap="none" rtlCol="0">
            <a:spAutoFit/>
          </a:bodyPr>
          <a:lstStyle/>
          <a:p>
            <a:r>
              <a:rPr lang="en-US" dirty="0" smtClean="0">
                <a:hlinkClick r:id="rId2"/>
              </a:rPr>
              <a:t>http://www.ncbi.nlm.nih.gov/pmc/articles/PMC373487/?tool=pubmed</a:t>
            </a:r>
            <a:r>
              <a:rPr lang="en-US" dirty="0" smtClean="0"/>
              <a:t> </a:t>
            </a:r>
            <a:endParaRPr lang="en-US" dirty="0"/>
          </a:p>
        </p:txBody>
      </p:sp>
      <p:pic>
        <p:nvPicPr>
          <p:cNvPr id="6" name="Picture 5" descr="Screen shot 2011-01-20 at 2.12.37 PM.png"/>
          <p:cNvPicPr>
            <a:picLocks noChangeAspect="1"/>
          </p:cNvPicPr>
          <p:nvPr/>
        </p:nvPicPr>
        <p:blipFill>
          <a:blip r:embed="rId3"/>
          <a:stretch>
            <a:fillRect/>
          </a:stretch>
        </p:blipFill>
        <p:spPr>
          <a:xfrm>
            <a:off x="215900" y="172361"/>
            <a:ext cx="8712200" cy="1765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1-01-20 at 3.05.01 PM.png"/>
          <p:cNvPicPr>
            <a:picLocks noChangeAspect="1"/>
          </p:cNvPicPr>
          <p:nvPr/>
        </p:nvPicPr>
        <p:blipFill>
          <a:blip r:embed="rId2"/>
          <a:stretch>
            <a:fillRect/>
          </a:stretch>
        </p:blipFill>
        <p:spPr>
          <a:xfrm>
            <a:off x="63780" y="-6615"/>
            <a:ext cx="9016439" cy="6231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Up Arrow 9"/>
          <p:cNvSpPr/>
          <p:nvPr/>
        </p:nvSpPr>
        <p:spPr>
          <a:xfrm rot="10800000">
            <a:off x="1304468" y="4783689"/>
            <a:ext cx="484632" cy="115675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p:cNvSpPr/>
          <p:nvPr/>
        </p:nvSpPr>
        <p:spPr>
          <a:xfrm rot="10800000">
            <a:off x="3405074" y="4783689"/>
            <a:ext cx="484632" cy="11567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Up Arrow 14"/>
          <p:cNvSpPr/>
          <p:nvPr/>
        </p:nvSpPr>
        <p:spPr>
          <a:xfrm rot="10800000">
            <a:off x="5482091" y="4783689"/>
            <a:ext cx="484632" cy="11567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rot="10800000">
            <a:off x="7803852" y="4783689"/>
            <a:ext cx="484632" cy="115675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 Arrow 16"/>
          <p:cNvSpPr/>
          <p:nvPr/>
        </p:nvSpPr>
        <p:spPr>
          <a:xfrm rot="3043536">
            <a:off x="706404" y="256627"/>
            <a:ext cx="822960" cy="822960"/>
          </a:xfrm>
          <a:prstGeom prst="left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2088</TotalTime>
  <Words>1574</Words>
  <Application>Microsoft Macintosh PowerPoint</Application>
  <PresentationFormat>On-screen Show (4:3)</PresentationFormat>
  <Paragraphs>153</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Worksheet</vt:lpstr>
      <vt:lpstr>quiz</vt:lpstr>
      <vt:lpstr>PowerPoint Presentation</vt:lpstr>
      <vt:lpstr>PowerPoint Presentation</vt:lpstr>
      <vt:lpstr>Why there is such profound non-symmetry in the genetic code?</vt:lpstr>
      <vt:lpstr>Understanding codon bias</vt:lpstr>
      <vt:lpstr>PowerPoint Presentation</vt:lpstr>
      <vt:lpstr>PowerPoint Presentation</vt:lpstr>
      <vt:lpstr>PowerPoint Presentation</vt:lpstr>
      <vt:lpstr>PowerPoint Presentation</vt:lpstr>
      <vt:lpstr>PowerPoint Presentation</vt:lpstr>
      <vt:lpstr>PowerPoint Presentation</vt:lpstr>
      <vt:lpstr>Codon Bias Index (CBI)</vt:lpstr>
      <vt:lpstr>     </vt:lpstr>
      <vt:lpstr>CBI varied in our real sequences!</vt:lpstr>
      <vt:lpstr>PowerPoint Presentation</vt:lpstr>
      <vt:lpstr>PowerPoint Presentation</vt:lpstr>
      <vt:lpstr>PowerPoint Presentation</vt:lpstr>
      <vt:lpstr>Genomic GC-content and codon bias</vt:lpstr>
      <vt:lpstr>GC-content in codons of mammals and vertebrates</vt:lpstr>
      <vt:lpstr>GC-content in codons across eukaryotes</vt:lpstr>
      <vt:lpstr>GC-content in the 1st vs 2nd codon position in prokaryotes</vt:lpstr>
      <vt:lpstr>GC-content in the 1st vs 3rd codon position in prokaryotes</vt:lpstr>
      <vt:lpstr>GC-content in the 2nd vs 3rd codon position in prokaryotes</vt:lpstr>
      <vt:lpstr>CONCLUSIONS</vt:lpstr>
      <vt:lpstr>GC-content in the 1st vs 2nd codon position in eukaryotes</vt:lpstr>
      <vt:lpstr>GC-content in the 1st vs 3rd codon position in eukaryotes</vt:lpstr>
      <vt:lpstr>GC-content in the 2nd vs 3rd codon position in eukaryotes</vt:lpstr>
      <vt:lpstr>GC-content in codons of mammals and vertebrates</vt:lpstr>
      <vt:lpstr>PowerPoint Presentation</vt:lpstr>
      <vt:lpstr>Homework assignment</vt:lpstr>
      <vt:lpstr>This book explores the weaknesses of Darwinian theory from the perspective of someone who has been at the cutting-edge of genetic research.  </vt:lpstr>
      <vt:lpstr>Genetic Entropy &amp; the Mystery of the Genome (2005)</vt:lpstr>
      <vt:lpstr>Special assignment to get extra credits and earn extra “A+”!</vt:lpstr>
      <vt:lpstr>PowerPoint Presentation</vt:lpstr>
      <vt:lpstr>Homework assignments for L5</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Alexei Fedorov</dc:creator>
  <cp:lastModifiedBy>Alexei Fedorov</cp:lastModifiedBy>
  <cp:revision>26</cp:revision>
  <cp:lastPrinted>2011-01-20T17:17:34Z</cp:lastPrinted>
  <dcterms:created xsi:type="dcterms:W3CDTF">2011-01-24T16:08:50Z</dcterms:created>
  <dcterms:modified xsi:type="dcterms:W3CDTF">2014-01-21T19:25:54Z</dcterms:modified>
</cp:coreProperties>
</file>