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475" r:id="rId3"/>
    <p:sldId id="465" r:id="rId4"/>
    <p:sldId id="397" r:id="rId5"/>
    <p:sldId id="413" r:id="rId6"/>
    <p:sldId id="480" r:id="rId7"/>
    <p:sldId id="481" r:id="rId8"/>
    <p:sldId id="472" r:id="rId9"/>
    <p:sldId id="473" r:id="rId10"/>
    <p:sldId id="476" r:id="rId11"/>
    <p:sldId id="477" r:id="rId12"/>
    <p:sldId id="478" r:id="rId13"/>
    <p:sldId id="464" r:id="rId14"/>
    <p:sldId id="426" r:id="rId15"/>
    <p:sldId id="415" r:id="rId16"/>
    <p:sldId id="398" r:id="rId17"/>
    <p:sldId id="378" r:id="rId18"/>
    <p:sldId id="436" r:id="rId19"/>
    <p:sldId id="437" r:id="rId20"/>
    <p:sldId id="375" r:id="rId21"/>
    <p:sldId id="373" r:id="rId22"/>
    <p:sldId id="400" r:id="rId23"/>
    <p:sldId id="376" r:id="rId24"/>
    <p:sldId id="390" r:id="rId25"/>
    <p:sldId id="391" r:id="rId26"/>
    <p:sldId id="443" r:id="rId27"/>
    <p:sldId id="427" r:id="rId28"/>
    <p:sldId id="420" r:id="rId29"/>
    <p:sldId id="392" r:id="rId30"/>
    <p:sldId id="428" r:id="rId31"/>
    <p:sldId id="429" r:id="rId32"/>
    <p:sldId id="430" r:id="rId33"/>
    <p:sldId id="431" r:id="rId34"/>
    <p:sldId id="432" r:id="rId35"/>
    <p:sldId id="434" r:id="rId36"/>
    <p:sldId id="394" r:id="rId37"/>
    <p:sldId id="407" r:id="rId38"/>
    <p:sldId id="408" r:id="rId39"/>
    <p:sldId id="403" r:id="rId40"/>
    <p:sldId id="404" r:id="rId41"/>
    <p:sldId id="405" r:id="rId42"/>
    <p:sldId id="435" r:id="rId43"/>
    <p:sldId id="483" r:id="rId44"/>
    <p:sldId id="484" r:id="rId45"/>
    <p:sldId id="440" r:id="rId46"/>
    <p:sldId id="442" r:id="rId47"/>
    <p:sldId id="444" r:id="rId48"/>
    <p:sldId id="445" r:id="rId49"/>
    <p:sldId id="446" r:id="rId50"/>
    <p:sldId id="447" r:id="rId51"/>
    <p:sldId id="449" r:id="rId52"/>
    <p:sldId id="450" r:id="rId53"/>
    <p:sldId id="451" r:id="rId54"/>
    <p:sldId id="452" r:id="rId55"/>
    <p:sldId id="453" r:id="rId56"/>
    <p:sldId id="454" r:id="rId57"/>
    <p:sldId id="455" r:id="rId58"/>
    <p:sldId id="456" r:id="rId59"/>
    <p:sldId id="457" r:id="rId60"/>
    <p:sldId id="458" r:id="rId61"/>
    <p:sldId id="459" r:id="rId62"/>
    <p:sldId id="460" r:id="rId63"/>
    <p:sldId id="466" r:id="rId64"/>
    <p:sldId id="467" r:id="rId65"/>
    <p:sldId id="468" r:id="rId66"/>
    <p:sldId id="469" r:id="rId67"/>
    <p:sldId id="470" r:id="rId68"/>
    <p:sldId id="471" r:id="rId69"/>
    <p:sldId id="482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3300"/>
    <a:srgbClr val="993300"/>
    <a:srgbClr val="003300"/>
    <a:srgbClr val="FFFF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358D79-BF96-42A6-B8EC-6DE3F46F2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14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49852-6F71-404C-B825-3941E8B83AB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58D79-BF96-42A6-B8EC-6DE3F46F2BD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289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D756A-60C0-48DB-8810-F410FA773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56F0E-5B2A-46BE-A7D9-AD24620CA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E251-43E6-4C5E-955C-E5024C53B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EE35-545C-4DB5-AFEA-F24B0D8E7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A1C86-CA3E-4B73-92D3-177ED8E23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07FBA-77FB-4A85-9CE3-E014374C1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C49C1-664E-488F-A422-47F9C8375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EFD54-162C-4EC2-8E15-BBFA55AB5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2312-7A0D-4B95-A107-A4972B0E1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9669A-A3BD-41DA-AEF4-643E4854A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F33DF-3C1D-40E1-BCBF-C737390ED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E0A88D-AAA0-4A3F-BAE8-E8578719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5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Mining in Bioinformatics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Sadik A. Khuder, Ph.D.,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Toledo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  <p:pic>
        <p:nvPicPr>
          <p:cNvPr id="4100" name="Picture 2" descr="http://www.thearling.com/text/dmwhite/dmwhite_f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20621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http://www.thearling.com/text/dmwhite/dmwhite_f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62000"/>
            <a:ext cx="20574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http://www.thearling.com/text/dmwhite/dmwhite_f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63" y="5257800"/>
            <a:ext cx="2032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 descr="http://www.thearling.com/text/dmwhite/dmwhite_f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54638"/>
            <a:ext cx="1981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http://www.thearling.com/text/dmwhite/dmwhite_f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2743200"/>
            <a:ext cx="20145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" descr="http://www.thearling.com/text/dmwhite/dmwhite_f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667000"/>
            <a:ext cx="20621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1524000" y="3429000"/>
            <a:ext cx="152400" cy="152400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01000" y="3352800"/>
            <a:ext cx="152400" cy="152400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91400" y="1447800"/>
            <a:ext cx="152400" cy="152400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5000" y="1447800"/>
            <a:ext cx="152400" cy="152400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91400" y="5943600"/>
            <a:ext cx="152400" cy="152400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28800" y="5867400"/>
            <a:ext cx="152400" cy="152400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814832"/>
            <a:ext cx="6705600" cy="54538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0" y="6409154"/>
            <a:ext cx="434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/>
              <a:t>Pavlopoulos et al. BioData Mining 2013, 6:13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868871" y="230057"/>
            <a:ext cx="5304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NGS technology evolution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9996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711" y="914399"/>
            <a:ext cx="7664489" cy="49883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6239877"/>
            <a:ext cx="434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/>
              <a:t>Pavlopoulos et al. BioData Mining 2013, 6:13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868870" y="304516"/>
            <a:ext cx="5304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NGS technology evolution</a:t>
            </a:r>
          </a:p>
        </p:txBody>
      </p:sp>
    </p:spTree>
    <p:extLst>
      <p:ext uri="{BB962C8B-B14F-4D97-AF65-F5344CB8AC3E}">
        <p14:creationId xmlns:p14="http://schemas.microsoft.com/office/powerpoint/2010/main" xmlns="" val="36001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883622"/>
            <a:ext cx="5257800" cy="5811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191000"/>
            <a:ext cx="36109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integration workflow for the systematic classification of unknown metabolites.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216" y="6356475"/>
            <a:ext cx="2903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PLoS</a:t>
            </a:r>
            <a:r>
              <a:rPr lang="en-US" sz="1600" dirty="0"/>
              <a:t> Genet. Oct 2012; 8(10):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228600"/>
            <a:ext cx="2802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Metabolomic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9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457200"/>
            <a:ext cx="7543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Mining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/>
              <a:t>	</a:t>
            </a:r>
          </a:p>
          <a:p>
            <a:pPr marL="342900" indent="-342900">
              <a:spcBef>
                <a:spcPct val="20000"/>
              </a:spcBef>
            </a:pPr>
            <a:endParaRPr lang="en-US" sz="2200"/>
          </a:p>
        </p:txBody>
      </p:sp>
      <p:grpSp>
        <p:nvGrpSpPr>
          <p:cNvPr id="8196" name="Group 6"/>
          <p:cNvGrpSpPr>
            <a:grpSpLocks/>
          </p:cNvGrpSpPr>
          <p:nvPr/>
        </p:nvGrpSpPr>
        <p:grpSpPr bwMode="auto">
          <a:xfrm>
            <a:off x="1295400" y="1371600"/>
            <a:ext cx="6324600" cy="4800600"/>
            <a:chOff x="864" y="768"/>
            <a:chExt cx="3984" cy="3024"/>
          </a:xfrm>
        </p:grpSpPr>
        <p:sp>
          <p:nvSpPr>
            <p:cNvPr id="8197" name="AutoShape 7"/>
            <p:cNvSpPr>
              <a:spLocks noChangeArrowheads="1"/>
            </p:cNvSpPr>
            <p:nvPr/>
          </p:nvSpPr>
          <p:spPr bwMode="auto">
            <a:xfrm>
              <a:off x="2544" y="2688"/>
              <a:ext cx="1152" cy="576"/>
            </a:xfrm>
            <a:prstGeom prst="can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Intermediate 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representation</a:t>
              </a:r>
            </a:p>
          </p:txBody>
        </p:sp>
        <p:sp>
          <p:nvSpPr>
            <p:cNvPr id="8198" name="Line 8"/>
            <p:cNvSpPr>
              <a:spLocks noChangeShapeType="1"/>
            </p:cNvSpPr>
            <p:nvPr/>
          </p:nvSpPr>
          <p:spPr bwMode="auto">
            <a:xfrm>
              <a:off x="2976" y="1104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Line 9"/>
            <p:cNvSpPr>
              <a:spLocks noChangeShapeType="1"/>
            </p:cNvSpPr>
            <p:nvPr/>
          </p:nvSpPr>
          <p:spPr bwMode="auto">
            <a:xfrm>
              <a:off x="1776" y="1536"/>
              <a:ext cx="67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AutoShape 10"/>
            <p:cNvSpPr>
              <a:spLocks noChangeArrowheads="1"/>
            </p:cNvSpPr>
            <p:nvPr/>
          </p:nvSpPr>
          <p:spPr bwMode="auto">
            <a:xfrm>
              <a:off x="864" y="2928"/>
              <a:ext cx="1152" cy="576"/>
            </a:xfrm>
            <a:prstGeom prst="can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Data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201" name="Rectangle 11"/>
            <p:cNvSpPr>
              <a:spLocks noChangeArrowheads="1"/>
            </p:cNvSpPr>
            <p:nvPr/>
          </p:nvSpPr>
          <p:spPr bwMode="auto">
            <a:xfrm>
              <a:off x="2736" y="3456"/>
              <a:ext cx="1488" cy="336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Background Knowledge</a:t>
              </a:r>
            </a:p>
          </p:txBody>
        </p:sp>
        <p:sp>
          <p:nvSpPr>
            <p:cNvPr id="8202" name="Rectangle 12"/>
            <p:cNvSpPr>
              <a:spLocks noChangeArrowheads="1"/>
            </p:cNvSpPr>
            <p:nvPr/>
          </p:nvSpPr>
          <p:spPr bwMode="auto">
            <a:xfrm>
              <a:off x="864" y="816"/>
              <a:ext cx="912" cy="1632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Pre-Processing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&amp;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Representation</a:t>
              </a:r>
            </a:p>
          </p:txBody>
        </p:sp>
        <p:sp>
          <p:nvSpPr>
            <p:cNvPr id="8203" name="Line 13"/>
            <p:cNvSpPr>
              <a:spLocks noChangeShapeType="1"/>
            </p:cNvSpPr>
            <p:nvPr/>
          </p:nvSpPr>
          <p:spPr bwMode="auto">
            <a:xfrm flipV="1">
              <a:off x="1248" y="24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14"/>
            <p:cNvSpPr>
              <a:spLocks noChangeShapeType="1"/>
            </p:cNvSpPr>
            <p:nvPr/>
          </p:nvSpPr>
          <p:spPr bwMode="auto">
            <a:xfrm flipH="1" flipV="1">
              <a:off x="1536" y="2448"/>
              <a:ext cx="1200" cy="1152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Rectangle 15"/>
            <p:cNvSpPr>
              <a:spLocks noChangeArrowheads="1"/>
            </p:cNvSpPr>
            <p:nvPr/>
          </p:nvSpPr>
          <p:spPr bwMode="auto">
            <a:xfrm>
              <a:off x="2496" y="768"/>
              <a:ext cx="1104" cy="1632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Knowledge </a:t>
              </a:r>
            </a:p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discovery</a:t>
              </a:r>
            </a:p>
          </p:txBody>
        </p:sp>
        <p:sp>
          <p:nvSpPr>
            <p:cNvPr id="8206" name="Line 16"/>
            <p:cNvSpPr>
              <a:spLocks noChangeShapeType="1"/>
            </p:cNvSpPr>
            <p:nvPr/>
          </p:nvSpPr>
          <p:spPr bwMode="auto">
            <a:xfrm>
              <a:off x="4848" y="1104"/>
              <a:ext cx="0" cy="2592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7"/>
            <p:cNvSpPr>
              <a:spLocks noChangeShapeType="1"/>
            </p:cNvSpPr>
            <p:nvPr/>
          </p:nvSpPr>
          <p:spPr bwMode="auto">
            <a:xfrm flipH="1">
              <a:off x="4224" y="369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18"/>
            <p:cNvSpPr>
              <a:spLocks noChangeShapeType="1"/>
            </p:cNvSpPr>
            <p:nvPr/>
          </p:nvSpPr>
          <p:spPr bwMode="auto">
            <a:xfrm flipH="1">
              <a:off x="3696" y="292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9"/>
            <p:cNvSpPr>
              <a:spLocks noChangeShapeType="1"/>
            </p:cNvSpPr>
            <p:nvPr/>
          </p:nvSpPr>
          <p:spPr bwMode="auto">
            <a:xfrm flipH="1">
              <a:off x="2016" y="2544"/>
              <a:ext cx="28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20"/>
            <p:cNvSpPr>
              <a:spLocks noChangeShapeType="1"/>
            </p:cNvSpPr>
            <p:nvPr/>
          </p:nvSpPr>
          <p:spPr bwMode="auto">
            <a:xfrm flipH="1" flipV="1">
              <a:off x="1776" y="230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Text Box 21"/>
            <p:cNvSpPr txBox="1">
              <a:spLocks noChangeArrowheads="1"/>
            </p:cNvSpPr>
            <p:nvPr/>
          </p:nvSpPr>
          <p:spPr bwMode="auto">
            <a:xfrm>
              <a:off x="3744" y="912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3300"/>
                  </a:solidFill>
                </a:rPr>
                <a:t>Feedback </a:t>
              </a:r>
            </a:p>
          </p:txBody>
        </p:sp>
        <p:sp>
          <p:nvSpPr>
            <p:cNvPr id="8212" name="Line 22"/>
            <p:cNvSpPr>
              <a:spLocks noChangeShapeType="1"/>
            </p:cNvSpPr>
            <p:nvPr/>
          </p:nvSpPr>
          <p:spPr bwMode="auto">
            <a:xfrm>
              <a:off x="4848" y="134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23"/>
            <p:cNvSpPr>
              <a:spLocks noChangeShapeType="1"/>
            </p:cNvSpPr>
            <p:nvPr/>
          </p:nvSpPr>
          <p:spPr bwMode="auto">
            <a:xfrm>
              <a:off x="4128" y="1104"/>
              <a:ext cx="720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24"/>
            <p:cNvSpPr>
              <a:spLocks noChangeShapeType="1"/>
            </p:cNvSpPr>
            <p:nvPr/>
          </p:nvSpPr>
          <p:spPr bwMode="auto">
            <a:xfrm flipH="1">
              <a:off x="3696" y="254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5"/>
            <p:cNvSpPr>
              <a:spLocks noChangeShapeType="1"/>
            </p:cNvSpPr>
            <p:nvPr/>
          </p:nvSpPr>
          <p:spPr bwMode="auto">
            <a:xfrm flipV="1">
              <a:off x="3024" y="235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381000"/>
            <a:ext cx="8001000" cy="609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Supervised vs. Unsupervised Learning</a:t>
            </a: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en-GB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219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GB" sz="2600" kern="0" dirty="0">
                <a:latin typeface="+mn-lt"/>
              </a:rPr>
              <a:t>Imagine an organism or machine which experiences a series of sensory inputs: x1, x2, x3, x4, . . 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GB" sz="2600" kern="0" dirty="0">
                <a:latin typeface="+mn-lt"/>
              </a:rPr>
              <a:t>Supervised learning: The machine is also given desired outputs y1, y2, . . ., and its</a:t>
            </a:r>
            <a:r>
              <a:rPr lang="en-US" sz="2600" kern="0" dirty="0">
                <a:latin typeface="+mn-lt"/>
              </a:rPr>
              <a:t> </a:t>
            </a:r>
            <a:r>
              <a:rPr lang="en-GB" sz="2600" kern="0" dirty="0">
                <a:latin typeface="+mn-lt"/>
              </a:rPr>
              <a:t>goal is to learn to produce the correct output given a new input.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GB" sz="2600" kern="0" dirty="0">
                <a:latin typeface="+mn-lt"/>
              </a:rPr>
              <a:t>Unsupervised learning: The goal of the machine is to build representations of x</a:t>
            </a:r>
            <a:r>
              <a:rPr lang="en-US" sz="2600" kern="0" dirty="0">
                <a:latin typeface="+mn-lt"/>
              </a:rPr>
              <a:t> </a:t>
            </a:r>
            <a:r>
              <a:rPr lang="en-GB" sz="2600" kern="0" dirty="0">
                <a:latin typeface="+mn-lt"/>
              </a:rPr>
              <a:t>that can be used for reasoning, decision making, predicting things, communicating</a:t>
            </a:r>
            <a:r>
              <a:rPr lang="en-US" sz="2600" kern="0" dirty="0">
                <a:latin typeface="+mn-lt"/>
              </a:rPr>
              <a:t> </a:t>
            </a:r>
            <a:r>
              <a:rPr lang="en-GB" sz="2600" kern="0" dirty="0">
                <a:latin typeface="+mn-lt"/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 l="23438" t="10216" r="50000" b="4839"/>
          <a:stretch>
            <a:fillRect/>
          </a:stretch>
        </p:blipFill>
        <p:spPr bwMode="auto">
          <a:xfrm>
            <a:off x="6324600" y="685800"/>
            <a:ext cx="2590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600200" y="6324600"/>
            <a:ext cx="548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Eisen MB, Spellman PT, Brown PO and Botstein D. (1998) </a:t>
            </a:r>
            <a:endParaRPr lang="en-US" sz="160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52400" y="1143000"/>
            <a:ext cx="6477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400"/>
              <a:t> </a:t>
            </a:r>
            <a:r>
              <a:rPr lang="en-US" sz="2400" b="1"/>
              <a:t>Unsupervised learning:  </a:t>
            </a:r>
            <a:r>
              <a:rPr lang="en-US" sz="2400"/>
              <a:t>The classes are unknown a priori and need to be “discovered” from  the  data,  e.g.  cluster  analysis,  class discovery, unsupervised pattern  recognition</a:t>
            </a:r>
          </a:p>
          <a:p>
            <a:pPr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400"/>
              <a:t> </a:t>
            </a:r>
            <a:r>
              <a:rPr lang="en-US" sz="2400" b="1"/>
              <a:t>Supervised learning</a:t>
            </a:r>
            <a:r>
              <a:rPr lang="en-US" sz="2400"/>
              <a:t>- The   classes    are predefined and the task is to understand  the basis  for  the   classification   from  a set  of labeled   objects.  This  information   is   then used   to  classify  future   observations,  e.g. classification,  discriminant  analysis,  class prediction, supervised, pattern recognition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" y="228600"/>
            <a:ext cx="7848600" cy="609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Supervised vs. Unsupervised Learning</a:t>
            </a:r>
            <a:r>
              <a:rPr lang="en-US" sz="3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GB" sz="36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457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Multivariate Analysis Methods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1447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/>
              <a:t>Analysis of interdependence (</a:t>
            </a:r>
            <a:r>
              <a:rPr lang="en-US" sz="2800" b="1" dirty="0">
                <a:solidFill>
                  <a:srgbClr val="003300"/>
                </a:solidFill>
              </a:rPr>
              <a:t>Unsupervised)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sz="2400" dirty="0"/>
              <a:t>No variables thought of as “dependent”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sz="2400" dirty="0"/>
              <a:t>Look at the relationships among variables, objects or cases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800" dirty="0"/>
              <a:t> Analysis of dependence  (</a:t>
            </a:r>
            <a:r>
              <a:rPr lang="en-US" sz="2800" b="1" dirty="0">
                <a:solidFill>
                  <a:srgbClr val="003300"/>
                </a:solidFill>
              </a:rPr>
              <a:t>Supervised)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sz="2400" dirty="0"/>
              <a:t>Where one (or more) variables are dependent variables, to be explained or predicted by others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810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Unsupervised Learning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228600" y="3886200"/>
            <a:ext cx="1676400" cy="17446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Distance or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Similarity Matrix</a:t>
            </a:r>
          </a:p>
        </p:txBody>
      </p:sp>
      <p:sp>
        <p:nvSpPr>
          <p:cNvPr id="12292" name="Line 8"/>
          <p:cNvSpPr>
            <a:spLocks noChangeShapeType="1"/>
          </p:cNvSpPr>
          <p:nvPr/>
        </p:nvSpPr>
        <p:spPr bwMode="auto">
          <a:xfrm flipV="1">
            <a:off x="2133600" y="3429000"/>
            <a:ext cx="838200" cy="914400"/>
          </a:xfrm>
          <a:prstGeom prst="line">
            <a:avLst/>
          </a:prstGeom>
          <a:noFill/>
          <a:ln w="76200">
            <a:solidFill>
              <a:srgbClr val="99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3048000" y="2590800"/>
            <a:ext cx="2209800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Dimensionality </a:t>
            </a:r>
            <a:r>
              <a:rPr lang="en-US" sz="2400" dirty="0" smtClean="0">
                <a:latin typeface="Tahoma" pitchFamily="34" charset="0"/>
              </a:rPr>
              <a:t>Reduction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3200400" y="5334000"/>
            <a:ext cx="2209800" cy="46166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Clustering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>
            <a:off x="2209800" y="4572000"/>
            <a:ext cx="838200" cy="1066800"/>
          </a:xfrm>
          <a:prstGeom prst="line">
            <a:avLst/>
          </a:prstGeom>
          <a:noFill/>
          <a:ln w="76200">
            <a:solidFill>
              <a:srgbClr val="99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>
            <a:off x="4191000" y="3581400"/>
            <a:ext cx="0" cy="1295400"/>
          </a:xfrm>
          <a:prstGeom prst="line">
            <a:avLst/>
          </a:prstGeom>
          <a:noFill/>
          <a:ln w="76200">
            <a:solidFill>
              <a:srgbClr val="99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6324600" y="2819400"/>
            <a:ext cx="2286000" cy="101441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Graphical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Representation</a:t>
            </a:r>
          </a:p>
        </p:txBody>
      </p:sp>
      <p:sp>
        <p:nvSpPr>
          <p:cNvPr id="12298" name="Line 14"/>
          <p:cNvSpPr>
            <a:spLocks noChangeShapeType="1"/>
          </p:cNvSpPr>
          <p:nvPr/>
        </p:nvSpPr>
        <p:spPr bwMode="auto">
          <a:xfrm>
            <a:off x="5334000" y="3048000"/>
            <a:ext cx="685800" cy="0"/>
          </a:xfrm>
          <a:prstGeom prst="line">
            <a:avLst/>
          </a:prstGeom>
          <a:noFill/>
          <a:ln w="76200">
            <a:solidFill>
              <a:srgbClr val="99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9" name="Line 15"/>
          <p:cNvSpPr>
            <a:spLocks noChangeShapeType="1"/>
          </p:cNvSpPr>
          <p:nvPr/>
        </p:nvSpPr>
        <p:spPr bwMode="auto">
          <a:xfrm flipV="1">
            <a:off x="5562600" y="4038600"/>
            <a:ext cx="1143000" cy="1219200"/>
          </a:xfrm>
          <a:prstGeom prst="line">
            <a:avLst/>
          </a:prstGeom>
          <a:noFill/>
          <a:ln w="76200">
            <a:solidFill>
              <a:srgbClr val="993300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152400" y="2590800"/>
            <a:ext cx="1828800" cy="46166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Raw Data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2301" name="Line 17"/>
          <p:cNvSpPr>
            <a:spLocks noChangeShapeType="1"/>
          </p:cNvSpPr>
          <p:nvPr/>
        </p:nvSpPr>
        <p:spPr bwMode="auto">
          <a:xfrm>
            <a:off x="1066800" y="3276600"/>
            <a:ext cx="0" cy="533400"/>
          </a:xfrm>
          <a:prstGeom prst="line">
            <a:avLst/>
          </a:prstGeom>
          <a:noFill/>
          <a:ln w="76200">
            <a:solidFill>
              <a:srgbClr val="8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2" name="Line 18"/>
          <p:cNvSpPr>
            <a:spLocks noChangeShapeType="1"/>
          </p:cNvSpPr>
          <p:nvPr/>
        </p:nvSpPr>
        <p:spPr bwMode="auto">
          <a:xfrm>
            <a:off x="2057400" y="2895600"/>
            <a:ext cx="990600" cy="0"/>
          </a:xfrm>
          <a:prstGeom prst="line">
            <a:avLst/>
          </a:prstGeom>
          <a:noFill/>
          <a:ln w="76200">
            <a:solidFill>
              <a:srgbClr val="99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6477000" y="4876800"/>
            <a:ext cx="2286000" cy="15621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Validation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400">
                <a:latin typeface="Tahoma" pitchFamily="34" charset="0"/>
              </a:rPr>
              <a:t> Internal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400">
                <a:latin typeface="Tahoma" pitchFamily="34" charset="0"/>
              </a:rPr>
              <a:t> Extermal</a:t>
            </a:r>
          </a:p>
        </p:txBody>
      </p:sp>
      <p:sp>
        <p:nvSpPr>
          <p:cNvPr id="12304" name="Line 20"/>
          <p:cNvSpPr>
            <a:spLocks noChangeShapeType="1"/>
          </p:cNvSpPr>
          <p:nvPr/>
        </p:nvSpPr>
        <p:spPr bwMode="auto">
          <a:xfrm>
            <a:off x="7543800" y="3962400"/>
            <a:ext cx="0" cy="838200"/>
          </a:xfrm>
          <a:prstGeom prst="line">
            <a:avLst/>
          </a:prstGeom>
          <a:noFill/>
          <a:ln w="76200">
            <a:solidFill>
              <a:srgbClr val="99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5" name="Line 21"/>
          <p:cNvSpPr>
            <a:spLocks noChangeShapeType="1"/>
          </p:cNvSpPr>
          <p:nvPr/>
        </p:nvSpPr>
        <p:spPr bwMode="auto">
          <a:xfrm>
            <a:off x="5638800" y="5638800"/>
            <a:ext cx="533400" cy="0"/>
          </a:xfrm>
          <a:prstGeom prst="line">
            <a:avLst/>
          </a:prstGeom>
          <a:noFill/>
          <a:ln w="76200">
            <a:solidFill>
              <a:srgbClr val="99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19200" y="228600"/>
            <a:ext cx="5791200" cy="563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Dimensionality Problem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569" y="798025"/>
            <a:ext cx="8763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200" dirty="0" smtClean="0"/>
              <a:t>Caused </a:t>
            </a:r>
            <a:r>
              <a:rPr lang="en-US" sz="2200" dirty="0"/>
              <a:t>by the rapid increase in volume associated with adding extra dimensions to </a:t>
            </a:r>
            <a:r>
              <a:rPr lang="en-US" sz="2200" dirty="0" smtClean="0"/>
              <a:t>a (</a:t>
            </a:r>
            <a:r>
              <a:rPr lang="en-US" sz="2200" dirty="0"/>
              <a:t>mathematical) </a:t>
            </a:r>
            <a:r>
              <a:rPr lang="en-US" sz="2200" dirty="0" smtClean="0"/>
              <a:t>space.</a:t>
            </a:r>
          </a:p>
          <a:p>
            <a:pPr marL="342900" indent="-342900"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200" dirty="0" smtClean="0"/>
              <a:t>It </a:t>
            </a:r>
            <a:r>
              <a:rPr lang="en-US" sz="2200" dirty="0"/>
              <a:t>is a </a:t>
            </a:r>
            <a:r>
              <a:rPr lang="en-US" sz="2200" dirty="0" smtClean="0"/>
              <a:t>significant </a:t>
            </a:r>
            <a:r>
              <a:rPr lang="en-US" sz="2200" dirty="0"/>
              <a:t>obstacle in high dimension data </a:t>
            </a:r>
            <a:r>
              <a:rPr lang="en-US" sz="2200" dirty="0" smtClean="0"/>
              <a:t>analysis. </a:t>
            </a:r>
          </a:p>
          <a:p>
            <a:pPr marL="342900" indent="-342900"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200" dirty="0" smtClean="0"/>
              <a:t>The </a:t>
            </a:r>
            <a:r>
              <a:rPr lang="en-US" sz="2200" dirty="0" err="1"/>
              <a:t>sparsity</a:t>
            </a:r>
            <a:r>
              <a:rPr lang="en-US" sz="2200" dirty="0"/>
              <a:t> increases exponentially given a </a:t>
            </a:r>
            <a:r>
              <a:rPr lang="en-US" sz="2200" dirty="0" smtClean="0"/>
              <a:t>fixed </a:t>
            </a:r>
            <a:r>
              <a:rPr lang="en-US" sz="2200" dirty="0"/>
              <a:t>amount of data points</a:t>
            </a:r>
            <a:r>
              <a:rPr lang="en-US" sz="2200" dirty="0" smtClean="0"/>
              <a:t>. </a:t>
            </a:r>
          </a:p>
          <a:p>
            <a:pPr marL="342900" indent="-342900"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200" dirty="0" smtClean="0"/>
              <a:t>64 </a:t>
            </a:r>
            <a:r>
              <a:rPr lang="en-US" sz="2200" dirty="0"/>
              <a:t>data points are simulated form a uniform (</a:t>
            </a:r>
            <a:r>
              <a:rPr lang="en-US" sz="2200" dirty="0" smtClean="0"/>
              <a:t>0 ,</a:t>
            </a:r>
            <a:r>
              <a:rPr lang="en-US" sz="2200" i="1" dirty="0" smtClean="0"/>
              <a:t> </a:t>
            </a:r>
            <a:r>
              <a:rPr lang="en-US" sz="2200" dirty="0"/>
              <a:t>1) distribution. </a:t>
            </a:r>
            <a:endParaRPr lang="en-US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1" y="3124200"/>
            <a:ext cx="9144000" cy="301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404338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Points </a:t>
            </a:r>
            <a:r>
              <a:rPr lang="en-US" dirty="0"/>
              <a:t>are clustered together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4846" y="6172035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more sparse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1800" y="6132354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more sparse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362200" y="4572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N&lt;&lt;p problem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371600"/>
            <a:ext cx="8610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dirty="0"/>
              <a:t> </a:t>
            </a:r>
            <a:r>
              <a:rPr lang="en-US" sz="2800" dirty="0" smtClean="0"/>
              <a:t>Dimensionality problem </a:t>
            </a:r>
            <a:r>
              <a:rPr lang="en-US" sz="2800" dirty="0"/>
              <a:t>when N is not &gt;&gt;&gt;p.</a:t>
            </a:r>
          </a:p>
          <a:p>
            <a:pPr>
              <a:buClr>
                <a:srgbClr val="000066"/>
              </a:buClr>
              <a:defRPr/>
            </a:pPr>
            <a:endParaRPr lang="en-US" sz="2800" dirty="0"/>
          </a:p>
          <a:p>
            <a:pPr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dirty="0"/>
              <a:t> In bioinformatics, usually N&lt;100, and p &gt; 1000. </a:t>
            </a:r>
          </a:p>
          <a:p>
            <a:pPr>
              <a:buClr>
                <a:srgbClr val="000066"/>
              </a:buClr>
              <a:defRPr/>
            </a:pPr>
            <a:endParaRPr lang="en-US" sz="2800" dirty="0"/>
          </a:p>
          <a:p>
            <a:pPr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dirty="0"/>
              <a:t>How to deal with this N &lt;&lt;p issue?</a:t>
            </a:r>
          </a:p>
          <a:p>
            <a:pPr>
              <a:buClr>
                <a:srgbClr val="000066"/>
              </a:buClr>
              <a:defRPr/>
            </a:pPr>
            <a:endParaRPr lang="en-US" sz="2800" dirty="0"/>
          </a:p>
          <a:p>
            <a:pPr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dirty="0"/>
              <a:t>Dramatically reduce p before model-building.</a:t>
            </a:r>
          </a:p>
          <a:p>
            <a:pPr marL="457200" indent="-457200">
              <a:defRPr/>
            </a:pPr>
            <a:r>
              <a:rPr lang="en-US" sz="2400" dirty="0"/>
              <a:t>	 </a:t>
            </a:r>
          </a:p>
          <a:p>
            <a:pPr marL="457200" indent="-457200">
              <a:defRPr/>
            </a:pPr>
            <a:r>
              <a:rPr lang="en-US" sz="2400" dirty="0"/>
              <a:t>	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28343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400" dirty="0"/>
              <a:t>Bioinformatics is the science of managing, mining, and interpreting information from biological data. </a:t>
            </a:r>
            <a:endParaRPr lang="en-US" sz="2400" dirty="0" smtClean="0"/>
          </a:p>
          <a:p>
            <a:pPr marL="342900" indent="-342900" algn="just"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400" dirty="0" smtClean="0"/>
              <a:t>Various </a:t>
            </a:r>
            <a:r>
              <a:rPr lang="en-US" sz="2400" dirty="0"/>
              <a:t>genome projects have contributed to an exponential growth in DNA and protein sequence databases. </a:t>
            </a:r>
            <a:endParaRPr lang="en-US" sz="2400" dirty="0" smtClean="0"/>
          </a:p>
          <a:p>
            <a:pPr marL="342900" indent="-342900" algn="just"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400" dirty="0" smtClean="0"/>
              <a:t>Rapid </a:t>
            </a:r>
            <a:r>
              <a:rPr lang="en-US" sz="2400" dirty="0"/>
              <a:t>advances in high-throughput technologies, such as microarrays, mass spectrometry and new/next-generation sequencing, can monitor quantitatively the presence or activity of thousands of genes, RNAs, proteins, metabolites, and compounds in a given biological state. </a:t>
            </a:r>
            <a:endParaRPr lang="en-US" sz="2400" dirty="0" smtClean="0"/>
          </a:p>
          <a:p>
            <a:pPr marL="342900" indent="-342900" algn="just"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ongoing influx of these data, the pressing need to address complex biomedical challenge, and the gap between the two have collectively created exciting opportunities for data mining researchers.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9176" y="228600"/>
            <a:ext cx="2573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9492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457200" y="2286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Dimensionality Reduction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1000" y="1143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800" dirty="0"/>
              <a:t> What is Dimensionality Reduction?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sz="2800" dirty="0"/>
              <a:t> Simplifying complex </a:t>
            </a:r>
            <a:r>
              <a:rPr lang="en-US" sz="2800" dirty="0" smtClean="0"/>
              <a:t>data.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sz="2800" dirty="0"/>
              <a:t> Can be used as a </a:t>
            </a:r>
            <a:r>
              <a:rPr lang="en-US" sz="2800" dirty="0" smtClean="0"/>
              <a:t>data mining tool.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sz="2800" dirty="0"/>
              <a:t> Useful for both </a:t>
            </a:r>
            <a:r>
              <a:rPr lang="en-US" sz="2800" dirty="0" smtClean="0"/>
              <a:t>data modeling </a:t>
            </a:r>
            <a:r>
              <a:rPr lang="en-US" sz="2800" dirty="0"/>
              <a:t>and </a:t>
            </a:r>
            <a:r>
              <a:rPr lang="en-US" sz="2800" dirty="0" smtClean="0"/>
              <a:t>data analysis.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800" dirty="0"/>
              <a:t>Linear Dimensionality Reduction Methods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sz="2800" dirty="0"/>
              <a:t>Principal Component Analysis (PCA)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sz="2800" dirty="0"/>
              <a:t> Multi-Dimensional Scaling (MDS)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sz="2800" dirty="0"/>
              <a:t> </a:t>
            </a:r>
            <a:r>
              <a:rPr lang="en-GB" sz="2800" dirty="0"/>
              <a:t>Correspondence Analysis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33400" y="1458913"/>
            <a:ext cx="822960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altLang="en-US" sz="2400" dirty="0"/>
              <a:t> </a:t>
            </a:r>
            <a:r>
              <a:rPr lang="en-US" altLang="en-US" sz="2800" dirty="0"/>
              <a:t>An exploratory technique used to reduce the</a:t>
            </a:r>
          </a:p>
          <a:p>
            <a:pPr eaLnBrk="0" hangingPunct="0"/>
            <a:r>
              <a:rPr lang="en-US" altLang="en-US" sz="2800" dirty="0"/>
              <a:t>dimensionality of the data set to 2D or 3D</a:t>
            </a:r>
          </a:p>
          <a:p>
            <a:pPr eaLnBrk="0" hangingPunct="0"/>
            <a:endParaRPr lang="en-US" altLang="en-US" sz="2800" dirty="0"/>
          </a:p>
          <a:p>
            <a:pPr eaLnBrk="0" hangingPunct="0"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altLang="en-US" sz="2800" dirty="0"/>
              <a:t> For a matrix of m variables x n samples, create a new covariance matrix of size </a:t>
            </a:r>
            <a:r>
              <a:rPr lang="en-US" altLang="en-US" sz="2800" i="1" dirty="0"/>
              <a:t>n</a:t>
            </a:r>
            <a:r>
              <a:rPr lang="en-US" altLang="en-US" sz="2800" dirty="0"/>
              <a:t> x </a:t>
            </a:r>
            <a:r>
              <a:rPr lang="en-US" altLang="en-US" sz="2800" i="1" dirty="0"/>
              <a:t>n </a:t>
            </a:r>
          </a:p>
          <a:p>
            <a:pPr eaLnBrk="0" hangingPunct="0">
              <a:buClr>
                <a:srgbClr val="000066"/>
              </a:buClr>
              <a:buSzPct val="90000"/>
              <a:buFont typeface="Wingdings" pitchFamily="2" charset="2"/>
              <a:buNone/>
            </a:pPr>
            <a:endParaRPr lang="en-US" altLang="en-US" sz="2800" i="1" dirty="0"/>
          </a:p>
          <a:p>
            <a:pPr eaLnBrk="0" hangingPunct="0"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altLang="en-US" sz="2800" dirty="0"/>
              <a:t>Thus transform some large number of variables into a smaller number of uncorrelated variables called principal components (PCs). </a:t>
            </a:r>
          </a:p>
          <a:p>
            <a:pPr eaLnBrk="0" hangingPunct="0"/>
            <a:endParaRPr lang="en-US" altLang="en-US" sz="2800" dirty="0"/>
          </a:p>
          <a:p>
            <a:pPr eaLnBrk="0" hangingPunct="0"/>
            <a:endParaRPr lang="en-US" altLang="en-US" sz="1200" dirty="0">
              <a:latin typeface="Times" pitchFamily="18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85800" y="609600"/>
            <a:ext cx="7377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components analysis (PCA)</a:t>
            </a:r>
            <a:endParaRPr lang="en-US" altLang="en-US" sz="12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7858125" y="6448425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solidFill>
                  <a:schemeClr val="bg1"/>
                </a:solidFill>
              </a:rPr>
              <a:t>Page 211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09600" y="533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Components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1000" y="1371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800"/>
              <a:t>The first principal component is identified as the vector (or equivalently the linear combination of variables) on which the most data variation can be projected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800"/>
              <a:t>The 2</a:t>
            </a:r>
            <a:r>
              <a:rPr lang="en-US" sz="2800" baseline="30000"/>
              <a:t>nd</a:t>
            </a:r>
            <a:r>
              <a:rPr lang="en-US" sz="2800"/>
              <a:t> principal component is a vector perpendicular to the first, chosen so that it contains as much of the remaining variation as possible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800"/>
              <a:t> And so on for the 3</a:t>
            </a:r>
            <a:r>
              <a:rPr lang="en-US" sz="2800" baseline="30000"/>
              <a:t>rd</a:t>
            </a:r>
            <a:r>
              <a:rPr lang="en-US" sz="2800"/>
              <a:t> principal component, the 4</a:t>
            </a:r>
            <a:r>
              <a:rPr lang="en-US" sz="2800" baseline="30000"/>
              <a:t>th</a:t>
            </a:r>
            <a:r>
              <a:rPr lang="en-US" sz="2800"/>
              <a:t>, the 5</a:t>
            </a:r>
            <a:r>
              <a:rPr lang="en-US" sz="2800" baseline="30000"/>
              <a:t>th</a:t>
            </a:r>
            <a:r>
              <a:rPr lang="en-US" sz="2800"/>
              <a:t> etc.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52600" y="714375"/>
            <a:ext cx="3484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2800" b="1" dirty="0">
                <a:solidFill>
                  <a:srgbClr val="FFFFCC"/>
                </a:solidFill>
              </a:rPr>
              <a:t> </a:t>
            </a:r>
            <a:r>
              <a:rPr lang="en-US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: objectives</a:t>
            </a:r>
            <a:endParaRPr lang="en-US" altLang="en-US" sz="32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7793038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66"/>
              </a:buClr>
              <a:buSzPct val="80000"/>
              <a:buFont typeface="Wingdings" pitchFamily="2" charset="2"/>
              <a:buChar char="v"/>
            </a:pPr>
            <a:r>
              <a:rPr lang="en-US" altLang="en-US" sz="2400">
                <a:solidFill>
                  <a:schemeClr val="bg1"/>
                </a:solidFill>
              </a:rPr>
              <a:t>•</a:t>
            </a:r>
            <a:r>
              <a:rPr lang="en-US" altLang="en-US" sz="2600"/>
              <a:t>to reduce dimensionality</a:t>
            </a:r>
          </a:p>
          <a:p>
            <a:pPr eaLnBrk="0" hangingPunct="0">
              <a:buClr>
                <a:srgbClr val="000066"/>
              </a:buClr>
              <a:buSzPct val="80000"/>
              <a:buFont typeface="Wingdings" pitchFamily="2" charset="2"/>
              <a:buNone/>
            </a:pPr>
            <a:endParaRPr lang="en-US" altLang="en-US" sz="2600"/>
          </a:p>
          <a:p>
            <a:pPr eaLnBrk="0" hangingPunct="0">
              <a:buClr>
                <a:srgbClr val="000066"/>
              </a:buClr>
              <a:buSzPct val="80000"/>
              <a:buFont typeface="Wingdings" pitchFamily="2" charset="2"/>
              <a:buChar char="v"/>
            </a:pPr>
            <a:r>
              <a:rPr lang="en-US" altLang="en-US" sz="2600"/>
              <a:t> to determine the linear combination of variables</a:t>
            </a:r>
          </a:p>
          <a:p>
            <a:pPr eaLnBrk="0" hangingPunct="0"/>
            <a:endParaRPr lang="en-US" altLang="en-US" sz="2600"/>
          </a:p>
          <a:p>
            <a:pPr eaLnBrk="0" hangingPunct="0">
              <a:buClr>
                <a:srgbClr val="000066"/>
              </a:buClr>
              <a:buSzPct val="80000"/>
              <a:buFont typeface="Wingdings" pitchFamily="2" charset="2"/>
              <a:buChar char="v"/>
            </a:pPr>
            <a:r>
              <a:rPr lang="en-US" altLang="en-US" sz="2600"/>
              <a:t> to choose the most useful variables (features)</a:t>
            </a:r>
          </a:p>
          <a:p>
            <a:pPr eaLnBrk="0" hangingPunct="0"/>
            <a:endParaRPr lang="en-US" altLang="en-US" sz="2600"/>
          </a:p>
          <a:p>
            <a:pPr eaLnBrk="0" hangingPunct="0">
              <a:buClr>
                <a:srgbClr val="000066"/>
              </a:buClr>
              <a:buSzPct val="80000"/>
              <a:buFont typeface="Wingdings" pitchFamily="2" charset="2"/>
              <a:buChar char="v"/>
            </a:pPr>
            <a:r>
              <a:rPr lang="en-US" altLang="en-US" sz="2600"/>
              <a:t> to visualize multidimensional data</a:t>
            </a:r>
          </a:p>
          <a:p>
            <a:pPr eaLnBrk="0" hangingPunct="0"/>
            <a:endParaRPr lang="en-US" altLang="en-US" sz="2600"/>
          </a:p>
          <a:p>
            <a:pPr eaLnBrk="0" hangingPunct="0">
              <a:buClr>
                <a:srgbClr val="000066"/>
              </a:buClr>
              <a:buSzPct val="80000"/>
              <a:buFont typeface="Wingdings" pitchFamily="2" charset="2"/>
              <a:buChar char="v"/>
            </a:pPr>
            <a:r>
              <a:rPr lang="en-US" altLang="en-US" sz="2600"/>
              <a:t> to identify groups of objects (e.g. genes/samples)</a:t>
            </a:r>
          </a:p>
          <a:p>
            <a:pPr eaLnBrk="0" hangingPunct="0"/>
            <a:endParaRPr lang="en-US" altLang="en-US" sz="2600"/>
          </a:p>
          <a:p>
            <a:pPr eaLnBrk="0" hangingPunct="0">
              <a:buClr>
                <a:srgbClr val="000066"/>
              </a:buClr>
              <a:buSzPct val="80000"/>
              <a:buFont typeface="Wingdings" pitchFamily="2" charset="2"/>
              <a:buChar char="v"/>
            </a:pPr>
            <a:r>
              <a:rPr lang="en-US" altLang="en-US" sz="2600"/>
              <a:t> to identify outliers</a:t>
            </a:r>
            <a:endParaRPr lang="en-US" altLang="en-US" sz="2600">
              <a:latin typeface="Times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858125" y="6448425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solidFill>
                  <a:schemeClr val="bg1"/>
                </a:solidFill>
              </a:rPr>
              <a:t>Page 211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38200" y="22860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Components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-681038" y="2971800"/>
            <a:ext cx="184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GB" sz="3400">
              <a:latin typeface="Perpetua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092200" y="1571625"/>
            <a:ext cx="27432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77850" y="1495425"/>
            <a:ext cx="3111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b="1">
                <a:latin typeface="Perpetua" pitchFamily="18" charset="0"/>
              </a:rPr>
              <a:t>1</a:t>
            </a:r>
          </a:p>
          <a:p>
            <a:pPr eaLnBrk="0" hangingPunct="0">
              <a:spcBef>
                <a:spcPct val="20000"/>
              </a:spcBef>
            </a:pPr>
            <a:r>
              <a:rPr lang="en-GB" sz="2000" b="1">
                <a:latin typeface="Perpetua" pitchFamily="18" charset="0"/>
              </a:rPr>
              <a:t>2</a:t>
            </a:r>
          </a:p>
          <a:p>
            <a:pPr eaLnBrk="0" hangingPunct="0">
              <a:spcBef>
                <a:spcPct val="20000"/>
              </a:spcBef>
            </a:pPr>
            <a:r>
              <a:rPr lang="en-GB" sz="2000" b="1">
                <a:latin typeface="Perpetua" pitchFamily="18" charset="0"/>
              </a:rPr>
              <a:t>3</a:t>
            </a:r>
          </a:p>
          <a:p>
            <a:pPr eaLnBrk="0" hangingPunct="0">
              <a:spcBef>
                <a:spcPct val="20000"/>
              </a:spcBef>
            </a:pPr>
            <a:r>
              <a:rPr lang="en-GB" sz="2000" b="1">
                <a:latin typeface="Perpetua" pitchFamily="18" charset="0"/>
              </a:rPr>
              <a:t>4</a:t>
            </a:r>
          </a:p>
          <a:p>
            <a:pPr eaLnBrk="0" hangingPunct="0">
              <a:spcBef>
                <a:spcPct val="20000"/>
              </a:spcBef>
            </a:pPr>
            <a:r>
              <a:rPr lang="en-GB" sz="2000" b="1">
                <a:latin typeface="Perpetua" pitchFamily="18" charset="0"/>
              </a:rPr>
              <a:t>5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549400" y="1571625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006600" y="1571625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463800" y="1571625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921000" y="1571625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050925" y="1219200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GB" sz="2400">
                <a:latin typeface="Perpetua" pitchFamily="18" charset="0"/>
              </a:rPr>
              <a:t> </a:t>
            </a:r>
            <a:r>
              <a:rPr kumimoji="1" lang="en-GB" sz="2000" b="1">
                <a:latin typeface="Perpetua" pitchFamily="18" charset="0"/>
              </a:rPr>
              <a:t>C1   C2  C3  C4  C5  C6</a:t>
            </a:r>
            <a:r>
              <a:rPr kumimoji="1" lang="en-GB" sz="2400">
                <a:latin typeface="Perpetua" pitchFamily="18" charset="0"/>
              </a:rPr>
              <a:t> 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3378200" y="1571625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316413" y="1355725"/>
            <a:ext cx="155098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20000"/>
              </a:spcBef>
            </a:pPr>
            <a:r>
              <a:rPr kumimoji="1" lang="en-GB" sz="2000" i="1" dirty="0">
                <a:latin typeface="Perpetua" pitchFamily="18" charset="0"/>
              </a:rPr>
              <a:t>Similarity </a:t>
            </a:r>
          </a:p>
          <a:p>
            <a:pPr eaLnBrk="0" hangingPunct="0">
              <a:lnSpc>
                <a:spcPct val="65000"/>
              </a:lnSpc>
              <a:spcBef>
                <a:spcPct val="20000"/>
              </a:spcBef>
            </a:pPr>
            <a:r>
              <a:rPr kumimoji="1" lang="en-GB" sz="2000" i="1" dirty="0">
                <a:latin typeface="Perpetua" pitchFamily="18" charset="0"/>
              </a:rPr>
              <a:t>Criterion:</a:t>
            </a:r>
          </a:p>
          <a:p>
            <a:pPr eaLnBrk="0" hangingPunct="0">
              <a:lnSpc>
                <a:spcPct val="65000"/>
              </a:lnSpc>
              <a:spcBef>
                <a:spcPct val="20000"/>
              </a:spcBef>
            </a:pPr>
            <a:r>
              <a:rPr kumimoji="1" lang="en-GB" sz="2000" i="1" dirty="0">
                <a:solidFill>
                  <a:srgbClr val="003300"/>
                </a:solidFill>
                <a:latin typeface="Perpetua" pitchFamily="18" charset="0"/>
              </a:rPr>
              <a:t>Correlations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rot="5530284">
            <a:off x="5229225" y="4752975"/>
            <a:ext cx="26988" cy="731838"/>
          </a:xfrm>
          <a:prstGeom prst="line">
            <a:avLst/>
          </a:prstGeom>
          <a:noFill/>
          <a:ln w="57150">
            <a:solidFill>
              <a:schemeClr val="accent2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6223000" y="1758950"/>
            <a:ext cx="2006600" cy="1276350"/>
          </a:xfrm>
          <a:prstGeom prst="rtTriangl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7264400" y="2216150"/>
            <a:ext cx="355600" cy="476250"/>
          </a:xfrm>
          <a:custGeom>
            <a:avLst/>
            <a:gdLst>
              <a:gd name="T0" fmla="*/ 0 w 432"/>
              <a:gd name="T1" fmla="*/ 2147483647 h 288"/>
              <a:gd name="T2" fmla="*/ 2147483647 w 432"/>
              <a:gd name="T3" fmla="*/ 2147483647 h 288"/>
              <a:gd name="T4" fmla="*/ 2147483647 w 432"/>
              <a:gd name="T5" fmla="*/ 0 h 288"/>
              <a:gd name="T6" fmla="*/ 0 60000 65536"/>
              <a:gd name="T7" fmla="*/ 0 60000 65536"/>
              <a:gd name="T8" fmla="*/ 0 60000 65536"/>
              <a:gd name="T9" fmla="*/ 0 w 432"/>
              <a:gd name="T10" fmla="*/ 0 h 288"/>
              <a:gd name="T11" fmla="*/ 432 w 43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288">
                <a:moveTo>
                  <a:pt x="0" y="288"/>
                </a:moveTo>
                <a:cubicBezTo>
                  <a:pt x="108" y="264"/>
                  <a:pt x="216" y="240"/>
                  <a:pt x="288" y="192"/>
                </a:cubicBezTo>
                <a:cubicBezTo>
                  <a:pt x="360" y="144"/>
                  <a:pt x="408" y="32"/>
                  <a:pt x="43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486400" y="2216150"/>
            <a:ext cx="86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800">
                <a:solidFill>
                  <a:srgbClr val="003300"/>
                </a:solidFill>
                <a:latin typeface="Perpetua" pitchFamily="18" charset="0"/>
              </a:rPr>
              <a:t>6×6</a:t>
            </a:r>
            <a:endParaRPr lang="en-GB" sz="3400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rot="17695047" flipH="1">
            <a:off x="6681788" y="3482975"/>
            <a:ext cx="466725" cy="219075"/>
          </a:xfrm>
          <a:prstGeom prst="line">
            <a:avLst/>
          </a:prstGeom>
          <a:noFill/>
          <a:ln w="57150">
            <a:solidFill>
              <a:schemeClr val="accent2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324600" y="4191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kumimoji="1" lang="en-GB" sz="2000" i="1">
              <a:latin typeface="Perpetua" pitchFamily="18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848600" y="4419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867400" y="4267200"/>
            <a:ext cx="29718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Calculate eigenvectors with greatest eigenvalues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i="1">
                <a:latin typeface="Times New Roman" pitchFamily="18" charset="0"/>
              </a:rPr>
              <a:t>Linear combinations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i="1">
                <a:latin typeface="Times New Roman" pitchFamily="18" charset="0"/>
              </a:rPr>
              <a:t>Orthogonal</a:t>
            </a: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5715000" y="4114800"/>
            <a:ext cx="3200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rot="-5211594">
            <a:off x="4725988" y="2085975"/>
            <a:ext cx="26988" cy="731837"/>
          </a:xfrm>
          <a:prstGeom prst="line">
            <a:avLst/>
          </a:prstGeom>
          <a:noFill/>
          <a:ln w="57150">
            <a:solidFill>
              <a:schemeClr val="accent2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7162800" y="1828800"/>
            <a:ext cx="168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Correlations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2895600" y="4467225"/>
            <a:ext cx="19256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Project data</a:t>
            </a:r>
          </a:p>
          <a:p>
            <a:r>
              <a:rPr lang="en-US" sz="2400">
                <a:latin typeface="Times New Roman" pitchFamily="18" charset="0"/>
              </a:rPr>
              <a:t>points onto</a:t>
            </a:r>
          </a:p>
          <a:p>
            <a:r>
              <a:rPr lang="en-US" sz="2400">
                <a:latin typeface="Times New Roman" pitchFamily="18" charset="0"/>
              </a:rPr>
              <a:t>new axes </a:t>
            </a:r>
          </a:p>
          <a:p>
            <a:r>
              <a:rPr lang="en-US" sz="2400">
                <a:latin typeface="Times New Roman" pitchFamily="18" charset="0"/>
              </a:rPr>
              <a:t>(eigenvectors)</a:t>
            </a: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2667000" y="4191000"/>
            <a:ext cx="21336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1066800" y="4343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228600" y="5334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9144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11430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12192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13716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13716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1676400" y="594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1371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8382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11430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533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762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1600200" y="617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6096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19050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16002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>
            <a:off x="304800" y="4724400"/>
            <a:ext cx="198120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 flipV="1">
            <a:off x="685800" y="4800600"/>
            <a:ext cx="83820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0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164465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-681038" y="2971800"/>
            <a:ext cx="184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GB" sz="3400">
              <a:latin typeface="Perpetua" pitchFamily="18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716588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200" y="22860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304800"/>
            <a:ext cx="6477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Principal components</a:t>
            </a:r>
          </a:p>
        </p:txBody>
      </p:sp>
      <p:pic>
        <p:nvPicPr>
          <p:cNvPr id="21507" name="Picture 3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1844675"/>
            <a:ext cx="4027487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438" y="1844675"/>
            <a:ext cx="38877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 The name of referred object is 1471-2105-9-497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5715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52400" y="5334000"/>
            <a:ext cx="8839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/>
              <a:t>PCA plot for Alizadeh-V2</a:t>
            </a:r>
            <a:r>
              <a:rPr lang="en-US" sz="1400"/>
              <a:t>. </a:t>
            </a:r>
            <a:r>
              <a:rPr lang="en-US" sz="1400" b="1"/>
              <a:t>A scatter plot with the two first largest components of a PCA for Alizadeh-V2. Colors indicate the three classes in the data: diffuse large B-cell lymphoma in red (DLBCL), follicular lymphoma in green (FL) and chronic lymphocytic leukemia in blue(CLL).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29200" y="6400800"/>
            <a:ext cx="3611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BMC Bioinformatics. 2008 Nov 27;9:497.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66800" y="1524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Principal Components-example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19400" y="228600"/>
            <a:ext cx="2165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plot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685800" y="1066800"/>
            <a:ext cx="7772400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610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400"/>
              <a:t> A scree plot displays eigenvalues versus factors. </a:t>
            </a:r>
          </a:p>
          <a:p>
            <a:pPr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400"/>
              <a:t>Used to estimate the number of factors that usefully capture the variance in the data. </a:t>
            </a:r>
          </a:p>
          <a:p>
            <a:pPr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400"/>
              <a:t> Look for where the plot levels off and exclude those factors. </a:t>
            </a:r>
          </a:p>
          <a:p>
            <a:pPr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400"/>
              <a:t> Typically, we hope to find as few factors as possible to explain the original data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14400" y="44196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Eigenvalue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895600" y="3352800"/>
            <a:ext cx="0" cy="297180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>
            <a:off x="2895600" y="6324600"/>
            <a:ext cx="3810000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962400" y="63246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2971800" y="3429000"/>
            <a:ext cx="3810000" cy="2590800"/>
          </a:xfrm>
          <a:custGeom>
            <a:avLst/>
            <a:gdLst>
              <a:gd name="T0" fmla="*/ 0 w 2400"/>
              <a:gd name="T1" fmla="*/ 0 h 1632"/>
              <a:gd name="T2" fmla="*/ 2147483647 w 2400"/>
              <a:gd name="T3" fmla="*/ 2147483647 h 1632"/>
              <a:gd name="T4" fmla="*/ 2147483647 w 2400"/>
              <a:gd name="T5" fmla="*/ 2147483647 h 1632"/>
              <a:gd name="T6" fmla="*/ 2147483647 w 2400"/>
              <a:gd name="T7" fmla="*/ 2147483647 h 1632"/>
              <a:gd name="T8" fmla="*/ 2147483647 w 2400"/>
              <a:gd name="T9" fmla="*/ 2147483647 h 1632"/>
              <a:gd name="T10" fmla="*/ 2147483647 w 2400"/>
              <a:gd name="T11" fmla="*/ 2147483647 h 1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0"/>
              <a:gd name="T19" fmla="*/ 0 h 1632"/>
              <a:gd name="T20" fmla="*/ 2400 w 2400"/>
              <a:gd name="T21" fmla="*/ 1632 h 16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0" h="1632">
                <a:moveTo>
                  <a:pt x="0" y="0"/>
                </a:moveTo>
                <a:cubicBezTo>
                  <a:pt x="68" y="236"/>
                  <a:pt x="136" y="472"/>
                  <a:pt x="192" y="624"/>
                </a:cubicBezTo>
                <a:cubicBezTo>
                  <a:pt x="248" y="776"/>
                  <a:pt x="248" y="808"/>
                  <a:pt x="336" y="912"/>
                </a:cubicBezTo>
                <a:cubicBezTo>
                  <a:pt x="424" y="1016"/>
                  <a:pt x="552" y="1152"/>
                  <a:pt x="720" y="1248"/>
                </a:cubicBezTo>
                <a:cubicBezTo>
                  <a:pt x="888" y="1344"/>
                  <a:pt x="1064" y="1424"/>
                  <a:pt x="1344" y="1488"/>
                </a:cubicBezTo>
                <a:cubicBezTo>
                  <a:pt x="1624" y="1552"/>
                  <a:pt x="2012" y="1592"/>
                  <a:pt x="2400" y="1632"/>
                </a:cubicBezTo>
              </a:path>
            </a:pathLst>
          </a:custGeom>
          <a:noFill/>
          <a:ln w="22225">
            <a:solidFill>
              <a:srgbClr val="000066"/>
            </a:solidFill>
            <a:round/>
            <a:headEnd/>
            <a:tailEnd/>
          </a:ln>
          <a:effectLst>
            <a:outerShdw blurRad="50800" dist="50800" dir="5400000" algn="ctr" rotWithShape="0">
              <a:srgbClr val="FFFF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762000" y="304800"/>
            <a:ext cx="648176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Multidimensional Scaling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228600" y="1219200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GB" sz="2800" dirty="0"/>
              <a:t>Multidimensional scaling (</a:t>
            </a:r>
            <a:r>
              <a:rPr lang="en-GB" sz="2800" i="1" dirty="0"/>
              <a:t>MDS</a:t>
            </a:r>
            <a:r>
              <a:rPr lang="en-GB" sz="2800" dirty="0"/>
              <a:t>) is a dimension reduction technique that can be considered as 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</a:pPr>
            <a:r>
              <a:rPr lang="en-GB" sz="2800" dirty="0"/>
              <a:t>    an alternative to PC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GB" sz="2800" dirty="0"/>
              <a:t> </a:t>
            </a:r>
            <a:r>
              <a:rPr lang="en-US" sz="2800" dirty="0"/>
              <a:t>MDS uses distances in the calculation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800" dirty="0"/>
              <a:t> </a:t>
            </a:r>
            <a:r>
              <a:rPr lang="en-GB" sz="2800" dirty="0"/>
              <a:t>It attempts to arrange "objects" in a space with a particular number of dimensions so as to reproduce the observed distances. 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GB" sz="2800" dirty="0"/>
              <a:t> As a result, we can "explain" the distances in terms of</a:t>
            </a:r>
            <a:r>
              <a:rPr lang="en-US" sz="2800" dirty="0"/>
              <a:t> </a:t>
            </a:r>
            <a:r>
              <a:rPr lang="en-GB" sz="2800" dirty="0"/>
              <a:t>underlying dimensions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04800"/>
            <a:ext cx="43275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Data Mining?</a:t>
            </a:r>
            <a:endParaRPr lang="en-US" sz="32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81000" y="1143000"/>
            <a:ext cx="8229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/>
              <a:t> Data mining (or knowledge discovery) is the process of analyzing data and summarizing it into useful information 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/>
              <a:t> Information are used to develop new biomarkers, or find a new line of treatment etc.. 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/>
              <a:t> Data mining aims at the extraction of hidden predictive information from large databases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/>
              <a:t> Data mining software is one of a number of analytical tools for analyzing data. It allows users to analyze data from many different dimensions or angles, categorize it, and summarize the relationships identified. 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/>
              <a:t> Technically, data mining is the process of finding correlations or patterns among dozens of fields in large relational databases.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/>
          </p:cNvSpPr>
          <p:nvPr/>
        </p:nvSpPr>
        <p:spPr bwMode="auto">
          <a:xfrm>
            <a:off x="457200" y="381000"/>
            <a:ext cx="822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altLang="zh-TW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Multidimensional Scaling (MDS)</a:t>
            </a:r>
            <a:endParaRPr lang="zh-TW" altLang="en-US" sz="36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sp>
        <p:nvSpPr>
          <p:cNvPr id="25603" name="內容版面配置區 2"/>
          <p:cNvSpPr>
            <a:spLocks/>
          </p:cNvSpPr>
          <p:nvPr/>
        </p:nvSpPr>
        <p:spPr bwMode="auto">
          <a:xfrm>
            <a:off x="228600" y="1371600"/>
            <a:ext cx="8610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US" altLang="zh-TW" sz="3200">
                <a:ea typeface="PMingLiU" pitchFamily="18" charset="-120"/>
              </a:rPr>
              <a:t>Displays (transformed) multivariate data in low-dimensional space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US" altLang="zh-TW" sz="3200">
                <a:ea typeface="PMingLiU" pitchFamily="18" charset="-120"/>
              </a:rPr>
              <a:t>Different from plots based on PC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altLang="zh-TW" sz="2800">
                <a:ea typeface="PMingLiU" pitchFamily="18" charset="-120"/>
              </a:rPr>
              <a:t>Primary objective is to “fit” the original data into low-dimensional system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altLang="zh-TW" sz="2800">
                <a:ea typeface="PMingLiU" pitchFamily="18" charset="-120"/>
              </a:rPr>
              <a:t>Distortion caused by reduction of dimensionality is minimized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US" altLang="zh-TW" sz="3200">
                <a:ea typeface="PMingLiU" pitchFamily="18" charset="-120"/>
              </a:rPr>
              <a:t>Distortion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800">
                <a:ea typeface="PMingLiU" pitchFamily="18" charset="-120"/>
              </a:rPr>
              <a:t>Similarities or dissimilarities among data</a:t>
            </a:r>
            <a:endParaRPr lang="zh-TW" altLang="en-US" sz="2800"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/>
          </p:cNvSpPr>
          <p:nvPr/>
        </p:nvSpPr>
        <p:spPr bwMode="auto">
          <a:xfrm>
            <a:off x="457200" y="304800"/>
            <a:ext cx="822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altLang="zh-TW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Multidimensional Scaling</a:t>
            </a:r>
            <a:endParaRPr lang="zh-TW" alt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sp>
        <p:nvSpPr>
          <p:cNvPr id="26627" name="內容版面配置區 2"/>
          <p:cNvSpPr>
            <a:spLocks/>
          </p:cNvSpPr>
          <p:nvPr/>
        </p:nvSpPr>
        <p:spPr bwMode="auto">
          <a:xfrm>
            <a:off x="381000" y="12954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altLang="zh-TW" sz="3200">
                <a:ea typeface="PMingLiU" pitchFamily="18" charset="-120"/>
              </a:rPr>
              <a:t>Given a set of similarities (or distances) between every pair of </a:t>
            </a:r>
            <a:r>
              <a:rPr lang="en-US" altLang="zh-TW" sz="3200" i="1">
                <a:ea typeface="PMingLiU" pitchFamily="18" charset="-120"/>
              </a:rPr>
              <a:t>N</a:t>
            </a:r>
            <a:r>
              <a:rPr lang="en-US" altLang="zh-TW" sz="3200">
                <a:ea typeface="PMingLiU" pitchFamily="18" charset="-120"/>
              </a:rPr>
              <a:t> items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altLang="zh-TW" sz="3200">
                <a:ea typeface="PMingLiU" pitchFamily="18" charset="-120"/>
              </a:rPr>
              <a:t>Find a representation of the items in few dimensions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altLang="zh-TW" sz="3200">
                <a:ea typeface="PMingLiU" pitchFamily="18" charset="-120"/>
              </a:rPr>
              <a:t>Inter-item proximities “nearly” match the original similarities (or distances)</a:t>
            </a:r>
            <a:endParaRPr lang="zh-TW" altLang="en-US" sz="3200"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/>
          </p:cNvSpPr>
          <p:nvPr/>
        </p:nvSpPr>
        <p:spPr bwMode="auto">
          <a:xfrm>
            <a:off x="304800" y="3810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altLang="zh-TW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Non-metric and Metric MDS</a:t>
            </a:r>
            <a:endParaRPr lang="zh-TW" altLang="en-US" sz="36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sp>
        <p:nvSpPr>
          <p:cNvPr id="27651" name="內容版面配置區 2"/>
          <p:cNvSpPr>
            <a:spLocks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</a:pPr>
            <a:r>
              <a:rPr lang="en-US" altLang="zh-TW" sz="3200">
                <a:ea typeface="PMingLiU" pitchFamily="18" charset="-120"/>
              </a:rPr>
              <a:t>Non-metric MDS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altLang="zh-TW" sz="2800">
                <a:ea typeface="PMingLiU" pitchFamily="18" charset="-120"/>
              </a:rPr>
              <a:t>Uses only the rank orders of the </a:t>
            </a:r>
            <a:r>
              <a:rPr lang="en-US" altLang="zh-TW" sz="2800" i="1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</a:t>
            </a:r>
            <a:r>
              <a:rPr lang="en-US" altLang="zh-TW" sz="28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(</a:t>
            </a:r>
            <a:r>
              <a:rPr lang="en-US" altLang="zh-TW" sz="2800" i="1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N-1)/</a:t>
            </a:r>
            <a:r>
              <a:rPr lang="en-US" altLang="zh-TW" sz="28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2</a:t>
            </a:r>
            <a:r>
              <a:rPr lang="en-US" altLang="zh-TW" sz="2800" i="1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>
                <a:ea typeface="PMingLiU" pitchFamily="18" charset="-120"/>
              </a:rPr>
              <a:t>original similarities and not their magnitudes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</a:pPr>
            <a:r>
              <a:rPr lang="en-US" altLang="zh-TW" sz="3200">
                <a:ea typeface="PMingLiU" pitchFamily="18" charset="-120"/>
              </a:rPr>
              <a:t>Metric MDS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altLang="zh-TW" sz="2800">
                <a:ea typeface="PMingLiU" pitchFamily="18" charset="-120"/>
              </a:rPr>
              <a:t>Actual magnitudes of original similarities are used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altLang="zh-TW" sz="2800">
                <a:ea typeface="PMingLiU" pitchFamily="18" charset="-120"/>
              </a:rPr>
              <a:t>Also known as principal coordinate analysis</a:t>
            </a:r>
            <a:endParaRPr lang="zh-TW" altLang="en-US" sz="2800"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/>
          </p:cNvSpPr>
          <p:nvPr/>
        </p:nvSpPr>
        <p:spPr bwMode="auto">
          <a:xfrm>
            <a:off x="609600" y="152400"/>
            <a:ext cx="7620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altLang="zh-TW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Measures </a:t>
            </a:r>
            <a:r>
              <a:rPr lang="en-GB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goodness-of-fit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Stress </a:t>
            </a:r>
            <a:endParaRPr lang="zh-TW" altLang="en-US" sz="3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43400" y="1143000"/>
          <a:ext cx="4267200" cy="539750"/>
        </p:xfrm>
        <a:graphic>
          <a:graphicData uri="http://schemas.openxmlformats.org/presentationml/2006/ole">
            <p:oleObj spid="_x0000_s1161" name="Equation" r:id="rId3" imgW="2208240" imgH="394200" progId="Equation.3">
              <p:embed/>
            </p:oleObj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667000"/>
            <a:ext cx="247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v"/>
              <a:defRPr/>
            </a:pPr>
            <a:r>
              <a:rPr kumimoji="1" lang="en-US" altLang="zh-TW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 </a:t>
            </a:r>
            <a:r>
              <a:rPr kumimoji="1" lang="en-US" altLang="zh-TW" sz="2000" b="1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Kruskal’s Stress</a:t>
            </a:r>
            <a:endParaRPr kumimoji="1"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332288" y="2743200"/>
          <a:ext cx="4062412" cy="1549400"/>
        </p:xfrm>
        <a:graphic>
          <a:graphicData uri="http://schemas.openxmlformats.org/presentationml/2006/ole">
            <p:oleObj spid="_x0000_s1162" name="Equation" r:id="rId4" imgW="3603960" imgH="1348200" progId="Equation.3">
              <p:embed/>
            </p:oleObj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52400" y="838200"/>
            <a:ext cx="6019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66"/>
              </a:buClr>
              <a:buSzPct val="80000"/>
              <a:buFont typeface="Wingdings" pitchFamily="2" charset="2"/>
              <a:buChar char="v"/>
            </a:pPr>
            <a:r>
              <a:rPr lang="en-US" sz="2300"/>
              <a:t> N items, M = N(N-1) / 2 similarities. </a:t>
            </a:r>
          </a:p>
          <a:p>
            <a:pPr>
              <a:buClr>
                <a:srgbClr val="000066"/>
              </a:buClr>
              <a:buSzPct val="80000"/>
              <a:buFont typeface="Wingdings" pitchFamily="2" charset="2"/>
              <a:buChar char="v"/>
            </a:pPr>
            <a:r>
              <a:rPr lang="en-US" sz="2300"/>
              <a:t> Assume no ties, and arrange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971800" y="2133600"/>
          <a:ext cx="3810000" cy="481013"/>
        </p:xfrm>
        <a:graphic>
          <a:graphicData uri="http://schemas.openxmlformats.org/presentationml/2006/ole">
            <p:oleObj spid="_x0000_s1163" name="Equation" r:id="rId5" imgW="2334960" imgH="407160" progId="Equation.3">
              <p:embed/>
            </p:oleObj>
          </a:graphicData>
        </a:graphic>
      </p:graphicFrame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152400" y="1676400"/>
            <a:ext cx="6248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66"/>
              </a:buClr>
              <a:buSzPct val="80000"/>
              <a:buFont typeface="Wingdings" pitchFamily="2" charset="2"/>
              <a:buChar char="v"/>
            </a:pPr>
            <a:r>
              <a:rPr lang="en-US" sz="2300"/>
              <a:t> Find a q-dimensional configuration such that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990600" y="4343400"/>
          <a:ext cx="533400" cy="434975"/>
        </p:xfrm>
        <a:graphic>
          <a:graphicData uri="http://schemas.openxmlformats.org/presentationml/2006/ole">
            <p:oleObj spid="_x0000_s1164" name="Equation" r:id="rId6" imgW="520200" imgH="407160" progId="Equation.3">
              <p:embed/>
            </p:oleObj>
          </a:graphicData>
        </a:graphic>
      </p:graphicFrame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371600" y="4368800"/>
            <a:ext cx="456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are numbers known to satisfy the ordering. 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04800" y="5000625"/>
            <a:ext cx="241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kumimoji="1" lang="en-US" altLang="zh-TW" sz="2000" b="1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 Takane’s Stress</a:t>
            </a:r>
            <a:endParaRPr kumimoji="1"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495800" y="4876800"/>
          <a:ext cx="3810000" cy="1633538"/>
        </p:xfrm>
        <a:graphic>
          <a:graphicData uri="http://schemas.openxmlformats.org/presentationml/2006/ole">
            <p:oleObj spid="_x0000_s1165" name="Equation" r:id="rId7" imgW="3197880" imgH="1348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/>
          </p:cNvSpPr>
          <p:nvPr/>
        </p:nvSpPr>
        <p:spPr bwMode="auto">
          <a:xfrm>
            <a:off x="1143000" y="228600"/>
            <a:ext cx="5791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altLang="zh-TW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Basic Algorithm</a:t>
            </a:r>
            <a:endParaRPr lang="zh-TW" altLang="en-US" sz="36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sp>
        <p:nvSpPr>
          <p:cNvPr id="28675" name="內容版面配置區 2"/>
          <p:cNvSpPr>
            <a:spLocks/>
          </p:cNvSpPr>
          <p:nvPr/>
        </p:nvSpPr>
        <p:spPr bwMode="auto">
          <a:xfrm>
            <a:off x="304800" y="1219200"/>
            <a:ext cx="8458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altLang="zh-TW" sz="3200">
                <a:ea typeface="PMingLiU" pitchFamily="18" charset="-120"/>
              </a:rPr>
              <a:t>Obtain and order the </a:t>
            </a:r>
            <a:r>
              <a:rPr lang="en-US" altLang="zh-TW" sz="3200" i="1">
                <a:ea typeface="PMingLiU" pitchFamily="18" charset="-120"/>
              </a:rPr>
              <a:t>M</a:t>
            </a:r>
            <a:r>
              <a:rPr lang="en-US" altLang="zh-TW" sz="3200">
                <a:ea typeface="PMingLiU" pitchFamily="18" charset="-120"/>
              </a:rPr>
              <a:t> pairs of similarities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altLang="zh-TW" sz="3200">
                <a:ea typeface="PMingLiU" pitchFamily="18" charset="-120"/>
              </a:rPr>
              <a:t>Try a configuration in </a:t>
            </a:r>
            <a:r>
              <a:rPr lang="en-US" altLang="zh-TW" sz="3200" i="1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q</a:t>
            </a:r>
            <a:r>
              <a:rPr lang="en-US" altLang="zh-TW" sz="3200">
                <a:ea typeface="PMingLiU" pitchFamily="18" charset="-120"/>
              </a:rPr>
              <a:t> dimensions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Ü"/>
            </a:pPr>
            <a:r>
              <a:rPr lang="en-US" altLang="zh-TW" sz="2800">
                <a:ea typeface="PMingLiU" pitchFamily="18" charset="-120"/>
              </a:rPr>
              <a:t>Determine inter-item distances and reference numbers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Ü"/>
            </a:pPr>
            <a:r>
              <a:rPr lang="en-US" altLang="zh-TW" sz="2800">
                <a:ea typeface="PMingLiU" pitchFamily="18" charset="-120"/>
              </a:rPr>
              <a:t>Minimize Kruskal’s or Takane’s stress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altLang="zh-TW" sz="3200">
                <a:ea typeface="PMingLiU" pitchFamily="18" charset="-120"/>
              </a:rPr>
              <a:t>Move the points around to obtain an improved configuration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altLang="zh-TW" sz="3200">
                <a:ea typeface="PMingLiU" pitchFamily="18" charset="-120"/>
              </a:rPr>
              <a:t>Repeat until minimum stress is obtained</a:t>
            </a:r>
            <a:endParaRPr lang="zh-TW" altLang="en-US" sz="3200"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295400"/>
            <a:ext cx="36401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52400" y="4953000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en-US"/>
              <a:t>In MDS analysis, each sample is plotted in a three-dimensional space where the similar samples are plotted in closer proximity compared with the dissimilar ones.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en-US"/>
              <a:t> RO samples are shown as red circles and HC samples are shown as black squares.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53000" y="62484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 Immunol. 2008 Feb 1;180(3):1929-37</a:t>
            </a:r>
            <a:r>
              <a:rPr lang="en-US"/>
              <a:t>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04800" y="6858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rgbClr val="000066"/>
              </a:buClr>
              <a:buSzPct val="80000"/>
              <a:buFont typeface="Wingdings" pitchFamily="2" charset="2"/>
              <a:buChar char="v"/>
            </a:pPr>
            <a:r>
              <a:rPr lang="en-US"/>
              <a:t>Identification of a molecular signature in human type 1 diabetes mellitus using serum and functional genomics.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152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1</a:t>
            </a:r>
            <a:endParaRPr lang="en-GB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CC3300"/>
                </a:solidFill>
              </a:rPr>
              <a:t>Example 2</a:t>
            </a:r>
            <a:endParaRPr lang="en-GB" sz="3200" b="1">
              <a:solidFill>
                <a:srgbClr val="CC3300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3900488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148263" y="2492375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Different cell types are multi-dimensionally scaled. The color codes indicate clear clustering.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457200" y="457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Correspondence Analysis (CA)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1000" y="15240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sz="2800"/>
              <a:t>Special case of PCA — transforms a table of numerical data into a graphic summary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sz="2800"/>
              <a:t>A simplified, more interpretable display leads </a:t>
            </a:r>
            <a:r>
              <a:rPr lang="en-US" sz="3200"/>
              <a:t>to </a:t>
            </a:r>
            <a:r>
              <a:rPr lang="en-US" sz="2800"/>
              <a:t>deeper understanding of the fundamental relationships/structure inherent in the data 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sz="2800"/>
              <a:t> A map of basic relationships, with much of the “noise” eliminated and usually reduces the dimensionality of the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57200" y="14478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sz="2800"/>
              <a:t>Derived from methods of contingency table analysis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sz="2800">
                <a:sym typeface="Symbol" pitchFamily="18" charset="2"/>
              </a:rPr>
              <a:t>M</a:t>
            </a:r>
            <a:r>
              <a:rPr lang="en-US" sz="2800"/>
              <a:t>ost suited for analysis of categorical data: counts, presence-absence data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sz="2800"/>
              <a:t>possibly better to use PCA for continuous (i.e., ratio) data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sz="2800"/>
              <a:t>CA makes no assumptions about the distribution of the input variables</a:t>
            </a: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1066800" y="609600"/>
            <a:ext cx="541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 – basic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57200" y="533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NZ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</a:t>
            </a:r>
            <a:endParaRPr 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33400" y="16002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NZ" sz="2800"/>
              <a:t>Correspondence analysis plots should be interpreted by looking at points relative to the origin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NZ" sz="2400"/>
              <a:t>Points that are in similar directions are positively associated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NZ" sz="2400"/>
              <a:t>Points that are on opposite sides of the origin are negatively associated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NZ" sz="2400"/>
              <a:t>Points that are far from the origin exhibit the strongest associations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800"/>
              <a:t>Also the results reflect relative associations, not just which rows are highest or lowest overall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676400" y="3048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94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" y="11430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75000"/>
              <a:buFont typeface="Wingdings" pitchFamily="2" charset="2"/>
              <a:buChar char="v"/>
            </a:pPr>
            <a:r>
              <a:rPr lang="en-US" sz="2800"/>
              <a:t>Researchers in bioinformatics are estimated to produce 10,000,000,000,000,000 bytes of data each year (</a:t>
            </a:r>
            <a:r>
              <a:rPr lang="en-US" sz="2800">
                <a:cs typeface="Times New Roman" pitchFamily="18" charset="0"/>
              </a:rPr>
              <a:t> 16 billion of CD-roms).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75000"/>
              <a:buFont typeface="Wingdings" pitchFamily="2" charset="2"/>
              <a:buChar char="v"/>
            </a:pPr>
            <a:r>
              <a:rPr lang="en-US" sz="2800"/>
              <a:t>How do we learn something from this data?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75000"/>
              <a:buFont typeface="Wingdings" pitchFamily="2" charset="2"/>
              <a:buChar char="v"/>
            </a:pPr>
            <a:r>
              <a:rPr lang="en-US" sz="2800"/>
              <a:t>Commonly many relevant variables in the data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sz="2400"/>
              <a:t>E.g. one chip ~30000 variables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sz="2400"/>
              <a:t>Typically many cross tabulations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en-US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75000"/>
              <a:buFont typeface="Wingdings" pitchFamily="2" charset="2"/>
              <a:buChar char="v"/>
            </a:pPr>
            <a:r>
              <a:rPr lang="en-US" sz="2800"/>
              <a:t>Data mining can help summarize the data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75000"/>
              <a:buFont typeface="Wingdings" pitchFamily="2" charset="2"/>
              <a:buChar char="v"/>
            </a:pPr>
            <a:r>
              <a:rPr lang="en-US" sz="2800"/>
              <a:t>Also reduce the chance of obtaining spurious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Correspondence Analysis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457200" y="10668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70000"/>
              <a:buFont typeface="Wingdings" pitchFamily="2" charset="2"/>
              <a:buChar char="v"/>
            </a:pPr>
            <a:r>
              <a:rPr lang="en-GB" sz="2800"/>
              <a:t>Distance between two species, </a:t>
            </a:r>
            <a:r>
              <a:rPr lang="en-GB" sz="2800" i="1"/>
              <a:t>i</a:t>
            </a:r>
            <a:r>
              <a:rPr lang="en-GB" sz="2800"/>
              <a:t> and </a:t>
            </a:r>
            <a:r>
              <a:rPr lang="en-GB" sz="2800" i="1"/>
              <a:t>j</a:t>
            </a:r>
            <a:r>
              <a:rPr lang="en-GB" sz="2800"/>
              <a:t>, over sites </a:t>
            </a:r>
            <a:r>
              <a:rPr lang="en-GB" sz="2800" i="1"/>
              <a:t>k</a:t>
            </a:r>
            <a:r>
              <a:rPr lang="en-GB" sz="2800"/>
              <a:t>=1,…,</a:t>
            </a:r>
            <a:r>
              <a:rPr lang="en-GB" sz="2800" i="1"/>
              <a:t>p</a:t>
            </a:r>
            <a:r>
              <a:rPr lang="en-GB" sz="2800"/>
              <a:t> is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3200"/>
          </a:p>
          <a:p>
            <a:pPr marL="742950" lvl="1" indent="-285750">
              <a:spcBef>
                <a:spcPct val="20000"/>
              </a:spcBef>
            </a:pPr>
            <a:r>
              <a:rPr lang="en-GB" sz="2800" i="1"/>
              <a:t>r</a:t>
            </a:r>
            <a:r>
              <a:rPr lang="en-GB" sz="2800" i="1" baseline="-25000"/>
              <a:t>i</a:t>
            </a:r>
            <a:r>
              <a:rPr lang="en-GB" sz="2800"/>
              <a:t>	species totals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800" i="1"/>
              <a:t>c</a:t>
            </a:r>
            <a:r>
              <a:rPr lang="en-GB" sz="2800" i="1" baseline="-25000"/>
              <a:t>k</a:t>
            </a:r>
            <a:r>
              <a:rPr lang="en-GB" sz="2800"/>
              <a:t>	site totals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70000"/>
              <a:buFont typeface="Wingdings" pitchFamily="2" charset="2"/>
              <a:buChar char="v"/>
            </a:pPr>
            <a:r>
              <a:rPr lang="en-GB" sz="2400"/>
              <a:t>Difference in proportions of each species at each site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133600" y="2181225"/>
          <a:ext cx="4648200" cy="1285875"/>
        </p:xfrm>
        <a:graphic>
          <a:graphicData uri="http://schemas.openxmlformats.org/presentationml/2006/ole">
            <p:oleObj spid="_x0000_s2077" name="Equation" r:id="rId3" imgW="2019300" imgH="558800" progId="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57200" y="5561013"/>
            <a:ext cx="6629400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66"/>
              </a:buClr>
              <a:buSzPct val="70000"/>
              <a:buFont typeface="Wingdings" pitchFamily="2" charset="2"/>
              <a:buChar char="v"/>
            </a:pPr>
            <a:r>
              <a:rPr lang="en-GB" sz="2800"/>
              <a:t>Then do Principal Coordinates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rgbClr val="CC3300"/>
                </a:solidFill>
              </a:rPr>
              <a:t>Example</a:t>
            </a:r>
            <a:endParaRPr lang="en-US" sz="3200" b="1">
              <a:solidFill>
                <a:srgbClr val="CC3300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19050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		</a:t>
            </a:r>
            <a:r>
              <a:rPr lang="en-US" sz="1400" b="1" dirty="0" err="1">
                <a:solidFill>
                  <a:srgbClr val="000066"/>
                </a:solidFill>
              </a:rPr>
              <a:t>Reg</a:t>
            </a:r>
            <a:r>
              <a:rPr lang="en-US" sz="1400" b="1" dirty="0">
                <a:solidFill>
                  <a:srgbClr val="000066"/>
                </a:solidFill>
              </a:rPr>
              <a:t>	Short	4-plus</a:t>
            </a:r>
            <a:r>
              <a:rPr lang="en-US" sz="1400" dirty="0">
                <a:solidFill>
                  <a:srgbClr val="000000"/>
                </a:solidFill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	#1	48	28	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	#2	8	27	11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	#3	9	26	0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	#4	0	0	3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	#5	1	2	1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	#6	1	0	5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	#7	4	0	0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	#8	0	4	1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	#9	0	2	0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	#11	3	0	0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	#12	0	1	0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	#13	4	1	0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	#14	1	0	0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	#15	1	0	0	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 rot="-5400000">
            <a:off x="-606425" y="3881438"/>
            <a:ext cx="20669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mtDNA haplotype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 l="11093" t="15663" b="8434"/>
          <a:stretch>
            <a:fillRect/>
          </a:stretch>
        </p:blipFill>
        <p:spPr bwMode="auto">
          <a:xfrm>
            <a:off x="3886200" y="1676400"/>
            <a:ext cx="4554538" cy="4800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5470525" y="3048000"/>
            <a:ext cx="3430588" cy="3681413"/>
            <a:chOff x="3446" y="1920"/>
            <a:chExt cx="2161" cy="2319"/>
          </a:xfrm>
        </p:grpSpPr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3446" y="4008"/>
              <a:ext cx="112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hlink"/>
                  </a:solidFill>
                  <a:latin typeface="Times New Roman" pitchFamily="18" charset="0"/>
                </a:rPr>
                <a:t>Eigenvalue 0.394</a:t>
              </a:r>
              <a:endParaRPr lang="en-US" i="1">
                <a:latin typeface="Times New Roman" pitchFamily="18" charset="0"/>
              </a:endParaRPr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 rot="-5400000">
              <a:off x="4930" y="2366"/>
              <a:ext cx="112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hlink"/>
                  </a:solidFill>
                  <a:latin typeface="Times New Roman" pitchFamily="18" charset="0"/>
                </a:rPr>
                <a:t>Eigenvalue 0.205</a:t>
              </a:r>
              <a:endParaRPr lang="en-US" i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40560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419600" y="685800"/>
            <a:ext cx="4114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/>
              <a:t>Correspondence analysis on all 641 proteins identified by shotgun proteomics in the BAL fluid of control and/or cystic fibrosis subjects.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33600" y="0"/>
            <a:ext cx="4513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 of proteomics data</a:t>
            </a: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4419600" y="3810000"/>
            <a:ext cx="4114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/>
              <a:t>Correspondence analysis of the subset of 154 differentially enriched proteins identified by an SpI ≥ 0.75 or SpI ≤ –0.75. Yellow spheres, individual proteins; red spheres, cystic fibrosis subjects; green spheres, control subjects.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495800" y="6400800"/>
            <a:ext cx="452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Journal of Proteome Research </a:t>
            </a:r>
            <a:r>
              <a:rPr lang="en-US" sz="1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2008, 7, 845–854</a:t>
            </a:r>
            <a:r>
              <a:rPr lang="en-US" sz="1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866" y="514406"/>
            <a:ext cx="5367670" cy="612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665" y="1371600"/>
            <a:ext cx="350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1600" dirty="0" smtClean="0"/>
              <a:t>Homology </a:t>
            </a:r>
            <a:r>
              <a:rPr lang="en-US" sz="1600" dirty="0"/>
              <a:t>extension </a:t>
            </a:r>
            <a:r>
              <a:rPr lang="en-US" sz="1600" dirty="0" smtClean="0"/>
              <a:t>is performed </a:t>
            </a:r>
            <a:r>
              <a:rPr lang="en-US" sz="1600" dirty="0"/>
              <a:t>against a compact non-redundant database using a fast search model to reduce running time. </a:t>
            </a:r>
            <a:endParaRPr lang="en-US" sz="1600" dirty="0" smtClean="0"/>
          </a:p>
          <a:p>
            <a:pPr marL="285750" indent="-285750" algn="just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1600" dirty="0" smtClean="0"/>
              <a:t>Correspondence </a:t>
            </a:r>
            <a:r>
              <a:rPr lang="en-US" sz="1600" dirty="0"/>
              <a:t>analysis (CA) is incorporated as an efficient feature reduction to generate a clear visual separation </a:t>
            </a:r>
            <a:r>
              <a:rPr lang="en-US" sz="1600" dirty="0" smtClean="0"/>
              <a:t>of different </a:t>
            </a:r>
            <a:r>
              <a:rPr lang="en-US" sz="1600" dirty="0"/>
              <a:t>protein classes. </a:t>
            </a:r>
            <a:endParaRPr lang="en-US" sz="1600" dirty="0" smtClean="0"/>
          </a:p>
          <a:p>
            <a:pPr marL="285750" indent="-285750" algn="just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1600" dirty="0" smtClean="0"/>
              <a:t>Functional </a:t>
            </a:r>
            <a:r>
              <a:rPr lang="en-US" sz="1600" dirty="0"/>
              <a:t>classes are predicted by a combination of accurate compact set (CS) relation </a:t>
            </a:r>
            <a:r>
              <a:rPr lang="en-US" sz="1600" dirty="0" smtClean="0"/>
              <a:t>and interpretable </a:t>
            </a:r>
            <a:r>
              <a:rPr lang="en-US" sz="1600" dirty="0"/>
              <a:t>one-nearest neighbor (1-NN) algorithm. </a:t>
            </a:r>
            <a:endParaRPr lang="en-US" sz="1600" dirty="0" smtClean="0"/>
          </a:p>
          <a:p>
            <a:pPr marL="285750" indent="-285750" algn="just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1600" dirty="0" smtClean="0"/>
              <a:t>CA </a:t>
            </a:r>
            <a:r>
              <a:rPr lang="en-US" sz="1600" dirty="0"/>
              <a:t>can not only efficiently identify discriminative features but also provide a </a:t>
            </a:r>
            <a:r>
              <a:rPr lang="en-US" sz="1600" dirty="0" smtClean="0"/>
              <a:t>clear visualization </a:t>
            </a:r>
            <a:r>
              <a:rPr lang="en-US" sz="1600" dirty="0"/>
              <a:t>of different functional classes. </a:t>
            </a: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5437" y="145074"/>
            <a:ext cx="8518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 of </a:t>
            </a: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Functional 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Classes by Correspondence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856" y="6320379"/>
            <a:ext cx="4231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PLOS </a:t>
            </a:r>
            <a:r>
              <a:rPr lang="en-US" sz="1400" b="1" dirty="0" smtClean="0"/>
              <a:t>ONE October </a:t>
            </a:r>
            <a:r>
              <a:rPr lang="en-US" sz="1400" b="1" dirty="0"/>
              <a:t>2013 | Volume 8 | Issue 10 |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6418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205" y="0"/>
            <a:ext cx="7620000" cy="576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210" y="5743743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Figure 4.</a:t>
            </a:r>
            <a:r>
              <a:rPr lang="en-US" sz="1200" dirty="0"/>
              <a:t> Correspondence analysis of the GramNeg_1444 data set. The figure shows Gram-negative bacteria proteins with localization labels</a:t>
            </a:r>
            <a:r>
              <a:rPr lang="en-US" sz="1200" dirty="0" smtClean="0"/>
              <a:t>, gapped-dipeptides </a:t>
            </a:r>
            <a:r>
              <a:rPr lang="en-US" sz="1200" dirty="0"/>
              <a:t>(black circle) and gapped-dipeptide signatures (stars with corresponding color) projected in top two major CA dimensions </a:t>
            </a:r>
            <a:r>
              <a:rPr lang="en-US" sz="1200" dirty="0" smtClean="0"/>
              <a:t>whose percentage </a:t>
            </a:r>
            <a:r>
              <a:rPr lang="en-US" sz="1200" dirty="0"/>
              <a:t>of variance is shown in parentheses.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96809" y="6474267"/>
            <a:ext cx="3666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PLOS </a:t>
            </a:r>
            <a:r>
              <a:rPr lang="en-US" sz="1200" b="1" dirty="0" smtClean="0"/>
              <a:t>ONE October </a:t>
            </a:r>
            <a:r>
              <a:rPr lang="en-US" sz="1200" b="1" dirty="0"/>
              <a:t>2013 | Volume 8 | Issue 10 |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5494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457200"/>
            <a:ext cx="7543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Microarray Data Mining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/>
              <a:t>	</a:t>
            </a:r>
          </a:p>
          <a:p>
            <a:pPr marL="342900" indent="-342900">
              <a:spcBef>
                <a:spcPct val="20000"/>
              </a:spcBef>
            </a:pPr>
            <a:endParaRPr lang="en-US" sz="2200"/>
          </a:p>
        </p:txBody>
      </p:sp>
      <p:grpSp>
        <p:nvGrpSpPr>
          <p:cNvPr id="36868" name="Group 6"/>
          <p:cNvGrpSpPr>
            <a:grpSpLocks/>
          </p:cNvGrpSpPr>
          <p:nvPr/>
        </p:nvGrpSpPr>
        <p:grpSpPr bwMode="auto">
          <a:xfrm>
            <a:off x="1295400" y="1371600"/>
            <a:ext cx="6324600" cy="4800600"/>
            <a:chOff x="864" y="768"/>
            <a:chExt cx="3984" cy="3024"/>
          </a:xfrm>
        </p:grpSpPr>
        <p:sp>
          <p:nvSpPr>
            <p:cNvPr id="36869" name="AutoShape 7"/>
            <p:cNvSpPr>
              <a:spLocks noChangeArrowheads="1"/>
            </p:cNvSpPr>
            <p:nvPr/>
          </p:nvSpPr>
          <p:spPr bwMode="auto">
            <a:xfrm>
              <a:off x="2544" y="2688"/>
              <a:ext cx="1152" cy="576"/>
            </a:xfrm>
            <a:prstGeom prst="can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Intermediate 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representation</a:t>
              </a:r>
            </a:p>
          </p:txBody>
        </p:sp>
        <p:sp>
          <p:nvSpPr>
            <p:cNvPr id="36870" name="Line 8"/>
            <p:cNvSpPr>
              <a:spLocks noChangeShapeType="1"/>
            </p:cNvSpPr>
            <p:nvPr/>
          </p:nvSpPr>
          <p:spPr bwMode="auto">
            <a:xfrm>
              <a:off x="2976" y="1104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Line 9"/>
            <p:cNvSpPr>
              <a:spLocks noChangeShapeType="1"/>
            </p:cNvSpPr>
            <p:nvPr/>
          </p:nvSpPr>
          <p:spPr bwMode="auto">
            <a:xfrm>
              <a:off x="1776" y="1536"/>
              <a:ext cx="67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AutoShape 10"/>
            <p:cNvSpPr>
              <a:spLocks noChangeArrowheads="1"/>
            </p:cNvSpPr>
            <p:nvPr/>
          </p:nvSpPr>
          <p:spPr bwMode="auto">
            <a:xfrm>
              <a:off x="864" y="2928"/>
              <a:ext cx="1152" cy="576"/>
            </a:xfrm>
            <a:prstGeom prst="can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Microarray Data</a:t>
              </a:r>
            </a:p>
          </p:txBody>
        </p:sp>
        <p:sp>
          <p:nvSpPr>
            <p:cNvPr id="36873" name="Rectangle 11"/>
            <p:cNvSpPr>
              <a:spLocks noChangeArrowheads="1"/>
            </p:cNvSpPr>
            <p:nvPr/>
          </p:nvSpPr>
          <p:spPr bwMode="auto">
            <a:xfrm>
              <a:off x="2736" y="3456"/>
              <a:ext cx="1488" cy="336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Background Knowledge</a:t>
              </a:r>
            </a:p>
          </p:txBody>
        </p:sp>
        <p:sp>
          <p:nvSpPr>
            <p:cNvPr id="36874" name="Rectangle 12"/>
            <p:cNvSpPr>
              <a:spLocks noChangeArrowheads="1"/>
            </p:cNvSpPr>
            <p:nvPr/>
          </p:nvSpPr>
          <p:spPr bwMode="auto">
            <a:xfrm>
              <a:off x="864" y="816"/>
              <a:ext cx="912" cy="1632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Pre-Processing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&amp;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Representation</a:t>
              </a:r>
            </a:p>
          </p:txBody>
        </p:sp>
        <p:sp>
          <p:nvSpPr>
            <p:cNvPr id="36875" name="Line 13"/>
            <p:cNvSpPr>
              <a:spLocks noChangeShapeType="1"/>
            </p:cNvSpPr>
            <p:nvPr/>
          </p:nvSpPr>
          <p:spPr bwMode="auto">
            <a:xfrm flipV="1">
              <a:off x="1248" y="24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Line 14"/>
            <p:cNvSpPr>
              <a:spLocks noChangeShapeType="1"/>
            </p:cNvSpPr>
            <p:nvPr/>
          </p:nvSpPr>
          <p:spPr bwMode="auto">
            <a:xfrm flipH="1" flipV="1">
              <a:off x="1536" y="2448"/>
              <a:ext cx="1200" cy="1152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Rectangle 15"/>
            <p:cNvSpPr>
              <a:spLocks noChangeArrowheads="1"/>
            </p:cNvSpPr>
            <p:nvPr/>
          </p:nvSpPr>
          <p:spPr bwMode="auto">
            <a:xfrm>
              <a:off x="2496" y="768"/>
              <a:ext cx="1104" cy="1632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Knowledge </a:t>
              </a:r>
            </a:p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discovery</a:t>
              </a:r>
            </a:p>
          </p:txBody>
        </p:sp>
        <p:sp>
          <p:nvSpPr>
            <p:cNvPr id="36878" name="Line 16"/>
            <p:cNvSpPr>
              <a:spLocks noChangeShapeType="1"/>
            </p:cNvSpPr>
            <p:nvPr/>
          </p:nvSpPr>
          <p:spPr bwMode="auto">
            <a:xfrm>
              <a:off x="4848" y="1104"/>
              <a:ext cx="0" cy="2592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Line 17"/>
            <p:cNvSpPr>
              <a:spLocks noChangeShapeType="1"/>
            </p:cNvSpPr>
            <p:nvPr/>
          </p:nvSpPr>
          <p:spPr bwMode="auto">
            <a:xfrm flipH="1">
              <a:off x="4224" y="369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18"/>
            <p:cNvSpPr>
              <a:spLocks noChangeShapeType="1"/>
            </p:cNvSpPr>
            <p:nvPr/>
          </p:nvSpPr>
          <p:spPr bwMode="auto">
            <a:xfrm flipH="1">
              <a:off x="3696" y="292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Line 19"/>
            <p:cNvSpPr>
              <a:spLocks noChangeShapeType="1"/>
            </p:cNvSpPr>
            <p:nvPr/>
          </p:nvSpPr>
          <p:spPr bwMode="auto">
            <a:xfrm flipH="1">
              <a:off x="2016" y="2544"/>
              <a:ext cx="28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20"/>
            <p:cNvSpPr>
              <a:spLocks noChangeShapeType="1"/>
            </p:cNvSpPr>
            <p:nvPr/>
          </p:nvSpPr>
          <p:spPr bwMode="auto">
            <a:xfrm flipH="1" flipV="1">
              <a:off x="1776" y="230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Text Box 21"/>
            <p:cNvSpPr txBox="1">
              <a:spLocks noChangeArrowheads="1"/>
            </p:cNvSpPr>
            <p:nvPr/>
          </p:nvSpPr>
          <p:spPr bwMode="auto">
            <a:xfrm>
              <a:off x="3744" y="912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3300"/>
                  </a:solidFill>
                </a:rPr>
                <a:t>Feedback </a:t>
              </a:r>
            </a:p>
          </p:txBody>
        </p:sp>
        <p:sp>
          <p:nvSpPr>
            <p:cNvPr id="36884" name="Line 22"/>
            <p:cNvSpPr>
              <a:spLocks noChangeShapeType="1"/>
            </p:cNvSpPr>
            <p:nvPr/>
          </p:nvSpPr>
          <p:spPr bwMode="auto">
            <a:xfrm>
              <a:off x="4848" y="134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Line 23"/>
            <p:cNvSpPr>
              <a:spLocks noChangeShapeType="1"/>
            </p:cNvSpPr>
            <p:nvPr/>
          </p:nvSpPr>
          <p:spPr bwMode="auto">
            <a:xfrm>
              <a:off x="4128" y="1104"/>
              <a:ext cx="720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Line 24"/>
            <p:cNvSpPr>
              <a:spLocks noChangeShapeType="1"/>
            </p:cNvSpPr>
            <p:nvPr/>
          </p:nvSpPr>
          <p:spPr bwMode="auto">
            <a:xfrm flipH="1">
              <a:off x="3696" y="254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Line 25"/>
            <p:cNvSpPr>
              <a:spLocks noChangeShapeType="1"/>
            </p:cNvSpPr>
            <p:nvPr/>
          </p:nvSpPr>
          <p:spPr bwMode="auto">
            <a:xfrm flipV="1">
              <a:off x="3024" y="235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228600" y="1143000"/>
            <a:ext cx="84582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/>
              <a:t> </a:t>
            </a:r>
            <a:r>
              <a:rPr lang="en-US" sz="2800"/>
              <a:t>Thousands of variables (genes) and a very small number of (biological) replicates, so multivariate regression analysis is difficult in practice.</a:t>
            </a:r>
          </a:p>
          <a:p>
            <a:pPr>
              <a:buClr>
                <a:srgbClr val="000066"/>
              </a:buClr>
              <a:buFont typeface="Wingdings" pitchFamily="2" charset="2"/>
              <a:buChar char="v"/>
            </a:pPr>
            <a:endParaRPr lang="en-US" sz="2800"/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800"/>
              <a:t>The extremely  high dimensional  space of   gene expression measurements obtained by microarrays impedes  the  detection  of  underlying  patterns   in gene  expression  data   and   the   identification  of discriminatory genes.</a:t>
            </a:r>
          </a:p>
          <a:p>
            <a:endParaRPr lang="en-US" sz="280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00200" y="533400"/>
            <a:ext cx="4910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PCA for Microarray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5334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Format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33425" y="1447800"/>
            <a:ext cx="7518400" cy="4478338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           attribute</a:t>
            </a:r>
          </a:p>
          <a:p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object   1    2    3  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...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  m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1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4.7  3.8  5.9 ... 1.3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2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5.2  6.9  3.8 ... 2.9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3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5.8  4.2  3.9 ... 4.4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.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 .    .    .  .    .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.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.    .    .   .   .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.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.    .    .    .  .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n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6.3  1.6  4.7 ... 2.0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Microarray Data</a:t>
            </a:r>
            <a:r>
              <a:rPr lang="en-US" sz="440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31838" y="1447800"/>
            <a:ext cx="7518400" cy="4478338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           attribute</a:t>
            </a:r>
          </a:p>
          <a:p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object   1    2    3  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...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  m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1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4.7  3.8  5.9 ... 1.3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2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5.2  6.9  3.8 ... 2.9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3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5.8  4.2  3.9 ... 4.4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.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.    .    .  .    .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.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.    .    .   .   .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.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 .    .    .    .  .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n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6.3  1.6  4.7 ... 2.0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 rot="-5400000">
            <a:off x="178594" y="3637756"/>
            <a:ext cx="1289050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003300"/>
                </a:solidFill>
              </a:rPr>
              <a:t>genes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1417638" y="2438400"/>
            <a:ext cx="457200" cy="34290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2713038" y="1905000"/>
            <a:ext cx="5181600" cy="5334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791200" y="1325563"/>
            <a:ext cx="2146300" cy="579437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003300"/>
                </a:solidFill>
              </a:rPr>
              <a:t>time points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722563" y="2495550"/>
            <a:ext cx="5181600" cy="32766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751138" y="5821363"/>
            <a:ext cx="5168900" cy="579437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003300"/>
                </a:solidFill>
              </a:rPr>
              <a:t>estimated expression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731838" y="1447800"/>
            <a:ext cx="7518400" cy="4478338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           attribute</a:t>
            </a:r>
          </a:p>
          <a:p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object   1    2    3  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...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  m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1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4.7  3.8  5.9 ... 1.3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2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5.2  6.9  3.8 ... 2.9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3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5.8  4.2  3.9 ... 4.4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.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.    .    .  .    .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.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.    .    .   .   .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.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 .    .    .    .  .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n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6.3  1.6  4.7 ... 2.0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 rot="-5400000">
            <a:off x="178594" y="3637756"/>
            <a:ext cx="1289050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003300"/>
                </a:solidFill>
              </a:rPr>
              <a:t>genes</a:t>
            </a:r>
          </a:p>
        </p:txBody>
      </p:sp>
      <p:sp>
        <p:nvSpPr>
          <p:cNvPr id="40964" name="AutoShape 5"/>
          <p:cNvSpPr>
            <a:spLocks noChangeArrowheads="1"/>
          </p:cNvSpPr>
          <p:nvPr/>
        </p:nvSpPr>
        <p:spPr bwMode="auto">
          <a:xfrm>
            <a:off x="1417638" y="2438400"/>
            <a:ext cx="457200" cy="34290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AutoShape 6"/>
          <p:cNvSpPr>
            <a:spLocks noChangeArrowheads="1"/>
          </p:cNvSpPr>
          <p:nvPr/>
        </p:nvSpPr>
        <p:spPr bwMode="auto">
          <a:xfrm>
            <a:off x="2713038" y="1905000"/>
            <a:ext cx="5181600" cy="5334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5826125" y="1325563"/>
            <a:ext cx="2327275" cy="579437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003300"/>
                </a:solidFill>
              </a:rPr>
              <a:t>tissue types</a:t>
            </a: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2722563" y="2495550"/>
            <a:ext cx="5181600" cy="32766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2751138" y="5821363"/>
            <a:ext cx="5168900" cy="579437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003300"/>
                </a:solidFill>
              </a:rPr>
              <a:t>estimated expression levels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Microarray Data</a:t>
            </a:r>
            <a:r>
              <a:rPr lang="en-US" sz="4400">
                <a:solidFill>
                  <a:schemeClr val="tx2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0825" y="476250"/>
            <a:ext cx="85915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1066800"/>
            <a:ext cx="8208963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Microarray </a:t>
            </a:r>
            <a:r>
              <a:rPr lang="en-US" sz="2400" dirty="0">
                <a:solidFill>
                  <a:schemeClr val="tx2"/>
                </a:solidFill>
              </a:rPr>
              <a:t>gene expression data </a:t>
            </a:r>
            <a:r>
              <a:rPr lang="en-US" sz="2400" dirty="0" smtClean="0">
                <a:solidFill>
                  <a:schemeClr val="tx2"/>
                </a:solidFill>
              </a:rPr>
              <a:t>analysis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/>
              <a:t>Identification </a:t>
            </a:r>
            <a:r>
              <a:rPr lang="en-US" sz="2400" dirty="0"/>
              <a:t>of regulatory binding sites 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/>
              <a:t>Identification </a:t>
            </a:r>
            <a:r>
              <a:rPr lang="en-US" sz="2400" dirty="0"/>
              <a:t>of splice junction sites &amp; translation start </a:t>
            </a:r>
            <a:r>
              <a:rPr lang="en-US" sz="2400" dirty="0" smtClean="0"/>
              <a:t>sites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Experimental </a:t>
            </a:r>
            <a:r>
              <a:rPr lang="en-US" sz="2400" dirty="0">
                <a:solidFill>
                  <a:schemeClr val="tx2"/>
                </a:solidFill>
              </a:rPr>
              <a:t>technique for inference of protein </a:t>
            </a:r>
            <a:r>
              <a:rPr lang="en-US" sz="2400" dirty="0" smtClean="0">
                <a:solidFill>
                  <a:schemeClr val="tx2"/>
                </a:solidFill>
              </a:rPr>
              <a:t>complexes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/>
              <a:t>Phylogenetic analysis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Protein </a:t>
            </a:r>
            <a:r>
              <a:rPr lang="en-US" sz="2400" dirty="0">
                <a:solidFill>
                  <a:schemeClr val="tx2"/>
                </a:solidFill>
              </a:rPr>
              <a:t>domain </a:t>
            </a:r>
            <a:r>
              <a:rPr lang="en-US" sz="2400" dirty="0" smtClean="0">
                <a:solidFill>
                  <a:schemeClr val="tx2"/>
                </a:solidFill>
              </a:rPr>
              <a:t>identification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/>
              <a:t>Identification </a:t>
            </a:r>
            <a:r>
              <a:rPr lang="en-US" sz="2400" dirty="0"/>
              <a:t>of structural </a:t>
            </a:r>
            <a:r>
              <a:rPr lang="en-US" sz="2400" dirty="0" smtClean="0"/>
              <a:t>motifs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Prediction </a:t>
            </a:r>
            <a:r>
              <a:rPr lang="en-US" sz="2400" dirty="0">
                <a:solidFill>
                  <a:schemeClr val="tx2"/>
                </a:solidFill>
              </a:rPr>
              <a:t>reliability assessment of protein </a:t>
            </a:r>
            <a:r>
              <a:rPr lang="en-US" sz="2400" dirty="0" smtClean="0">
                <a:solidFill>
                  <a:schemeClr val="tx2"/>
                </a:solidFill>
              </a:rPr>
              <a:t>structures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/>
              <a:t>Predicting </a:t>
            </a:r>
            <a:r>
              <a:rPr lang="en-US" sz="2400" dirty="0"/>
              <a:t>protein functional classes such as localization sites and modifications </a:t>
            </a:r>
            <a:r>
              <a:rPr lang="en-US" sz="2400" dirty="0" smtClean="0"/>
              <a:t> </a:t>
            </a:r>
            <a:endParaRPr lang="en-US" sz="2400" dirty="0"/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100000"/>
              <a:buFont typeface="Wingdings" pitchFamily="2" charset="2"/>
              <a:buChar char="v"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133600" y="533400"/>
            <a:ext cx="3328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731838" y="1447800"/>
            <a:ext cx="7518400" cy="4478338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           attribute</a:t>
            </a:r>
          </a:p>
          <a:p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object   1    2    3  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...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  m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1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4.7  3.8  5.9 ... 1.3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2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5.2  6.9  3.8 ... 2.9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3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5.8  4.2  3.9 ... 4.4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.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.    .    .  .    .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.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.    .    .   .   .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.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 .    .    .    .  .</a:t>
            </a:r>
          </a:p>
          <a:p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</a:t>
            </a:r>
            <a:r>
              <a:rPr lang="en-US" sz="3200" b="1">
                <a:solidFill>
                  <a:schemeClr val="accent2"/>
                </a:solidFill>
                <a:latin typeface="SAS Monospace" pitchFamily="49" charset="0"/>
              </a:rPr>
              <a:t>n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   </a:t>
            </a:r>
            <a:r>
              <a:rPr lang="en-US" sz="3200">
                <a:solidFill>
                  <a:schemeClr val="bg2"/>
                </a:solidFill>
                <a:latin typeface="SAS Monospace" pitchFamily="49" charset="0"/>
              </a:rPr>
              <a:t>6.3  1.6  4.7 ... 2.0</a:t>
            </a:r>
            <a:r>
              <a:rPr lang="en-US" sz="3200">
                <a:solidFill>
                  <a:schemeClr val="accent2"/>
                </a:solidFill>
                <a:latin typeface="SAS Monospace" pitchFamily="49" charset="0"/>
              </a:rPr>
              <a:t> 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 rot="-5400000">
            <a:off x="178594" y="3637756"/>
            <a:ext cx="1289050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003300"/>
                </a:solidFill>
              </a:rPr>
              <a:t>genes</a:t>
            </a:r>
          </a:p>
        </p:txBody>
      </p:sp>
      <p:sp>
        <p:nvSpPr>
          <p:cNvPr id="41988" name="AutoShape 5"/>
          <p:cNvSpPr>
            <a:spLocks noChangeArrowheads="1"/>
          </p:cNvSpPr>
          <p:nvPr/>
        </p:nvSpPr>
        <p:spPr bwMode="auto">
          <a:xfrm>
            <a:off x="1417638" y="2438400"/>
            <a:ext cx="457200" cy="34290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AutoShape 6"/>
          <p:cNvSpPr>
            <a:spLocks noChangeArrowheads="1"/>
          </p:cNvSpPr>
          <p:nvPr/>
        </p:nvSpPr>
        <p:spPr bwMode="auto">
          <a:xfrm>
            <a:off x="2713038" y="1905000"/>
            <a:ext cx="5181600" cy="5334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5857875" y="914400"/>
            <a:ext cx="2011363" cy="106680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003300"/>
                </a:solidFill>
              </a:rPr>
              <a:t>treatment</a:t>
            </a:r>
          </a:p>
          <a:p>
            <a:pPr algn="ctr"/>
            <a:r>
              <a:rPr lang="en-US" sz="3200">
                <a:solidFill>
                  <a:srgbClr val="003300"/>
                </a:solidFill>
              </a:rPr>
              <a:t>conditions</a:t>
            </a: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2722563" y="2495550"/>
            <a:ext cx="5181600" cy="32766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2751138" y="5821363"/>
            <a:ext cx="5168900" cy="579437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003300"/>
                </a:solidFill>
              </a:rPr>
              <a:t>estimated expression levels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Microarray Data</a:t>
            </a:r>
            <a:r>
              <a:rPr lang="en-US" sz="4400">
                <a:solidFill>
                  <a:schemeClr val="tx2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1000" y="1828800"/>
            <a:ext cx="838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/>
              <a:t>              </a:t>
            </a:r>
            <a:r>
              <a:rPr lang="it-IT" sz="2400" b="1">
                <a:solidFill>
                  <a:srgbClr val="000066"/>
                </a:solidFill>
              </a:rPr>
              <a:t>Pat_N1  Pat_N2  Pat_A1 Pat_A2  Pat_B1  Pat_B2</a:t>
            </a:r>
          </a:p>
          <a:p>
            <a:r>
              <a:rPr lang="it-IT" sz="2400"/>
              <a:t>gene_a       90     110       190        210         290         310</a:t>
            </a:r>
          </a:p>
          <a:p>
            <a:r>
              <a:rPr lang="it-IT" sz="2400"/>
              <a:t>gene_b     190     210        390       410         590         610</a:t>
            </a:r>
          </a:p>
          <a:p>
            <a:r>
              <a:rPr lang="it-IT" sz="2400"/>
              <a:t>gene_c       90     110        110         90          120          80</a:t>
            </a:r>
          </a:p>
          <a:p>
            <a:r>
              <a:rPr lang="it-IT" sz="2400"/>
              <a:t>gene_d     200     100        400         90          600        200</a:t>
            </a:r>
            <a:endParaRPr lang="en-US" sz="240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19400" y="685800"/>
            <a:ext cx="2305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Example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1143000" y="2057400"/>
            <a:ext cx="6553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                  </a:t>
            </a:r>
            <a:r>
              <a:rPr lang="it-IT" sz="2400" b="1"/>
              <a:t>gene_a   gene_b   gene_c   gene_d</a:t>
            </a:r>
          </a:p>
          <a:p>
            <a:r>
              <a:rPr lang="it-IT" sz="2400"/>
              <a:t>gene_a   8120     16120      -80          8380</a:t>
            </a:r>
          </a:p>
          <a:p>
            <a:r>
              <a:rPr lang="it-IT" sz="2400"/>
              <a:t>gene_b   16120    32120     -80         18380</a:t>
            </a:r>
          </a:p>
          <a:p>
            <a:r>
              <a:rPr lang="it-IT" sz="2400"/>
              <a:t>gene_c     -80       -80          240         2020</a:t>
            </a:r>
          </a:p>
          <a:p>
            <a:r>
              <a:rPr lang="it-IT" sz="2400"/>
              <a:t>gene_d    8380    18380     2020       39350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38400" y="762000"/>
            <a:ext cx="3252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Covariance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460500"/>
            <a:ext cx="78486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Eigen values</a:t>
            </a:r>
          </a:p>
          <a:p>
            <a:pPr>
              <a:defRPr/>
            </a:pPr>
            <a:endParaRPr lang="en-US" sz="2400" b="1"/>
          </a:p>
          <a:p>
            <a:pPr>
              <a:defRPr/>
            </a:pPr>
            <a:r>
              <a:rPr lang="en-US" sz="2000"/>
              <a:t>[1]</a:t>
            </a:r>
            <a:r>
              <a:rPr lang="en-US"/>
              <a:t> </a:t>
            </a:r>
            <a:r>
              <a:rPr lang="en-US" sz="2000"/>
              <a:t>6.000824e+04 1.972570e+04 9.566785e+01 3.899597e-01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Eigen vectors</a:t>
            </a:r>
          </a:p>
          <a:p>
            <a:pPr>
              <a:defRPr/>
            </a:pPr>
            <a:r>
              <a:rPr lang="en-US"/>
              <a:t>               </a:t>
            </a:r>
            <a:r>
              <a:rPr lang="en-US" sz="2400" b="1"/>
              <a:t>[,1]           [,2]             [,3]           [,4]</a:t>
            </a:r>
          </a:p>
          <a:p>
            <a:pPr>
              <a:defRPr/>
            </a:pPr>
            <a:r>
              <a:rPr lang="en-US" sz="2000"/>
              <a:t>[1,] -0.31240722  0.33844158 -0.19322348  0.86632772</a:t>
            </a:r>
          </a:p>
          <a:p>
            <a:pPr>
              <a:defRPr/>
            </a:pPr>
            <a:r>
              <a:rPr lang="en-US" sz="2000"/>
              <a:t>[2,] -0.64183253  0.61246043  0.05781972 -0.45782105</a:t>
            </a:r>
          </a:p>
          <a:p>
            <a:pPr>
              <a:defRPr/>
            </a:pPr>
            <a:r>
              <a:rPr lang="en-US" sz="2000"/>
              <a:t>[3,] -0.02237963 -0.07752419 -0.97732560 -0.19576472</a:t>
            </a:r>
          </a:p>
          <a:p>
            <a:pPr>
              <a:defRPr/>
            </a:pPr>
            <a:r>
              <a:rPr lang="en-US" sz="2000"/>
              <a:t>[4,] -0.69996564 -0.71016866  0.06446891  0.03939986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76400" y="457200"/>
            <a:ext cx="5226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Eigen Values &amp; Eigen Vectors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533400" y="914400"/>
            <a:ext cx="7391400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D</a:t>
            </a:r>
          </a:p>
          <a:p>
            <a:r>
              <a:rPr lang="en-US" sz="2000"/>
              <a:t>[1] 6.000824e+04 1.972570e+04 9.566785e+01 3.899597e-01</a:t>
            </a:r>
          </a:p>
          <a:p>
            <a:endParaRPr lang="en-US" sz="2000"/>
          </a:p>
          <a:p>
            <a:r>
              <a:rPr lang="en-US" sz="2800" b="1"/>
              <a:t>U</a:t>
            </a:r>
          </a:p>
          <a:p>
            <a:r>
              <a:rPr lang="en-US"/>
              <a:t>            </a:t>
            </a:r>
            <a:r>
              <a:rPr lang="en-US" sz="2000" b="1"/>
              <a:t>[,1]        [,2]        [,3]        [,4]</a:t>
            </a:r>
          </a:p>
          <a:p>
            <a:r>
              <a:rPr lang="en-US" sz="2000"/>
              <a:t>[1,] -0.31240722 -0.33844158 -0.19322348 -0.86632772</a:t>
            </a:r>
          </a:p>
          <a:p>
            <a:r>
              <a:rPr lang="en-US" sz="2000"/>
              <a:t>[2,] -0.64183253 -0.61246043  0.05781972  0.45782105</a:t>
            </a:r>
          </a:p>
          <a:p>
            <a:r>
              <a:rPr lang="en-US" sz="2000"/>
              <a:t>[3,] -0.02237963  0.07752419 -0.97732560  0.19576472</a:t>
            </a:r>
          </a:p>
          <a:p>
            <a:r>
              <a:rPr lang="en-US" sz="2000"/>
              <a:t>[4,] -0.69996564  0.71016866  0.06446891 -0.03939986</a:t>
            </a:r>
          </a:p>
          <a:p>
            <a:endParaRPr lang="en-US" sz="2000"/>
          </a:p>
          <a:p>
            <a:r>
              <a:rPr lang="en-US" sz="2800" b="1"/>
              <a:t>V</a:t>
            </a:r>
          </a:p>
          <a:p>
            <a:r>
              <a:rPr lang="en-US"/>
              <a:t>            </a:t>
            </a:r>
            <a:r>
              <a:rPr lang="en-US" sz="2000" b="1"/>
              <a:t>[,1]        [,2]        [,3]        [,4]</a:t>
            </a:r>
          </a:p>
          <a:p>
            <a:r>
              <a:rPr lang="en-US" sz="2000"/>
              <a:t>[1,] -0.31240722 -0.33844158 -0.19322348 -0.86632772</a:t>
            </a:r>
          </a:p>
          <a:p>
            <a:r>
              <a:rPr lang="en-US" sz="2000"/>
              <a:t>[2,] -0.64183253 -0.61246043  0.05781972  0.45782105</a:t>
            </a:r>
          </a:p>
          <a:p>
            <a:r>
              <a:rPr lang="en-US" sz="2000"/>
              <a:t>[3,] -0.02237963  0.07752419 -0.97732560  0.19576472</a:t>
            </a:r>
          </a:p>
          <a:p>
            <a:r>
              <a:rPr lang="en-US" sz="2000"/>
              <a:t>[4,] -0.69996564  0.71016866  0.06446891 -0.03939986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7800" y="304800"/>
            <a:ext cx="532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Singular Value Decomposition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914400" y="1858963"/>
            <a:ext cx="7315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528" tIns="0" rIns="0" bIns="0" anchor="ctr">
            <a:spAutoFit/>
          </a:bodyPr>
          <a:lstStyle/>
          <a:p>
            <a:r>
              <a:rPr lang="en-US" sz="2400" b="1"/>
              <a:t> </a:t>
            </a:r>
          </a:p>
          <a:p>
            <a:r>
              <a:rPr lang="en-US" sz="2400" b="1"/>
              <a:t>dataf  = read.table("example1.txt")</a:t>
            </a:r>
          </a:p>
          <a:p>
            <a:r>
              <a:rPr lang="en-US" sz="2400" b="1"/>
              <a:t>dataf1 = t(dataf)</a:t>
            </a:r>
          </a:p>
          <a:p>
            <a:r>
              <a:rPr lang="en-US" sz="2400" b="1"/>
              <a:t>pca =princomp(dataf1,cor=F,scores=TRUE)</a:t>
            </a:r>
          </a:p>
          <a:p>
            <a:r>
              <a:rPr lang="en-US" sz="2400" b="1"/>
              <a:t>plot(pca)biplot(pca)</a:t>
            </a:r>
            <a:r>
              <a:rPr lang="en-US" sz="2400"/>
              <a:t> </a:t>
            </a:r>
          </a:p>
          <a:p>
            <a:pPr eaLnBrk="0" hangingPunct="0"/>
            <a:endParaRPr lang="en-US" sz="24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09800" y="638175"/>
            <a:ext cx="3862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Code for Example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56292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09800" y="381000"/>
            <a:ext cx="3367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PCA for Example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90600"/>
            <a:ext cx="5715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67000" y="533400"/>
            <a:ext cx="3624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Biplot for Example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57200" y="1325563"/>
            <a:ext cx="7975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2400"/>
              <a:t> data1=read.table("example2.txt")</a:t>
            </a:r>
          </a:p>
          <a:p>
            <a:r>
              <a:rPr lang="en-US" sz="2400"/>
              <a:t>pc.c1=princomp(data1)</a:t>
            </a:r>
          </a:p>
          <a:p>
            <a:r>
              <a:rPr lang="en-US" sz="2400"/>
              <a:t>summary(pc.c1)</a:t>
            </a:r>
          </a:p>
          <a:p>
            <a:r>
              <a:rPr lang="en-US" sz="2400"/>
              <a:t>summary(pc.c1 &lt;- princomp(data1, cor=TRUE))</a:t>
            </a:r>
          </a:p>
          <a:p>
            <a:r>
              <a:rPr lang="en-US" sz="2400"/>
              <a:t>print(summary(princomp(data1, cor=TRUE),              </a:t>
            </a:r>
          </a:p>
          <a:p>
            <a:r>
              <a:rPr lang="en-US" sz="2400"/>
              <a:t>        loadings = TRUE, cutoff = 0.2), digits = 2)</a:t>
            </a:r>
          </a:p>
          <a:p>
            <a:r>
              <a:rPr lang="en-US" sz="2400"/>
              <a:t>screeplot(pc.c1)</a:t>
            </a:r>
          </a:p>
          <a:p>
            <a:r>
              <a:rPr lang="en-US" sz="2400"/>
              <a:t>screeplot(pc.c1, npcs=8, type="lines")</a:t>
            </a:r>
          </a:p>
          <a:p>
            <a:r>
              <a:rPr lang="en-US" sz="2400"/>
              <a:t>biplot(princomp(data1))</a:t>
            </a:r>
          </a:p>
          <a:p>
            <a:r>
              <a:rPr lang="en-US" sz="2400"/>
              <a:t>biplot(pc.c1, choices = 1:2, scale = .2, pc.biplot = T)</a:t>
            </a:r>
          </a:p>
          <a:p>
            <a:r>
              <a:rPr lang="da-DK" sz="2400"/>
              <a:t>c1=cov(data1)</a:t>
            </a:r>
          </a:p>
          <a:p>
            <a:r>
              <a:rPr lang="da-DK" sz="2400"/>
              <a:t>eigen(c1)</a:t>
            </a:r>
            <a:r>
              <a:rPr lang="en-US" sz="2400"/>
              <a:t> </a:t>
            </a:r>
          </a:p>
          <a:p>
            <a:r>
              <a:rPr lang="da-DK" sz="2400"/>
              <a:t>c2=svd(c1)</a:t>
            </a:r>
            <a:endParaRPr lang="en-US" sz="2400"/>
          </a:p>
          <a:p>
            <a:pPr algn="ctr" eaLnBrk="0" hangingPunct="0"/>
            <a:endParaRPr lang="en-US" sz="24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62200" y="257175"/>
            <a:ext cx="3862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Code for 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28600" y="1219200"/>
            <a:ext cx="86868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66"/>
                </a:solidFill>
              </a:rPr>
              <a:t>Importance of components:</a:t>
            </a:r>
          </a:p>
          <a:p>
            <a:r>
              <a:rPr lang="en-US"/>
              <a:t>                                        </a:t>
            </a:r>
            <a:r>
              <a:rPr lang="en-US" b="1"/>
              <a:t>Comp.1      Comp.2      Comp.3      Comp.4     Comp.5</a:t>
            </a:r>
          </a:p>
          <a:p>
            <a:r>
              <a:rPr lang="en-US"/>
              <a:t>Standard deviation       17.0440506  9.9498858 7.8672439 7.01213985 6.71861146</a:t>
            </a:r>
          </a:p>
          <a:p>
            <a:r>
              <a:rPr lang="en-US"/>
              <a:t>Proportion of Variance  0.4734996   0.1613653 0.1008833 0.08014475 0.07357547</a:t>
            </a:r>
          </a:p>
          <a:p>
            <a:r>
              <a:rPr lang="en-US"/>
              <a:t>Cumulative Proportion   0.4734996  0.6348649 0.7357482 0.81589292 0.88946838</a:t>
            </a:r>
          </a:p>
          <a:p>
            <a:endParaRPr lang="en-US"/>
          </a:p>
          <a:p>
            <a:r>
              <a:rPr lang="en-US"/>
              <a:t>                                       </a:t>
            </a:r>
            <a:r>
              <a:rPr lang="en-US" b="1"/>
              <a:t>Comp.6         Comp.7        Comp.8        Comp.9</a:t>
            </a:r>
          </a:p>
          <a:p>
            <a:r>
              <a:rPr lang="en-US"/>
              <a:t>Standard deviation        4.66546927  4.53155163  3.91057506  3.19668232</a:t>
            </a:r>
          </a:p>
          <a:p>
            <a:r>
              <a:rPr lang="en-US"/>
              <a:t>Proportion of Variance  0.03547845  0.03347093  0.02492615  0.01665608</a:t>
            </a:r>
          </a:p>
          <a:p>
            <a:r>
              <a:rPr lang="en-US"/>
              <a:t>Cumulative Proportion  0.92494683  0.95841776  0.98334392  1.00000000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95600" y="333375"/>
            <a:ext cx="3367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PCA for 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83" y="1066800"/>
            <a:ext cx="8427481" cy="525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7638" y="410308"/>
            <a:ext cx="5968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of </a:t>
            </a:r>
            <a:r>
              <a:rPr lang="en-US" sz="32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GenBank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WGS</a:t>
            </a:r>
          </a:p>
        </p:txBody>
      </p:sp>
    </p:spTree>
    <p:extLst>
      <p:ext uri="{BB962C8B-B14F-4D97-AF65-F5344CB8AC3E}">
        <p14:creationId xmlns:p14="http://schemas.microsoft.com/office/powerpoint/2010/main" xmlns="" val="35447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28600" y="1524000"/>
            <a:ext cx="86106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Loadings:</a:t>
            </a:r>
          </a:p>
          <a:p>
            <a:r>
              <a:rPr lang="en-US"/>
              <a:t>   </a:t>
            </a:r>
            <a:r>
              <a:rPr lang="en-US" b="1"/>
              <a:t>Comp.1 Comp.2 Comp.3 Comp.4 Comp.5 Comp.6 Comp.7 Comp.8 Comp.9</a:t>
            </a:r>
          </a:p>
          <a:p>
            <a:r>
              <a:rPr lang="en-US" b="1"/>
              <a:t>x1</a:t>
            </a:r>
            <a:r>
              <a:rPr lang="en-US"/>
              <a:t>  -0.45                                                            -0.36                     0.78     0.21 </a:t>
            </a:r>
          </a:p>
          <a:p>
            <a:r>
              <a:rPr lang="en-US" b="1"/>
              <a:t>x2</a:t>
            </a:r>
            <a:r>
              <a:rPr lang="en-US"/>
              <a:t>  -0.37    0.40                                    0.29        0.46     -0.42                   0.44 </a:t>
            </a:r>
          </a:p>
          <a:p>
            <a:r>
              <a:rPr lang="en-US" b="1"/>
              <a:t>x3</a:t>
            </a:r>
            <a:r>
              <a:rPr lang="en-US"/>
              <a:t>  -0.42    0.21    -0.21                                       0.50     0.49                   -0.48 </a:t>
            </a:r>
          </a:p>
          <a:p>
            <a:r>
              <a:rPr lang="en-US" b="1"/>
              <a:t>X4</a:t>
            </a:r>
            <a:r>
              <a:rPr lang="en-US"/>
              <a:t>  -0.30   0.24    -0.24        -0.53        -0.50      -0.27    -0.33       -0.23        </a:t>
            </a:r>
          </a:p>
          <a:p>
            <a:r>
              <a:rPr lang="en-US" b="1"/>
              <a:t>X5</a:t>
            </a:r>
            <a:r>
              <a:rPr lang="en-US"/>
              <a:t>  -0.31  -0.54                                     0.36                   -0.45                  -0.51 </a:t>
            </a:r>
          </a:p>
          <a:p>
            <a:r>
              <a:rPr lang="en-US" b="1"/>
              <a:t>x6</a:t>
            </a:r>
            <a:r>
              <a:rPr lang="en-US"/>
              <a:t>  -0.42                                                0.27      -0.49     0.40       -0.55        </a:t>
            </a:r>
          </a:p>
          <a:p>
            <a:r>
              <a:rPr lang="en-US" b="1"/>
              <a:t>x7</a:t>
            </a:r>
            <a:r>
              <a:rPr lang="en-US"/>
              <a:t>            -0.32      0.69                        -0.49       0.24                      </a:t>
            </a:r>
          </a:p>
          <a:p>
            <a:r>
              <a:rPr lang="en-US" b="1"/>
              <a:t>x8</a:t>
            </a:r>
            <a:r>
              <a:rPr lang="en-US"/>
              <a:t>            -0.57     -0.57        -0.22                                                             0.46 </a:t>
            </a:r>
          </a:p>
          <a:p>
            <a:r>
              <a:rPr lang="en-US" b="1"/>
              <a:t>x9</a:t>
            </a:r>
            <a:r>
              <a:rPr lang="en-US"/>
              <a:t>  -0.24              -0.20          0.79        -0.45                   -0.25              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4600" y="409575"/>
            <a:ext cx="3367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PCA for 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59436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667000" y="304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52600" y="228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Screeplot for 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53149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95600" y="333375"/>
            <a:ext cx="3624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Biplot for 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19400" y="457200"/>
            <a:ext cx="2305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Example 2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38" y="1447800"/>
            <a:ext cx="7178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7781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71600" y="381000"/>
            <a:ext cx="5624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Importance of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6388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19400" y="457200"/>
            <a:ext cx="3373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Plot of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4102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71800" y="533400"/>
            <a:ext cx="2938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Plot of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5486400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05000" y="457200"/>
            <a:ext cx="5967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Biplot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Samples and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4927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05000" y="457200"/>
            <a:ext cx="4781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dimensional 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5428"/>
            <a:ext cx="5486400" cy="54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91" y="1143000"/>
            <a:ext cx="8498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7849" y="444500"/>
            <a:ext cx="5968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of </a:t>
            </a:r>
            <a:r>
              <a:rPr lang="en-US" sz="32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GenBank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WGS</a:t>
            </a:r>
          </a:p>
        </p:txBody>
      </p:sp>
    </p:spTree>
    <p:extLst>
      <p:ext uri="{BB962C8B-B14F-4D97-AF65-F5344CB8AC3E}">
        <p14:creationId xmlns:p14="http://schemas.microsoft.com/office/powerpoint/2010/main" xmlns="" val="25261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0300"/>
            <a:ext cx="87344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1414" y="381000"/>
            <a:ext cx="4316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2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ArrayExpress</a:t>
            </a:r>
            <a:endParaRPr lang="en-US" sz="32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2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8871" y="127292"/>
            <a:ext cx="5304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NGS technology evolution</a:t>
            </a:r>
          </a:p>
        </p:txBody>
      </p:sp>
      <p:pic>
        <p:nvPicPr>
          <p:cNvPr id="4098" name="Picture 2" descr="An external file that holds a picture, illustration, etc.&#10;Object name is 13353_2011_57_Fig3_HTM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9568"/>
            <a:ext cx="8229600" cy="58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800" y="6377281"/>
            <a:ext cx="518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Pareek</a:t>
            </a:r>
            <a:r>
              <a:rPr lang="en-US" sz="1400" i="1" dirty="0"/>
              <a:t> at al, 2011. J </a:t>
            </a:r>
            <a:r>
              <a:rPr lang="en-US" sz="1400" i="1" dirty="0" err="1"/>
              <a:t>Appl</a:t>
            </a:r>
            <a:r>
              <a:rPr lang="en-US" sz="1400" i="1" dirty="0"/>
              <a:t> Genet. 2011 Nov;52(4):413-35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0695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4295</TotalTime>
  <Words>2910</Words>
  <Application>Microsoft Office PowerPoint</Application>
  <PresentationFormat>On-screen Show (4:3)</PresentationFormat>
  <Paragraphs>434</Paragraphs>
  <Slides>69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Default Design</vt:lpstr>
      <vt:lpstr>Equation</vt:lpstr>
      <vt:lpstr>Data Mining in Bioinformatics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Company>Medical College of Ohio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skhuder</dc:creator>
  <cp:lastModifiedBy>skhuder</cp:lastModifiedBy>
  <cp:revision>103</cp:revision>
  <dcterms:created xsi:type="dcterms:W3CDTF">2007-02-17T15:07:33Z</dcterms:created>
  <dcterms:modified xsi:type="dcterms:W3CDTF">2014-03-25T13:27:03Z</dcterms:modified>
</cp:coreProperties>
</file>