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12" r:id="rId3"/>
    <p:sldId id="433" r:id="rId4"/>
    <p:sldId id="447" r:id="rId5"/>
    <p:sldId id="482" r:id="rId6"/>
    <p:sldId id="414" r:id="rId7"/>
    <p:sldId id="434" r:id="rId8"/>
    <p:sldId id="469" r:id="rId9"/>
    <p:sldId id="438" r:id="rId10"/>
    <p:sldId id="470" r:id="rId11"/>
    <p:sldId id="440" r:id="rId12"/>
    <p:sldId id="442" r:id="rId13"/>
    <p:sldId id="443" r:id="rId14"/>
    <p:sldId id="448" r:id="rId15"/>
    <p:sldId id="268" r:id="rId16"/>
    <p:sldId id="270" r:id="rId17"/>
    <p:sldId id="473" r:id="rId18"/>
    <p:sldId id="415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271" r:id="rId29"/>
    <p:sldId id="462" r:id="rId30"/>
    <p:sldId id="419" r:id="rId31"/>
    <p:sldId id="483" r:id="rId32"/>
    <p:sldId id="484" r:id="rId33"/>
    <p:sldId id="485" r:id="rId34"/>
    <p:sldId id="486" r:id="rId35"/>
    <p:sldId id="425" r:id="rId36"/>
    <p:sldId id="471" r:id="rId37"/>
    <p:sldId id="472" r:id="rId38"/>
    <p:sldId id="445" r:id="rId39"/>
    <p:sldId id="446" r:id="rId40"/>
    <p:sldId id="466" r:id="rId41"/>
    <p:sldId id="275" r:id="rId42"/>
    <p:sldId id="427" r:id="rId43"/>
    <p:sldId id="435" r:id="rId44"/>
    <p:sldId id="436" r:id="rId45"/>
    <p:sldId id="474" r:id="rId46"/>
    <p:sldId id="475" r:id="rId47"/>
    <p:sldId id="477" r:id="rId48"/>
    <p:sldId id="478" r:id="rId49"/>
    <p:sldId id="479" r:id="rId50"/>
    <p:sldId id="480" r:id="rId51"/>
    <p:sldId id="481" r:id="rId52"/>
    <p:sldId id="487" r:id="rId53"/>
    <p:sldId id="488" r:id="rId54"/>
    <p:sldId id="490" r:id="rId55"/>
    <p:sldId id="489" r:id="rId56"/>
    <p:sldId id="492" r:id="rId57"/>
    <p:sldId id="49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993300"/>
    <a:srgbClr val="996633"/>
    <a:srgbClr val="FFCC66"/>
    <a:srgbClr val="FF00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F5C24F-581C-4124-9CF1-9E4B71BF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3DBD-F403-400A-BCC9-DD4B1668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59F0-C83E-4690-AE7D-824313476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8719-D16A-4C63-84DC-9A43FD12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6F70-BC07-44D7-BA20-73D95C22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DD2C-515E-4612-9E76-B66C5EB3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5969-807D-407C-B13D-E133D486E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56808-EB8C-4B8D-880E-20D3360C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98B0-A4AC-437D-9298-F923DA65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E76E-62F7-4381-A876-B2C713A2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C4BF-57BE-424C-AF8E-90576799B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E69-8CFB-4A20-99C6-75A67055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2421479-0E98-421D-9F5E-35F543BF0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2.xls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Microsoft_Excel_97-2003_Worksheet4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 Analysis in Bioinformatics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0066"/>
                </a:solidFill>
              </a:rPr>
              <a:t>Sadik A. Khuder, Ph.D.,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0066"/>
                </a:solidFill>
              </a:rPr>
              <a:t>College of Medicine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0066"/>
                </a:solidFill>
              </a:rPr>
              <a:t>University of Toledo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4469">
            <a:off x="323850" y="4630738"/>
            <a:ext cx="39751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92408">
            <a:off x="103188" y="742950"/>
            <a:ext cx="33289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17943">
            <a:off x="5643563" y="4408488"/>
            <a:ext cx="3238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7319">
            <a:off x="5470525" y="566738"/>
            <a:ext cx="32972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304800"/>
            <a:ext cx="586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Measures</a:t>
            </a:r>
            <a:endParaRPr lang="en-GB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048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Given vectors </a:t>
            </a:r>
            <a:r>
              <a:rPr lang="en-US" sz="2400" b="1" i="1"/>
              <a:t>x</a:t>
            </a:r>
            <a:r>
              <a:rPr lang="en-US" sz="2400"/>
              <a:t> = (</a:t>
            </a:r>
            <a:r>
              <a:rPr lang="en-US" sz="2400" i="1"/>
              <a:t>x</a:t>
            </a:r>
            <a:r>
              <a:rPr lang="en-US" sz="2400" baseline="-25000"/>
              <a:t>1</a:t>
            </a:r>
            <a:r>
              <a:rPr lang="en-US" sz="2400"/>
              <a:t>, …, </a:t>
            </a:r>
            <a:r>
              <a:rPr lang="en-US" sz="2400" i="1"/>
              <a:t>x</a:t>
            </a:r>
            <a:r>
              <a:rPr lang="en-US" sz="2400" baseline="-25000"/>
              <a:t>n</a:t>
            </a:r>
            <a:r>
              <a:rPr lang="en-US" sz="2400"/>
              <a:t>), </a:t>
            </a:r>
            <a:r>
              <a:rPr lang="en-US" sz="2400" b="1" i="1"/>
              <a:t>y</a:t>
            </a:r>
            <a:r>
              <a:rPr lang="en-US" sz="2400"/>
              <a:t> = (</a:t>
            </a:r>
            <a:r>
              <a:rPr lang="en-US" sz="2400" i="1"/>
              <a:t>y</a:t>
            </a:r>
            <a:r>
              <a:rPr lang="en-US" sz="2400" baseline="-25000"/>
              <a:t>1</a:t>
            </a:r>
            <a:r>
              <a:rPr lang="en-US" sz="2400"/>
              <a:t>, …, </a:t>
            </a:r>
            <a:r>
              <a:rPr lang="en-US" sz="2400" i="1"/>
              <a:t>y</a:t>
            </a:r>
            <a:r>
              <a:rPr lang="en-US" sz="2400" baseline="-25000"/>
              <a:t>n</a:t>
            </a:r>
            <a:r>
              <a:rPr lang="en-US" sz="2400"/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Euclidean distance: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/>
              <a:t>Manhattan distance:</a:t>
            </a:r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</a:pPr>
            <a:endParaRPr lang="en-GB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35413" y="2514600"/>
          <a:ext cx="38782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536480" imgH="482400" progId="Equation.3">
                  <p:embed/>
                </p:oleObj>
              </mc:Choice>
              <mc:Fallback>
                <p:oleObj name="Equation" r:id="rId3" imgW="15364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514600"/>
                        <a:ext cx="38782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114800" y="4724400"/>
          <a:ext cx="35115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307880" imgH="431640" progId="Equation.3">
                  <p:embed/>
                </p:oleObj>
              </mc:Choice>
              <mc:Fallback>
                <p:oleObj name="Equation" r:id="rId5" imgW="13078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24400"/>
                        <a:ext cx="351155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J:\Xfer\northeastern\my_lectures\euc_d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616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J:\Xfer\northeastern\my_lectures\euc_di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47750"/>
            <a:ext cx="2387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J:\Xfer\northeastern\my_lectures\euc_dis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26638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euc</a:t>
            </a:r>
            <a:r>
              <a:rPr lang="en-US"/>
              <a:t>=0.5846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257800" y="1143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euc</a:t>
            </a:r>
            <a:r>
              <a:rPr lang="en-US"/>
              <a:t>=1.1345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57200" y="3048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euc</a:t>
            </a:r>
            <a:r>
              <a:rPr lang="en-US"/>
              <a:t>=2.6115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3000" y="152400"/>
            <a:ext cx="6324600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Euclidean distance</a:t>
            </a:r>
          </a:p>
        </p:txBody>
      </p:sp>
      <p:pic>
        <p:nvPicPr>
          <p:cNvPr id="17417" name="Picture 2" descr="J:\Xfer\northeastern\my_lectures\euc_dis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27479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3"/>
          <p:cNvSpPr txBox="1">
            <a:spLocks noChangeArrowheads="1"/>
          </p:cNvSpPr>
          <p:nvPr/>
        </p:nvSpPr>
        <p:spPr bwMode="auto">
          <a:xfrm>
            <a:off x="5257800" y="2971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euc</a:t>
            </a:r>
            <a:r>
              <a:rPr lang="en-US"/>
              <a:t>=1.41</a:t>
            </a:r>
          </a:p>
        </p:txBody>
      </p:sp>
      <p:pic>
        <p:nvPicPr>
          <p:cNvPr id="17419" name="Picture 4" descr="J:\Xfer\northeastern\my_lectures\euc_dist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572000"/>
            <a:ext cx="2441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5"/>
          <p:cNvSpPr txBox="1">
            <a:spLocks noChangeArrowheads="1"/>
          </p:cNvSpPr>
          <p:nvPr/>
        </p:nvSpPr>
        <p:spPr bwMode="auto">
          <a:xfrm>
            <a:off x="3048000" y="4648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d</a:t>
            </a:r>
            <a:r>
              <a:rPr lang="en-US" i="1" baseline="-25000"/>
              <a:t>euc</a:t>
            </a:r>
            <a:r>
              <a:rPr lang="en-US"/>
              <a:t>=1.22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Correlation Coefficient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066800"/>
            <a:ext cx="8229600" cy="2590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The overall shape of expression profiles may be more important than the actual magnitudes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Genes may be considered similar when they are  “up” and “down” together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The correlation coefficient may be more appropriate in these situations</a:t>
            </a:r>
            <a:endParaRPr lang="en-US" sz="3200" kern="0" dirty="0">
              <a:latin typeface="+mn-lt"/>
            </a:endParaRPr>
          </a:p>
        </p:txBody>
      </p:sp>
      <p:pic>
        <p:nvPicPr>
          <p:cNvPr id="18436" name="Picture 4" descr="J:\Xfer\northeastern\my_lectures\cor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3004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J:\Xfer\northeastern\my_lectures\cor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30041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609600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Pearson Correlation Coefficient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962400"/>
            <a:ext cx="7772400" cy="12588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We’re shifting the expression profiles down (subtracting the means) and scaling by the standard deviations (i.e., making the data have mean = 0 and std = 1)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59013" y="1828800"/>
          <a:ext cx="4013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2311200" imgH="876240" progId="Equation.3">
                  <p:embed/>
                </p:oleObj>
              </mc:Choice>
              <mc:Fallback>
                <p:oleObj name="Equation" r:id="rId3" imgW="2311200" imgH="876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28800"/>
                        <a:ext cx="40132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09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Similarity: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Jaccard’s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coefficient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Jaccard coefficient is used with binary data such as recording gene expression as on (1) or off (0) 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The coefficient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/>
              <a:t>) is defined as 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This is the ratio of positive matches to the total number of characters minus the number of negative matches.  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533400" y="838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3810000" y="2057400"/>
          <a:ext cx="22987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22987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52600" y="4495800"/>
          <a:ext cx="4648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94"/>
                <a:gridCol w="1036906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993300"/>
                          </a:solidFill>
                        </a:rPr>
                        <a:t>               </a:t>
                      </a:r>
                      <a:r>
                        <a:rPr lang="en-US" sz="2400" dirty="0" err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</a:t>
                      </a:r>
                      <a:r>
                        <a:rPr lang="en-US" sz="2400" baseline="-8000" dirty="0" err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2400" baseline="-8000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050"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</a:t>
                      </a:r>
                      <a:r>
                        <a:rPr lang="en-US" sz="2400" b="1" baseline="-8000" dirty="0" err="1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en-US" sz="2400" b="1" baseline="-8000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0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609600"/>
            <a:ext cx="399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Clustering methods</a:t>
            </a:r>
          </a:p>
        </p:txBody>
      </p:sp>
      <p:sp>
        <p:nvSpPr>
          <p:cNvPr id="4" name="Oval 3"/>
          <p:cNvSpPr/>
          <p:nvPr/>
        </p:nvSpPr>
        <p:spPr>
          <a:xfrm>
            <a:off x="5791200" y="1828800"/>
            <a:ext cx="1447800" cy="762000"/>
          </a:xfrm>
          <a:prstGeom prst="ellipse">
            <a:avLst/>
          </a:prstGeom>
          <a:noFill/>
          <a:ln w="952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895600"/>
            <a:ext cx="1066800" cy="5334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4191000"/>
            <a:ext cx="533400" cy="5334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191000"/>
            <a:ext cx="533400" cy="5334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endCxn id="6" idx="0"/>
          </p:cNvCxnSpPr>
          <p:nvPr/>
        </p:nvCxnSpPr>
        <p:spPr>
          <a:xfrm rot="16200000" flipH="1">
            <a:off x="6648450" y="2876550"/>
            <a:ext cx="1676400" cy="9525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753100" y="3619500"/>
            <a:ext cx="762000" cy="3810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53000" y="3657600"/>
            <a:ext cx="762000" cy="3048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4900" y="2705100"/>
            <a:ext cx="1143000" cy="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715000" y="2590800"/>
            <a:ext cx="381000" cy="2286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172200" y="2057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58000" y="2209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05600" y="2057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53200" y="2057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00800" y="2209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24600" y="2057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0" y="22860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58000" y="23622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48400" y="2209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77000" y="2438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3200" y="19050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77000" y="22860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29400" y="22860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72200" y="2362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00800" y="1981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05600" y="2362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96000" y="2133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77000" y="2133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34200" y="20574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29400" y="2133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24600" y="2362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172200" y="19050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7086600" y="2209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29400" y="2438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7924800" y="44196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6553200" y="23622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6781800" y="19050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2286000" y="2819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1905000" y="25146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2209800" y="31242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715000" y="30480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638800" y="31242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715000" y="32766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6172200" y="4343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791200" y="2971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 flipH="1">
            <a:off x="6324600" y="4343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5867400" y="32766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 flipH="1">
            <a:off x="1447800" y="3733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 flipH="1">
            <a:off x="5334000" y="31242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 flipH="1">
            <a:off x="1828800" y="3733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 flipH="1">
            <a:off x="1524000" y="3962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 flipH="1">
            <a:off x="6400800" y="4343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 flipH="1">
            <a:off x="6248400" y="4495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6477000" y="4495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6400800" y="45720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 flipH="1">
            <a:off x="1600200" y="35052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 flipH="1">
            <a:off x="1752600" y="39624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 flipH="1">
            <a:off x="2133600" y="26670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 flipH="1">
            <a:off x="1981200" y="3200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 flipH="1">
            <a:off x="2057400" y="2971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 flipH="1">
            <a:off x="1828800" y="30480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 flipH="1">
            <a:off x="1905000" y="27432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 flipH="1">
            <a:off x="7924800" y="45720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 flipH="1">
            <a:off x="7924800" y="42672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 flipH="1">
            <a:off x="8001000" y="4495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 flipH="1">
            <a:off x="7848600" y="44958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 flipH="1">
            <a:off x="8077200" y="4343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 flipH="1">
            <a:off x="7848600" y="43434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 flipH="1">
            <a:off x="5410200" y="30480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 flipH="1">
            <a:off x="5486400" y="32004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 flipH="1">
            <a:off x="1371600" y="2514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 flipH="1">
            <a:off x="5943600" y="3124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 flipH="1">
            <a:off x="1295400" y="3124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 flipH="1">
            <a:off x="5791200" y="3124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 flipH="1">
            <a:off x="5562600" y="3276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 flipH="1">
            <a:off x="5562600" y="29718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 flipH="1">
            <a:off x="5105400" y="43434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 flipH="1">
            <a:off x="1219200" y="26670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 flipH="1">
            <a:off x="1447800" y="27432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 flipH="1">
            <a:off x="1143000" y="2895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 flipH="1">
            <a:off x="5334000" y="43434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 flipH="1">
            <a:off x="5029200" y="4419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 flipH="1">
            <a:off x="5105400" y="45720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 flipH="1">
            <a:off x="5257800" y="44196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 flipH="1">
            <a:off x="1295400" y="29718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 flipH="1">
            <a:off x="5257800" y="44958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 rot="10800000" flipV="1">
            <a:off x="762000" y="3276600"/>
            <a:ext cx="914400" cy="6858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H="1">
            <a:off x="1638300" y="3314700"/>
            <a:ext cx="914400" cy="83820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 flipH="1">
            <a:off x="1524000" y="26670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 flipH="1">
            <a:off x="1447800" y="2971800"/>
            <a:ext cx="76200" cy="76200"/>
          </a:xfrm>
          <a:prstGeom prst="ellipse">
            <a:avLst/>
          </a:prstGeom>
          <a:solidFill>
            <a:srgbClr val="000066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 flipH="1">
            <a:off x="1981200" y="38862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 flipH="1">
            <a:off x="1676400" y="3733800"/>
            <a:ext cx="76200" cy="76200"/>
          </a:xfrm>
          <a:prstGeom prst="ellipse">
            <a:avLst/>
          </a:prstGeom>
          <a:solidFill>
            <a:srgbClr val="996633"/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35638" y="518160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Hierarchical 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942975" y="5105400"/>
            <a:ext cx="19764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Partitioning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82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600"/>
              <a:t>Hierarchical clustering Method produce a tree or dendogram 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endParaRPr lang="en-US" sz="2600"/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600"/>
              <a:t> They avoid specifying how many clusters are appropriate by providing a partition for each k obtained from cutting the tree at some level 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endParaRPr lang="en-US" sz="2600"/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600"/>
              <a:t> The tree can be built in two distinct ways </a:t>
            </a:r>
          </a:p>
          <a:p>
            <a:pPr lvl="1"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600"/>
              <a:t> Bottom-up: agglomerative clustering</a:t>
            </a:r>
          </a:p>
          <a:p>
            <a:pPr lvl="1">
              <a:buClr>
                <a:srgbClr val="000066"/>
              </a:buClr>
              <a:buSzPct val="90000"/>
              <a:buFont typeface="Wingdings" pitchFamily="2" charset="2"/>
              <a:buChar char="Ü"/>
            </a:pPr>
            <a:r>
              <a:rPr lang="en-US" sz="2600"/>
              <a:t> Top-down: divisive clustering</a:t>
            </a:r>
          </a:p>
          <a:p>
            <a:endParaRPr lang="en-US" sz="2400"/>
          </a:p>
          <a:p>
            <a:endParaRPr lang="en-US" sz="2400"/>
          </a:p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57400" y="381000"/>
            <a:ext cx="459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Hierarchical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82296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71628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1722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2578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2672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2766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3622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13716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57200" y="5867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029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447800" y="502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352800" y="502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352800" y="5029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343400" y="502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7239000" y="5105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7239000" y="5105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8305800" y="5105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990600" y="4267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990600" y="4267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438400" y="4267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733800" y="4267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810000" y="4267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886200" y="4267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5334000" y="4267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810000" y="4267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248400" y="34290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572000" y="3429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410200" y="2590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7772400" y="25146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5410200" y="25146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5410200" y="2514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6553200" y="160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1828800" y="1600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1676400" y="16002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2209800" y="1600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1676400" y="1600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4114800" y="114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304800" y="6248400"/>
            <a:ext cx="83820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altLang="zh-CN" sz="2000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dendrogram</a:t>
            </a:r>
            <a:r>
              <a:rPr lang="en-US" altLang="zh-CN" sz="2000" b="1" dirty="0">
                <a:latin typeface="+mn-lt"/>
                <a:ea typeface="Arial Unicode MS" pitchFamily="34" charset="-128"/>
                <a:cs typeface="Arial Unicode MS" pitchFamily="34" charset="-128"/>
              </a:rPr>
              <a:t>  shows how the clusters are merged hierarchically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33400" y="502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95600" y="304800"/>
            <a:ext cx="2462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BD38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rPr>
              <a:t>Dendogram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Hierarchical Clustering</a:t>
            </a:r>
            <a:endParaRPr lang="nl-NL" sz="3600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838200" y="228600"/>
            <a:ext cx="7848600" cy="1684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nl-NL" kern="0" dirty="0">
                <a:latin typeface="+mn-lt"/>
              </a:rPr>
              <a:t>	</a:t>
            </a:r>
            <a:endParaRPr lang="nl-NL" sz="2400" kern="0" dirty="0">
              <a:latin typeface="+mn-lt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47625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865813" y="2820987"/>
            <a:ext cx="3735388" cy="74613"/>
          </a:xfrm>
          <a:prstGeom prst="straightConnector1">
            <a:avLst/>
          </a:prstGeom>
          <a:ln w="38100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-762000" y="2743200"/>
            <a:ext cx="3811588" cy="1588"/>
          </a:xfrm>
          <a:prstGeom prst="straightConnector1">
            <a:avLst/>
          </a:prstGeom>
          <a:ln w="38100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200" y="1295400"/>
            <a:ext cx="178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/>
              <a:t>Agglomerative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553200" y="2286000"/>
            <a:ext cx="1120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/>
              <a:t>Divisive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28600" y="4953000"/>
            <a:ext cx="8534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nl-NL" sz="2400" kern="0" dirty="0"/>
              <a:t>Agglomerative clustering treats each object as a singleton cluster, and then successively merges clusters until all objects have been merged into a single remaining cluster. </a:t>
            </a:r>
          </a:p>
          <a:p>
            <a:pPr marL="342900" indent="-342900"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nl-NL" sz="2400" kern="0" dirty="0"/>
              <a:t>Divisive clustering works the other way around.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572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Agglomerative clustering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955675" y="2103438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4100" y="203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955675" y="2697163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54100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55675" y="3292475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054100" y="321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955675" y="3886200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54100" y="3813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955675" y="4479925"/>
            <a:ext cx="539750" cy="412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54100" y="44084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685800" y="1957388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122555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260032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397510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534987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6726238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6510338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498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7909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4320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071563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512888" y="2355850"/>
            <a:ext cx="79057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1512888" y="2601913"/>
            <a:ext cx="7905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Kaufman and Rousseeuw (1990)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676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/>
              <a:t>Is the process of grouping several objects into a number of groups, or </a:t>
            </a:r>
            <a:r>
              <a:rPr lang="en-US" sz="3200" i="1"/>
              <a:t>clusters</a:t>
            </a:r>
            <a:r>
              <a:rPr lang="en-US" sz="3200"/>
              <a:t>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/>
              <a:t>Objects  in   the  same  cluster  are  more similar to one another than they are to objects in other clusters.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304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94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analysis</a:t>
            </a:r>
            <a:endParaRPr lang="en-US" sz="4000" b="1" dirty="0">
              <a:solidFill>
                <a:srgbClr val="C94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955675" y="2103438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4100" y="203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955675" y="2697163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54100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955675" y="3292475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54100" y="321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955675" y="3886200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54100" y="3813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955675" y="4479925"/>
            <a:ext cx="539750" cy="412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054100" y="44084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685800" y="1957388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2555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260032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397510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534987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6726238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510338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1498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7909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4320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1071563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1512888" y="2355850"/>
            <a:ext cx="79057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V="1">
            <a:off x="1512888" y="2601913"/>
            <a:ext cx="7905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1476375" y="4097338"/>
            <a:ext cx="2157413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1441450" y="4344988"/>
            <a:ext cx="2155825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572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Agglomerative clustering</a:t>
            </a:r>
          </a:p>
        </p:txBody>
      </p:sp>
      <p:sp>
        <p:nvSpPr>
          <p:cNvPr id="24608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Kaufman and Rousseeuw (1990)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955675" y="2103438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54100" y="203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55675" y="2697163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54100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55675" y="3292475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54100" y="321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955675" y="3886200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54100" y="3813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955675" y="4479925"/>
            <a:ext cx="539750" cy="412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054100" y="44084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685800" y="1957388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122555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260032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397510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534987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6726238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510338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1498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909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4320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071563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512888" y="2355850"/>
            <a:ext cx="79057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1512888" y="2601913"/>
            <a:ext cx="7905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476375" y="4097338"/>
            <a:ext cx="2157413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1441450" y="4344988"/>
            <a:ext cx="2155825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4244975" y="3686175"/>
            <a:ext cx="6477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1495425" y="3481388"/>
            <a:ext cx="3343275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572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Agglomerative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955675" y="2103438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54100" y="203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955675" y="2697163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54100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955675" y="3292475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54100" y="321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955675" y="3886200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54100" y="3813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955675" y="4479925"/>
            <a:ext cx="539750" cy="412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54100" y="44084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685800" y="1957388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122555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260032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3975100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5349875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6726238" y="1793875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510338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1498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7909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432050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71563" y="1481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1512888" y="2355850"/>
            <a:ext cx="79057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V="1">
            <a:off x="1512888" y="2601913"/>
            <a:ext cx="7905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1476375" y="4097338"/>
            <a:ext cx="2157413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V="1">
            <a:off x="1441450" y="4344988"/>
            <a:ext cx="2155825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flipV="1">
            <a:off x="4244975" y="3686175"/>
            <a:ext cx="6477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1495425" y="3481388"/>
            <a:ext cx="3343275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5611813" y="3014663"/>
            <a:ext cx="322262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968625" y="2630488"/>
            <a:ext cx="2911475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4876800" y="4724400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…tree is constructed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572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Agglomerative clustering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26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clustering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685800" y="522446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2555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60032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97510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34987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726238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00965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38442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75920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13397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510338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29200" y="1752600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Divisive clustering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685800" y="522446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22555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60032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97510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34987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726238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00965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38442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5920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3397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510338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5611813" y="3014663"/>
            <a:ext cx="322262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26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clustering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29200" y="1752600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Divisive clustering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685800" y="522446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2555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60032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97510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34987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6726238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00965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38442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75920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13397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510338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4244975" y="3686175"/>
            <a:ext cx="6477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611813" y="3014663"/>
            <a:ext cx="322262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26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clustering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4953000" y="62484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29200" y="1752600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Divisive clustering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85800" y="522446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22555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60032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97510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34987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726238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00965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4</a:t>
            </a:r>
            <a:endParaRPr lang="en-US" alt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38442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75920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2</a:t>
            </a:r>
            <a:endParaRPr lang="en-US" alt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133975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1</a:t>
            </a:r>
            <a:endParaRPr lang="en-US" alt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510338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0</a:t>
            </a:r>
            <a:endParaRPr lang="en-US" alt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4244975" y="3686175"/>
            <a:ext cx="6477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5611813" y="3014663"/>
            <a:ext cx="322262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968625" y="2630488"/>
            <a:ext cx="2911475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426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29200" y="1752600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Divisive clustering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955675" y="2103438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4100" y="203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955675" y="2697163"/>
            <a:ext cx="539750" cy="4111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54100" y="2625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955675" y="3292475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054100" y="321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955675" y="3886200"/>
            <a:ext cx="53975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054100" y="3813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955675" y="4479925"/>
            <a:ext cx="539750" cy="412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54100" y="440848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2320925" y="2414588"/>
            <a:ext cx="647700" cy="420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366963" y="23780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</a:t>
            </a: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3649663" y="4151313"/>
            <a:ext cx="647700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656013" y="4102100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d,e</a:t>
            </a: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856163" y="3492500"/>
            <a:ext cx="969962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895850" y="3443288"/>
            <a:ext cx="107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c,d,e</a:t>
            </a:r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5934075" y="2833688"/>
            <a:ext cx="1654175" cy="4222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122988" y="27844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a,b,c,d,e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685800" y="522446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22555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60032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975100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5349875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726238" y="5060950"/>
            <a:ext cx="0" cy="163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1114979" y="5265737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dirty="0"/>
              <a:t>4</a:t>
            </a:r>
            <a:endParaRPr lang="en-US" altLang="en-US" dirty="0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2470150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3</a:t>
            </a:r>
            <a:endParaRPr lang="en-US" altLang="en-US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843338" y="5268359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dirty="0"/>
              <a:t>2</a:t>
            </a:r>
            <a:endParaRPr lang="en-US" altLang="en-US" dirty="0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219700" y="5272236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dirty="0"/>
              <a:t>1</a:t>
            </a:r>
            <a:endParaRPr lang="en-US" altLang="en-US" dirty="0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6630987" y="52657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dirty="0"/>
              <a:t>0</a:t>
            </a:r>
            <a:endParaRPr lang="en-US" altLang="en-US" dirty="0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1512888" y="2355850"/>
            <a:ext cx="790575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1512888" y="2601913"/>
            <a:ext cx="790575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1476375" y="4097338"/>
            <a:ext cx="2157413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V="1">
            <a:off x="1441450" y="4344988"/>
            <a:ext cx="2155825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4244975" y="3686175"/>
            <a:ext cx="6477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1495425" y="3481388"/>
            <a:ext cx="3343275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V="1">
            <a:off x="5611813" y="3014663"/>
            <a:ext cx="322262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2968625" y="2630488"/>
            <a:ext cx="2911475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4876800" y="5791200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…tree is constructed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26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clustering</a:t>
            </a: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4953000" y="6324600"/>
            <a:ext cx="393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Kaufman and </a:t>
            </a:r>
            <a:r>
              <a:rPr lang="en-US" altLang="en-US" sz="2000" dirty="0" err="1"/>
              <a:t>Rousseeuw</a:t>
            </a:r>
            <a:r>
              <a:rPr lang="en-US" altLang="en-US" sz="2000" dirty="0"/>
              <a:t> (1990)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pPr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400"/>
              <a:t> Start with n sample clusters </a:t>
            </a:r>
          </a:p>
          <a:p>
            <a:pPr>
              <a:buClr>
                <a:srgbClr val="000066"/>
              </a:buClr>
              <a:buSzPct val="90000"/>
              <a:buFont typeface="Wingdings" pitchFamily="2" charset="2"/>
              <a:buNone/>
            </a:pPr>
            <a:endParaRPr lang="en-US" sz="2400"/>
          </a:p>
          <a:p>
            <a:pPr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400"/>
              <a:t> At each step, merge the two closet clusters using a measure of between-cluster dissimilarity which reflects the shape of the clusters </a:t>
            </a:r>
          </a:p>
          <a:p>
            <a:pPr>
              <a:buClr>
                <a:srgbClr val="000066"/>
              </a:buClr>
              <a:buSzPct val="90000"/>
              <a:buFont typeface="Wingdings" pitchFamily="2" charset="2"/>
              <a:buNone/>
            </a:pPr>
            <a:endParaRPr lang="en-US" sz="2400"/>
          </a:p>
          <a:p>
            <a:pPr>
              <a:buClr>
                <a:srgbClr val="000066"/>
              </a:buClr>
              <a:buSzPct val="90000"/>
              <a:buFont typeface="Wingdings" pitchFamily="2" charset="2"/>
              <a:buChar char="v"/>
            </a:pPr>
            <a:r>
              <a:rPr lang="en-US" sz="2400"/>
              <a:t> The distance between clusters is defined by the method used </a:t>
            </a:r>
          </a:p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33600" y="838200"/>
            <a:ext cx="455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Agglomerative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567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Linkage Methods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685800" y="1066800"/>
            <a:ext cx="77724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40386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6248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60198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6705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H="1">
            <a:off x="4495800" y="1905000"/>
            <a:ext cx="152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3810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4191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3886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6705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624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609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3505200" y="3191170"/>
            <a:ext cx="3429000" cy="0"/>
          </a:xfrm>
          <a:prstGeom prst="line">
            <a:avLst/>
          </a:prstGeom>
          <a:noFill/>
          <a:ln w="15875">
            <a:solidFill>
              <a:srgbClr val="000066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533400" y="1600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Single linkage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381000" y="3048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Complete linkage</a:t>
            </a:r>
          </a:p>
        </p:txBody>
      </p:sp>
      <p:sp>
        <p:nvSpPr>
          <p:cNvPr id="33822" name="Oval 29"/>
          <p:cNvSpPr>
            <a:spLocks noChangeArrowheads="1"/>
          </p:cNvSpPr>
          <p:nvPr/>
        </p:nvSpPr>
        <p:spPr bwMode="auto">
          <a:xfrm>
            <a:off x="36576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Oval 30"/>
          <p:cNvSpPr>
            <a:spLocks noChangeArrowheads="1"/>
          </p:cNvSpPr>
          <p:nvPr/>
        </p:nvSpPr>
        <p:spPr bwMode="auto">
          <a:xfrm>
            <a:off x="39624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31"/>
          <p:cNvSpPr>
            <a:spLocks noChangeArrowheads="1"/>
          </p:cNvSpPr>
          <p:nvPr/>
        </p:nvSpPr>
        <p:spPr bwMode="auto">
          <a:xfrm>
            <a:off x="3505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Oval 32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Oval 33"/>
          <p:cNvSpPr>
            <a:spLocks noChangeArrowheads="1"/>
          </p:cNvSpPr>
          <p:nvPr/>
        </p:nvSpPr>
        <p:spPr bwMode="auto">
          <a:xfrm>
            <a:off x="3810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3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35"/>
          <p:cNvSpPr>
            <a:spLocks noChangeArrowheads="1"/>
          </p:cNvSpPr>
          <p:nvPr/>
        </p:nvSpPr>
        <p:spPr bwMode="auto">
          <a:xfrm>
            <a:off x="6400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36"/>
          <p:cNvSpPr>
            <a:spLocks noChangeArrowheads="1"/>
          </p:cNvSpPr>
          <p:nvPr/>
        </p:nvSpPr>
        <p:spPr bwMode="auto">
          <a:xfrm>
            <a:off x="6553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Oval 37"/>
          <p:cNvSpPr>
            <a:spLocks noChangeArrowheads="1"/>
          </p:cNvSpPr>
          <p:nvPr/>
        </p:nvSpPr>
        <p:spPr bwMode="auto">
          <a:xfrm>
            <a:off x="6019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38"/>
          <p:cNvSpPr>
            <a:spLocks noChangeArrowheads="1"/>
          </p:cNvSpPr>
          <p:nvPr/>
        </p:nvSpPr>
        <p:spPr bwMode="auto">
          <a:xfrm>
            <a:off x="6858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381000" y="44958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Centroid </a:t>
            </a:r>
            <a:r>
              <a:rPr lang="en-US" sz="2000" b="1" dirty="0" smtClean="0"/>
              <a:t>(Average linkage)</a:t>
            </a:r>
            <a:endParaRPr lang="en-US" sz="2000" b="1" dirty="0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657600" y="46482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324600" y="4800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Oval 12"/>
          <p:cNvSpPr>
            <a:spLocks noChangeArrowheads="1"/>
          </p:cNvSpPr>
          <p:nvPr/>
        </p:nvSpPr>
        <p:spPr bwMode="auto">
          <a:xfrm>
            <a:off x="69342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Oval 12"/>
          <p:cNvSpPr>
            <a:spLocks noChangeArrowheads="1"/>
          </p:cNvSpPr>
          <p:nvPr/>
        </p:nvSpPr>
        <p:spPr bwMode="auto">
          <a:xfrm>
            <a:off x="6934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Oval 35"/>
          <p:cNvSpPr>
            <a:spLocks noChangeArrowheads="1"/>
          </p:cNvSpPr>
          <p:nvPr/>
        </p:nvSpPr>
        <p:spPr bwMode="auto">
          <a:xfrm>
            <a:off x="6705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 flipH="1" flipV="1">
            <a:off x="3733800" y="4724400"/>
            <a:ext cx="2667000" cy="152400"/>
          </a:xfrm>
          <a:prstGeom prst="line">
            <a:avLst/>
          </a:prstGeom>
          <a:noFill/>
          <a:ln w="15875">
            <a:solidFill>
              <a:srgbClr val="000066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41" name="Oval 12"/>
          <p:cNvSpPr>
            <a:spLocks noChangeArrowheads="1"/>
          </p:cNvSpPr>
          <p:nvPr/>
        </p:nvSpPr>
        <p:spPr bwMode="auto">
          <a:xfrm>
            <a:off x="3352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Oval 12"/>
          <p:cNvSpPr>
            <a:spLocks noChangeArrowheads="1"/>
          </p:cNvSpPr>
          <p:nvPr/>
        </p:nvSpPr>
        <p:spPr bwMode="auto">
          <a:xfrm>
            <a:off x="3581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Oval 12"/>
          <p:cNvSpPr>
            <a:spLocks noChangeArrowheads="1"/>
          </p:cNvSpPr>
          <p:nvPr/>
        </p:nvSpPr>
        <p:spPr bwMode="auto">
          <a:xfrm>
            <a:off x="3657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457200"/>
            <a:ext cx="5867400" cy="71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clustering?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A way of grouping together data samples that are </a:t>
            </a:r>
            <a:r>
              <a:rPr lang="en-US" sz="2800" b="1" kern="0" dirty="0">
                <a:latin typeface="Arial" pitchFamily="34" charset="0"/>
                <a:cs typeface="Arial" pitchFamily="34" charset="0"/>
              </a:rPr>
              <a:t>similar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> in some way - according to some criteria that you pick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A form of unsupervised learning – you generally don’t have examples demonstrating how the data should be grouped together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It is a method of </a:t>
            </a:r>
            <a:r>
              <a:rPr lang="en-US" sz="2800" b="1" kern="0" dirty="0">
                <a:latin typeface="Arial" pitchFamily="34" charset="0"/>
                <a:cs typeface="Arial" pitchFamily="34" charset="0"/>
              </a:rPr>
              <a:t>data exploration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> – a way of looking for patterns or structure in the data that are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6629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– Single Linkage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590800" y="3733800"/>
          <a:ext cx="3810000" cy="2636400"/>
        </p:xfrm>
        <a:graphic>
          <a:graphicData uri="http://schemas.openxmlformats.org/drawingml/2006/table">
            <a:tbl>
              <a:tblPr/>
              <a:tblGrid>
                <a:gridCol w="531085"/>
                <a:gridCol w="532019"/>
                <a:gridCol w="531085"/>
                <a:gridCol w="530152"/>
                <a:gridCol w="532019"/>
                <a:gridCol w="531085"/>
                <a:gridCol w="622555"/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 flipV="1">
            <a:off x="1421219" y="1524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5000" y="1295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2362200" y="1905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067493" y="2547144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810000" y="2819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800600" y="25908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21336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4384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474" y="2220912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2057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990600"/>
            <a:ext cx="37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1981" y="1687512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6629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– Single Linkage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590800" y="3733800"/>
          <a:ext cx="3810000" cy="2636400"/>
        </p:xfrm>
        <a:graphic>
          <a:graphicData uri="http://schemas.openxmlformats.org/drawingml/2006/table">
            <a:tbl>
              <a:tblPr/>
              <a:tblGrid>
                <a:gridCol w="531085"/>
                <a:gridCol w="532019"/>
                <a:gridCol w="531085"/>
                <a:gridCol w="530152"/>
                <a:gridCol w="532019"/>
                <a:gridCol w="531085"/>
                <a:gridCol w="622555"/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 flipV="1">
            <a:off x="1421219" y="1524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5000" y="1295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2362200" y="1905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067493" y="2547144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810000" y="2819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800600" y="25908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21336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4384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474" y="2220912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2057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990600"/>
            <a:ext cx="37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1981" y="1687512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2040" y="1374342"/>
            <a:ext cx="352960" cy="184944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6629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– Single Linkage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590800" y="3733800"/>
          <a:ext cx="3810000" cy="2636400"/>
        </p:xfrm>
        <a:graphic>
          <a:graphicData uri="http://schemas.openxmlformats.org/drawingml/2006/table">
            <a:tbl>
              <a:tblPr/>
              <a:tblGrid>
                <a:gridCol w="531085"/>
                <a:gridCol w="532019"/>
                <a:gridCol w="531085"/>
                <a:gridCol w="530152"/>
                <a:gridCol w="532019"/>
                <a:gridCol w="531085"/>
                <a:gridCol w="622555"/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 flipV="1">
            <a:off x="1421219" y="1524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5000" y="1295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2362200" y="1905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067493" y="2547144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810000" y="2819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800600" y="25908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21336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4384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474" y="2220912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2057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990600"/>
            <a:ext cx="37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1981" y="1687512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2040" y="1374342"/>
            <a:ext cx="352960" cy="184944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</p:cNvCxnSpPr>
          <p:nvPr/>
        </p:nvCxnSpPr>
        <p:spPr>
          <a:xfrm flipH="1" flipV="1">
            <a:off x="3207488" y="2654033"/>
            <a:ext cx="602512" cy="241567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6629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– Single Linkage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590800" y="3733800"/>
          <a:ext cx="3810000" cy="2636400"/>
        </p:xfrm>
        <a:graphic>
          <a:graphicData uri="http://schemas.openxmlformats.org/drawingml/2006/table">
            <a:tbl>
              <a:tblPr/>
              <a:tblGrid>
                <a:gridCol w="531085"/>
                <a:gridCol w="532019"/>
                <a:gridCol w="531085"/>
                <a:gridCol w="530152"/>
                <a:gridCol w="532019"/>
                <a:gridCol w="531085"/>
                <a:gridCol w="622555"/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 flipV="1">
            <a:off x="1421219" y="1524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5000" y="1295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2362200" y="1905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067493" y="2547144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810000" y="2819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800600" y="25908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21336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4384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474" y="2220912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2057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990600"/>
            <a:ext cx="37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1981" y="1687512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2040" y="1374342"/>
            <a:ext cx="352960" cy="184944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</p:cNvCxnSpPr>
          <p:nvPr/>
        </p:nvCxnSpPr>
        <p:spPr>
          <a:xfrm flipH="1" flipV="1">
            <a:off x="3207488" y="2654033"/>
            <a:ext cx="602512" cy="241567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886200" y="2667000"/>
            <a:ext cx="990600" cy="228600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6629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– Single Linkage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590800" y="3733800"/>
          <a:ext cx="3810000" cy="2636400"/>
        </p:xfrm>
        <a:graphic>
          <a:graphicData uri="http://schemas.openxmlformats.org/drawingml/2006/table">
            <a:tbl>
              <a:tblPr/>
              <a:tblGrid>
                <a:gridCol w="531085"/>
                <a:gridCol w="532019"/>
                <a:gridCol w="531085"/>
                <a:gridCol w="530152"/>
                <a:gridCol w="532019"/>
                <a:gridCol w="531085"/>
                <a:gridCol w="622555"/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877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295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255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412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564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219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669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 flipV="1">
            <a:off x="1421219" y="1524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5000" y="1295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2362200" y="19050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067493" y="2547144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810000" y="28194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4800600" y="2590800"/>
            <a:ext cx="152400" cy="152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21336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4384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4474" y="2220912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2057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990600"/>
            <a:ext cx="376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1981" y="1687512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52040" y="1374342"/>
            <a:ext cx="352960" cy="184944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</p:cNvCxnSpPr>
          <p:nvPr/>
        </p:nvCxnSpPr>
        <p:spPr>
          <a:xfrm flipH="1" flipV="1">
            <a:off x="3207488" y="2654033"/>
            <a:ext cx="602512" cy="241567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886200" y="2667000"/>
            <a:ext cx="990600" cy="228600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1"/>
          </p:cNvCxnSpPr>
          <p:nvPr/>
        </p:nvCxnSpPr>
        <p:spPr>
          <a:xfrm flipH="1" flipV="1">
            <a:off x="2492282" y="2035082"/>
            <a:ext cx="631918" cy="555718"/>
          </a:xfrm>
          <a:prstGeom prst="line">
            <a:avLst/>
          </a:prstGeom>
          <a:ln w="254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066800"/>
            <a:ext cx="8675688" cy="55165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nl-NL" sz="3200" b="1" kern="0" dirty="0"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nl-NL" sz="2800" kern="0" dirty="0">
                <a:latin typeface="+mn-lt"/>
              </a:rPr>
              <a:t> </a:t>
            </a:r>
            <a:r>
              <a:rPr lang="nl-NL" sz="2700" kern="0" dirty="0">
                <a:latin typeface="+mn-lt"/>
              </a:rPr>
              <a:t>Step 0: Start with a random partition into K clusters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3300"/>
              </a:buClr>
              <a:buFont typeface="Wingdings" pitchFamily="2" charset="2"/>
              <a:buChar char="v"/>
              <a:defRPr/>
            </a:pPr>
            <a:endParaRPr lang="nl-NL" sz="2700" kern="0" dirty="0"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nl-NL" sz="2700" kern="0" dirty="0">
                <a:latin typeface="+mn-lt"/>
              </a:rPr>
              <a:t> Step 1: Generate a new partition by assigning each object to its closest cluster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endParaRPr lang="nl-NL" sz="2700" kern="0" dirty="0"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nl-NL" sz="2700" kern="0" dirty="0">
                <a:latin typeface="+mn-lt"/>
              </a:rPr>
              <a:t> Step 2: Compute new cluster centers as the centroids of the clusters. </a:t>
            </a:r>
            <a:r>
              <a:rPr lang="en-US" sz="2800" dirty="0"/>
              <a:t>Reassign objects to the closest </a:t>
            </a:r>
            <a:r>
              <a:rPr lang="en-US" sz="2800" dirty="0" err="1"/>
              <a:t>centroids</a:t>
            </a:r>
            <a:r>
              <a:rPr lang="en-US" sz="2800" dirty="0"/>
              <a:t>.</a:t>
            </a:r>
            <a:endParaRPr lang="nl-NL" sz="2700" kern="0" dirty="0"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endParaRPr lang="nl-NL" sz="2700" kern="0" dirty="0">
              <a:latin typeface="+mn-l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nl-NL" sz="2700" kern="0" dirty="0">
                <a:latin typeface="+mn-lt"/>
              </a:rPr>
              <a:t> Step 3: Steps 1 and 2 are repeated until there is no change in the membership (also cluster centers remain the same)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381000"/>
            <a:ext cx="446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K-means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</a:endParaRP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1447800" y="1600200"/>
            <a:ext cx="2667000" cy="2362200"/>
            <a:chOff x="528" y="240"/>
            <a:chExt cx="2142" cy="1872"/>
          </a:xfrm>
        </p:grpSpPr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528" y="240"/>
            <a:ext cx="2142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Worksheet" r:id="rId3" imgW="3400654" imgH="2915107" progId="Excel.Sheet.8">
                    <p:embed/>
                  </p:oleObj>
                </mc:Choice>
                <mc:Fallback>
                  <p:oleObj name="Worksheet" r:id="rId3" imgW="3400654" imgH="2915107" progId="Excel.Sheet.8">
                    <p:embed/>
                    <p:pic>
                      <p:nvPicPr>
                        <p:cNvPr id="0" name="Object 5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0"/>
                          <a:ext cx="2142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7" name="Freeform 6"/>
            <p:cNvSpPr>
              <a:spLocks/>
            </p:cNvSpPr>
            <p:nvPr/>
          </p:nvSpPr>
          <p:spPr bwMode="auto">
            <a:xfrm>
              <a:off x="1008" y="557"/>
              <a:ext cx="852" cy="1260"/>
            </a:xfrm>
            <a:custGeom>
              <a:avLst/>
              <a:gdLst>
                <a:gd name="T0" fmla="*/ 518 w 852"/>
                <a:gd name="T1" fmla="*/ 280 h 1260"/>
                <a:gd name="T2" fmla="*/ 392 w 852"/>
                <a:gd name="T3" fmla="*/ 36 h 1260"/>
                <a:gd name="T4" fmla="*/ 237 w 852"/>
                <a:gd name="T5" fmla="*/ 21 h 1260"/>
                <a:gd name="T6" fmla="*/ 133 w 852"/>
                <a:gd name="T7" fmla="*/ 73 h 1260"/>
                <a:gd name="T8" fmla="*/ 0 w 852"/>
                <a:gd name="T9" fmla="*/ 369 h 1260"/>
                <a:gd name="T10" fmla="*/ 44 w 852"/>
                <a:gd name="T11" fmla="*/ 688 h 1260"/>
                <a:gd name="T12" fmla="*/ 362 w 852"/>
                <a:gd name="T13" fmla="*/ 1117 h 1260"/>
                <a:gd name="T14" fmla="*/ 429 w 852"/>
                <a:gd name="T15" fmla="*/ 1139 h 1260"/>
                <a:gd name="T16" fmla="*/ 451 w 852"/>
                <a:gd name="T17" fmla="*/ 1154 h 1260"/>
                <a:gd name="T18" fmla="*/ 525 w 852"/>
                <a:gd name="T19" fmla="*/ 1176 h 1260"/>
                <a:gd name="T20" fmla="*/ 622 w 852"/>
                <a:gd name="T21" fmla="*/ 1228 h 1260"/>
                <a:gd name="T22" fmla="*/ 792 w 852"/>
                <a:gd name="T23" fmla="*/ 1243 h 1260"/>
                <a:gd name="T24" fmla="*/ 785 w 852"/>
                <a:gd name="T25" fmla="*/ 1021 h 1260"/>
                <a:gd name="T26" fmla="*/ 748 w 852"/>
                <a:gd name="T27" fmla="*/ 954 h 1260"/>
                <a:gd name="T28" fmla="*/ 688 w 852"/>
                <a:gd name="T29" fmla="*/ 858 h 1260"/>
                <a:gd name="T30" fmla="*/ 622 w 852"/>
                <a:gd name="T31" fmla="*/ 762 h 1260"/>
                <a:gd name="T32" fmla="*/ 607 w 852"/>
                <a:gd name="T33" fmla="*/ 732 h 1260"/>
                <a:gd name="T34" fmla="*/ 592 w 852"/>
                <a:gd name="T35" fmla="*/ 710 h 1260"/>
                <a:gd name="T36" fmla="*/ 555 w 852"/>
                <a:gd name="T37" fmla="*/ 643 h 1260"/>
                <a:gd name="T38" fmla="*/ 540 w 852"/>
                <a:gd name="T39" fmla="*/ 621 h 1260"/>
                <a:gd name="T40" fmla="*/ 518 w 852"/>
                <a:gd name="T41" fmla="*/ 280 h 1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2"/>
                <a:gd name="T64" fmla="*/ 0 h 1260"/>
                <a:gd name="T65" fmla="*/ 852 w 852"/>
                <a:gd name="T66" fmla="*/ 1260 h 12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8" name="Freeform 7"/>
            <p:cNvSpPr>
              <a:spLocks/>
            </p:cNvSpPr>
            <p:nvPr/>
          </p:nvSpPr>
          <p:spPr bwMode="auto">
            <a:xfrm>
              <a:off x="1587" y="889"/>
              <a:ext cx="768" cy="630"/>
            </a:xfrm>
            <a:custGeom>
              <a:avLst/>
              <a:gdLst>
                <a:gd name="T0" fmla="*/ 183 w 768"/>
                <a:gd name="T1" fmla="*/ 67 h 630"/>
                <a:gd name="T2" fmla="*/ 72 w 768"/>
                <a:gd name="T3" fmla="*/ 74 h 630"/>
                <a:gd name="T4" fmla="*/ 5 w 768"/>
                <a:gd name="T5" fmla="*/ 170 h 630"/>
                <a:gd name="T6" fmla="*/ 13 w 768"/>
                <a:gd name="T7" fmla="*/ 311 h 630"/>
                <a:gd name="T8" fmla="*/ 57 w 768"/>
                <a:gd name="T9" fmla="*/ 356 h 630"/>
                <a:gd name="T10" fmla="*/ 109 w 768"/>
                <a:gd name="T11" fmla="*/ 415 h 630"/>
                <a:gd name="T12" fmla="*/ 235 w 768"/>
                <a:gd name="T13" fmla="*/ 548 h 630"/>
                <a:gd name="T14" fmla="*/ 257 w 768"/>
                <a:gd name="T15" fmla="*/ 570 h 630"/>
                <a:gd name="T16" fmla="*/ 331 w 768"/>
                <a:gd name="T17" fmla="*/ 593 h 630"/>
                <a:gd name="T18" fmla="*/ 450 w 768"/>
                <a:gd name="T19" fmla="*/ 630 h 630"/>
                <a:gd name="T20" fmla="*/ 598 w 768"/>
                <a:gd name="T21" fmla="*/ 607 h 630"/>
                <a:gd name="T22" fmla="*/ 657 w 768"/>
                <a:gd name="T23" fmla="*/ 585 h 630"/>
                <a:gd name="T24" fmla="*/ 687 w 768"/>
                <a:gd name="T25" fmla="*/ 533 h 630"/>
                <a:gd name="T26" fmla="*/ 717 w 768"/>
                <a:gd name="T27" fmla="*/ 474 h 630"/>
                <a:gd name="T28" fmla="*/ 724 w 768"/>
                <a:gd name="T29" fmla="*/ 437 h 630"/>
                <a:gd name="T30" fmla="*/ 739 w 768"/>
                <a:gd name="T31" fmla="*/ 415 h 630"/>
                <a:gd name="T32" fmla="*/ 768 w 768"/>
                <a:gd name="T33" fmla="*/ 296 h 630"/>
                <a:gd name="T34" fmla="*/ 761 w 768"/>
                <a:gd name="T35" fmla="*/ 178 h 630"/>
                <a:gd name="T36" fmla="*/ 724 w 768"/>
                <a:gd name="T37" fmla="*/ 111 h 630"/>
                <a:gd name="T38" fmla="*/ 465 w 768"/>
                <a:gd name="T39" fmla="*/ 0 h 630"/>
                <a:gd name="T40" fmla="*/ 205 w 768"/>
                <a:gd name="T41" fmla="*/ 30 h 630"/>
                <a:gd name="T42" fmla="*/ 183 w 768"/>
                <a:gd name="T43" fmla="*/ 67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8"/>
                <a:gd name="T67" fmla="*/ 0 h 630"/>
                <a:gd name="T68" fmla="*/ 768 w 768"/>
                <a:gd name="T69" fmla="*/ 630 h 6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19600" y="1676400"/>
            <a:ext cx="3733800" cy="2286000"/>
            <a:chOff x="2688" y="1296"/>
            <a:chExt cx="2016" cy="1296"/>
          </a:xfrm>
        </p:grpSpPr>
        <p:grpSp>
          <p:nvGrpSpPr>
            <p:cNvPr id="4113" name="Group 9"/>
            <p:cNvGrpSpPr>
              <a:grpSpLocks/>
            </p:cNvGrpSpPr>
            <p:nvPr/>
          </p:nvGrpSpPr>
          <p:grpSpPr bwMode="auto">
            <a:xfrm>
              <a:off x="3264" y="1296"/>
              <a:ext cx="1440" cy="1296"/>
              <a:chOff x="3108" y="240"/>
              <a:chExt cx="2142" cy="1872"/>
            </a:xfrm>
          </p:grpSpPr>
          <p:graphicFrame>
            <p:nvGraphicFramePr>
              <p:cNvPr id="4100" name="Object 10"/>
              <p:cNvGraphicFramePr>
                <a:graphicFrameLocks noChangeAspect="1"/>
              </p:cNvGraphicFramePr>
              <p:nvPr/>
            </p:nvGraphicFramePr>
            <p:xfrm>
              <a:off x="3108" y="240"/>
              <a:ext cx="2142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3" name="Worksheet" r:id="rId5" imgW="3400654" imgH="2915107" progId="Excel.Sheet.8">
                      <p:embed/>
                    </p:oleObj>
                  </mc:Choice>
                  <mc:Fallback>
                    <p:oleObj name="Worksheet" r:id="rId5" imgW="3400654" imgH="2915107" progId="Excel.Sheet.8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40"/>
                            <a:ext cx="2142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5" name="Freeform 11"/>
              <p:cNvSpPr>
                <a:spLocks/>
              </p:cNvSpPr>
              <p:nvPr/>
            </p:nvSpPr>
            <p:spPr bwMode="auto">
              <a:xfrm>
                <a:off x="3552" y="528"/>
                <a:ext cx="852" cy="1260"/>
              </a:xfrm>
              <a:custGeom>
                <a:avLst/>
                <a:gdLst>
                  <a:gd name="T0" fmla="*/ 518 w 852"/>
                  <a:gd name="T1" fmla="*/ 280 h 1260"/>
                  <a:gd name="T2" fmla="*/ 392 w 852"/>
                  <a:gd name="T3" fmla="*/ 36 h 1260"/>
                  <a:gd name="T4" fmla="*/ 237 w 852"/>
                  <a:gd name="T5" fmla="*/ 21 h 1260"/>
                  <a:gd name="T6" fmla="*/ 133 w 852"/>
                  <a:gd name="T7" fmla="*/ 73 h 1260"/>
                  <a:gd name="T8" fmla="*/ 0 w 852"/>
                  <a:gd name="T9" fmla="*/ 369 h 1260"/>
                  <a:gd name="T10" fmla="*/ 44 w 852"/>
                  <a:gd name="T11" fmla="*/ 688 h 1260"/>
                  <a:gd name="T12" fmla="*/ 362 w 852"/>
                  <a:gd name="T13" fmla="*/ 1117 h 1260"/>
                  <a:gd name="T14" fmla="*/ 429 w 852"/>
                  <a:gd name="T15" fmla="*/ 1139 h 1260"/>
                  <a:gd name="T16" fmla="*/ 451 w 852"/>
                  <a:gd name="T17" fmla="*/ 1154 h 1260"/>
                  <a:gd name="T18" fmla="*/ 525 w 852"/>
                  <a:gd name="T19" fmla="*/ 1176 h 1260"/>
                  <a:gd name="T20" fmla="*/ 622 w 852"/>
                  <a:gd name="T21" fmla="*/ 1228 h 1260"/>
                  <a:gd name="T22" fmla="*/ 792 w 852"/>
                  <a:gd name="T23" fmla="*/ 1243 h 1260"/>
                  <a:gd name="T24" fmla="*/ 785 w 852"/>
                  <a:gd name="T25" fmla="*/ 1021 h 1260"/>
                  <a:gd name="T26" fmla="*/ 748 w 852"/>
                  <a:gd name="T27" fmla="*/ 954 h 1260"/>
                  <a:gd name="T28" fmla="*/ 688 w 852"/>
                  <a:gd name="T29" fmla="*/ 858 h 1260"/>
                  <a:gd name="T30" fmla="*/ 622 w 852"/>
                  <a:gd name="T31" fmla="*/ 762 h 1260"/>
                  <a:gd name="T32" fmla="*/ 607 w 852"/>
                  <a:gd name="T33" fmla="*/ 732 h 1260"/>
                  <a:gd name="T34" fmla="*/ 592 w 852"/>
                  <a:gd name="T35" fmla="*/ 710 h 1260"/>
                  <a:gd name="T36" fmla="*/ 555 w 852"/>
                  <a:gd name="T37" fmla="*/ 643 h 1260"/>
                  <a:gd name="T38" fmla="*/ 540 w 852"/>
                  <a:gd name="T39" fmla="*/ 621 h 1260"/>
                  <a:gd name="T40" fmla="*/ 518 w 852"/>
                  <a:gd name="T41" fmla="*/ 280 h 12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2"/>
                  <a:gd name="T64" fmla="*/ 0 h 1260"/>
                  <a:gd name="T65" fmla="*/ 852 w 852"/>
                  <a:gd name="T66" fmla="*/ 1260 h 12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2" h="1260">
                    <a:moveTo>
                      <a:pt x="518" y="280"/>
                    </a:moveTo>
                    <a:cubicBezTo>
                      <a:pt x="509" y="187"/>
                      <a:pt x="497" y="69"/>
                      <a:pt x="392" y="36"/>
                    </a:cubicBezTo>
                    <a:cubicBezTo>
                      <a:pt x="339" y="0"/>
                      <a:pt x="309" y="15"/>
                      <a:pt x="237" y="21"/>
                    </a:cubicBezTo>
                    <a:cubicBezTo>
                      <a:pt x="194" y="31"/>
                      <a:pt x="168" y="45"/>
                      <a:pt x="133" y="73"/>
                    </a:cubicBezTo>
                    <a:cubicBezTo>
                      <a:pt x="84" y="168"/>
                      <a:pt x="20" y="262"/>
                      <a:pt x="0" y="369"/>
                    </a:cubicBezTo>
                    <a:cubicBezTo>
                      <a:pt x="5" y="481"/>
                      <a:pt x="3" y="584"/>
                      <a:pt x="44" y="688"/>
                    </a:cubicBezTo>
                    <a:cubicBezTo>
                      <a:pt x="78" y="870"/>
                      <a:pt x="173" y="1057"/>
                      <a:pt x="362" y="1117"/>
                    </a:cubicBezTo>
                    <a:cubicBezTo>
                      <a:pt x="415" y="1152"/>
                      <a:pt x="347" y="1112"/>
                      <a:pt x="429" y="1139"/>
                    </a:cubicBezTo>
                    <a:cubicBezTo>
                      <a:pt x="437" y="1142"/>
                      <a:pt x="443" y="1150"/>
                      <a:pt x="451" y="1154"/>
                    </a:cubicBezTo>
                    <a:cubicBezTo>
                      <a:pt x="473" y="1165"/>
                      <a:pt x="501" y="1168"/>
                      <a:pt x="525" y="1176"/>
                    </a:cubicBezTo>
                    <a:cubicBezTo>
                      <a:pt x="562" y="1201"/>
                      <a:pt x="581" y="1218"/>
                      <a:pt x="622" y="1228"/>
                    </a:cubicBezTo>
                    <a:cubicBezTo>
                      <a:pt x="684" y="1260"/>
                      <a:pt x="714" y="1249"/>
                      <a:pt x="792" y="1243"/>
                    </a:cubicBezTo>
                    <a:cubicBezTo>
                      <a:pt x="852" y="1183"/>
                      <a:pt x="819" y="1088"/>
                      <a:pt x="785" y="1021"/>
                    </a:cubicBezTo>
                    <a:cubicBezTo>
                      <a:pt x="770" y="992"/>
                      <a:pt x="773" y="979"/>
                      <a:pt x="748" y="954"/>
                    </a:cubicBezTo>
                    <a:cubicBezTo>
                      <a:pt x="735" y="917"/>
                      <a:pt x="711" y="888"/>
                      <a:pt x="688" y="858"/>
                    </a:cubicBezTo>
                    <a:cubicBezTo>
                      <a:pt x="676" y="821"/>
                      <a:pt x="643" y="795"/>
                      <a:pt x="622" y="762"/>
                    </a:cubicBezTo>
                    <a:cubicBezTo>
                      <a:pt x="616" y="753"/>
                      <a:pt x="613" y="742"/>
                      <a:pt x="607" y="732"/>
                    </a:cubicBezTo>
                    <a:cubicBezTo>
                      <a:pt x="603" y="724"/>
                      <a:pt x="597" y="717"/>
                      <a:pt x="592" y="710"/>
                    </a:cubicBezTo>
                    <a:cubicBezTo>
                      <a:pt x="580" y="671"/>
                      <a:pt x="589" y="694"/>
                      <a:pt x="555" y="643"/>
                    </a:cubicBezTo>
                    <a:cubicBezTo>
                      <a:pt x="550" y="636"/>
                      <a:pt x="540" y="621"/>
                      <a:pt x="540" y="621"/>
                    </a:cubicBezTo>
                    <a:cubicBezTo>
                      <a:pt x="519" y="510"/>
                      <a:pt x="518" y="392"/>
                      <a:pt x="518" y="28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6" name="Freeform 12"/>
              <p:cNvSpPr>
                <a:spLocks/>
              </p:cNvSpPr>
              <p:nvPr/>
            </p:nvSpPr>
            <p:spPr bwMode="auto">
              <a:xfrm>
                <a:off x="4176" y="912"/>
                <a:ext cx="768" cy="630"/>
              </a:xfrm>
              <a:custGeom>
                <a:avLst/>
                <a:gdLst>
                  <a:gd name="T0" fmla="*/ 183 w 768"/>
                  <a:gd name="T1" fmla="*/ 67 h 630"/>
                  <a:gd name="T2" fmla="*/ 72 w 768"/>
                  <a:gd name="T3" fmla="*/ 74 h 630"/>
                  <a:gd name="T4" fmla="*/ 5 w 768"/>
                  <a:gd name="T5" fmla="*/ 170 h 630"/>
                  <a:gd name="T6" fmla="*/ 13 w 768"/>
                  <a:gd name="T7" fmla="*/ 311 h 630"/>
                  <a:gd name="T8" fmla="*/ 57 w 768"/>
                  <a:gd name="T9" fmla="*/ 356 h 630"/>
                  <a:gd name="T10" fmla="*/ 109 w 768"/>
                  <a:gd name="T11" fmla="*/ 415 h 630"/>
                  <a:gd name="T12" fmla="*/ 235 w 768"/>
                  <a:gd name="T13" fmla="*/ 548 h 630"/>
                  <a:gd name="T14" fmla="*/ 257 w 768"/>
                  <a:gd name="T15" fmla="*/ 570 h 630"/>
                  <a:gd name="T16" fmla="*/ 331 w 768"/>
                  <a:gd name="T17" fmla="*/ 593 h 630"/>
                  <a:gd name="T18" fmla="*/ 450 w 768"/>
                  <a:gd name="T19" fmla="*/ 630 h 630"/>
                  <a:gd name="T20" fmla="*/ 598 w 768"/>
                  <a:gd name="T21" fmla="*/ 607 h 630"/>
                  <a:gd name="T22" fmla="*/ 657 w 768"/>
                  <a:gd name="T23" fmla="*/ 585 h 630"/>
                  <a:gd name="T24" fmla="*/ 687 w 768"/>
                  <a:gd name="T25" fmla="*/ 533 h 630"/>
                  <a:gd name="T26" fmla="*/ 717 w 768"/>
                  <a:gd name="T27" fmla="*/ 474 h 630"/>
                  <a:gd name="T28" fmla="*/ 724 w 768"/>
                  <a:gd name="T29" fmla="*/ 437 h 630"/>
                  <a:gd name="T30" fmla="*/ 739 w 768"/>
                  <a:gd name="T31" fmla="*/ 415 h 630"/>
                  <a:gd name="T32" fmla="*/ 768 w 768"/>
                  <a:gd name="T33" fmla="*/ 296 h 630"/>
                  <a:gd name="T34" fmla="*/ 761 w 768"/>
                  <a:gd name="T35" fmla="*/ 178 h 630"/>
                  <a:gd name="T36" fmla="*/ 724 w 768"/>
                  <a:gd name="T37" fmla="*/ 111 h 630"/>
                  <a:gd name="T38" fmla="*/ 465 w 768"/>
                  <a:gd name="T39" fmla="*/ 0 h 630"/>
                  <a:gd name="T40" fmla="*/ 205 w 768"/>
                  <a:gd name="T41" fmla="*/ 30 h 630"/>
                  <a:gd name="T42" fmla="*/ 183 w 768"/>
                  <a:gd name="T43" fmla="*/ 67 h 6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8"/>
                  <a:gd name="T67" fmla="*/ 0 h 630"/>
                  <a:gd name="T68" fmla="*/ 768 w 768"/>
                  <a:gd name="T69" fmla="*/ 630 h 6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8" h="630">
                    <a:moveTo>
                      <a:pt x="183" y="67"/>
                    </a:moveTo>
                    <a:cubicBezTo>
                      <a:pt x="146" y="41"/>
                      <a:pt x="112" y="61"/>
                      <a:pt x="72" y="74"/>
                    </a:cubicBezTo>
                    <a:cubicBezTo>
                      <a:pt x="13" y="114"/>
                      <a:pt x="28" y="107"/>
                      <a:pt x="5" y="170"/>
                    </a:cubicBezTo>
                    <a:cubicBezTo>
                      <a:pt x="8" y="217"/>
                      <a:pt x="0" y="266"/>
                      <a:pt x="13" y="311"/>
                    </a:cubicBezTo>
                    <a:cubicBezTo>
                      <a:pt x="19" y="331"/>
                      <a:pt x="45" y="339"/>
                      <a:pt x="57" y="356"/>
                    </a:cubicBezTo>
                    <a:cubicBezTo>
                      <a:pt x="92" y="407"/>
                      <a:pt x="72" y="390"/>
                      <a:pt x="109" y="415"/>
                    </a:cubicBezTo>
                    <a:cubicBezTo>
                      <a:pt x="145" y="467"/>
                      <a:pt x="187" y="508"/>
                      <a:pt x="235" y="548"/>
                    </a:cubicBezTo>
                    <a:cubicBezTo>
                      <a:pt x="243" y="555"/>
                      <a:pt x="248" y="565"/>
                      <a:pt x="257" y="570"/>
                    </a:cubicBezTo>
                    <a:cubicBezTo>
                      <a:pt x="283" y="584"/>
                      <a:pt x="305" y="583"/>
                      <a:pt x="331" y="593"/>
                    </a:cubicBezTo>
                    <a:cubicBezTo>
                      <a:pt x="371" y="608"/>
                      <a:pt x="408" y="621"/>
                      <a:pt x="450" y="630"/>
                    </a:cubicBezTo>
                    <a:cubicBezTo>
                      <a:pt x="498" y="625"/>
                      <a:pt x="551" y="623"/>
                      <a:pt x="598" y="607"/>
                    </a:cubicBezTo>
                    <a:cubicBezTo>
                      <a:pt x="618" y="600"/>
                      <a:pt x="657" y="585"/>
                      <a:pt x="657" y="585"/>
                    </a:cubicBezTo>
                    <a:cubicBezTo>
                      <a:pt x="675" y="536"/>
                      <a:pt x="651" y="594"/>
                      <a:pt x="687" y="533"/>
                    </a:cubicBezTo>
                    <a:cubicBezTo>
                      <a:pt x="698" y="514"/>
                      <a:pt x="717" y="474"/>
                      <a:pt x="717" y="474"/>
                    </a:cubicBezTo>
                    <a:cubicBezTo>
                      <a:pt x="719" y="462"/>
                      <a:pt x="720" y="449"/>
                      <a:pt x="724" y="437"/>
                    </a:cubicBezTo>
                    <a:cubicBezTo>
                      <a:pt x="727" y="429"/>
                      <a:pt x="736" y="423"/>
                      <a:pt x="739" y="415"/>
                    </a:cubicBezTo>
                    <a:cubicBezTo>
                      <a:pt x="750" y="382"/>
                      <a:pt x="760" y="332"/>
                      <a:pt x="768" y="296"/>
                    </a:cubicBezTo>
                    <a:cubicBezTo>
                      <a:pt x="766" y="257"/>
                      <a:pt x="766" y="217"/>
                      <a:pt x="761" y="178"/>
                    </a:cubicBezTo>
                    <a:cubicBezTo>
                      <a:pt x="754" y="127"/>
                      <a:pt x="750" y="142"/>
                      <a:pt x="724" y="111"/>
                    </a:cubicBezTo>
                    <a:cubicBezTo>
                      <a:pt x="653" y="27"/>
                      <a:pt x="566" y="24"/>
                      <a:pt x="465" y="0"/>
                    </a:cubicBezTo>
                    <a:cubicBezTo>
                      <a:pt x="370" y="4"/>
                      <a:pt x="294" y="6"/>
                      <a:pt x="205" y="30"/>
                    </a:cubicBezTo>
                    <a:cubicBezTo>
                      <a:pt x="154" y="63"/>
                      <a:pt x="144" y="53"/>
                      <a:pt x="183" y="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14" name="Line 13"/>
            <p:cNvSpPr>
              <a:spLocks noChangeShapeType="1"/>
            </p:cNvSpPr>
            <p:nvPr/>
          </p:nvSpPr>
          <p:spPr bwMode="auto">
            <a:xfrm>
              <a:off x="268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62600" y="4191000"/>
            <a:ext cx="2895600" cy="2438400"/>
            <a:chOff x="3312" y="2640"/>
            <a:chExt cx="1440" cy="1440"/>
          </a:xfrm>
        </p:grpSpPr>
        <p:graphicFrame>
          <p:nvGraphicFramePr>
            <p:cNvPr id="4099" name="Object 15"/>
            <p:cNvGraphicFramePr>
              <a:graphicFrameLocks noChangeAspect="1"/>
            </p:cNvGraphicFramePr>
            <p:nvPr/>
          </p:nvGraphicFramePr>
          <p:xfrm>
            <a:off x="3312" y="2832"/>
            <a:ext cx="144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Worksheet" r:id="rId7" imgW="3419856" imgH="2934005" progId="Excel.Sheet.8">
                    <p:embed/>
                  </p:oleObj>
                </mc:Choice>
                <mc:Fallback>
                  <p:oleObj name="Worksheet" r:id="rId7" imgW="3419856" imgH="2934005" progId="Excel.Sheet.8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832"/>
                          <a:ext cx="1440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984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47800" y="4114800"/>
            <a:ext cx="3581400" cy="2438400"/>
            <a:chOff x="1200" y="2832"/>
            <a:chExt cx="2016" cy="1248"/>
          </a:xfrm>
        </p:grpSpPr>
        <p:grpSp>
          <p:nvGrpSpPr>
            <p:cNvPr id="4108" name="Group 18"/>
            <p:cNvGrpSpPr>
              <a:grpSpLocks/>
            </p:cNvGrpSpPr>
            <p:nvPr/>
          </p:nvGrpSpPr>
          <p:grpSpPr bwMode="auto">
            <a:xfrm>
              <a:off x="1200" y="2832"/>
              <a:ext cx="1440" cy="1248"/>
              <a:chOff x="3108" y="2256"/>
              <a:chExt cx="2148" cy="1872"/>
            </a:xfrm>
          </p:grpSpPr>
          <p:graphicFrame>
            <p:nvGraphicFramePr>
              <p:cNvPr id="4098" name="Object 19"/>
              <p:cNvGraphicFramePr>
                <a:graphicFrameLocks noChangeAspect="1"/>
              </p:cNvGraphicFramePr>
              <p:nvPr/>
            </p:nvGraphicFramePr>
            <p:xfrm>
              <a:off x="3108" y="2256"/>
              <a:ext cx="2148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5" name="Worksheet" r:id="rId9" imgW="3410407" imgH="2924556" progId="Excel.Sheet.8">
                      <p:embed/>
                    </p:oleObj>
                  </mc:Choice>
                  <mc:Fallback>
                    <p:oleObj name="Worksheet" r:id="rId9" imgW="3410407" imgH="2924556" progId="Excel.Sheet.8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256"/>
                            <a:ext cx="2148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0" name="Freeform 20"/>
              <p:cNvSpPr>
                <a:spLocks/>
              </p:cNvSpPr>
              <p:nvPr/>
            </p:nvSpPr>
            <p:spPr bwMode="auto">
              <a:xfrm>
                <a:off x="3638" y="2571"/>
                <a:ext cx="728" cy="896"/>
              </a:xfrm>
              <a:custGeom>
                <a:avLst/>
                <a:gdLst>
                  <a:gd name="T0" fmla="*/ 199 w 728"/>
                  <a:gd name="T1" fmla="*/ 7 h 896"/>
                  <a:gd name="T2" fmla="*/ 110 w 728"/>
                  <a:gd name="T3" fmla="*/ 96 h 896"/>
                  <a:gd name="T4" fmla="*/ 80 w 728"/>
                  <a:gd name="T5" fmla="*/ 140 h 896"/>
                  <a:gd name="T6" fmla="*/ 65 w 728"/>
                  <a:gd name="T7" fmla="*/ 162 h 896"/>
                  <a:gd name="T8" fmla="*/ 21 w 728"/>
                  <a:gd name="T9" fmla="*/ 303 h 896"/>
                  <a:gd name="T10" fmla="*/ 65 w 728"/>
                  <a:gd name="T11" fmla="*/ 703 h 896"/>
                  <a:gd name="T12" fmla="*/ 110 w 728"/>
                  <a:gd name="T13" fmla="*/ 763 h 896"/>
                  <a:gd name="T14" fmla="*/ 332 w 728"/>
                  <a:gd name="T15" fmla="*/ 896 h 896"/>
                  <a:gd name="T16" fmla="*/ 495 w 728"/>
                  <a:gd name="T17" fmla="*/ 851 h 896"/>
                  <a:gd name="T18" fmla="*/ 636 w 728"/>
                  <a:gd name="T19" fmla="*/ 711 h 896"/>
                  <a:gd name="T20" fmla="*/ 688 w 728"/>
                  <a:gd name="T21" fmla="*/ 607 h 896"/>
                  <a:gd name="T22" fmla="*/ 702 w 728"/>
                  <a:gd name="T23" fmla="*/ 563 h 896"/>
                  <a:gd name="T24" fmla="*/ 710 w 728"/>
                  <a:gd name="T25" fmla="*/ 540 h 896"/>
                  <a:gd name="T26" fmla="*/ 680 w 728"/>
                  <a:gd name="T27" fmla="*/ 296 h 896"/>
                  <a:gd name="T28" fmla="*/ 569 w 728"/>
                  <a:gd name="T29" fmla="*/ 133 h 896"/>
                  <a:gd name="T30" fmla="*/ 510 w 728"/>
                  <a:gd name="T31" fmla="*/ 88 h 896"/>
                  <a:gd name="T32" fmla="*/ 465 w 728"/>
                  <a:gd name="T33" fmla="*/ 59 h 896"/>
                  <a:gd name="T34" fmla="*/ 295 w 728"/>
                  <a:gd name="T35" fmla="*/ 0 h 896"/>
                  <a:gd name="T36" fmla="*/ 206 w 728"/>
                  <a:gd name="T37" fmla="*/ 7 h 896"/>
                  <a:gd name="T38" fmla="*/ 184 w 728"/>
                  <a:gd name="T39" fmla="*/ 14 h 896"/>
                  <a:gd name="T40" fmla="*/ 199 w 728"/>
                  <a:gd name="T41" fmla="*/ 7 h 8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8"/>
                  <a:gd name="T64" fmla="*/ 0 h 896"/>
                  <a:gd name="T65" fmla="*/ 728 w 728"/>
                  <a:gd name="T66" fmla="*/ 896 h 8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11" name="Freeform 21"/>
              <p:cNvSpPr>
                <a:spLocks/>
              </p:cNvSpPr>
              <p:nvPr/>
            </p:nvSpPr>
            <p:spPr bwMode="auto">
              <a:xfrm>
                <a:off x="4090" y="2934"/>
                <a:ext cx="802" cy="889"/>
              </a:xfrm>
              <a:custGeom>
                <a:avLst/>
                <a:gdLst>
                  <a:gd name="T0" fmla="*/ 510 w 802"/>
                  <a:gd name="T1" fmla="*/ 44 h 889"/>
                  <a:gd name="T2" fmla="*/ 376 w 802"/>
                  <a:gd name="T3" fmla="*/ 177 h 889"/>
                  <a:gd name="T4" fmla="*/ 236 w 802"/>
                  <a:gd name="T5" fmla="*/ 296 h 889"/>
                  <a:gd name="T6" fmla="*/ 221 w 802"/>
                  <a:gd name="T7" fmla="*/ 318 h 889"/>
                  <a:gd name="T8" fmla="*/ 199 w 802"/>
                  <a:gd name="T9" fmla="*/ 333 h 889"/>
                  <a:gd name="T10" fmla="*/ 191 w 802"/>
                  <a:gd name="T11" fmla="*/ 355 h 889"/>
                  <a:gd name="T12" fmla="*/ 169 w 802"/>
                  <a:gd name="T13" fmla="*/ 385 h 889"/>
                  <a:gd name="T14" fmla="*/ 132 w 802"/>
                  <a:gd name="T15" fmla="*/ 496 h 889"/>
                  <a:gd name="T16" fmla="*/ 110 w 802"/>
                  <a:gd name="T17" fmla="*/ 518 h 889"/>
                  <a:gd name="T18" fmla="*/ 80 w 802"/>
                  <a:gd name="T19" fmla="*/ 562 h 889"/>
                  <a:gd name="T20" fmla="*/ 43 w 802"/>
                  <a:gd name="T21" fmla="*/ 629 h 889"/>
                  <a:gd name="T22" fmla="*/ 13 w 802"/>
                  <a:gd name="T23" fmla="*/ 703 h 889"/>
                  <a:gd name="T24" fmla="*/ 36 w 802"/>
                  <a:gd name="T25" fmla="*/ 844 h 889"/>
                  <a:gd name="T26" fmla="*/ 80 w 802"/>
                  <a:gd name="T27" fmla="*/ 874 h 889"/>
                  <a:gd name="T28" fmla="*/ 124 w 802"/>
                  <a:gd name="T29" fmla="*/ 888 h 889"/>
                  <a:gd name="T30" fmla="*/ 354 w 802"/>
                  <a:gd name="T31" fmla="*/ 874 h 889"/>
                  <a:gd name="T32" fmla="*/ 517 w 802"/>
                  <a:gd name="T33" fmla="*/ 822 h 889"/>
                  <a:gd name="T34" fmla="*/ 569 w 802"/>
                  <a:gd name="T35" fmla="*/ 792 h 889"/>
                  <a:gd name="T36" fmla="*/ 673 w 802"/>
                  <a:gd name="T37" fmla="*/ 651 h 889"/>
                  <a:gd name="T38" fmla="*/ 695 w 802"/>
                  <a:gd name="T39" fmla="*/ 600 h 889"/>
                  <a:gd name="T40" fmla="*/ 747 w 802"/>
                  <a:gd name="T41" fmla="*/ 533 h 889"/>
                  <a:gd name="T42" fmla="*/ 784 w 802"/>
                  <a:gd name="T43" fmla="*/ 451 h 889"/>
                  <a:gd name="T44" fmla="*/ 798 w 802"/>
                  <a:gd name="T45" fmla="*/ 385 h 889"/>
                  <a:gd name="T46" fmla="*/ 650 w 802"/>
                  <a:gd name="T47" fmla="*/ 0 h 889"/>
                  <a:gd name="T48" fmla="*/ 532 w 802"/>
                  <a:gd name="T49" fmla="*/ 22 h 889"/>
                  <a:gd name="T50" fmla="*/ 510 w 802"/>
                  <a:gd name="T51" fmla="*/ 44 h 8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02"/>
                  <a:gd name="T79" fmla="*/ 0 h 889"/>
                  <a:gd name="T80" fmla="*/ 802 w 802"/>
                  <a:gd name="T81" fmla="*/ 889 h 8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09" name="Line 22"/>
            <p:cNvSpPr>
              <a:spLocks noChangeShapeType="1"/>
            </p:cNvSpPr>
            <p:nvPr/>
          </p:nvSpPr>
          <p:spPr bwMode="auto">
            <a:xfrm flipH="1">
              <a:off x="2784" y="32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362200" y="560388"/>
            <a:ext cx="3949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K-means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381000"/>
            <a:ext cx="743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K-Means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Method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14478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</a:rPr>
              <a:t>Strength</a:t>
            </a:r>
            <a:r>
              <a:rPr lang="en-US" sz="2800">
                <a:solidFill>
                  <a:srgbClr val="000066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i="1"/>
              <a:t>Relatively efficient</a:t>
            </a:r>
            <a:endParaRPr lang="en-US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Often terminates at a </a:t>
            </a:r>
            <a:r>
              <a:rPr lang="en-US" sz="2400" i="1"/>
              <a:t>local optimum</a:t>
            </a:r>
            <a:r>
              <a:rPr lang="en-US" sz="2400"/>
              <a:t>. The </a:t>
            </a:r>
            <a:r>
              <a:rPr lang="en-US" sz="2400" i="1"/>
              <a:t>global optimum</a:t>
            </a:r>
            <a:r>
              <a:rPr lang="en-US" sz="2400"/>
              <a:t> may be found using techniques such as: </a:t>
            </a:r>
            <a:r>
              <a:rPr lang="en-US" sz="2400" i="1"/>
              <a:t>deterministic annealing</a:t>
            </a:r>
            <a:r>
              <a:rPr lang="en-US" sz="2400"/>
              <a:t> and </a:t>
            </a:r>
            <a:r>
              <a:rPr lang="en-US" sz="2400" i="1"/>
              <a:t>genetic algorithms</a:t>
            </a: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66"/>
                </a:solidFill>
              </a:rPr>
              <a:t>Weakness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Applicable only when </a:t>
            </a:r>
            <a:r>
              <a:rPr lang="en-US" sz="2400" i="1"/>
              <a:t>mean</a:t>
            </a:r>
            <a:r>
              <a:rPr lang="en-US" sz="2400"/>
              <a:t>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Need to specify </a:t>
            </a:r>
            <a:r>
              <a:rPr lang="en-US" sz="2400" i="1"/>
              <a:t>k, </a:t>
            </a:r>
            <a:r>
              <a:rPr lang="en-US" sz="2400"/>
              <a:t>the </a:t>
            </a:r>
            <a:r>
              <a:rPr lang="en-US" sz="2400" i="1"/>
              <a:t>number</a:t>
            </a:r>
            <a:r>
              <a:rPr lang="en-US" sz="2400"/>
              <a:t> of clusters, in advance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Unable to handle noisy data and </a:t>
            </a:r>
            <a:r>
              <a:rPr lang="en-US" sz="2400" i="1"/>
              <a:t>outliers</a:t>
            </a:r>
            <a:endParaRPr lang="en-US" sz="24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Not suitable to discover clusters with </a:t>
            </a:r>
            <a:r>
              <a:rPr lang="en-US" sz="2400" i="1"/>
              <a:t>non-convex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74638"/>
            <a:ext cx="8458200" cy="7159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Determining the number of clusters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We calculate a measure of cluster quality </a:t>
            </a:r>
            <a:r>
              <a:rPr lang="en-US" sz="2400" i="1" kern="0" dirty="0">
                <a:latin typeface="+mn-lt"/>
              </a:rPr>
              <a:t>Q</a:t>
            </a:r>
            <a:r>
              <a:rPr lang="en-US" sz="2400" kern="0" dirty="0">
                <a:latin typeface="+mn-lt"/>
              </a:rPr>
              <a:t> and then try different values of </a:t>
            </a:r>
            <a:r>
              <a:rPr lang="en-US" sz="2400" i="1" kern="0" dirty="0">
                <a:latin typeface="+mn-lt"/>
              </a:rPr>
              <a:t>k</a:t>
            </a:r>
            <a:r>
              <a:rPr lang="en-US" sz="2400" kern="0" dirty="0">
                <a:latin typeface="+mn-lt"/>
              </a:rPr>
              <a:t> until we get an optimal value for </a:t>
            </a:r>
            <a:r>
              <a:rPr lang="en-US" sz="2400" i="1" kern="0" dirty="0">
                <a:latin typeface="+mn-lt"/>
              </a:rPr>
              <a:t>Q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There  are  different choices of  </a:t>
            </a:r>
            <a:r>
              <a:rPr lang="en-US" sz="2400" i="1" kern="0" dirty="0">
                <a:latin typeface="+mn-lt"/>
              </a:rPr>
              <a:t>Q</a:t>
            </a:r>
            <a:r>
              <a:rPr lang="en-US" sz="2400" kern="0" dirty="0">
                <a:latin typeface="+mn-lt"/>
              </a:rPr>
              <a:t>  and our decision will depend on what dissimilarity  measure  we’re using and what types of clusters we want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dirty="0" err="1">
                <a:latin typeface="Arial" pitchFamily="34" charset="0"/>
              </a:rPr>
              <a:t>Jagota</a:t>
            </a:r>
            <a:r>
              <a:rPr lang="en-US" sz="2400" dirty="0">
                <a:latin typeface="Arial" pitchFamily="34" charset="0"/>
              </a:rPr>
              <a:t> suggests a measure that emphasizes cluster tightness or homogeneity: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     |</a:t>
            </a:r>
            <a:r>
              <a:rPr lang="en-US" sz="2400" i="1" dirty="0" err="1">
                <a:latin typeface="Arial" pitchFamily="34" charset="0"/>
              </a:rPr>
              <a:t>C</a:t>
            </a:r>
            <a:r>
              <a:rPr lang="en-US" sz="2400" i="1" baseline="-25000" dirty="0" err="1">
                <a:latin typeface="Arial" pitchFamily="34" charset="0"/>
              </a:rPr>
              <a:t>i</a:t>
            </a:r>
            <a:r>
              <a:rPr lang="en-US" sz="2400" i="1" baseline="-25000" dirty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| is the number of data points in cluster </a:t>
            </a:r>
            <a:r>
              <a:rPr lang="en-US" sz="2400" i="1" dirty="0">
                <a:latin typeface="Arial" pitchFamily="34" charset="0"/>
              </a:rPr>
              <a:t>I</a:t>
            </a:r>
          </a:p>
          <a:p>
            <a:pPr>
              <a:defRPr/>
            </a:pPr>
            <a:endParaRPr lang="en-US" sz="2400" dirty="0">
              <a:latin typeface="Arial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i="1" dirty="0">
                <a:latin typeface="Arial" pitchFamily="34" charset="0"/>
              </a:rPr>
              <a:t> Q</a:t>
            </a:r>
            <a:r>
              <a:rPr lang="en-US" sz="2400" dirty="0">
                <a:latin typeface="Arial" pitchFamily="34" charset="0"/>
              </a:rPr>
              <a:t> will be small if (on average) the data points in each cluster are close</a:t>
            </a:r>
            <a:endParaRPr lang="en-US" sz="2400" kern="0" dirty="0">
              <a:latin typeface="+mn-lt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438400" y="3505200"/>
          <a:ext cx="34290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3" imgW="1460160" imgH="457200" progId="Equation.3">
                  <p:embed/>
                </p:oleObj>
              </mc:Choice>
              <mc:Fallback>
                <p:oleObj name="Equation" r:id="rId3" imgW="1460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3429000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Self-Organizing Maps (SOM)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Based on work of </a:t>
            </a:r>
            <a:r>
              <a:rPr lang="en-US" sz="2600" kern="0" dirty="0" err="1">
                <a:latin typeface="+mn-lt"/>
              </a:rPr>
              <a:t>Kohonen</a:t>
            </a:r>
            <a:r>
              <a:rPr lang="en-US" sz="2600" kern="0" dirty="0">
                <a:latin typeface="+mn-lt"/>
              </a:rPr>
              <a:t> on learning/memory in the human brain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As with </a:t>
            </a:r>
            <a:r>
              <a:rPr lang="en-US" sz="2600" i="1" kern="0" dirty="0">
                <a:latin typeface="+mn-lt"/>
              </a:rPr>
              <a:t>k</a:t>
            </a:r>
            <a:r>
              <a:rPr lang="en-US" sz="2600" kern="0" dirty="0">
                <a:latin typeface="+mn-lt"/>
              </a:rPr>
              <a:t>-means, we specify the number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We also specify a topology – a 2D grid that gives the geometric relationships between the clusters (i.e., which clusters should be near or distant from each other)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The algorithm learns a mapping from the high dimensional space of the data points onto the points of the 2D grid (there is one grid point for each cluster)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4133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cluster?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800"/>
              <a:t>A cluster is a group that has homogeneity (internal cohesion) and separation (external isolation).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800"/>
              <a:t> The relationships between objects being studied are assessed by similarity or dissimilarity measures.</a:t>
            </a:r>
          </a:p>
        </p:txBody>
      </p:sp>
      <p:sp>
        <p:nvSpPr>
          <p:cNvPr id="11268" name="Oval 17"/>
          <p:cNvSpPr>
            <a:spLocks noChangeArrowheads="1"/>
          </p:cNvSpPr>
          <p:nvPr/>
        </p:nvSpPr>
        <p:spPr bwMode="auto">
          <a:xfrm>
            <a:off x="762000" y="3810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41"/>
          <p:cNvSpPr>
            <a:spLocks noChangeShapeType="1"/>
          </p:cNvSpPr>
          <p:nvPr/>
        </p:nvSpPr>
        <p:spPr bwMode="auto">
          <a:xfrm>
            <a:off x="2057400" y="3200400"/>
            <a:ext cx="0" cy="36576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42"/>
          <p:cNvSpPr>
            <a:spLocks noChangeShapeType="1"/>
          </p:cNvSpPr>
          <p:nvPr/>
        </p:nvSpPr>
        <p:spPr bwMode="auto">
          <a:xfrm>
            <a:off x="4419600" y="3200400"/>
            <a:ext cx="0" cy="36576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43"/>
          <p:cNvSpPr>
            <a:spLocks noChangeShapeType="1"/>
          </p:cNvSpPr>
          <p:nvPr/>
        </p:nvSpPr>
        <p:spPr bwMode="auto">
          <a:xfrm>
            <a:off x="6858000" y="3200400"/>
            <a:ext cx="0" cy="36576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Oval 44"/>
          <p:cNvSpPr>
            <a:spLocks noChangeArrowheads="1"/>
          </p:cNvSpPr>
          <p:nvPr/>
        </p:nvSpPr>
        <p:spPr bwMode="auto">
          <a:xfrm>
            <a:off x="6248400" y="4267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45"/>
          <p:cNvSpPr>
            <a:spLocks noChangeArrowheads="1"/>
          </p:cNvSpPr>
          <p:nvPr/>
        </p:nvSpPr>
        <p:spPr bwMode="auto">
          <a:xfrm>
            <a:off x="6096000" y="4419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46"/>
          <p:cNvSpPr>
            <a:spLocks noChangeArrowheads="1"/>
          </p:cNvSpPr>
          <p:nvPr/>
        </p:nvSpPr>
        <p:spPr bwMode="auto">
          <a:xfrm>
            <a:off x="5715000" y="4572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47"/>
          <p:cNvSpPr>
            <a:spLocks noChangeArrowheads="1"/>
          </p:cNvSpPr>
          <p:nvPr/>
        </p:nvSpPr>
        <p:spPr bwMode="auto">
          <a:xfrm>
            <a:off x="5486400" y="44958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48"/>
          <p:cNvSpPr>
            <a:spLocks noChangeArrowheads="1"/>
          </p:cNvSpPr>
          <p:nvPr/>
        </p:nvSpPr>
        <p:spPr bwMode="auto">
          <a:xfrm>
            <a:off x="5943600" y="45720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49"/>
          <p:cNvSpPr>
            <a:spLocks noChangeArrowheads="1"/>
          </p:cNvSpPr>
          <p:nvPr/>
        </p:nvSpPr>
        <p:spPr bwMode="auto">
          <a:xfrm>
            <a:off x="6324600" y="4114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50"/>
          <p:cNvSpPr>
            <a:spLocks noChangeArrowheads="1"/>
          </p:cNvSpPr>
          <p:nvPr/>
        </p:nvSpPr>
        <p:spPr bwMode="auto">
          <a:xfrm>
            <a:off x="6324600" y="3886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58"/>
          <p:cNvSpPr>
            <a:spLocks noChangeArrowheads="1"/>
          </p:cNvSpPr>
          <p:nvPr/>
        </p:nvSpPr>
        <p:spPr bwMode="auto">
          <a:xfrm>
            <a:off x="5638800" y="3886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62"/>
          <p:cNvSpPr>
            <a:spLocks noChangeArrowheads="1"/>
          </p:cNvSpPr>
          <p:nvPr/>
        </p:nvSpPr>
        <p:spPr bwMode="auto">
          <a:xfrm>
            <a:off x="8077200" y="48006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63"/>
          <p:cNvSpPr>
            <a:spLocks noChangeArrowheads="1"/>
          </p:cNvSpPr>
          <p:nvPr/>
        </p:nvSpPr>
        <p:spPr bwMode="auto">
          <a:xfrm>
            <a:off x="8305800" y="51816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64"/>
          <p:cNvSpPr>
            <a:spLocks noChangeArrowheads="1"/>
          </p:cNvSpPr>
          <p:nvPr/>
        </p:nvSpPr>
        <p:spPr bwMode="auto">
          <a:xfrm>
            <a:off x="8229600" y="45720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65"/>
          <p:cNvSpPr>
            <a:spLocks noChangeArrowheads="1"/>
          </p:cNvSpPr>
          <p:nvPr/>
        </p:nvSpPr>
        <p:spPr bwMode="auto">
          <a:xfrm>
            <a:off x="8458200" y="5029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66"/>
          <p:cNvSpPr>
            <a:spLocks noChangeArrowheads="1"/>
          </p:cNvSpPr>
          <p:nvPr/>
        </p:nvSpPr>
        <p:spPr bwMode="auto">
          <a:xfrm>
            <a:off x="8305800" y="5410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67"/>
          <p:cNvSpPr>
            <a:spLocks noChangeArrowheads="1"/>
          </p:cNvSpPr>
          <p:nvPr/>
        </p:nvSpPr>
        <p:spPr bwMode="auto">
          <a:xfrm>
            <a:off x="8534400" y="5257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68"/>
          <p:cNvSpPr>
            <a:spLocks noChangeArrowheads="1"/>
          </p:cNvSpPr>
          <p:nvPr/>
        </p:nvSpPr>
        <p:spPr bwMode="auto">
          <a:xfrm>
            <a:off x="8534400" y="5486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69"/>
          <p:cNvSpPr>
            <a:spLocks noChangeArrowheads="1"/>
          </p:cNvSpPr>
          <p:nvPr/>
        </p:nvSpPr>
        <p:spPr bwMode="auto">
          <a:xfrm>
            <a:off x="83058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70"/>
          <p:cNvSpPr>
            <a:spLocks noChangeArrowheads="1"/>
          </p:cNvSpPr>
          <p:nvPr/>
        </p:nvSpPr>
        <p:spPr bwMode="auto">
          <a:xfrm>
            <a:off x="8382000" y="56388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71"/>
          <p:cNvSpPr>
            <a:spLocks noChangeArrowheads="1"/>
          </p:cNvSpPr>
          <p:nvPr/>
        </p:nvSpPr>
        <p:spPr bwMode="auto">
          <a:xfrm>
            <a:off x="7543800" y="3733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72"/>
          <p:cNvSpPr>
            <a:spLocks noChangeArrowheads="1"/>
          </p:cNvSpPr>
          <p:nvPr/>
        </p:nvSpPr>
        <p:spPr bwMode="auto">
          <a:xfrm>
            <a:off x="7696200" y="3886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73"/>
          <p:cNvSpPr>
            <a:spLocks noChangeArrowheads="1"/>
          </p:cNvSpPr>
          <p:nvPr/>
        </p:nvSpPr>
        <p:spPr bwMode="auto">
          <a:xfrm>
            <a:off x="7467600" y="39624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74"/>
          <p:cNvSpPr>
            <a:spLocks noChangeArrowheads="1"/>
          </p:cNvSpPr>
          <p:nvPr/>
        </p:nvSpPr>
        <p:spPr bwMode="auto">
          <a:xfrm>
            <a:off x="8001000" y="4572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75"/>
          <p:cNvSpPr>
            <a:spLocks noChangeArrowheads="1"/>
          </p:cNvSpPr>
          <p:nvPr/>
        </p:nvSpPr>
        <p:spPr bwMode="auto">
          <a:xfrm>
            <a:off x="7696200" y="41148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76"/>
          <p:cNvSpPr>
            <a:spLocks noChangeArrowheads="1"/>
          </p:cNvSpPr>
          <p:nvPr/>
        </p:nvSpPr>
        <p:spPr bwMode="auto">
          <a:xfrm>
            <a:off x="7924800" y="4114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77"/>
          <p:cNvSpPr>
            <a:spLocks noChangeArrowheads="1"/>
          </p:cNvSpPr>
          <p:nvPr/>
        </p:nvSpPr>
        <p:spPr bwMode="auto">
          <a:xfrm>
            <a:off x="8001000" y="43434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78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79"/>
          <p:cNvSpPr>
            <a:spLocks noChangeArrowheads="1"/>
          </p:cNvSpPr>
          <p:nvPr/>
        </p:nvSpPr>
        <p:spPr bwMode="auto">
          <a:xfrm>
            <a:off x="7772400" y="4419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80"/>
          <p:cNvSpPr>
            <a:spLocks noChangeArrowheads="1"/>
          </p:cNvSpPr>
          <p:nvPr/>
        </p:nvSpPr>
        <p:spPr bwMode="auto">
          <a:xfrm>
            <a:off x="7086600" y="52578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81"/>
          <p:cNvSpPr>
            <a:spLocks noChangeArrowheads="1"/>
          </p:cNvSpPr>
          <p:nvPr/>
        </p:nvSpPr>
        <p:spPr bwMode="auto">
          <a:xfrm>
            <a:off x="8153400" y="5029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82"/>
          <p:cNvSpPr>
            <a:spLocks noChangeArrowheads="1"/>
          </p:cNvSpPr>
          <p:nvPr/>
        </p:nvSpPr>
        <p:spPr bwMode="auto">
          <a:xfrm>
            <a:off x="7391400" y="53340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83"/>
          <p:cNvSpPr>
            <a:spLocks noChangeArrowheads="1"/>
          </p:cNvSpPr>
          <p:nvPr/>
        </p:nvSpPr>
        <p:spPr bwMode="auto">
          <a:xfrm>
            <a:off x="8382000" y="59436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84"/>
          <p:cNvSpPr>
            <a:spLocks noChangeArrowheads="1"/>
          </p:cNvSpPr>
          <p:nvPr/>
        </p:nvSpPr>
        <p:spPr bwMode="auto">
          <a:xfrm>
            <a:off x="7239000" y="3581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85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86"/>
          <p:cNvSpPr>
            <a:spLocks noChangeArrowheads="1"/>
          </p:cNvSpPr>
          <p:nvPr/>
        </p:nvSpPr>
        <p:spPr bwMode="auto">
          <a:xfrm>
            <a:off x="8458200" y="6400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87"/>
          <p:cNvSpPr>
            <a:spLocks noChangeArrowheads="1"/>
          </p:cNvSpPr>
          <p:nvPr/>
        </p:nvSpPr>
        <p:spPr bwMode="auto">
          <a:xfrm>
            <a:off x="8686800" y="6172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88"/>
          <p:cNvSpPr>
            <a:spLocks noChangeArrowheads="1"/>
          </p:cNvSpPr>
          <p:nvPr/>
        </p:nvSpPr>
        <p:spPr bwMode="auto">
          <a:xfrm>
            <a:off x="7467600" y="3505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89"/>
          <p:cNvSpPr>
            <a:spLocks noChangeArrowheads="1"/>
          </p:cNvSpPr>
          <p:nvPr/>
        </p:nvSpPr>
        <p:spPr bwMode="auto">
          <a:xfrm>
            <a:off x="7239000" y="5410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90"/>
          <p:cNvSpPr>
            <a:spLocks noChangeArrowheads="1"/>
          </p:cNvSpPr>
          <p:nvPr/>
        </p:nvSpPr>
        <p:spPr bwMode="auto">
          <a:xfrm>
            <a:off x="8610600" y="5715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Oval 91"/>
          <p:cNvSpPr>
            <a:spLocks noChangeArrowheads="1"/>
          </p:cNvSpPr>
          <p:nvPr/>
        </p:nvSpPr>
        <p:spPr bwMode="auto">
          <a:xfrm>
            <a:off x="7162800" y="5029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92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93"/>
          <p:cNvSpPr>
            <a:spLocks noChangeArrowheads="1"/>
          </p:cNvSpPr>
          <p:nvPr/>
        </p:nvSpPr>
        <p:spPr bwMode="auto">
          <a:xfrm>
            <a:off x="7239000" y="51816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Oval 94"/>
          <p:cNvSpPr>
            <a:spLocks noChangeArrowheads="1"/>
          </p:cNvSpPr>
          <p:nvPr/>
        </p:nvSpPr>
        <p:spPr bwMode="auto">
          <a:xfrm>
            <a:off x="78486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Oval 95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Oval 96"/>
          <p:cNvSpPr>
            <a:spLocks noChangeArrowheads="1"/>
          </p:cNvSpPr>
          <p:nvPr/>
        </p:nvSpPr>
        <p:spPr bwMode="auto">
          <a:xfrm>
            <a:off x="7391400" y="5105400"/>
            <a:ext cx="152400" cy="152400"/>
          </a:xfrm>
          <a:prstGeom prst="ellipse">
            <a:avLst/>
          </a:pr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Oval 97"/>
          <p:cNvSpPr>
            <a:spLocks noChangeArrowheads="1"/>
          </p:cNvSpPr>
          <p:nvPr/>
        </p:nvSpPr>
        <p:spPr bwMode="auto">
          <a:xfrm>
            <a:off x="8610600" y="5943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Oval 17"/>
          <p:cNvSpPr>
            <a:spLocks noChangeArrowheads="1"/>
          </p:cNvSpPr>
          <p:nvPr/>
        </p:nvSpPr>
        <p:spPr bwMode="auto">
          <a:xfrm>
            <a:off x="838200" y="4038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Oval 17"/>
          <p:cNvSpPr>
            <a:spLocks noChangeArrowheads="1"/>
          </p:cNvSpPr>
          <p:nvPr/>
        </p:nvSpPr>
        <p:spPr bwMode="auto">
          <a:xfrm>
            <a:off x="381000" y="4038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Oval 17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17"/>
          <p:cNvSpPr>
            <a:spLocks noChangeArrowheads="1"/>
          </p:cNvSpPr>
          <p:nvPr/>
        </p:nvSpPr>
        <p:spPr bwMode="auto">
          <a:xfrm>
            <a:off x="3276600" y="5029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Oval 17"/>
          <p:cNvSpPr>
            <a:spLocks noChangeArrowheads="1"/>
          </p:cNvSpPr>
          <p:nvPr/>
        </p:nvSpPr>
        <p:spPr bwMode="auto">
          <a:xfrm>
            <a:off x="685800" y="4419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Oval 17"/>
          <p:cNvSpPr>
            <a:spLocks noChangeArrowheads="1"/>
          </p:cNvSpPr>
          <p:nvPr/>
        </p:nvSpPr>
        <p:spPr bwMode="auto">
          <a:xfrm>
            <a:off x="1219200" y="5486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Oval 17"/>
          <p:cNvSpPr>
            <a:spLocks noChangeArrowheads="1"/>
          </p:cNvSpPr>
          <p:nvPr/>
        </p:nvSpPr>
        <p:spPr bwMode="auto">
          <a:xfrm>
            <a:off x="2743200" y="4419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Oval 17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Oval 17"/>
          <p:cNvSpPr>
            <a:spLocks noChangeArrowheads="1"/>
          </p:cNvSpPr>
          <p:nvPr/>
        </p:nvSpPr>
        <p:spPr bwMode="auto">
          <a:xfrm>
            <a:off x="2971800" y="4800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Oval 17"/>
          <p:cNvSpPr>
            <a:spLocks noChangeArrowheads="1"/>
          </p:cNvSpPr>
          <p:nvPr/>
        </p:nvSpPr>
        <p:spPr bwMode="auto">
          <a:xfrm>
            <a:off x="457200" y="3810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Oval 17"/>
          <p:cNvSpPr>
            <a:spLocks noChangeArrowheads="1"/>
          </p:cNvSpPr>
          <p:nvPr/>
        </p:nvSpPr>
        <p:spPr bwMode="auto">
          <a:xfrm>
            <a:off x="60960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Oval 17"/>
          <p:cNvSpPr>
            <a:spLocks noChangeArrowheads="1"/>
          </p:cNvSpPr>
          <p:nvPr/>
        </p:nvSpPr>
        <p:spPr bwMode="auto">
          <a:xfrm>
            <a:off x="609600" y="4191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Oval 17"/>
          <p:cNvSpPr>
            <a:spLocks noChangeArrowheads="1"/>
          </p:cNvSpPr>
          <p:nvPr/>
        </p:nvSpPr>
        <p:spPr bwMode="auto">
          <a:xfrm>
            <a:off x="914400" y="4267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Oval 17"/>
          <p:cNvSpPr>
            <a:spLocks noChangeArrowheads="1"/>
          </p:cNvSpPr>
          <p:nvPr/>
        </p:nvSpPr>
        <p:spPr bwMode="auto">
          <a:xfrm>
            <a:off x="2667000" y="4191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Oval 17"/>
          <p:cNvSpPr>
            <a:spLocks noChangeArrowheads="1"/>
          </p:cNvSpPr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17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Oval 17"/>
          <p:cNvSpPr>
            <a:spLocks noChangeArrowheads="1"/>
          </p:cNvSpPr>
          <p:nvPr/>
        </p:nvSpPr>
        <p:spPr bwMode="auto">
          <a:xfrm>
            <a:off x="3124200" y="4191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Oval 17"/>
          <p:cNvSpPr>
            <a:spLocks noChangeArrowheads="1"/>
          </p:cNvSpPr>
          <p:nvPr/>
        </p:nvSpPr>
        <p:spPr bwMode="auto">
          <a:xfrm>
            <a:off x="274320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Oval 17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5" name="Oval 17"/>
          <p:cNvSpPr>
            <a:spLocks noChangeArrowheads="1"/>
          </p:cNvSpPr>
          <p:nvPr/>
        </p:nvSpPr>
        <p:spPr bwMode="auto">
          <a:xfrm>
            <a:off x="990600" y="5334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6" name="Oval 17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Oval 17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Oval 17"/>
          <p:cNvSpPr>
            <a:spLocks noChangeArrowheads="1"/>
          </p:cNvSpPr>
          <p:nvPr/>
        </p:nvSpPr>
        <p:spPr bwMode="auto">
          <a:xfrm>
            <a:off x="3581400" y="5410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Oval 17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Oval 17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Oval 17"/>
          <p:cNvSpPr>
            <a:spLocks noChangeArrowheads="1"/>
          </p:cNvSpPr>
          <p:nvPr/>
        </p:nvSpPr>
        <p:spPr bwMode="auto">
          <a:xfrm>
            <a:off x="1295400" y="5715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Oval 17"/>
          <p:cNvSpPr>
            <a:spLocks noChangeArrowheads="1"/>
          </p:cNvSpPr>
          <p:nvPr/>
        </p:nvSpPr>
        <p:spPr bwMode="auto">
          <a:xfrm>
            <a:off x="1447800" y="5562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Oval 17"/>
          <p:cNvSpPr>
            <a:spLocks noChangeArrowheads="1"/>
          </p:cNvSpPr>
          <p:nvPr/>
        </p:nvSpPr>
        <p:spPr bwMode="auto">
          <a:xfrm>
            <a:off x="1447800" y="5334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Oval 17"/>
          <p:cNvSpPr>
            <a:spLocks noChangeArrowheads="1"/>
          </p:cNvSpPr>
          <p:nvPr/>
        </p:nvSpPr>
        <p:spPr bwMode="auto">
          <a:xfrm>
            <a:off x="1219200" y="5257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Oval 17"/>
          <p:cNvSpPr>
            <a:spLocks noChangeArrowheads="1"/>
          </p:cNvSpPr>
          <p:nvPr/>
        </p:nvSpPr>
        <p:spPr bwMode="auto">
          <a:xfrm>
            <a:off x="1066800" y="5105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17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17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Oval 17"/>
          <p:cNvSpPr>
            <a:spLocks noChangeArrowheads="1"/>
          </p:cNvSpPr>
          <p:nvPr/>
        </p:nvSpPr>
        <p:spPr bwMode="auto">
          <a:xfrm>
            <a:off x="6096000" y="3581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Oval 17"/>
          <p:cNvSpPr>
            <a:spLocks noChangeArrowheads="1"/>
          </p:cNvSpPr>
          <p:nvPr/>
        </p:nvSpPr>
        <p:spPr bwMode="auto">
          <a:xfrm>
            <a:off x="5867400" y="3429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Oval 17"/>
          <p:cNvSpPr>
            <a:spLocks noChangeArrowheads="1"/>
          </p:cNvSpPr>
          <p:nvPr/>
        </p:nvSpPr>
        <p:spPr bwMode="auto">
          <a:xfrm>
            <a:off x="3276600" y="5715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Oval 17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2" name="Oval 17"/>
          <p:cNvSpPr>
            <a:spLocks noChangeArrowheads="1"/>
          </p:cNvSpPr>
          <p:nvPr/>
        </p:nvSpPr>
        <p:spPr bwMode="auto">
          <a:xfrm>
            <a:off x="3505200" y="5638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17"/>
          <p:cNvSpPr>
            <a:spLocks noChangeArrowheads="1"/>
          </p:cNvSpPr>
          <p:nvPr/>
        </p:nvSpPr>
        <p:spPr bwMode="auto">
          <a:xfrm>
            <a:off x="3733800" y="5715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Oval 17"/>
          <p:cNvSpPr>
            <a:spLocks noChangeArrowheads="1"/>
          </p:cNvSpPr>
          <p:nvPr/>
        </p:nvSpPr>
        <p:spPr bwMode="auto">
          <a:xfrm>
            <a:off x="3505200" y="5867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Oval 17"/>
          <p:cNvSpPr>
            <a:spLocks noChangeArrowheads="1"/>
          </p:cNvSpPr>
          <p:nvPr/>
        </p:nvSpPr>
        <p:spPr bwMode="auto">
          <a:xfrm>
            <a:off x="5181600" y="3886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Oval 17"/>
          <p:cNvSpPr>
            <a:spLocks noChangeArrowheads="1"/>
          </p:cNvSpPr>
          <p:nvPr/>
        </p:nvSpPr>
        <p:spPr bwMode="auto">
          <a:xfrm>
            <a:off x="4953000" y="3962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7" name="Oval 17"/>
          <p:cNvSpPr>
            <a:spLocks noChangeArrowheads="1"/>
          </p:cNvSpPr>
          <p:nvPr/>
        </p:nvSpPr>
        <p:spPr bwMode="auto">
          <a:xfrm>
            <a:off x="4724400" y="4114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Oval 17"/>
          <p:cNvSpPr>
            <a:spLocks noChangeArrowheads="1"/>
          </p:cNvSpPr>
          <p:nvPr/>
        </p:nvSpPr>
        <p:spPr bwMode="auto">
          <a:xfrm>
            <a:off x="4724400" y="44196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Oval 17"/>
          <p:cNvSpPr>
            <a:spLocks noChangeArrowheads="1"/>
          </p:cNvSpPr>
          <p:nvPr/>
        </p:nvSpPr>
        <p:spPr bwMode="auto">
          <a:xfrm>
            <a:off x="4876800" y="46482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0" name="Oval 17"/>
          <p:cNvSpPr>
            <a:spLocks noChangeArrowheads="1"/>
          </p:cNvSpPr>
          <p:nvPr/>
        </p:nvSpPr>
        <p:spPr bwMode="auto">
          <a:xfrm>
            <a:off x="5105400" y="4876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533400" y="2286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Kohonen SOM’s</a:t>
            </a:r>
          </a:p>
        </p:txBody>
      </p:sp>
      <p:pic>
        <p:nvPicPr>
          <p:cNvPr id="43011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6958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304800" y="4179888"/>
            <a:ext cx="82089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2400"/>
              <a:t>The Self-Organizing Map (SOM) is an unsupervised artificial neural network algorithm. It is a compromise between biological modeling and statistical data processing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sz="2400"/>
              <a:t>Each weight is representative of a certain input.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sz="2400"/>
              <a:t> Input patterns are shown to all neurons simultaneously.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nl-NL" sz="2400"/>
              <a:t> Competitive learning: the neuron with the largest response is chosen.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5715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29000" y="3048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Kohonen SOM’s</a:t>
            </a:r>
          </a:p>
        </p:txBody>
      </p: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2057400" y="4114800"/>
          <a:ext cx="456088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Image" r:id="rId3" imgW="5561905" imgH="2412698" progId="Photoshop.Image.7">
                  <p:embed/>
                </p:oleObj>
              </mc:Choice>
              <mc:Fallback>
                <p:oleObj name="Image" r:id="rId3" imgW="5561905" imgH="2412698" progId="Photoshop.Image.7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4560888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2438400" y="61722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Learning rate &amp; neighbourhood size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2296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nl-NL" sz="2800" kern="0" dirty="0"/>
              <a:t>Initialize weights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nl-NL" sz="2800" kern="0" dirty="0"/>
              <a:t>Repeat until convergence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  <a:defRPr/>
            </a:pPr>
            <a:r>
              <a:rPr lang="nl-NL" sz="2800" kern="0" dirty="0"/>
              <a:t>Select next input pattern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  <a:defRPr/>
            </a:pPr>
            <a:r>
              <a:rPr lang="nl-NL" sz="2800" kern="0" dirty="0"/>
              <a:t>Find Best Matching Unit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  <a:defRPr/>
            </a:pPr>
            <a:r>
              <a:rPr lang="nl-NL" sz="2800" kern="0" dirty="0"/>
              <a:t>Update weights of winner and neighbours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90000"/>
              <a:buFont typeface="Wingdings" pitchFamily="2" charset="2"/>
              <a:buChar char="Ü"/>
              <a:defRPr/>
            </a:pPr>
            <a:r>
              <a:rPr lang="nl-NL" sz="2800" kern="0" dirty="0"/>
              <a:t>Decrease learning rate &amp; neighbourhood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3048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1: clustering genes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371600"/>
            <a:ext cx="8229600" cy="3657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P. Tamayo </a:t>
            </a:r>
            <a:r>
              <a:rPr lang="en-US" sz="2600" i="1" kern="0" dirty="0">
                <a:latin typeface="+mn-lt"/>
              </a:rPr>
              <a:t>et al</a:t>
            </a:r>
            <a:r>
              <a:rPr lang="en-US" sz="2600" kern="0" dirty="0">
                <a:latin typeface="+mn-lt"/>
              </a:rPr>
              <a:t>., Interpreting patterns of gene expression with self-organizing maps: methods and application to hematopoietic differentiation, PNAS 96: 2907-12, 1999.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Treatment of HL-60 cells (myeloid leukemia cell line) with PMA leads to differentiation into macrophages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600" kern="0" dirty="0">
                <a:latin typeface="+mn-lt"/>
              </a:rPr>
              <a:t> Measured expression of genes at 0, 0.5, 4 and 24 hours after PMA treatment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800600" y="1219200"/>
            <a:ext cx="4191000" cy="4114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Used SOM technique; shown are cluster averages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Clusters contain a number of known related genes involved in macrophage differentiation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e.g., late induction cytokines, cell-cycle genes (down-regulated since PMA induces terminal differentiation), etc.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46083" name="Picture 4" descr="J:\Xfer\northeastern\my_lectures\tamayo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65188"/>
            <a:ext cx="45720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524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1: clustering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91" y="1105823"/>
            <a:ext cx="7495939" cy="51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81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34242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48400" y="6096000"/>
            <a:ext cx="23066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linkage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1143000" y="6019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linkage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325" y="1046162"/>
            <a:ext cx="39274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6235995" y="1952624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linkage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54259"/>
            <a:ext cx="6096000" cy="543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2462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019800" cy="47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44549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28" y="1098735"/>
            <a:ext cx="4343400" cy="53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0228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1628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4133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cluster?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0" y="6324600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Genome Biol</a:t>
            </a:r>
            <a:r>
              <a:rPr lang="en-US"/>
              <a:t> 2010, </a:t>
            </a:r>
            <a:r>
              <a:rPr lang="en-US" b="1"/>
              <a:t>11:</a:t>
            </a:r>
            <a:r>
              <a:rPr lang="en-US"/>
              <a:t>R124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96962"/>
            <a:ext cx="5334000" cy="55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1816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6019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1.  Heat map visualization of the optimal gene set discriminating between SS patients and healthy control in the training set.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121" y="5435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Biomarkers for </a:t>
            </a:r>
            <a:r>
              <a:rPr lang="en-US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Sjögren's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62200" y="152400"/>
            <a:ext cx="3886200" cy="48572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</a:t>
            </a:r>
            <a:r>
              <a:rPr lang="en-US" sz="2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en-US" sz="28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5842337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2.  Heat map visualization of the optimal gene set discriminating between  SS patients and healthy control in the testing set. 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28600"/>
            <a:ext cx="7467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</a:t>
            </a:r>
            <a:r>
              <a:rPr lang="en-US" sz="36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en-US" sz="36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7795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30" y="718856"/>
            <a:ext cx="5487570" cy="602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6467027"/>
            <a:ext cx="2962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Neural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(2011) 118:1585–1598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106"/>
            <a:ext cx="7858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348" y="838200"/>
            <a:ext cx="3123030" cy="43418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</a:t>
            </a:r>
            <a:r>
              <a:rPr lang="en-US" sz="2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en-US" sz="28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360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86" y="714201"/>
            <a:ext cx="4711995" cy="602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8200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dirty="0" smtClean="0"/>
              <a:t>To examine </a:t>
            </a:r>
            <a:r>
              <a:rPr lang="en-US" dirty="0"/>
              <a:t>the profiles of </a:t>
            </a:r>
            <a:r>
              <a:rPr lang="en-US" dirty="0" smtClean="0"/>
              <a:t>altered gene </a:t>
            </a:r>
            <a:r>
              <a:rPr lang="en-US" dirty="0"/>
              <a:t>expression </a:t>
            </a:r>
            <a:r>
              <a:rPr lang="en-US" dirty="0" smtClean="0"/>
              <a:t>after microarray </a:t>
            </a:r>
            <a:r>
              <a:rPr lang="en-US" dirty="0"/>
              <a:t>analysis, the </a:t>
            </a:r>
            <a:r>
              <a:rPr lang="en-US" dirty="0" smtClean="0"/>
              <a:t>SAM algorithm </a:t>
            </a:r>
            <a:r>
              <a:rPr lang="en-US" dirty="0"/>
              <a:t>was first applied </a:t>
            </a:r>
            <a:r>
              <a:rPr lang="en-US" dirty="0" smtClean="0"/>
              <a:t>with q </a:t>
            </a:r>
            <a:r>
              <a:rPr lang="en-US" dirty="0"/>
              <a:t>values (q </a:t>
            </a:r>
            <a:r>
              <a:rPr lang="en-US" dirty="0" smtClean="0"/>
              <a:t>≤ </a:t>
            </a:r>
            <a:r>
              <a:rPr lang="en-US" dirty="0"/>
              <a:t>0.1). </a:t>
            </a:r>
            <a:endParaRPr lang="en-US" dirty="0" smtClean="0"/>
          </a:p>
          <a:p>
            <a:pPr marL="285750" indent="-28575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dirty="0" smtClean="0"/>
              <a:t>The 81 selected </a:t>
            </a:r>
            <a:r>
              <a:rPr lang="en-US" dirty="0"/>
              <a:t>genes were then </a:t>
            </a:r>
            <a:r>
              <a:rPr lang="en-US" dirty="0" smtClean="0"/>
              <a:t>further analyzed </a:t>
            </a:r>
            <a:r>
              <a:rPr lang="en-US" dirty="0"/>
              <a:t>using </a:t>
            </a:r>
            <a:r>
              <a:rPr lang="en-US" dirty="0" err="1"/>
              <a:t>GeneCluster</a:t>
            </a:r>
            <a:r>
              <a:rPr lang="en-US" dirty="0"/>
              <a:t> </a:t>
            </a:r>
            <a:r>
              <a:rPr lang="en-US" dirty="0" smtClean="0"/>
              <a:t>2.0 after </a:t>
            </a:r>
            <a:r>
              <a:rPr lang="en-US" dirty="0"/>
              <a:t>SOM clustering </a:t>
            </a:r>
            <a:r>
              <a:rPr lang="en-US" dirty="0" smtClean="0"/>
              <a:t>to distinguish </a:t>
            </a:r>
            <a:r>
              <a:rPr lang="en-US" dirty="0"/>
              <a:t>between </a:t>
            </a:r>
            <a:r>
              <a:rPr lang="en-US" dirty="0" smtClean="0"/>
              <a:t>differences in </a:t>
            </a:r>
            <a:r>
              <a:rPr lang="en-US" dirty="0"/>
              <a:t>the expression changes. </a:t>
            </a:r>
            <a:endParaRPr lang="en-US" dirty="0" smtClean="0"/>
          </a:p>
          <a:p>
            <a:pPr marL="285750" indent="-285750" algn="just">
              <a:buClr>
                <a:srgbClr val="000066"/>
              </a:buClr>
              <a:buFont typeface="Wingdings" pitchFamily="2" charset="2"/>
              <a:buChar char="v"/>
            </a:pPr>
            <a:r>
              <a:rPr lang="en-US" dirty="0" smtClean="0"/>
              <a:t>The baselines depicted as </a:t>
            </a:r>
            <a:r>
              <a:rPr lang="en-US" dirty="0"/>
              <a:t>dotted lines represent </a:t>
            </a:r>
            <a:r>
              <a:rPr lang="en-US" dirty="0" smtClean="0"/>
              <a:t>the untreated </a:t>
            </a:r>
            <a:r>
              <a:rPr lang="en-US" dirty="0"/>
              <a:t>control levels of </a:t>
            </a:r>
            <a:r>
              <a:rPr lang="en-US" dirty="0" smtClean="0"/>
              <a:t>each clustered genes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98592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Time-course profiles of eight distinct gene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59488" y="6248400"/>
            <a:ext cx="3426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Neural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(2011) 118:1585–1598</a:t>
            </a:r>
          </a:p>
        </p:txBody>
      </p:sp>
    </p:spTree>
    <p:extLst>
      <p:ext uri="{BB962C8B-B14F-4D97-AF65-F5344CB8AC3E}">
        <p14:creationId xmlns:p14="http://schemas.microsoft.com/office/powerpoint/2010/main" val="4019072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286000"/>
            <a:ext cx="8524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85800"/>
            <a:ext cx="8524875" cy="80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95326"/>
            <a:ext cx="8077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56" y="195703"/>
            <a:ext cx="1514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3" y="357628"/>
            <a:ext cx="27432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590550"/>
            <a:ext cx="8588669" cy="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41668"/>
            <a:ext cx="1914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06" y="6441668"/>
            <a:ext cx="301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81400" y="159587"/>
            <a:ext cx="3123030" cy="43418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</a:t>
            </a:r>
            <a:r>
              <a:rPr lang="en-US" sz="2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en-US" sz="2800" b="1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2864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80712"/>
            <a:ext cx="6010275" cy="58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09" y="6477122"/>
            <a:ext cx="301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122"/>
            <a:ext cx="1914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981" y="163401"/>
            <a:ext cx="7822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Map representing Human B-Cells analyzed using RNA </a:t>
            </a:r>
            <a:r>
              <a:rPr lang="en-US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10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Goals of Clustering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3505200"/>
            <a:ext cx="7772400" cy="1905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sz="2000" kern="0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 Identify patterns in the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 Reduce complexity in data sets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Allow “visualization” of complex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 </a:t>
            </a:r>
            <a:r>
              <a:rPr lang="nl-NL" sz="2800" kern="0" dirty="0">
                <a:latin typeface="+mn-lt"/>
              </a:rPr>
              <a:t>Data reduction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Ü"/>
              <a:defRPr/>
            </a:pPr>
            <a:r>
              <a:rPr lang="nl-NL" sz="2800" kern="0" dirty="0"/>
              <a:t> “natural clusters” 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Ü"/>
              <a:defRPr/>
            </a:pPr>
            <a:r>
              <a:rPr lang="nl-NL" sz="2800" kern="0" dirty="0"/>
              <a:t>“useful” clusters</a:t>
            </a:r>
          </a:p>
          <a:p>
            <a:pPr marL="742950" lvl="1" indent="-28575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Ü"/>
              <a:defRPr/>
            </a:pPr>
            <a:r>
              <a:rPr lang="nl-NL" sz="2800" i="1" kern="0" dirty="0"/>
              <a:t> </a:t>
            </a:r>
            <a:r>
              <a:rPr lang="nl-NL" sz="2800" kern="0" dirty="0"/>
              <a:t>outlier detection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838200"/>
            <a:ext cx="8382000" cy="1981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Cluster variables (rows)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latin typeface="+mn-lt"/>
              </a:rPr>
              <a:t> Measure expression at multiple time-points, different conditions,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latin typeface="+mn-lt"/>
              </a:rPr>
              <a:t> Similar expression patterns may suggest similar functions of genes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52400"/>
            <a:ext cx="7010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Need for Clustering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410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914400"/>
            <a:ext cx="8229600" cy="1981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Cluster samples (columns)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Expression levels of thousands of genes for each tumor 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Similar expression patterns may suggest biological relationship among samples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04800"/>
            <a:ext cx="7010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Need for Clustering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56388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867400" y="6324600"/>
            <a:ext cx="312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Alizadeh et al., Nature 403:503-11, 2000</a:t>
            </a:r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81000"/>
            <a:ext cx="8229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Similarity Measures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3820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The goal of cluster analysis is to group together “similar”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This depends on what we want to find or      emphasize in the data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kern="0" dirty="0">
                <a:latin typeface="+mn-lt"/>
              </a:rPr>
              <a:t>The similarity measure is often more important than the clustering algorithm used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Arial" pitchFamily="34" charset="0"/>
              </a:rPr>
              <a:t>The similarity measures are often replaced by dissimilarity measures</a:t>
            </a: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1844</Words>
  <Application>Microsoft Office PowerPoint</Application>
  <PresentationFormat>On-screen Show (4:3)</PresentationFormat>
  <Paragraphs>588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Default Design</vt:lpstr>
      <vt:lpstr>Equation</vt:lpstr>
      <vt:lpstr>Worksheet</vt:lpstr>
      <vt:lpstr>Image</vt:lpstr>
      <vt:lpstr>Cluster Analysis in Bioinformatics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Medical College of Ohio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skhuder</dc:creator>
  <cp:lastModifiedBy>Khuder, Sadik</cp:lastModifiedBy>
  <cp:revision>126</cp:revision>
  <dcterms:created xsi:type="dcterms:W3CDTF">2007-02-17T15:07:33Z</dcterms:created>
  <dcterms:modified xsi:type="dcterms:W3CDTF">2014-03-27T10:58:17Z</dcterms:modified>
</cp:coreProperties>
</file>