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sldIdLst>
    <p:sldId id="503" r:id="rId2"/>
    <p:sldId id="504" r:id="rId3"/>
    <p:sldId id="433" r:id="rId4"/>
    <p:sldId id="495" r:id="rId5"/>
    <p:sldId id="505" r:id="rId6"/>
    <p:sldId id="456" r:id="rId7"/>
    <p:sldId id="457" r:id="rId8"/>
    <p:sldId id="458" r:id="rId9"/>
    <p:sldId id="459" r:id="rId10"/>
    <p:sldId id="460" r:id="rId11"/>
    <p:sldId id="461" r:id="rId12"/>
    <p:sldId id="531" r:id="rId13"/>
    <p:sldId id="507" r:id="rId14"/>
    <p:sldId id="508" r:id="rId15"/>
    <p:sldId id="345" r:id="rId16"/>
    <p:sldId id="277" r:id="rId17"/>
    <p:sldId id="379" r:id="rId18"/>
    <p:sldId id="434" r:id="rId19"/>
    <p:sldId id="491" r:id="rId20"/>
    <p:sldId id="435" r:id="rId21"/>
    <p:sldId id="549" r:id="rId22"/>
    <p:sldId id="436" r:id="rId23"/>
    <p:sldId id="497" r:id="rId24"/>
    <p:sldId id="498" r:id="rId25"/>
    <p:sldId id="499" r:id="rId26"/>
    <p:sldId id="500" r:id="rId27"/>
    <p:sldId id="501" r:id="rId28"/>
    <p:sldId id="502" r:id="rId29"/>
    <p:sldId id="488" r:id="rId30"/>
    <p:sldId id="489" r:id="rId31"/>
    <p:sldId id="545" r:id="rId32"/>
    <p:sldId id="546" r:id="rId33"/>
    <p:sldId id="547" r:id="rId34"/>
    <p:sldId id="485" r:id="rId35"/>
    <p:sldId id="486" r:id="rId36"/>
    <p:sldId id="509" r:id="rId37"/>
    <p:sldId id="550" r:id="rId38"/>
    <p:sldId id="510" r:id="rId39"/>
    <p:sldId id="511" r:id="rId40"/>
    <p:sldId id="512" r:id="rId41"/>
    <p:sldId id="513" r:id="rId42"/>
    <p:sldId id="514" r:id="rId43"/>
    <p:sldId id="548" r:id="rId44"/>
    <p:sldId id="353" r:id="rId45"/>
    <p:sldId id="378" r:id="rId46"/>
    <p:sldId id="315" r:id="rId47"/>
    <p:sldId id="298" r:id="rId48"/>
    <p:sldId id="299" r:id="rId49"/>
    <p:sldId id="301" r:id="rId50"/>
    <p:sldId id="300" r:id="rId51"/>
    <p:sldId id="369" r:id="rId52"/>
    <p:sldId id="364" r:id="rId53"/>
    <p:sldId id="365" r:id="rId54"/>
    <p:sldId id="366" r:id="rId55"/>
    <p:sldId id="367" r:id="rId56"/>
    <p:sldId id="368" r:id="rId57"/>
    <p:sldId id="370" r:id="rId58"/>
    <p:sldId id="371" r:id="rId59"/>
    <p:sldId id="372" r:id="rId60"/>
    <p:sldId id="373" r:id="rId61"/>
    <p:sldId id="536" r:id="rId62"/>
    <p:sldId id="541" r:id="rId63"/>
    <p:sldId id="533" r:id="rId64"/>
    <p:sldId id="538" r:id="rId65"/>
    <p:sldId id="539" r:id="rId66"/>
    <p:sldId id="534" r:id="rId67"/>
    <p:sldId id="535" r:id="rId68"/>
    <p:sldId id="543" r:id="rId69"/>
    <p:sldId id="542" r:id="rId70"/>
    <p:sldId id="521" r:id="rId71"/>
    <p:sldId id="537" r:id="rId72"/>
    <p:sldId id="525" r:id="rId73"/>
    <p:sldId id="526" r:id="rId74"/>
    <p:sldId id="527" r:id="rId75"/>
    <p:sldId id="528" r:id="rId76"/>
    <p:sldId id="529" r:id="rId77"/>
    <p:sldId id="530" r:id="rId78"/>
    <p:sldId id="450" r:id="rId79"/>
    <p:sldId id="551" r:id="rId80"/>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FFFFFF"/>
    <a:srgbClr val="804000"/>
    <a:srgbClr val="008080"/>
    <a:srgbClr val="CD6700"/>
    <a:srgbClr val="FFEFCF"/>
    <a:srgbClr val="AFD6C9"/>
    <a:srgbClr val="2D2D2D"/>
    <a:srgbClr val="173E8A"/>
    <a:srgbClr val="FFE4D3"/>
    <a:srgbClr val="ECF5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12" autoAdjust="0"/>
  </p:normalViewPr>
  <p:slideViewPr>
    <p:cSldViewPr>
      <p:cViewPr varScale="1">
        <p:scale>
          <a:sx n="178" d="100"/>
          <a:sy n="178" d="100"/>
        </p:scale>
        <p:origin x="-112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4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74F6B1-A54C-404D-B38D-8B121F1EDFCB}" type="slidenum">
              <a:rPr lang="en-US"/>
              <a:pPr/>
              <a:t>‹#›</a:t>
            </a:fld>
            <a:endParaRPr lang="en-US"/>
          </a:p>
        </p:txBody>
      </p:sp>
    </p:spTree>
    <p:extLst>
      <p:ext uri="{BB962C8B-B14F-4D97-AF65-F5344CB8AC3E}">
        <p14:creationId xmlns:p14="http://schemas.microsoft.com/office/powerpoint/2010/main" val="596951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816AFE3B-3531-154C-B5DE-7CC072A3F5EF}" type="slidenum">
              <a:rPr lang="en-US" sz="1200"/>
              <a:pPr/>
              <a:t>1</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example of recent study, and how little we know about them (note low % of characterized genes).</a:t>
            </a:r>
          </a:p>
        </p:txBody>
      </p:sp>
      <p:sp>
        <p:nvSpPr>
          <p:cNvPr id="4" name="Slide Number Placeholder 3"/>
          <p:cNvSpPr>
            <a:spLocks noGrp="1"/>
          </p:cNvSpPr>
          <p:nvPr>
            <p:ph type="sldNum" sz="quarter" idx="10"/>
          </p:nvPr>
        </p:nvSpPr>
        <p:spPr/>
        <p:txBody>
          <a:bodyPr/>
          <a:lstStyle/>
          <a:p>
            <a:fld id="{FB74F6B1-A54C-404D-B38D-8B121F1EDFCB}" type="slidenum">
              <a:rPr lang="en-US"/>
              <a:pPr/>
              <a:t>13</a:t>
            </a:fld>
            <a:endParaRPr lang="en-US"/>
          </a:p>
        </p:txBody>
      </p:sp>
    </p:spTree>
    <p:extLst>
      <p:ext uri="{BB962C8B-B14F-4D97-AF65-F5344CB8AC3E}">
        <p14:creationId xmlns:p14="http://schemas.microsoft.com/office/powerpoint/2010/main" val="13387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14</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15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charset="0"/>
                <a:ea typeface="ＭＳ Ｐゴシック" charset="0"/>
                <a:cs typeface="ＭＳ Ｐゴシック" charset="0"/>
              </a:rPr>
              <a:t>Of course, bioinformatics costs still arount $20K/human</a:t>
            </a:r>
            <a:r>
              <a:rPr lang="en-US" baseline="0">
                <a:latin typeface="Times" charset="0"/>
                <a:ea typeface="ＭＳ Ｐゴシック" charset="0"/>
                <a:cs typeface="ＭＳ Ｐゴシック" charset="0"/>
              </a:rPr>
              <a:t> genome.</a:t>
            </a:r>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16</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17</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http://thumbs.dreamstime.com/z/intestines-19281976.jpg        Jo Handlesman, Wisc</a:t>
            </a:r>
            <a:r>
              <a:rPr lang="en-US">
                <a:sym typeface="Wingdings"/>
              </a:rPr>
              <a:t>Yale, </a:t>
            </a:r>
            <a:r>
              <a:rPr lang="en-US" sz="1200" kern="1200" smtClean="0">
                <a:solidFill>
                  <a:schemeClr val="tx1"/>
                </a:solidFill>
                <a:latin typeface="Times" pitchFamily="-112" charset="0"/>
                <a:ea typeface="ＭＳ Ｐゴシック" pitchFamily="-112" charset="-128"/>
                <a:cs typeface="ＭＳ Ｐゴシック" pitchFamily="-112" charset="-128"/>
              </a:rPr>
              <a:t>associate director for science at the Office of Science and Technology Policy, help advise President on the impact of science on both international and domestic affairs. Confirmed June 2014.</a:t>
            </a:r>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20</a:t>
            </a:fld>
            <a:endParaRPr lang="en-US"/>
          </a:p>
        </p:txBody>
      </p:sp>
    </p:spTree>
    <p:extLst>
      <p:ext uri="{BB962C8B-B14F-4D97-AF65-F5344CB8AC3E}">
        <p14:creationId xmlns:p14="http://schemas.microsoft.com/office/powerpoint/2010/main" val="418876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http://thumbs.dreamstime.com/z/intestines-19281976.jpg        Jo Handlesman, Wisc</a:t>
            </a:r>
            <a:r>
              <a:rPr lang="en-US">
                <a:sym typeface="Wingdings"/>
              </a:rPr>
              <a:t>Yale, </a:t>
            </a:r>
            <a:r>
              <a:rPr lang="en-US" sz="1200" kern="1200" smtClean="0">
                <a:solidFill>
                  <a:schemeClr val="tx1"/>
                </a:solidFill>
                <a:latin typeface="Times" pitchFamily="-112" charset="0"/>
                <a:ea typeface="ＭＳ Ｐゴシック" pitchFamily="-112" charset="-128"/>
                <a:cs typeface="ＭＳ Ｐゴシック" pitchFamily="-112" charset="-128"/>
              </a:rPr>
              <a:t>associate director for science at the Office of Science and Technology Policy, help advise President on the impact of science on both international and domestic affairs. Confirmed June 2014.</a:t>
            </a:r>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21</a:t>
            </a:fld>
            <a:endParaRPr lang="en-US"/>
          </a:p>
        </p:txBody>
      </p:sp>
    </p:spTree>
    <p:extLst>
      <p:ext uri="{BB962C8B-B14F-4D97-AF65-F5344CB8AC3E}">
        <p14:creationId xmlns:p14="http://schemas.microsoft.com/office/powerpoint/2010/main" val="418876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52 cards in deck</a:t>
            </a:r>
          </a:p>
        </p:txBody>
      </p:sp>
      <p:sp>
        <p:nvSpPr>
          <p:cNvPr id="4" name="Slide Number Placeholder 3"/>
          <p:cNvSpPr>
            <a:spLocks noGrp="1"/>
          </p:cNvSpPr>
          <p:nvPr>
            <p:ph type="sldNum" sz="quarter" idx="10"/>
          </p:nvPr>
        </p:nvSpPr>
        <p:spPr/>
        <p:txBody>
          <a:bodyPr/>
          <a:lstStyle/>
          <a:p>
            <a:fld id="{FB74F6B1-A54C-404D-B38D-8B121F1EDFCB}" type="slidenum">
              <a:rPr lang="en-US"/>
              <a:pPr/>
              <a:t>22</a:t>
            </a:fld>
            <a:endParaRPr lang="en-US"/>
          </a:p>
        </p:txBody>
      </p:sp>
    </p:spTree>
    <p:extLst>
      <p:ext uri="{BB962C8B-B14F-4D97-AF65-F5344CB8AC3E}">
        <p14:creationId xmlns:p14="http://schemas.microsoft.com/office/powerpoint/2010/main" val="51300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Figure 1. Overview of bioinformatic methods for functional metagenomics. Microbial community samples typically contain many species of bacteria and other microorganisms, here indicated by different colors. After total DNA has been extracted, the composition of the community is determined by amplifying and sequencing the 16S rRNA gene. Highly similar sequences are grouped into operational taxonomic units (OTUs), and these OTUs are labeled by comparison with databases of recognized organisms. OTUs can then be analyzed in terms of presence/absence, abundance, or phylogenetic diversity. To determine biomolecular and metabolic functions present in the community, the total metagenomic DNA may be sequenced and compared with function-oriented databases. Alternatively, sequenced community DNA can be compared to reference genomes. This allows identification of microbial sequence variants and polymorphisms, as well as providing an alternative means for detecting the presence and abundance of specific organisms. In the future, the emerging fields of metatranscriptomics, metaproteomics, and metametabolomics will help to build an integrated picture of gene expression and interactions in microbial communities. </a:t>
            </a:r>
            <a:endParaRPr lang="en-US"/>
          </a:p>
        </p:txBody>
      </p:sp>
      <p:sp>
        <p:nvSpPr>
          <p:cNvPr id="4" name="Slide Number Placeholder 3"/>
          <p:cNvSpPr>
            <a:spLocks noGrp="1"/>
          </p:cNvSpPr>
          <p:nvPr>
            <p:ph type="sldNum" sz="quarter" idx="10"/>
          </p:nvPr>
        </p:nvSpPr>
        <p:spPr/>
        <p:txBody>
          <a:bodyPr/>
          <a:lstStyle/>
          <a:p>
            <a:fld id="{2B5DA0F8-12E8-BC4B-B565-7CAAD5A0FDF6}" type="slidenum">
              <a:t>23</a:t>
            </a:fld>
            <a:endParaRPr lang="en-US"/>
          </a:p>
        </p:txBody>
      </p:sp>
    </p:spTree>
    <p:extLst>
      <p:ext uri="{BB962C8B-B14F-4D97-AF65-F5344CB8AC3E}">
        <p14:creationId xmlns:p14="http://schemas.microsoft.com/office/powerpoint/2010/main" val="425790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Figure 1. A schematic demonstrating the processes for 16S rRNA gene sequencing, Whole-Genome Sequencing and metagenomics. Sample collection, DNA extraction, sequencing and sequence analysis are required in all three techniques. 16S rRNA gene sequencing and WGS involve additional steps.</a:t>
            </a:r>
          </a:p>
        </p:txBody>
      </p:sp>
      <p:sp>
        <p:nvSpPr>
          <p:cNvPr id="4" name="Slide Number Placeholder 3"/>
          <p:cNvSpPr>
            <a:spLocks noGrp="1"/>
          </p:cNvSpPr>
          <p:nvPr>
            <p:ph type="sldNum" sz="quarter" idx="10"/>
          </p:nvPr>
        </p:nvSpPr>
        <p:spPr/>
        <p:txBody>
          <a:bodyPr/>
          <a:lstStyle/>
          <a:p>
            <a:fld id="{2B5DA0F8-12E8-BC4B-B565-7CAAD5A0FDF6}" type="slidenum">
              <a:t>24</a:t>
            </a:fld>
            <a:endParaRPr lang="en-US"/>
          </a:p>
        </p:txBody>
      </p:sp>
    </p:spTree>
    <p:extLst>
      <p:ext uri="{BB962C8B-B14F-4D97-AF65-F5344CB8AC3E}">
        <p14:creationId xmlns:p14="http://schemas.microsoft.com/office/powerpoint/2010/main" val="20687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0430F04-23C9-2A41-8C74-BC626BECCFE2}" type="slidenum">
              <a:rPr lang="en-US" sz="1200"/>
              <a:pPr/>
              <a:t>2</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http://www.nature.com/scitable/content/an-electron-micrograph-of-a-prokaryote-escherichia-14708319   ; http://en.wikipedia.org/wiki/Ribosome   ; http://rna.ucsc.edu/rnacenter/xrna/xrna_gallery.html </a:t>
            </a:r>
          </a:p>
          <a:p>
            <a:endParaRPr lang="en-US"/>
          </a:p>
        </p:txBody>
      </p:sp>
      <p:sp>
        <p:nvSpPr>
          <p:cNvPr id="4" name="Slide Number Placeholder 3"/>
          <p:cNvSpPr>
            <a:spLocks noGrp="1"/>
          </p:cNvSpPr>
          <p:nvPr>
            <p:ph type="sldNum" sz="quarter" idx="10"/>
          </p:nvPr>
        </p:nvSpPr>
        <p:spPr/>
        <p:txBody>
          <a:bodyPr/>
          <a:lstStyle/>
          <a:p>
            <a:fld id="{2B5DA0F8-12E8-BC4B-B565-7CAAD5A0FDF6}" type="slidenum">
              <a:t>25</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26</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27</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28</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31</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charset="0"/>
                <a:ea typeface="ＭＳ Ｐゴシック" charset="0"/>
                <a:cs typeface="ＭＳ Ｐゴシック" charset="0"/>
              </a:rPr>
              <a:t>Even a single gene can be</a:t>
            </a:r>
            <a:r>
              <a:rPr lang="en-US" baseline="0">
                <a:latin typeface="Times" charset="0"/>
                <a:ea typeface="ＭＳ Ｐゴシック" charset="0"/>
                <a:cs typeface="ＭＳ Ｐゴシック" charset="0"/>
              </a:rPr>
              <a:t> a fusion of domains with distinct evolutionary histories.</a:t>
            </a:r>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OGs = Ortholog Groups  100s of Eco</a:t>
            </a:r>
            <a:r>
              <a:rPr lang="en-US" baseline="0"/>
              <a:t> whole genomes</a:t>
            </a:r>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32</a:t>
            </a:fld>
            <a:endParaRPr lang="en-US"/>
          </a:p>
        </p:txBody>
      </p:sp>
    </p:spTree>
    <p:extLst>
      <p:ext uri="{BB962C8B-B14F-4D97-AF65-F5344CB8AC3E}">
        <p14:creationId xmlns:p14="http://schemas.microsoft.com/office/powerpoint/2010/main" val="376293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34</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ea typeface="ＭＳ Ｐゴシック" charset="0"/>
                <a:cs typeface="ＭＳ Ｐゴシック" charset="0"/>
              </a:rPr>
              <a:t>Ktedonobacter = green non-sulfur (cyano) bacterium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CFF0383-6181-3A41-B8DD-734C0E6B144B}" type="slidenum">
              <a:rPr lang="en-US" sz="1200"/>
              <a:pPr/>
              <a:t>35</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5</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36</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37</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BB76CDAB-7864-5E4D-A58B-2A2DA1785288}" type="slidenum">
              <a:rPr lang="en-US" sz="1200"/>
              <a:pPr/>
              <a:t>38</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39</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40</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charset="0"/>
                <a:ea typeface="ＭＳ Ｐゴシック" charset="0"/>
                <a:cs typeface="ＭＳ Ｐゴシック" charset="0"/>
              </a:rPr>
              <a:t>More recent data backs this up, using larger # of sequenced genomes. “Domains” here refer to gene families.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86A3FE-A816-BD48-BB21-9AEEE910B748}" type="slidenum">
              <a:rPr lang="en-US" sz="1200"/>
              <a:pPr/>
              <a:t>41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is NOT a driving force for determining genome size.</a:t>
            </a:r>
          </a:p>
        </p:txBody>
      </p:sp>
      <p:sp>
        <p:nvSpPr>
          <p:cNvPr id="4" name="Slide Number Placeholder 3"/>
          <p:cNvSpPr>
            <a:spLocks noGrp="1"/>
          </p:cNvSpPr>
          <p:nvPr>
            <p:ph type="sldNum" sz="quarter" idx="10"/>
          </p:nvPr>
        </p:nvSpPr>
        <p:spPr/>
        <p:txBody>
          <a:bodyPr/>
          <a:lstStyle/>
          <a:p>
            <a:fld id="{FB74F6B1-A54C-404D-B38D-8B121F1EDFCB}" type="slidenum">
              <a:rPr lang="en-US"/>
              <a:pPr/>
              <a:t>42</a:t>
            </a:fld>
            <a:endParaRPr lang="en-US"/>
          </a:p>
        </p:txBody>
      </p:sp>
    </p:spTree>
    <p:extLst>
      <p:ext uri="{BB962C8B-B14F-4D97-AF65-F5344CB8AC3E}">
        <p14:creationId xmlns:p14="http://schemas.microsoft.com/office/powerpoint/2010/main" val="259200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6150DE4-A573-1C43-9182-7146D6F22202}" type="slidenum">
              <a:rPr lang="en-US" sz="1200"/>
              <a:pPr/>
              <a:t>46</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charset="0"/>
                <a:ea typeface="ＭＳ Ｐゴシック" charset="0"/>
                <a:cs typeface="ＭＳ Ｐゴシック" charset="0"/>
              </a:rPr>
              <a:t>Hard to do some of these with metagenomics.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0E3A7789-C0BD-FA41-B70F-A340BAF5EDCA}" type="slidenum">
              <a:rPr lang="en-US" sz="1200"/>
              <a:pPr/>
              <a:t>47</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CFAC568-8E52-9140-A6D3-4FF15829BA67}" type="slidenum">
              <a:rPr lang="en-US" sz="1200"/>
              <a:pPr/>
              <a:t>48</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6</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9D3A75-3BA3-C14A-B962-DF4EAFFD1317}" type="slidenum">
              <a:rPr lang="en-US" sz="1200"/>
              <a:pPr/>
              <a:t>49</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50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51</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62</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C90BEE26-B14F-A241-B480-290A1D0ADEA9}" type="slidenum">
              <a:rPr lang="en-US" sz="1200"/>
              <a:pPr/>
              <a:t>66</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charset="0"/>
                <a:ea typeface="ＭＳ Ｐゴシック" charset="0"/>
                <a:cs typeface="ＭＳ Ｐゴシック" charset="0"/>
              </a:rPr>
              <a:t>One key</a:t>
            </a:r>
            <a:r>
              <a:rPr lang="en-US" baseline="0">
                <a:latin typeface="Times" charset="0"/>
                <a:ea typeface="ＭＳ Ｐゴシック" charset="0"/>
                <a:cs typeface="ＭＳ Ｐゴシック" charset="0"/>
              </a:rPr>
              <a:t> question is why THESE proteins are the global regulators. Do they have properties that made them particularly adept at fine-tuning.</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46637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Monomer from Pyrococcus; orthologs conserved across Bacteria and Archaea. But acting as global regulator only found (so far) in limited subset of gammaproteobacteria.</a:t>
            </a:r>
          </a:p>
        </p:txBody>
      </p:sp>
      <p:sp>
        <p:nvSpPr>
          <p:cNvPr id="4" name="Slide Number Placeholder 3"/>
          <p:cNvSpPr>
            <a:spLocks noGrp="1"/>
          </p:cNvSpPr>
          <p:nvPr>
            <p:ph type="sldNum" sz="quarter" idx="10"/>
          </p:nvPr>
        </p:nvSpPr>
        <p:spPr/>
        <p:txBody>
          <a:bodyPr/>
          <a:lstStyle/>
          <a:p>
            <a:fld id="{8C31BA31-ACC0-AD4B-9725-2A532FD45030}" type="slidenum">
              <a:rPr lang="uk-UA"/>
              <a:t>67</a:t>
            </a:fld>
            <a:endParaRPr lang="uk-UA"/>
          </a:p>
        </p:txBody>
      </p:sp>
    </p:spTree>
    <p:extLst>
      <p:ext uri="{BB962C8B-B14F-4D97-AF65-F5344CB8AC3E}">
        <p14:creationId xmlns:p14="http://schemas.microsoft.com/office/powerpoint/2010/main" val="1927048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68</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2CF883E-E467-ED43-83D3-51C7031942C2}" type="slidenum">
              <a:rPr lang="en-US" sz="1200"/>
              <a:pPr/>
              <a:t>70</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71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6219C1-D8EA-8B4C-ADCD-0A9FD06BE787}" type="slidenum">
              <a:rPr lang="en-US" sz="1200"/>
              <a:pPr/>
              <a:t>7</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3DFEA49-80E6-FC45-A088-815503EFC681}" type="slidenum">
              <a:rPr lang="en-US" sz="1200"/>
              <a:pPr/>
              <a:t>72</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9C5DD1-D730-2349-95E3-E42D134BBDAA}" type="slidenum">
              <a:rPr lang="en-US" sz="1200"/>
              <a:pPr/>
              <a:t>73</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a:ea typeface="ＭＳ Ｐゴシック" charset="0"/>
                <a:cs typeface="ＭＳ Ｐゴシック" charset="0"/>
              </a:rPr>
              <a:t>In SOME expts we had a reporter fusion and measured beta-gal activity. In others, there was no fusion and we used microarrays to measure mRNA levels.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5C313FA-A0EC-264C-A6C3-9BAAC8001C4C}" type="slidenum">
              <a:rPr lang="en-US" sz="1200"/>
              <a:pPr algn="r"/>
              <a:t>74</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a:ea typeface="ＭＳ Ｐゴシック" charset="0"/>
                <a:cs typeface="ＭＳ Ｐゴシック" charset="0"/>
              </a:rPr>
              <a:t>About a third respond to all three, about a third to Eco only, and about a third only to one of the other two Lrp orthologs. Given the 5% FDR, this is clearly different from the expectation if the three Lrps are equivalent.</a:t>
            </a:r>
          </a:p>
          <a:p>
            <a:pPr eaLnBrk="1" hangingPunct="1"/>
            <a:r>
              <a:rPr lang="en-US" sz="2400">
                <a:ea typeface="ＭＳ Ｐゴシック" charset="0"/>
                <a:cs typeface="ＭＳ Ｐゴシック" charset="0"/>
              </a:rPr>
              <a:t>FDR is a statistical method used to correct for multiple comparisons. Instead of using significance levels, FDR allows for a certain fraction (defined by a q value) of the tests declared positive by the statistics to be truly negative. The FDR of a set of statistical tests is the expected percentage of false positives in the set of tests.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74C64-03B3-294F-9CEE-232FDBC72732}" type="slidenum">
              <a:rPr lang="en-US" sz="1200"/>
              <a:pPr/>
              <a:t>75</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D4CC4-B827-544F-9883-49409D959356}" type="slidenum">
              <a:rPr lang="en-US" sz="1200"/>
              <a:pPr/>
              <a:t>76</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3A12C4-5137-3946-B5DB-33DE226FE778}" type="slidenum">
              <a:rPr lang="en-US" sz="1200"/>
              <a:pPr/>
              <a:t>77</a:t>
            </a:fld>
            <a:endParaRPr 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In the case of Plrp, we’re looking at feedback repression by Lrp of its own gene’s promoter. Focusing on Eco and Pmi, Pmi hyper-represses (which we’d noticed before). Important point is that the hybrid Lrp, with two AA changes in N-term tail to match PmiLrp, ALSO hyperrepresses.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4A127-5DF2-AA42-A551-578FB0FD8D08}" type="slidenum">
              <a:rPr lang="en-US" sz="1200"/>
              <a:pPr/>
              <a:t>78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79</a:t>
            </a:fld>
            <a:endParaRPr lang="en-US"/>
          </a:p>
        </p:txBody>
      </p:sp>
    </p:spTree>
    <p:extLst>
      <p:ext uri="{BB962C8B-B14F-4D97-AF65-F5344CB8AC3E}">
        <p14:creationId xmlns:p14="http://schemas.microsoft.com/office/powerpoint/2010/main" val="292011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E4E76177-6653-704A-9D9A-B4E746306058}" type="slidenum">
              <a:rPr lang="en-US" sz="1200"/>
              <a:pPr/>
              <a:t>8</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46A55C3-F1B2-1141-93AA-D05ED58C498E}" type="slidenum">
              <a:rPr lang="en-US" sz="1200"/>
              <a:pPr/>
              <a:t>9</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925531C-D9C9-174D-BF68-869FDC83EA9F}" type="slidenum">
              <a:rPr lang="en-US" sz="1200"/>
              <a:pPr/>
              <a:t>10</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A6F3C-0680-8E41-9A5B-B985FA32B473}" type="slidenum">
              <a:rPr lang="en-US"/>
              <a:pPr/>
              <a:t>‹#›</a:t>
            </a:fld>
            <a:endParaRPr lang="en-US"/>
          </a:p>
        </p:txBody>
      </p:sp>
    </p:spTree>
    <p:extLst>
      <p:ext uri="{BB962C8B-B14F-4D97-AF65-F5344CB8AC3E}">
        <p14:creationId xmlns:p14="http://schemas.microsoft.com/office/powerpoint/2010/main" val="271993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E3722-F74C-6240-ADE5-B946CE2C8DA5}" type="slidenum">
              <a:rPr lang="en-US"/>
              <a:pPr/>
              <a:t>‹#›</a:t>
            </a:fld>
            <a:endParaRPr lang="en-US"/>
          </a:p>
        </p:txBody>
      </p:sp>
    </p:spTree>
    <p:extLst>
      <p:ext uri="{BB962C8B-B14F-4D97-AF65-F5344CB8AC3E}">
        <p14:creationId xmlns:p14="http://schemas.microsoft.com/office/powerpoint/2010/main" val="23815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4E8D5A-95CC-0144-A8F8-357B7448DA6B}" type="slidenum">
              <a:rPr lang="en-US"/>
              <a:pPr/>
              <a:t>‹#›</a:t>
            </a:fld>
            <a:endParaRPr lang="en-US"/>
          </a:p>
        </p:txBody>
      </p:sp>
    </p:spTree>
    <p:extLst>
      <p:ext uri="{BB962C8B-B14F-4D97-AF65-F5344CB8AC3E}">
        <p14:creationId xmlns:p14="http://schemas.microsoft.com/office/powerpoint/2010/main" val="326101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823B6-9B17-8B49-903B-55CA7B0F9FDD}" type="slidenum">
              <a:rPr lang="en-US"/>
              <a:pPr/>
              <a:t>‹#›</a:t>
            </a:fld>
            <a:endParaRPr lang="en-US"/>
          </a:p>
        </p:txBody>
      </p:sp>
    </p:spTree>
    <p:extLst>
      <p:ext uri="{BB962C8B-B14F-4D97-AF65-F5344CB8AC3E}">
        <p14:creationId xmlns:p14="http://schemas.microsoft.com/office/powerpoint/2010/main" val="37188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9974-1876-4C44-807F-92329D5A43F9}" type="slidenum">
              <a:rPr lang="en-US"/>
              <a:pPr/>
              <a:t>‹#›</a:t>
            </a:fld>
            <a:endParaRPr lang="en-US"/>
          </a:p>
        </p:txBody>
      </p:sp>
    </p:spTree>
    <p:extLst>
      <p:ext uri="{BB962C8B-B14F-4D97-AF65-F5344CB8AC3E}">
        <p14:creationId xmlns:p14="http://schemas.microsoft.com/office/powerpoint/2010/main" val="37154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3D4132-11CC-5E4F-AFAB-2D7585A55A16}" type="slidenum">
              <a:rPr lang="en-US"/>
              <a:pPr/>
              <a:t>‹#›</a:t>
            </a:fld>
            <a:endParaRPr lang="en-US"/>
          </a:p>
        </p:txBody>
      </p:sp>
    </p:spTree>
    <p:extLst>
      <p:ext uri="{BB962C8B-B14F-4D97-AF65-F5344CB8AC3E}">
        <p14:creationId xmlns:p14="http://schemas.microsoft.com/office/powerpoint/2010/main" val="300098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2CAFB3-6688-4140-8DD6-AED19FBFB6A7}" type="slidenum">
              <a:rPr lang="en-US"/>
              <a:pPr/>
              <a:t>‹#›</a:t>
            </a:fld>
            <a:endParaRPr lang="en-US"/>
          </a:p>
        </p:txBody>
      </p:sp>
    </p:spTree>
    <p:extLst>
      <p:ext uri="{BB962C8B-B14F-4D97-AF65-F5344CB8AC3E}">
        <p14:creationId xmlns:p14="http://schemas.microsoft.com/office/powerpoint/2010/main" val="419419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6529A0-ABF5-D341-A1D6-6E19D5AE8474}" type="slidenum">
              <a:rPr lang="en-US"/>
              <a:pPr/>
              <a:t>‹#›</a:t>
            </a:fld>
            <a:endParaRPr lang="en-US"/>
          </a:p>
        </p:txBody>
      </p:sp>
    </p:spTree>
    <p:extLst>
      <p:ext uri="{BB962C8B-B14F-4D97-AF65-F5344CB8AC3E}">
        <p14:creationId xmlns:p14="http://schemas.microsoft.com/office/powerpoint/2010/main" val="20373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912EFD8-4354-8A42-BB11-DF8D64A8F19A}" type="slidenum">
              <a:rPr lang="en-US"/>
              <a:pPr/>
              <a:t>‹#›</a:t>
            </a:fld>
            <a:endParaRPr lang="en-US"/>
          </a:p>
        </p:txBody>
      </p:sp>
    </p:spTree>
    <p:extLst>
      <p:ext uri="{BB962C8B-B14F-4D97-AF65-F5344CB8AC3E}">
        <p14:creationId xmlns:p14="http://schemas.microsoft.com/office/powerpoint/2010/main" val="31145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FD03B7-A446-F148-8C59-2CC01B91C676}" type="slidenum">
              <a:rPr lang="en-US"/>
              <a:pPr/>
              <a:t>‹#›</a:t>
            </a:fld>
            <a:endParaRPr lang="en-US"/>
          </a:p>
        </p:txBody>
      </p:sp>
    </p:spTree>
    <p:extLst>
      <p:ext uri="{BB962C8B-B14F-4D97-AF65-F5344CB8AC3E}">
        <p14:creationId xmlns:p14="http://schemas.microsoft.com/office/powerpoint/2010/main" val="199991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BCECE5-F2AA-8546-BBEF-F395F1DDC157}" type="slidenum">
              <a:rPr lang="en-US"/>
              <a:pPr/>
              <a:t>‹#›</a:t>
            </a:fld>
            <a:endParaRPr lang="en-US"/>
          </a:p>
        </p:txBody>
      </p:sp>
    </p:spTree>
    <p:extLst>
      <p:ext uri="{BB962C8B-B14F-4D97-AF65-F5344CB8AC3E}">
        <p14:creationId xmlns:p14="http://schemas.microsoft.com/office/powerpoint/2010/main" val="3200579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84E78C6B-FB39-2246-8F6A-35F8E021D5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3.wdp"/><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4" Type="http://schemas.microsoft.com/office/2007/relationships/hdphoto" Target="../media/hdphoto4.wdp"/><Relationship Id="rId5"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image" Target="../media/image140.emf"/><Relationship Id="rId4" Type="http://schemas.openxmlformats.org/officeDocument/2006/relationships/image" Target="../media/image141.emf"/><Relationship Id="rId5" Type="http://schemas.openxmlformats.org/officeDocument/2006/relationships/image" Target="../media/image142.png"/><Relationship Id="rId6" Type="http://schemas.openxmlformats.org/officeDocument/2006/relationships/image" Target="../media/image143.emf"/><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jp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tiff"/><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tiff"/><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tiff"/><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3" Type="http://schemas.openxmlformats.org/officeDocument/2006/relationships/image" Target="../media/image155.tiff"/><Relationship Id="rId4" Type="http://schemas.openxmlformats.org/officeDocument/2006/relationships/image" Target="../media/image156.emf"/><Relationship Id="rId5" Type="http://schemas.openxmlformats.org/officeDocument/2006/relationships/image" Target="../media/image157.png"/><Relationship Id="rId6" Type="http://schemas.openxmlformats.org/officeDocument/2006/relationships/image" Target="../media/image158.emf"/><Relationship Id="rId7" Type="http://schemas.openxmlformats.org/officeDocument/2006/relationships/image" Target="../media/image159.emf"/><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0.png"/><Relationship Id="rId6" Type="http://schemas.openxmlformats.org/officeDocument/2006/relationships/image" Target="../media/image157.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jp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68.emf"/><Relationship Id="rId4" Type="http://schemas.openxmlformats.org/officeDocument/2006/relationships/image" Target="../media/image169.emf"/><Relationship Id="rId5" Type="http://schemas.openxmlformats.org/officeDocument/2006/relationships/image" Target="../media/image170.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71.emf"/></Relationships>
</file>

<file path=ppt/slides/_rels/slide75.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emf"/><Relationship Id="rId5" Type="http://schemas.openxmlformats.org/officeDocument/2006/relationships/image" Target="../media/image174.png"/><Relationship Id="rId6" Type="http://schemas.openxmlformats.org/officeDocument/2006/relationships/image" Target="../media/image175.png"/><Relationship Id="rId7" Type="http://schemas.openxmlformats.org/officeDocument/2006/relationships/image" Target="../media/image176.png"/><Relationship Id="rId8" Type="http://schemas.openxmlformats.org/officeDocument/2006/relationships/image" Target="../media/image177.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7.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3" Type="http://schemas.openxmlformats.org/officeDocument/2006/relationships/image" Target="../media/image179.emf"/><Relationship Id="rId4" Type="http://schemas.openxmlformats.org/officeDocument/2006/relationships/image" Target="../media/image176.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8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57200" y="1219200"/>
            <a:ext cx="81534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a:t>1.  Background </a:t>
            </a:r>
            <a:endParaRPr lang="en-US"/>
          </a:p>
          <a:p>
            <a:pPr marL="687388" lvl="1" indent="-455613"/>
            <a:r>
              <a:rPr lang="en-US"/>
              <a:t>A.   Distribution and ubiquity of bacteria</a:t>
            </a:r>
          </a:p>
          <a:p>
            <a:pPr marL="688975" lvl="1" indent="-457200">
              <a:buAutoNum type="alphaUcPeriod" startAt="2"/>
            </a:pPr>
            <a:r>
              <a:rPr lang="en-US"/>
              <a:t>Still learning very basic features about bacteria</a:t>
            </a:r>
          </a:p>
          <a:p>
            <a:pPr marL="688975" lvl="1" indent="-457200">
              <a:buAutoNum type="alphaUcPeriod" startAt="2"/>
              <a:tabLst>
                <a:tab pos="571500" algn="l"/>
              </a:tabLst>
            </a:pPr>
            <a:r>
              <a:rPr lang="en-US"/>
              <a:t>Determining sequences</a:t>
            </a:r>
          </a:p>
          <a:p>
            <a:pPr marL="688975" lvl="1" indent="-457200">
              <a:buAutoNum type="alphaUcPeriod" startAt="4"/>
            </a:pPr>
            <a:r>
              <a:rPr lang="en-US"/>
              <a:t>Metagenomics to escape the limits of culturability</a:t>
            </a:r>
          </a:p>
          <a:p>
            <a:pPr>
              <a:buAutoNum type="alphaUcPeriod" startAt="4"/>
            </a:pPr>
            <a:endParaRPr lang="en-US" sz="400"/>
          </a:p>
          <a:p>
            <a:endParaRPr lang="en-US" sz="400"/>
          </a:p>
          <a:p>
            <a:r>
              <a:rPr lang="en-US" b="1"/>
              <a:t>2.  Genome sequence as </a:t>
            </a:r>
            <a:r>
              <a:rPr lang="ja-JP" altLang="en-US" b="1"/>
              <a:t>“</a:t>
            </a:r>
            <a:r>
              <a:rPr lang="en-US" b="1"/>
              <a:t>parts list</a:t>
            </a:r>
            <a:r>
              <a:rPr lang="ja-JP" altLang="en-US" b="1"/>
              <a:t>”</a:t>
            </a:r>
            <a:endParaRPr lang="en-US" b="1"/>
          </a:p>
          <a:p>
            <a:pPr marL="688975" lvl="1" indent="-457200">
              <a:buAutoNum type="alphaUcPeriod"/>
            </a:pPr>
            <a:r>
              <a:rPr lang="en-US"/>
              <a:t>Determining evolutionary relationships and history</a:t>
            </a:r>
          </a:p>
          <a:p>
            <a:pPr marL="688975" lvl="1" indent="-457200">
              <a:buFontTx/>
              <a:buAutoNum type="alphaUcPeriod"/>
            </a:pPr>
            <a:r>
              <a:rPr lang="en-US"/>
              <a:t>How big should a bacterial chromosome be?</a:t>
            </a:r>
          </a:p>
          <a:p>
            <a:pPr marL="688975" lvl="1" indent="-457200">
              <a:buAutoNum type="alphaUcPeriod"/>
            </a:pPr>
            <a:r>
              <a:rPr lang="en-US"/>
              <a:t>One use: synthetic chromosomes</a:t>
            </a:r>
          </a:p>
          <a:p>
            <a:endParaRPr lang="en-US" sz="800"/>
          </a:p>
          <a:p>
            <a:endParaRPr lang="en-US" sz="400"/>
          </a:p>
          <a:p>
            <a:r>
              <a:rPr lang="en-US" b="1"/>
              <a:t>3.  Regulatory architecture as </a:t>
            </a:r>
            <a:r>
              <a:rPr lang="ja-JP" altLang="en-US" b="1"/>
              <a:t>“</a:t>
            </a:r>
            <a:r>
              <a:rPr lang="en-US" b="1"/>
              <a:t>wiring diagram</a:t>
            </a:r>
            <a:r>
              <a:rPr lang="ja-JP" altLang="en-US" b="1"/>
              <a:t>”</a:t>
            </a:r>
            <a:endParaRPr lang="en-US" b="1"/>
          </a:p>
          <a:p>
            <a:pPr lvl="1"/>
            <a:r>
              <a:rPr lang="en-US"/>
              <a:t>A.  Operon, regulon, stimulon</a:t>
            </a:r>
          </a:p>
          <a:p>
            <a:pPr marL="688975" lvl="1" indent="-457200">
              <a:buAutoNum type="alphaUcPeriod" startAt="2"/>
            </a:pPr>
            <a:r>
              <a:rPr lang="en-US"/>
              <a:t>Regulon mapping</a:t>
            </a:r>
          </a:p>
          <a:p>
            <a:pPr marL="688975" lvl="1" indent="-457200">
              <a:buAutoNum type="alphaUcPeriod" startAt="2"/>
            </a:pPr>
            <a:endParaRPr lang="en-US" sz="1200"/>
          </a:p>
          <a:p>
            <a:pPr marL="346075" indent="-342900">
              <a:buFont typeface="+mj-lt"/>
              <a:buAutoNum type="arabicPeriod" startAt="4"/>
            </a:pPr>
            <a:r>
              <a:rPr lang="en-US" b="1"/>
              <a:t>Homework assignment</a:t>
            </a:r>
          </a:p>
          <a:p>
            <a:pPr lvl="1"/>
            <a:endParaRPr lang="en-US"/>
          </a:p>
          <a:p>
            <a:pPr lvl="1" algn="ctr"/>
            <a:r>
              <a:rPr lang="en-US">
                <a:solidFill>
                  <a:srgbClr val="000080"/>
                </a:solidFill>
              </a:rPr>
              <a:t>Dr. Bob Blumenthal, UTHSC          Robert.Blumenthal@utoledo.edu</a:t>
            </a:r>
            <a:endParaRPr lang="en-US"/>
          </a:p>
        </p:txBody>
      </p:sp>
      <p:sp>
        <p:nvSpPr>
          <p:cNvPr id="3" name="Rectangle 2"/>
          <p:cNvSpPr/>
          <p:nvPr/>
        </p:nvSpPr>
        <p:spPr>
          <a:xfrm>
            <a:off x="207340" y="228600"/>
            <a:ext cx="8456052" cy="707886"/>
          </a:xfrm>
          <a:prstGeom prst="rect">
            <a:avLst/>
          </a:prstGeom>
        </p:spPr>
        <p:txBody>
          <a:bodyPr wrap="square">
            <a:spAutoFit/>
          </a:bodyPr>
          <a:lstStyle/>
          <a:p>
            <a:pPr algn="ctr"/>
            <a:r>
              <a:rPr lang="en-US" b="1"/>
              <a:t>BIPG 6400/8400</a:t>
            </a:r>
            <a:endParaRPr lang="en-US" b="1">
              <a:effectLst/>
            </a:endParaRPr>
          </a:p>
          <a:p>
            <a:pPr algn="ctr"/>
            <a:r>
              <a:rPr lang="en-US" b="1"/>
              <a:t>Applications of Bioinformatics and Proteomics/Genomics </a:t>
            </a:r>
            <a:endParaRPr lang="en-US" b="1">
              <a:effectLst/>
            </a:endParaRPr>
          </a:p>
        </p:txBody>
      </p:sp>
    </p:spTree>
    <p:extLst>
      <p:ext uri="{BB962C8B-B14F-4D97-AF65-F5344CB8AC3E}">
        <p14:creationId xmlns:p14="http://schemas.microsoft.com/office/powerpoint/2010/main" val="4196302858"/>
      </p:ext>
    </p:extLst>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552" y="910897"/>
            <a:ext cx="9056414" cy="5903310"/>
            <a:chOff x="52552" y="910897"/>
            <a:chExt cx="9056414" cy="5903310"/>
          </a:xfrm>
        </p:grpSpPr>
        <p:sp>
          <p:nvSpPr>
            <p:cNvPr id="3" name="Rectangle 2"/>
            <p:cNvSpPr/>
            <p:nvPr/>
          </p:nvSpPr>
          <p:spPr bwMode="auto">
            <a:xfrm>
              <a:off x="52552" y="910897"/>
              <a:ext cx="9056414" cy="5903310"/>
            </a:xfrm>
            <a:prstGeom prst="rect">
              <a:avLst/>
            </a:prstGeom>
            <a:solidFill>
              <a:schemeClr val="bg1"/>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nvGrpSpPr>
            <p:cNvPr id="39938" name="Group 14"/>
            <p:cNvGrpSpPr>
              <a:grpSpLocks/>
            </p:cNvGrpSpPr>
            <p:nvPr/>
          </p:nvGrpSpPr>
          <p:grpSpPr bwMode="auto">
            <a:xfrm>
              <a:off x="88900" y="2057400"/>
              <a:ext cx="8983663" cy="4737100"/>
              <a:chOff x="56" y="1296"/>
              <a:chExt cx="5659" cy="2984"/>
            </a:xfrm>
          </p:grpSpPr>
          <p:pic>
            <p:nvPicPr>
              <p:cNvPr id="39941" name="Picture 11"/>
              <p:cNvPicPr>
                <a:picLocks noChangeAspect="1" noChangeArrowheads="1"/>
              </p:cNvPicPr>
              <p:nvPr/>
            </p:nvPicPr>
            <p:blipFill>
              <a:blip r:embed="rId3">
                <a:extLst>
                  <a:ext uri="{28A0092B-C50C-407E-A947-70E740481C1C}">
                    <a14:useLocalDpi xmlns:a14="http://schemas.microsoft.com/office/drawing/2010/main" val="0"/>
                  </a:ext>
                </a:extLst>
              </a:blip>
              <a:srcRect l="12521"/>
              <a:stretch>
                <a:fillRect/>
              </a:stretch>
            </p:blipFill>
            <p:spPr bwMode="auto">
              <a:xfrm>
                <a:off x="56" y="1296"/>
                <a:ext cx="4024" cy="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2"/>
              <p:cNvSpPr txBox="1">
                <a:spLocks noChangeArrowheads="1"/>
              </p:cNvSpPr>
              <p:nvPr/>
            </p:nvSpPr>
            <p:spPr bwMode="auto">
              <a:xfrm>
                <a:off x="4062" y="1296"/>
                <a:ext cx="1653" cy="2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600" b="1"/>
                  <a:t>(a)</a:t>
                </a:r>
                <a:r>
                  <a:rPr lang="en-US" sz="1600"/>
                  <a:t> Straight and curved FtsZ protofilaments. </a:t>
                </a:r>
                <a:r>
                  <a:rPr lang="en-US" sz="1600" b="1"/>
                  <a:t>(b)</a:t>
                </a:r>
                <a:r>
                  <a:rPr lang="en-US" sz="1600"/>
                  <a:t> Immunofluorescent localization of FtsZ in </a:t>
                </a:r>
                <a:r>
                  <a:rPr lang="en-US" sz="1600" i="1"/>
                  <a:t>E. coli</a:t>
                </a:r>
                <a:r>
                  <a:rPr lang="en-US" sz="1600"/>
                  <a:t>. Arrow indicates a constricting Z-ring. </a:t>
                </a:r>
                <a:r>
                  <a:rPr lang="en-US" sz="1600" b="1"/>
                  <a:t>(c)</a:t>
                </a:r>
                <a:r>
                  <a:rPr lang="en-US" sz="1600"/>
                  <a:t> MreB filaments and sheets. </a:t>
                </a:r>
                <a:r>
                  <a:rPr lang="en-US" sz="1600" b="1"/>
                  <a:t>(d)</a:t>
                </a:r>
                <a:r>
                  <a:rPr lang="en-US" sz="1600"/>
                  <a:t> Helical filaments formed by the MreB-like protein Mbl fused to GFP in </a:t>
                </a:r>
                <a:r>
                  <a:rPr lang="en-US" sz="1600" i="1"/>
                  <a:t>Bacillus subtilis</a:t>
                </a:r>
                <a:r>
                  <a:rPr lang="en-US" sz="1600"/>
                  <a:t>. </a:t>
                </a:r>
                <a:r>
                  <a:rPr lang="en-US" sz="1600" b="1"/>
                  <a:t>(e)</a:t>
                </a:r>
                <a:r>
                  <a:rPr lang="en-US" sz="1600"/>
                  <a:t> Intermediate filaments formed by crescentin. </a:t>
                </a:r>
                <a:r>
                  <a:rPr lang="en-US" sz="1600" b="1"/>
                  <a:t>(f)</a:t>
                </a:r>
                <a:r>
                  <a:rPr lang="en-US" sz="1600"/>
                  <a:t> Crescentin</a:t>
                </a:r>
                <a:r>
                  <a:rPr lang="en-US" sz="1600">
                    <a:ea typeface="ヒラギノ角ゴ Pro W3" charset="0"/>
                    <a:cs typeface="ヒラギノ角ゴ Pro W3" charset="0"/>
                  </a:rPr>
                  <a:t>-GFP localisation to the inner cell curvature of </a:t>
                </a:r>
                <a:r>
                  <a:rPr lang="en-US" sz="1600" i="1">
                    <a:ea typeface="ヒラギノ角ゴ Pro W3" charset="0"/>
                    <a:cs typeface="ヒラギノ角ゴ Pro W3" charset="0"/>
                  </a:rPr>
                  <a:t>Caulobacter crescentus</a:t>
                </a:r>
                <a:r>
                  <a:rPr lang="en-US" sz="1600">
                    <a:ea typeface="ヒラギノ角ゴ Pro W3" charset="0"/>
                    <a:cs typeface="ヒラギノ角ゴ Pro W3" charset="0"/>
                  </a:rPr>
                  <a:t>. The cell membrane is stained in red. </a:t>
                </a:r>
              </a:p>
            </p:txBody>
          </p:sp>
          <p:sp>
            <p:nvSpPr>
              <p:cNvPr id="39943" name="Text Box 13"/>
              <p:cNvSpPr txBox="1">
                <a:spLocks noChangeArrowheads="1"/>
              </p:cNvSpPr>
              <p:nvPr/>
            </p:nvSpPr>
            <p:spPr bwMode="auto">
              <a:xfrm>
                <a:off x="192" y="3764"/>
                <a:ext cx="129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333333"/>
                    </a:solidFill>
                    <a:latin typeface="Times-Roman" charset="0"/>
                  </a:rPr>
                  <a:t>Size bars are 100nm in (a, c, e) and 2μm (2000nm) in (b, d, f).</a:t>
                </a:r>
              </a:p>
            </p:txBody>
          </p:sp>
        </p:grpSp>
        <p:pic>
          <p:nvPicPr>
            <p:cNvPr id="3993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36625"/>
              <a:ext cx="8991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709738"/>
              <a:ext cx="5029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
        <p:nvSpPr>
          <p:cNvPr id="5" name="Rectangle 4"/>
          <p:cNvSpPr/>
          <p:nvPr/>
        </p:nvSpPr>
        <p:spPr>
          <a:xfrm>
            <a:off x="6934200" y="1295400"/>
            <a:ext cx="2109522" cy="400110"/>
          </a:xfrm>
          <a:prstGeom prst="rect">
            <a:avLst/>
          </a:prstGeom>
        </p:spPr>
        <p:txBody>
          <a:bodyPr wrap="none">
            <a:spAutoFit/>
          </a:bodyPr>
          <a:lstStyle/>
          <a:p>
            <a:r>
              <a:rPr lang="is-IS"/>
              <a:t>PMID: 15661522</a:t>
            </a:r>
            <a:endParaRPr lang="en-US"/>
          </a:p>
        </p:txBody>
      </p:sp>
    </p:spTree>
    <p:extLst>
      <p:ext uri="{BB962C8B-B14F-4D97-AF65-F5344CB8AC3E}">
        <p14:creationId xmlns:p14="http://schemas.microsoft.com/office/powerpoint/2010/main" val="2621128767"/>
      </p:ext>
    </p:extLst>
  </p:cSld>
  <p:clrMapOvr>
    <a:masterClrMapping/>
  </p:clrMapOvr>
  <p:transition xmlns:p14="http://schemas.microsoft.com/office/powerpoint/2010/main" spd="slow">
    <p:wedg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2000" contrast="14000"/>
                    </a14:imgEffect>
                  </a14:imgLayer>
                </a14:imgProps>
              </a:ext>
              <a:ext uri="{28A0092B-C50C-407E-A947-70E740481C1C}">
                <a14:useLocalDpi xmlns:a14="http://schemas.microsoft.com/office/drawing/2010/main" val="0"/>
              </a:ext>
            </a:extLst>
          </a:blip>
          <a:srcRect/>
          <a:stretch>
            <a:fillRect/>
          </a:stretch>
        </p:blipFill>
        <p:spPr bwMode="auto">
          <a:xfrm>
            <a:off x="609600" y="1663700"/>
            <a:ext cx="7810500" cy="5118100"/>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grpSp>
        <p:nvGrpSpPr>
          <p:cNvPr id="46083" name="Group 11"/>
          <p:cNvGrpSpPr>
            <a:grpSpLocks/>
          </p:cNvGrpSpPr>
          <p:nvPr/>
        </p:nvGrpSpPr>
        <p:grpSpPr bwMode="auto">
          <a:xfrm>
            <a:off x="609600" y="82550"/>
            <a:ext cx="7772400" cy="1489075"/>
            <a:chOff x="384" y="52"/>
            <a:chExt cx="4896" cy="938"/>
          </a:xfrm>
        </p:grpSpPr>
        <p:pic>
          <p:nvPicPr>
            <p:cNvPr id="4608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52"/>
              <a:ext cx="4896" cy="938"/>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285"/>
              <a:ext cx="259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9519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47464" y="76200"/>
            <a:ext cx="8236618" cy="2865060"/>
            <a:chOff x="371263" y="152400"/>
            <a:chExt cx="8236618" cy="2865060"/>
          </a:xfrm>
        </p:grpSpPr>
        <p:grpSp>
          <p:nvGrpSpPr>
            <p:cNvPr id="15" name="Group 14"/>
            <p:cNvGrpSpPr/>
            <p:nvPr/>
          </p:nvGrpSpPr>
          <p:grpSpPr>
            <a:xfrm>
              <a:off x="371263" y="152400"/>
              <a:ext cx="8236618" cy="2865060"/>
              <a:chOff x="371263" y="152400"/>
              <a:chExt cx="8236618" cy="2865060"/>
            </a:xfrm>
          </p:grpSpPr>
          <p:grpSp>
            <p:nvGrpSpPr>
              <p:cNvPr id="11" name="Group 10"/>
              <p:cNvGrpSpPr/>
              <p:nvPr/>
            </p:nvGrpSpPr>
            <p:grpSpPr>
              <a:xfrm>
                <a:off x="371263" y="152400"/>
                <a:ext cx="8236618" cy="2057400"/>
                <a:chOff x="371263" y="152400"/>
                <a:chExt cx="8236618" cy="2057400"/>
              </a:xfrm>
            </p:grpSpPr>
            <p:pic>
              <p:nvPicPr>
                <p:cNvPr id="9" name="Picture 8"/>
                <p:cNvPicPr>
                  <a:picLocks noChangeAspect="1"/>
                </p:cNvPicPr>
                <p:nvPr/>
              </p:nvPicPr>
              <p:blipFill>
                <a:blip r:embed="rId2"/>
                <a:stretch>
                  <a:fillRect/>
                </a:stretch>
              </p:blipFill>
              <p:spPr>
                <a:xfrm>
                  <a:off x="371263" y="152400"/>
                  <a:ext cx="6400800" cy="1333500"/>
                </a:xfrm>
                <a:prstGeom prst="rect">
                  <a:avLst/>
                </a:prstGeom>
                <a:solidFill>
                  <a:srgbClr val="FFFFFF"/>
                </a:solidFill>
                <a:ln>
                  <a:solidFill>
                    <a:srgbClr val="000090"/>
                  </a:solidFill>
                </a:ln>
              </p:spPr>
            </p:pic>
            <p:sp>
              <p:nvSpPr>
                <p:cNvPr id="7" name="Rectangle 6"/>
                <p:cNvSpPr/>
                <p:nvPr/>
              </p:nvSpPr>
              <p:spPr>
                <a:xfrm>
                  <a:off x="4562263" y="838200"/>
                  <a:ext cx="2109522" cy="400110"/>
                </a:xfrm>
                <a:prstGeom prst="rect">
                  <a:avLst/>
                </a:prstGeom>
              </p:spPr>
              <p:txBody>
                <a:bodyPr wrap="none">
                  <a:spAutoFit/>
                </a:bodyPr>
                <a:lstStyle/>
                <a:p>
                  <a:r>
                    <a:rPr lang="is-IS"/>
                    <a:t>PMID: 23700385</a:t>
                  </a:r>
                  <a:endParaRPr lang="en-US"/>
                </a:p>
              </p:txBody>
            </p:sp>
            <p:pic>
              <p:nvPicPr>
                <p:cNvPr id="10" name="Picture 9"/>
                <p:cNvPicPr>
                  <a:picLocks noChangeAspect="1"/>
                </p:cNvPicPr>
                <p:nvPr/>
              </p:nvPicPr>
              <p:blipFill>
                <a:blip r:embed="rId3"/>
                <a:stretch>
                  <a:fillRect/>
                </a:stretch>
              </p:blipFill>
              <p:spPr>
                <a:xfrm>
                  <a:off x="6848263" y="152400"/>
                  <a:ext cx="1759618" cy="2057400"/>
                </a:xfrm>
                <a:prstGeom prst="rect">
                  <a:avLst/>
                </a:prstGeom>
              </p:spPr>
            </p:pic>
          </p:grpSp>
          <p:sp>
            <p:nvSpPr>
              <p:cNvPr id="14" name="Rectangle 13"/>
              <p:cNvSpPr/>
              <p:nvPr/>
            </p:nvSpPr>
            <p:spPr>
              <a:xfrm>
                <a:off x="381000" y="1447800"/>
                <a:ext cx="6400800" cy="1569660"/>
              </a:xfrm>
              <a:prstGeom prst="rect">
                <a:avLst/>
              </a:prstGeom>
            </p:spPr>
            <p:txBody>
              <a:bodyPr wrap="square">
                <a:spAutoFit/>
              </a:bodyPr>
              <a:lstStyle/>
              <a:p>
                <a:r>
                  <a:rPr lang="en-US" sz="1600"/>
                  <a:t>“Importantly, our findings show that chromosomal DNA is not enclosed by a single membrane in </a:t>
                </a:r>
                <a:r>
                  <a:rPr lang="en-US" sz="1600" i="1"/>
                  <a:t>G. obscuriglobus</a:t>
                </a:r>
                <a:r>
                  <a:rPr lang="en-US" sz="1600"/>
                  <a:t>. Combined with the genomic evidence, this strongly supports the suggestion that the membrane organization of the PVC superphylum is </a:t>
                </a:r>
                <a:r>
                  <a:rPr lang="en-US" sz="1600" b="1"/>
                  <a:t>not</a:t>
                </a:r>
                <a:r>
                  <a:rPr lang="en-US" sz="1600"/>
                  <a:t> different from that of a Gram-negative bacterium, but an extension of it based on numerous invaginations of the IM.”</a:t>
                </a:r>
              </a:p>
            </p:txBody>
          </p:sp>
        </p:grpSp>
        <p:sp>
          <p:nvSpPr>
            <p:cNvPr id="16" name="TextBox 15"/>
            <p:cNvSpPr txBox="1"/>
            <p:nvPr/>
          </p:nvSpPr>
          <p:spPr>
            <a:xfrm>
              <a:off x="3352800" y="152400"/>
              <a:ext cx="762000" cy="338554"/>
            </a:xfrm>
            <a:prstGeom prst="rect">
              <a:avLst/>
            </a:prstGeom>
            <a:noFill/>
          </p:spPr>
          <p:txBody>
            <a:bodyPr wrap="square" rtlCol="0">
              <a:spAutoFit/>
            </a:bodyPr>
            <a:lstStyle/>
            <a:p>
              <a:r>
                <a:rPr lang="en-US" sz="1600"/>
                <a:t>2013</a:t>
              </a:r>
            </a:p>
          </p:txBody>
        </p:sp>
      </p:grpSp>
      <p:grpSp>
        <p:nvGrpSpPr>
          <p:cNvPr id="20" name="Group 19"/>
          <p:cNvGrpSpPr/>
          <p:nvPr/>
        </p:nvGrpSpPr>
        <p:grpSpPr>
          <a:xfrm>
            <a:off x="447464" y="3233110"/>
            <a:ext cx="8239336" cy="3624890"/>
            <a:chOff x="371263" y="3090446"/>
            <a:chExt cx="8239336" cy="3624890"/>
          </a:xfrm>
        </p:grpSpPr>
        <p:grpSp>
          <p:nvGrpSpPr>
            <p:cNvPr id="12" name="Group 11"/>
            <p:cNvGrpSpPr/>
            <p:nvPr/>
          </p:nvGrpSpPr>
          <p:grpSpPr>
            <a:xfrm>
              <a:off x="371263" y="3124199"/>
              <a:ext cx="8239336" cy="3591137"/>
              <a:chOff x="371263" y="3124199"/>
              <a:chExt cx="8239336" cy="3591137"/>
            </a:xfrm>
          </p:grpSpPr>
          <p:pic>
            <p:nvPicPr>
              <p:cNvPr id="4" name="Picture 3"/>
              <p:cNvPicPr>
                <a:picLocks noChangeAspect="1"/>
              </p:cNvPicPr>
              <p:nvPr/>
            </p:nvPicPr>
            <p:blipFill>
              <a:blip r:embed="rId4"/>
              <a:stretch>
                <a:fillRect/>
              </a:stretch>
            </p:blipFill>
            <p:spPr>
              <a:xfrm>
                <a:off x="371263" y="3124200"/>
                <a:ext cx="6388100" cy="1739900"/>
              </a:xfrm>
              <a:prstGeom prst="rect">
                <a:avLst/>
              </a:prstGeom>
              <a:solidFill>
                <a:schemeClr val="bg1"/>
              </a:solidFill>
              <a:ln>
                <a:solidFill>
                  <a:srgbClr val="000090"/>
                </a:solidFill>
              </a:ln>
            </p:spPr>
          </p:pic>
          <p:pic>
            <p:nvPicPr>
              <p:cNvPr id="5" name="Picture 4"/>
              <p:cNvPicPr>
                <a:picLocks noChangeAspect="1"/>
              </p:cNvPicPr>
              <p:nvPr/>
            </p:nvPicPr>
            <p:blipFill>
              <a:blip r:embed="rId5"/>
              <a:stretch>
                <a:fillRect/>
              </a:stretch>
            </p:blipFill>
            <p:spPr>
              <a:xfrm>
                <a:off x="6848263" y="3124199"/>
                <a:ext cx="1752600" cy="1772073"/>
              </a:xfrm>
              <a:prstGeom prst="rect">
                <a:avLst/>
              </a:prstGeom>
            </p:spPr>
          </p:pic>
          <p:pic>
            <p:nvPicPr>
              <p:cNvPr id="6" name="Picture 5"/>
              <p:cNvPicPr>
                <a:picLocks noChangeAspect="1"/>
              </p:cNvPicPr>
              <p:nvPr/>
            </p:nvPicPr>
            <p:blipFill>
              <a:blip r:embed="rId6"/>
              <a:stretch>
                <a:fillRect/>
              </a:stretch>
            </p:blipFill>
            <p:spPr>
              <a:xfrm rot="5400000">
                <a:off x="6848263" y="4952999"/>
                <a:ext cx="1752600" cy="1772073"/>
              </a:xfrm>
              <a:prstGeom prst="rect">
                <a:avLst/>
              </a:prstGeom>
            </p:spPr>
          </p:pic>
          <p:sp>
            <p:nvSpPr>
              <p:cNvPr id="8" name="Rectangle 7"/>
              <p:cNvSpPr/>
              <p:nvPr/>
            </p:nvSpPr>
            <p:spPr>
              <a:xfrm>
                <a:off x="4486063" y="4114800"/>
                <a:ext cx="2109522" cy="400110"/>
              </a:xfrm>
              <a:prstGeom prst="rect">
                <a:avLst/>
              </a:prstGeom>
            </p:spPr>
            <p:txBody>
              <a:bodyPr wrap="none">
                <a:spAutoFit/>
              </a:bodyPr>
              <a:lstStyle/>
              <a:p>
                <a:r>
                  <a:rPr lang="is-IS"/>
                  <a:t>PMID: 24632833</a:t>
                </a:r>
                <a:endParaRPr lang="en-US"/>
              </a:p>
            </p:txBody>
          </p:sp>
        </p:grpSp>
        <p:sp>
          <p:nvSpPr>
            <p:cNvPr id="17" name="TextBox 16"/>
            <p:cNvSpPr txBox="1"/>
            <p:nvPr/>
          </p:nvSpPr>
          <p:spPr>
            <a:xfrm>
              <a:off x="3352800" y="3090446"/>
              <a:ext cx="762000" cy="338554"/>
            </a:xfrm>
            <a:prstGeom prst="rect">
              <a:avLst/>
            </a:prstGeom>
            <a:noFill/>
          </p:spPr>
          <p:txBody>
            <a:bodyPr wrap="square" rtlCol="0">
              <a:spAutoFit/>
            </a:bodyPr>
            <a:lstStyle/>
            <a:p>
              <a:r>
                <a:rPr lang="en-US" sz="1600"/>
                <a:t>2014</a:t>
              </a:r>
            </a:p>
          </p:txBody>
        </p:sp>
        <p:sp>
          <p:nvSpPr>
            <p:cNvPr id="19" name="Rectangle 18"/>
            <p:cNvSpPr/>
            <p:nvPr/>
          </p:nvSpPr>
          <p:spPr>
            <a:xfrm>
              <a:off x="381000" y="4858789"/>
              <a:ext cx="6400800" cy="1323439"/>
            </a:xfrm>
            <a:prstGeom prst="rect">
              <a:avLst/>
            </a:prstGeom>
          </p:spPr>
          <p:txBody>
            <a:bodyPr wrap="square">
              <a:spAutoFit/>
            </a:bodyPr>
            <a:lstStyle/>
            <a:p>
              <a:r>
                <a:rPr lang="en-US" sz="1600"/>
                <a:t>“3-D models built upon the results of reconstructions unambiguously </a:t>
              </a:r>
              <a:r>
                <a:rPr lang="en-US" sz="1600" b="1"/>
                <a:t>confirm</a:t>
              </a:r>
              <a:r>
                <a:rPr lang="en-US" sz="1600"/>
                <a:t> the membrane- enclosed nature of both NB and riboplasm ‘vesicles’. Nucleoid DNA has never been observed in paryphoplasm, and our recent tomographic examinations also confirmed that nucleoid DNA is associated only with the NB compartment.”</a:t>
              </a:r>
            </a:p>
          </p:txBody>
        </p:sp>
      </p:grpSp>
    </p:spTree>
    <p:extLst>
      <p:ext uri="{BB962C8B-B14F-4D97-AF65-F5344CB8AC3E}">
        <p14:creationId xmlns:p14="http://schemas.microsoft.com/office/powerpoint/2010/main" val="10918581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785"/>
            <a:ext cx="9144000" cy="1849560"/>
            <a:chOff x="0" y="19785"/>
            <a:chExt cx="9144000" cy="1849560"/>
          </a:xfrm>
        </p:grpSpPr>
        <p:pic>
          <p:nvPicPr>
            <p:cNvPr id="2" name="Picture 1"/>
            <p:cNvPicPr>
              <a:picLocks noChangeAspect="1"/>
            </p:cNvPicPr>
            <p:nvPr/>
          </p:nvPicPr>
          <p:blipFill>
            <a:blip r:embed="rId3"/>
            <a:stretch>
              <a:fillRect/>
            </a:stretch>
          </p:blipFill>
          <p:spPr>
            <a:xfrm>
              <a:off x="0" y="19785"/>
              <a:ext cx="9144000" cy="1849560"/>
            </a:xfrm>
            <a:prstGeom prst="rect">
              <a:avLst/>
            </a:prstGeom>
          </p:spPr>
        </p:pic>
        <p:pic>
          <p:nvPicPr>
            <p:cNvPr id="3" name="Picture 2"/>
            <p:cNvPicPr>
              <a:picLocks noChangeAspect="1"/>
            </p:cNvPicPr>
            <p:nvPr/>
          </p:nvPicPr>
          <p:blipFill>
            <a:blip r:embed="rId4"/>
            <a:stretch>
              <a:fillRect/>
            </a:stretch>
          </p:blipFill>
          <p:spPr>
            <a:xfrm>
              <a:off x="4191000" y="685800"/>
              <a:ext cx="4279900" cy="342900"/>
            </a:xfrm>
            <a:prstGeom prst="rect">
              <a:avLst/>
            </a:prstGeom>
          </p:spPr>
        </p:pic>
        <p:pic>
          <p:nvPicPr>
            <p:cNvPr id="4" name="Picture 3"/>
            <p:cNvPicPr>
              <a:picLocks noChangeAspect="1"/>
            </p:cNvPicPr>
            <p:nvPr/>
          </p:nvPicPr>
          <p:blipFill>
            <a:blip r:embed="rId5"/>
            <a:stretch>
              <a:fillRect/>
            </a:stretch>
          </p:blipFill>
          <p:spPr>
            <a:xfrm>
              <a:off x="5715000" y="457200"/>
              <a:ext cx="1054100" cy="304800"/>
            </a:xfrm>
            <a:prstGeom prst="rect">
              <a:avLst/>
            </a:prstGeom>
          </p:spPr>
        </p:pic>
      </p:grpSp>
      <p:pic>
        <p:nvPicPr>
          <p:cNvPr id="8" name="Picture 7"/>
          <p:cNvPicPr>
            <a:picLocks noChangeAspect="1"/>
          </p:cNvPicPr>
          <p:nvPr/>
        </p:nvPicPr>
        <p:blipFill>
          <a:blip r:embed="rId6"/>
          <a:stretch>
            <a:fillRect/>
          </a:stretch>
        </p:blipFill>
        <p:spPr>
          <a:xfrm>
            <a:off x="0" y="4717177"/>
            <a:ext cx="9144000" cy="2121674"/>
          </a:xfrm>
          <a:prstGeom prst="rect">
            <a:avLst/>
          </a:prstGeom>
        </p:spPr>
      </p:pic>
      <p:sp>
        <p:nvSpPr>
          <p:cNvPr id="9" name="Rectangle 8"/>
          <p:cNvSpPr/>
          <p:nvPr/>
        </p:nvSpPr>
        <p:spPr>
          <a:xfrm>
            <a:off x="76200" y="2485072"/>
            <a:ext cx="3352800" cy="1477328"/>
          </a:xfrm>
          <a:prstGeom prst="rect">
            <a:avLst/>
          </a:prstGeom>
        </p:spPr>
        <p:txBody>
          <a:bodyPr wrap="square">
            <a:spAutoFit/>
          </a:bodyPr>
          <a:lstStyle/>
          <a:p>
            <a:r>
              <a:rPr lang="en-US"/>
              <a:t>Inner ring: number of genes in the genomes; </a:t>
            </a:r>
          </a:p>
          <a:p>
            <a:endParaRPr lang="en-US" sz="1000"/>
          </a:p>
          <a:p>
            <a:r>
              <a:rPr lang="en-US"/>
              <a:t>Outer ring: characterized/uncharacterized genes.</a:t>
            </a:r>
          </a:p>
        </p:txBody>
      </p:sp>
      <p:sp>
        <p:nvSpPr>
          <p:cNvPr id="10" name="Rectangle 9"/>
          <p:cNvSpPr/>
          <p:nvPr/>
        </p:nvSpPr>
        <p:spPr>
          <a:xfrm>
            <a:off x="4589090" y="4072926"/>
            <a:ext cx="4572000" cy="707886"/>
          </a:xfrm>
          <a:prstGeom prst="rect">
            <a:avLst/>
          </a:prstGeom>
        </p:spPr>
        <p:txBody>
          <a:bodyPr>
            <a:spAutoFit/>
          </a:bodyPr>
          <a:lstStyle/>
          <a:p>
            <a:pPr algn="r"/>
            <a:r>
              <a:rPr lang="en-US"/>
              <a:t>ICM structure of four Planctomycetaceae species.</a:t>
            </a:r>
          </a:p>
        </p:txBody>
      </p:sp>
      <p:grpSp>
        <p:nvGrpSpPr>
          <p:cNvPr id="12" name="Group 11"/>
          <p:cNvGrpSpPr/>
          <p:nvPr/>
        </p:nvGrpSpPr>
        <p:grpSpPr>
          <a:xfrm>
            <a:off x="3200401" y="1859232"/>
            <a:ext cx="3124199" cy="2858562"/>
            <a:chOff x="3200401" y="1859232"/>
            <a:chExt cx="3124199" cy="2858562"/>
          </a:xfrm>
        </p:grpSpPr>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3200401" y="1874804"/>
              <a:ext cx="2971800" cy="2842990"/>
            </a:xfrm>
            <a:prstGeom prst="rect">
              <a:avLst/>
            </a:prstGeom>
          </p:spPr>
        </p:pic>
        <p:sp>
          <p:nvSpPr>
            <p:cNvPr id="11" name="Rectangle 10"/>
            <p:cNvSpPr/>
            <p:nvPr/>
          </p:nvSpPr>
          <p:spPr bwMode="auto">
            <a:xfrm>
              <a:off x="5943600" y="1859232"/>
              <a:ext cx="381000" cy="304800"/>
            </a:xfrm>
            <a:prstGeom prst="rect">
              <a:avLst/>
            </a:prstGeom>
            <a:solidFill>
              <a:srgbClr val="ECF5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3" name="TextBox 12"/>
          <p:cNvSpPr txBox="1"/>
          <p:nvPr/>
        </p:nvSpPr>
        <p:spPr>
          <a:xfrm>
            <a:off x="6248400" y="2099608"/>
            <a:ext cx="2819400" cy="1938992"/>
          </a:xfrm>
          <a:prstGeom prst="rect">
            <a:avLst/>
          </a:prstGeom>
          <a:solidFill>
            <a:srgbClr val="FFE4D3"/>
          </a:solidFill>
          <a:ln>
            <a:solidFill>
              <a:srgbClr val="000090"/>
            </a:solidFill>
          </a:ln>
        </p:spPr>
        <p:txBody>
          <a:bodyPr wrap="square" rtlCol="0">
            <a:spAutoFit/>
          </a:bodyPr>
          <a:lstStyle/>
          <a:p>
            <a:pPr algn="ctr"/>
            <a:r>
              <a:rPr lang="en-US"/>
              <a:t>So we still have a lot to learn about bacteria.</a:t>
            </a:r>
          </a:p>
          <a:p>
            <a:pPr algn="ctr"/>
            <a:r>
              <a:rPr lang="en-US"/>
              <a:t>What can [meta] genomics and bioinformatics </a:t>
            </a:r>
          </a:p>
          <a:p>
            <a:pPr algn="ctr"/>
            <a:r>
              <a:rPr lang="en-US"/>
              <a:t>teach us?</a:t>
            </a:r>
          </a:p>
        </p:txBody>
      </p:sp>
    </p:spTree>
    <p:extLst>
      <p:ext uri="{BB962C8B-B14F-4D97-AF65-F5344CB8AC3E}">
        <p14:creationId xmlns:p14="http://schemas.microsoft.com/office/powerpoint/2010/main" val="961509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2"/>
          <p:cNvSpPr txBox="1">
            <a:spLocks noChangeArrowheads="1"/>
          </p:cNvSpPr>
          <p:nvPr/>
        </p:nvSpPr>
        <p:spPr bwMode="auto">
          <a:xfrm>
            <a:off x="88900" y="7620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1. Background – C. Determining Genome Sequences</a:t>
            </a:r>
          </a:p>
        </p:txBody>
      </p:sp>
      <p:pic>
        <p:nvPicPr>
          <p:cNvPr id="2" name="Picture 1"/>
          <p:cNvPicPr>
            <a:picLocks noChangeAspect="1"/>
          </p:cNvPicPr>
          <p:nvPr/>
        </p:nvPicPr>
        <p:blipFill>
          <a:blip r:embed="rId3"/>
          <a:stretch>
            <a:fillRect/>
          </a:stretch>
        </p:blipFill>
        <p:spPr>
          <a:xfrm>
            <a:off x="2286000" y="762000"/>
            <a:ext cx="4702629" cy="685800"/>
          </a:xfrm>
          <a:prstGeom prst="rect">
            <a:avLst/>
          </a:prstGeom>
        </p:spPr>
      </p:pic>
      <p:sp>
        <p:nvSpPr>
          <p:cNvPr id="4" name="Rectangle 3"/>
          <p:cNvSpPr/>
          <p:nvPr/>
        </p:nvSpPr>
        <p:spPr>
          <a:xfrm>
            <a:off x="1371600" y="1447800"/>
            <a:ext cx="6324600" cy="338554"/>
          </a:xfrm>
          <a:prstGeom prst="rect">
            <a:avLst/>
          </a:prstGeom>
        </p:spPr>
        <p:txBody>
          <a:bodyPr wrap="square">
            <a:spAutoFit/>
          </a:bodyPr>
          <a:lstStyle/>
          <a:p>
            <a:pPr algn="ctr">
              <a:spcBef>
                <a:spcPct val="50000"/>
              </a:spcBef>
            </a:pPr>
            <a:r>
              <a:rPr lang="en-US" sz="1600" i="1">
                <a:solidFill>
                  <a:srgbClr val="000090"/>
                </a:solidFill>
              </a:rPr>
              <a:t>http://www.ncbi.nlm.nih.gov/genomes/static/gpstat.html</a:t>
            </a:r>
          </a:p>
        </p:txBody>
      </p:sp>
      <p:pic>
        <p:nvPicPr>
          <p:cNvPr id="5" name="Picture 4"/>
          <p:cNvPicPr>
            <a:picLocks noChangeAspect="1"/>
          </p:cNvPicPr>
          <p:nvPr/>
        </p:nvPicPr>
        <p:blipFill>
          <a:blip r:embed="rId4"/>
          <a:stretch>
            <a:fillRect/>
          </a:stretch>
        </p:blipFill>
        <p:spPr>
          <a:xfrm>
            <a:off x="609600" y="2057399"/>
            <a:ext cx="7772400" cy="4403845"/>
          </a:xfrm>
          <a:prstGeom prst="rect">
            <a:avLst/>
          </a:prstGeom>
          <a:ln>
            <a:solidFill>
              <a:srgbClr val="000090"/>
            </a:solidFill>
          </a:ln>
        </p:spPr>
      </p:pic>
      <p:pic>
        <p:nvPicPr>
          <p:cNvPr id="8" name="Picture 7"/>
          <p:cNvPicPr>
            <a:picLocks noChangeAspect="1"/>
          </p:cNvPicPr>
          <p:nvPr/>
        </p:nvPicPr>
        <p:blipFill rotWithShape="1">
          <a:blip r:embed="rId5">
            <a:clrChange>
              <a:clrFrom>
                <a:srgbClr val="FFFFFF"/>
              </a:clrFrom>
              <a:clrTo>
                <a:srgbClr val="FFFFFF">
                  <a:alpha val="0"/>
                </a:srgbClr>
              </a:clrTo>
            </a:clrChange>
          </a:blip>
          <a:srcRect t="10669"/>
          <a:stretch/>
        </p:blipFill>
        <p:spPr>
          <a:xfrm>
            <a:off x="533400" y="2032855"/>
            <a:ext cx="4953000" cy="3453545"/>
          </a:xfrm>
          <a:prstGeom prst="rect">
            <a:avLst/>
          </a:prstGeom>
        </p:spPr>
      </p:pic>
    </p:spTree>
    <p:extLst>
      <p:ext uri="{BB962C8B-B14F-4D97-AF65-F5344CB8AC3E}">
        <p14:creationId xmlns:p14="http://schemas.microsoft.com/office/powerpoint/2010/main" val="24935321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blip>
          <a:srcRect t="13043" b="10579"/>
          <a:stretch/>
        </p:blipFill>
        <p:spPr>
          <a:xfrm>
            <a:off x="762000" y="751454"/>
            <a:ext cx="7467600" cy="4277746"/>
          </a:xfrm>
          <a:prstGeom prst="rect">
            <a:avLst/>
          </a:prstGeom>
          <a:effectLst>
            <a:glow rad="152400">
              <a:schemeClr val="bg1">
                <a:alpha val="75000"/>
              </a:schemeClr>
            </a:glow>
          </a:effectLst>
        </p:spPr>
      </p:pic>
      <p:pic>
        <p:nvPicPr>
          <p:cNvPr id="13" name="Picture 12"/>
          <p:cNvPicPr>
            <a:picLocks noChangeAspect="1"/>
          </p:cNvPicPr>
          <p:nvPr/>
        </p:nvPicPr>
        <p:blipFill>
          <a:blip r:embed="rId4"/>
          <a:stretch>
            <a:fillRect/>
          </a:stretch>
        </p:blipFill>
        <p:spPr>
          <a:xfrm>
            <a:off x="30461" y="6248400"/>
            <a:ext cx="2560339" cy="609600"/>
          </a:xfrm>
          <a:prstGeom prst="rect">
            <a:avLst/>
          </a:prstGeom>
        </p:spPr>
      </p:pic>
      <p:sp>
        <p:nvSpPr>
          <p:cNvPr id="14" name="Rectangle 13"/>
          <p:cNvSpPr/>
          <p:nvPr/>
        </p:nvSpPr>
        <p:spPr>
          <a:xfrm>
            <a:off x="76200" y="5842337"/>
            <a:ext cx="9067800" cy="1015663"/>
          </a:xfrm>
          <a:prstGeom prst="rect">
            <a:avLst/>
          </a:prstGeom>
        </p:spPr>
        <p:txBody>
          <a:bodyPr wrap="square">
            <a:spAutoFit/>
          </a:bodyPr>
          <a:lstStyle/>
          <a:p>
            <a:pPr algn="r"/>
            <a:r>
              <a:rPr lang="en-US" b="1"/>
              <a:t>What You Need to Know About Illumina's New Sequencers</a:t>
            </a:r>
          </a:p>
          <a:p>
            <a:pPr algn="r"/>
            <a:r>
              <a:rPr lang="en-US" i="1"/>
              <a:t>http://www.bio-itworld.com/BioIT_Article.aspx?id=133900</a:t>
            </a:r>
          </a:p>
          <a:p>
            <a:pPr>
              <a:tabLst>
                <a:tab pos="2803525" algn="l"/>
              </a:tabLst>
            </a:pPr>
            <a:r>
              <a:rPr lang="en-US"/>
              <a:t>	    By Aaron Krol     January 15, 2014</a:t>
            </a:r>
          </a:p>
        </p:txBody>
      </p:sp>
      <p:sp>
        <p:nvSpPr>
          <p:cNvPr id="15" name="Rectangle 14"/>
          <p:cNvSpPr/>
          <p:nvPr/>
        </p:nvSpPr>
        <p:spPr>
          <a:xfrm>
            <a:off x="76200" y="5083314"/>
            <a:ext cx="8991600" cy="707886"/>
          </a:xfrm>
          <a:prstGeom prst="rect">
            <a:avLst/>
          </a:prstGeom>
          <a:solidFill>
            <a:schemeClr val="bg1">
              <a:lumMod val="85000"/>
            </a:schemeClr>
          </a:solidFill>
          <a:ln>
            <a:solidFill>
              <a:srgbClr val="000090"/>
            </a:solidFill>
          </a:ln>
        </p:spPr>
        <p:txBody>
          <a:bodyPr wrap="square">
            <a:spAutoFit/>
          </a:bodyPr>
          <a:lstStyle/>
          <a:p>
            <a:pPr algn="ctr"/>
            <a:r>
              <a:rPr lang="en-US"/>
              <a:t>“The HiSeq X retails for $1 million a unit – and Illumina won’t sell you fewer than ten. Despite the massive upfront costs, the math seems to check out.”</a:t>
            </a:r>
          </a:p>
        </p:txBody>
      </p:sp>
      <p:sp>
        <p:nvSpPr>
          <p:cNvPr id="9" name="Text Box 22"/>
          <p:cNvSpPr txBox="1">
            <a:spLocks noChangeArrowheads="1"/>
          </p:cNvSpPr>
          <p:nvPr/>
        </p:nvSpPr>
        <p:spPr bwMode="auto">
          <a:xfrm>
            <a:off x="88900" y="7620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1. Background – C. Determining Genome Sequences</a:t>
            </a:r>
          </a:p>
        </p:txBody>
      </p:sp>
    </p:spTree>
    <p:extLst>
      <p:ext uri="{BB962C8B-B14F-4D97-AF65-F5344CB8AC3E}">
        <p14:creationId xmlns:p14="http://schemas.microsoft.com/office/powerpoint/2010/main" val="8766091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pic>
        <p:nvPicPr>
          <p:cNvPr id="20483" name="Picture 3"/>
          <p:cNvPicPr>
            <a:picLocks noChangeAspect="1" noChangeArrowheads="1"/>
          </p:cNvPicPr>
          <p:nvPr/>
        </p:nvPicPr>
        <p:blipFill>
          <a:blip r:embed="rId3">
            <a:lum contrast="4000"/>
            <a:extLst>
              <a:ext uri="{28A0092B-C50C-407E-A947-70E740481C1C}">
                <a14:useLocalDpi xmlns:a14="http://schemas.microsoft.com/office/drawing/2010/main" val="0"/>
              </a:ext>
            </a:extLst>
          </a:blip>
          <a:srcRect/>
          <a:stretch>
            <a:fillRect/>
          </a:stretch>
        </p:blipFill>
        <p:spPr bwMode="auto">
          <a:xfrm>
            <a:off x="307975" y="1066800"/>
            <a:ext cx="225583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3581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2819400" y="10668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4233863"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4233863" algn="l"/>
              </a:tabLst>
              <a:defRPr sz="2000">
                <a:solidFill>
                  <a:schemeClr val="tx1"/>
                </a:solidFill>
                <a:latin typeface="Arial" charset="0"/>
                <a:ea typeface="ＭＳ Ｐゴシック" charset="0"/>
              </a:defRPr>
            </a:lvl2pPr>
            <a:lvl3pPr>
              <a:tabLst>
                <a:tab pos="969963" algn="l"/>
                <a:tab pos="2346325" algn="l"/>
                <a:tab pos="4233863" algn="l"/>
              </a:tabLst>
              <a:defRPr sz="2000">
                <a:solidFill>
                  <a:schemeClr val="tx1"/>
                </a:solidFill>
                <a:latin typeface="Arial" charset="0"/>
                <a:ea typeface="ＭＳ Ｐゴシック" charset="0"/>
              </a:defRPr>
            </a:lvl3pPr>
            <a:lvl4pPr>
              <a:tabLst>
                <a:tab pos="969963" algn="l"/>
                <a:tab pos="2346325" algn="l"/>
                <a:tab pos="4233863" algn="l"/>
              </a:tabLst>
              <a:defRPr sz="2000">
                <a:solidFill>
                  <a:schemeClr val="tx1"/>
                </a:solidFill>
                <a:latin typeface="Arial" charset="0"/>
                <a:ea typeface="ＭＳ Ｐゴシック" charset="0"/>
              </a:defRPr>
            </a:lvl4pPr>
            <a:lvl5pPr>
              <a:tabLst>
                <a:tab pos="969963" algn="l"/>
                <a:tab pos="2346325" algn="l"/>
                <a:tab pos="4233863"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9pPr>
          </a:lstStyle>
          <a:p>
            <a:pPr>
              <a:spcBef>
                <a:spcPct val="25000"/>
              </a:spcBef>
            </a:pPr>
            <a:r>
              <a:rPr lang="en-US" b="1"/>
              <a:t>Growth parameters commonly dealt with:</a:t>
            </a:r>
            <a:endParaRPr lang="en-US"/>
          </a:p>
          <a:p>
            <a:pPr>
              <a:spcBef>
                <a:spcPct val="25000"/>
              </a:spcBef>
            </a:pPr>
            <a:r>
              <a:rPr lang="en-US"/>
              <a:t>pH	salinity	temperature	pO</a:t>
            </a:r>
            <a:r>
              <a:rPr lang="en-US" baseline="-25000"/>
              <a:t>2</a:t>
            </a:r>
            <a:endParaRPr lang="en-US"/>
          </a:p>
          <a:p>
            <a:pPr>
              <a:spcBef>
                <a:spcPct val="25000"/>
              </a:spcBef>
            </a:pPr>
            <a:r>
              <a:rPr lang="en-US"/>
              <a:t>simple nutrients (too many?)   light	osmolarity</a:t>
            </a:r>
            <a:endParaRPr lang="en-US" b="1"/>
          </a:p>
        </p:txBody>
      </p:sp>
      <p:sp>
        <p:nvSpPr>
          <p:cNvPr id="23560" name="Text Box 8"/>
          <p:cNvSpPr txBox="1">
            <a:spLocks noChangeArrowheads="1"/>
          </p:cNvSpPr>
          <p:nvPr/>
        </p:nvSpPr>
        <p:spPr bwMode="auto">
          <a:xfrm>
            <a:off x="2819400" y="22860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3025775"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3025775" algn="l"/>
              </a:tabLst>
              <a:defRPr sz="2000">
                <a:solidFill>
                  <a:schemeClr val="tx1"/>
                </a:solidFill>
                <a:latin typeface="Arial" charset="0"/>
                <a:ea typeface="ＭＳ Ｐゴシック" charset="0"/>
              </a:defRPr>
            </a:lvl2pPr>
            <a:lvl3pPr>
              <a:tabLst>
                <a:tab pos="969963" algn="l"/>
                <a:tab pos="2346325" algn="l"/>
                <a:tab pos="3025775" algn="l"/>
              </a:tabLst>
              <a:defRPr sz="2000">
                <a:solidFill>
                  <a:schemeClr val="tx1"/>
                </a:solidFill>
                <a:latin typeface="Arial" charset="0"/>
                <a:ea typeface="ＭＳ Ｐゴシック" charset="0"/>
              </a:defRPr>
            </a:lvl3pPr>
            <a:lvl4pPr>
              <a:tabLst>
                <a:tab pos="969963" algn="l"/>
                <a:tab pos="2346325" algn="l"/>
                <a:tab pos="3025775" algn="l"/>
              </a:tabLst>
              <a:defRPr sz="2000">
                <a:solidFill>
                  <a:schemeClr val="tx1"/>
                </a:solidFill>
                <a:latin typeface="Arial" charset="0"/>
                <a:ea typeface="ＭＳ Ｐゴシック" charset="0"/>
              </a:defRPr>
            </a:lvl4pPr>
            <a:lvl5pPr>
              <a:tabLst>
                <a:tab pos="969963" algn="l"/>
                <a:tab pos="2346325" algn="l"/>
                <a:tab pos="3025775"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9pPr>
          </a:lstStyle>
          <a:p>
            <a:pPr>
              <a:spcBef>
                <a:spcPct val="25000"/>
              </a:spcBef>
            </a:pPr>
            <a:r>
              <a:rPr lang="en-US" b="1"/>
              <a:t>Difficult to accommodate:</a:t>
            </a:r>
            <a:endParaRPr lang="en-US"/>
          </a:p>
          <a:p>
            <a:pPr>
              <a:spcBef>
                <a:spcPct val="25000"/>
              </a:spcBef>
            </a:pPr>
            <a:r>
              <a:rPr lang="en-US"/>
              <a:t>obligate partnerships	</a:t>
            </a:r>
          </a:p>
          <a:p>
            <a:pPr>
              <a:spcBef>
                <a:spcPct val="25000"/>
              </a:spcBef>
            </a:pPr>
            <a:r>
              <a:rPr lang="en-US"/>
              <a:t>complex nutrients 	</a:t>
            </a:r>
            <a:r>
              <a:rPr lang="en-US" i="1"/>
              <a:t>etc.</a:t>
            </a:r>
            <a:endParaRPr lang="en-US" b="1"/>
          </a:p>
        </p:txBody>
      </p:sp>
      <p:sp>
        <p:nvSpPr>
          <p:cNvPr id="23561" name="Text Box 9"/>
          <p:cNvSpPr txBox="1">
            <a:spLocks noChangeArrowheads="1"/>
          </p:cNvSpPr>
          <p:nvPr/>
        </p:nvSpPr>
        <p:spPr bwMode="auto">
          <a:xfrm>
            <a:off x="2819400" y="3505200"/>
            <a:ext cx="5867400" cy="701675"/>
          </a:xfrm>
          <a:prstGeom prst="rect">
            <a:avLst/>
          </a:prstGeom>
          <a:solidFill>
            <a:srgbClr val="D9D9D9"/>
          </a:solidFill>
          <a:ln>
            <a:noFill/>
          </a:ln>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u="sng"/>
              <a:t>The great majority of bacteria (&gt;&gt;95%) have never been grown in the laboratory</a:t>
            </a:r>
            <a:r>
              <a:rPr lang="en-US" b="1"/>
              <a:t>.</a:t>
            </a:r>
          </a:p>
        </p:txBody>
      </p:sp>
      <p:grpSp>
        <p:nvGrpSpPr>
          <p:cNvPr id="2" name="Group 13"/>
          <p:cNvGrpSpPr>
            <a:grpSpLocks/>
          </p:cNvGrpSpPr>
          <p:nvPr/>
        </p:nvGrpSpPr>
        <p:grpSpPr bwMode="auto">
          <a:xfrm>
            <a:off x="2819400" y="4391025"/>
            <a:ext cx="5867400" cy="2336800"/>
            <a:chOff x="1776" y="2766"/>
            <a:chExt cx="3696" cy="1472"/>
          </a:xfrm>
        </p:grpSpPr>
        <p:pic>
          <p:nvPicPr>
            <p:cNvPr id="2048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980"/>
              <a:ext cx="3696"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p:cNvPicPr>
              <a:picLocks noChangeAspect="1" noChangeArrowheads="1"/>
            </p:cNvPicPr>
            <p:nvPr/>
          </p:nvPicPr>
          <p:blipFill>
            <a:blip r:embed="rId6">
              <a:extLst>
                <a:ext uri="{28A0092B-C50C-407E-A947-70E740481C1C}">
                  <a14:useLocalDpi xmlns:a14="http://schemas.microsoft.com/office/drawing/2010/main" val="0"/>
                </a:ext>
              </a:extLst>
            </a:blip>
            <a:srcRect r="35922"/>
            <a:stretch>
              <a:fillRect/>
            </a:stretch>
          </p:blipFill>
          <p:spPr bwMode="auto">
            <a:xfrm>
              <a:off x="1776" y="2766"/>
              <a:ext cx="36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wipe(left)">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left)">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61"/>
                                        </p:tgtEl>
                                        <p:attrNameLst>
                                          <p:attrName>style.visibility</p:attrName>
                                        </p:attrNameLst>
                                      </p:cBhvr>
                                      <p:to>
                                        <p:strVal val="visible"/>
                                      </p:to>
                                    </p:set>
                                    <p:animEffect transition="in" filter="wipe(left)">
                                      <p:cBhvr>
                                        <p:cTn id="17" dur="500"/>
                                        <p:tgtEl>
                                          <p:spTgt spid="235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utoUpdateAnimBg="0"/>
      <p:bldP spid="23560" grpId="0" autoUpdateAnimBg="0"/>
      <p:bldP spid="2356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1047"/>
            <a:ext cx="9144000" cy="1834849"/>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09600" y="2699690"/>
            <a:ext cx="6400800" cy="4154190"/>
          </a:xfrm>
          <a:prstGeom prst="rect">
            <a:avLst/>
          </a:prstGeom>
        </p:spPr>
      </p:pic>
      <p:sp>
        <p:nvSpPr>
          <p:cNvPr id="5"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spTree>
    <p:extLst>
      <p:ext uri="{BB962C8B-B14F-4D97-AF65-F5344CB8AC3E}">
        <p14:creationId xmlns:p14="http://schemas.microsoft.com/office/powerpoint/2010/main" val="368440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22852"/>
            <a:ext cx="9144000" cy="1480672"/>
            <a:chOff x="0" y="990600"/>
            <a:chExt cx="9144000" cy="1480672"/>
          </a:xfrm>
        </p:grpSpPr>
        <p:pic>
          <p:nvPicPr>
            <p:cNvPr id="4" name="Picture 3"/>
            <p:cNvPicPr>
              <a:picLocks noChangeAspect="1"/>
            </p:cNvPicPr>
            <p:nvPr/>
          </p:nvPicPr>
          <p:blipFill>
            <a:blip r:embed="rId2"/>
            <a:stretch>
              <a:fillRect/>
            </a:stretch>
          </p:blipFill>
          <p:spPr>
            <a:xfrm>
              <a:off x="0" y="990600"/>
              <a:ext cx="9144000" cy="1480672"/>
            </a:xfrm>
            <a:prstGeom prst="rect">
              <a:avLst/>
            </a:prstGeom>
          </p:spPr>
        </p:pic>
        <p:pic>
          <p:nvPicPr>
            <p:cNvPr id="5" name="Picture 4"/>
            <p:cNvPicPr>
              <a:picLocks noChangeAspect="1"/>
            </p:cNvPicPr>
            <p:nvPr/>
          </p:nvPicPr>
          <p:blipFill>
            <a:blip r:embed="rId3"/>
            <a:stretch>
              <a:fillRect/>
            </a:stretch>
          </p:blipFill>
          <p:spPr>
            <a:xfrm>
              <a:off x="3886200" y="990600"/>
              <a:ext cx="4062046" cy="457200"/>
            </a:xfrm>
            <a:prstGeom prst="rect">
              <a:avLst/>
            </a:prstGeom>
          </p:spPr>
        </p:pic>
      </p:grpSp>
      <p:sp>
        <p:nvSpPr>
          <p:cNvPr id="6" name="Rectangle 5"/>
          <p:cNvSpPr/>
          <p:nvPr/>
        </p:nvSpPr>
        <p:spPr>
          <a:xfrm>
            <a:off x="72571" y="2349798"/>
            <a:ext cx="8998858" cy="2246769"/>
          </a:xfrm>
          <a:prstGeom prst="rect">
            <a:avLst/>
          </a:prstGeom>
        </p:spPr>
        <p:txBody>
          <a:bodyPr wrap="square">
            <a:spAutoFit/>
          </a:bodyPr>
          <a:lstStyle/>
          <a:p>
            <a:pPr marL="230188" indent="-230188"/>
            <a:r>
              <a:rPr lang="en-US" sz="2000"/>
              <a:t>The finding that certain bacterial species have never been identified by culture may be a simple matter of coincidence: an organism that has a low prevalence or is particularly slow-growing may have been overlooked in cultural analyses. Additionally, many genetically distinct phylotypes are phenotypically indistinguishable and are lumped together if conventional biochemical methods for identification are used. Conversely, </a:t>
            </a:r>
            <a:r>
              <a:rPr lang="en-US" sz="2000" b="1"/>
              <a:t>some bacteria are genuinely resistant to culture in isolation on conventional media</a:t>
            </a:r>
            <a:r>
              <a:rPr lang="en-US" sz="2000"/>
              <a:t>.</a:t>
            </a:r>
          </a:p>
        </p:txBody>
      </p:sp>
      <p:sp>
        <p:nvSpPr>
          <p:cNvPr id="7" name="Rectangle 6"/>
          <p:cNvSpPr/>
          <p:nvPr/>
        </p:nvSpPr>
        <p:spPr>
          <a:xfrm>
            <a:off x="60476" y="4614208"/>
            <a:ext cx="9023048" cy="1938992"/>
          </a:xfrm>
          <a:prstGeom prst="rect">
            <a:avLst/>
          </a:prstGeom>
        </p:spPr>
        <p:txBody>
          <a:bodyPr wrap="square">
            <a:spAutoFit/>
          </a:bodyPr>
          <a:lstStyle/>
          <a:p>
            <a:pPr marL="230188" indent="-230188"/>
            <a:r>
              <a:rPr lang="en-US" sz="2000"/>
              <a:t>An alternative approach for the culture of as-yet-uncultivated organisms is to simulate their natural environment </a:t>
            </a:r>
            <a:r>
              <a:rPr lang="en-US" sz="2000" i="1"/>
              <a:t>in vitro</a:t>
            </a:r>
            <a:r>
              <a:rPr lang="en-US" sz="2000"/>
              <a:t>. Kaeberlein </a:t>
            </a:r>
            <a:r>
              <a:rPr lang="en-US" sz="2000" i="1"/>
              <a:t>et al.</a:t>
            </a:r>
            <a:r>
              <a:rPr lang="en-US" sz="2000"/>
              <a:t> (2002) constructed a </a:t>
            </a:r>
            <a:r>
              <a:rPr lang="en-US" sz="2000" b="1"/>
              <a:t>diffusion chamber</a:t>
            </a:r>
            <a:r>
              <a:rPr lang="en-US" sz="2000"/>
              <a:t> that allowed the passage of substances from the natural environment (intertidal marine sediment) across a membrane and successfully grew bacteria from marine sediment that were previously uncultivated.</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spTree>
    <p:extLst>
      <p:ext uri="{BB962C8B-B14F-4D97-AF65-F5344CB8AC3E}">
        <p14:creationId xmlns:p14="http://schemas.microsoft.com/office/powerpoint/2010/main" val="5193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035" y="3429000"/>
            <a:ext cx="1958428" cy="2590800"/>
          </a:xfrm>
          <a:prstGeom prst="rect">
            <a:avLst/>
          </a:prstGeom>
          <a:solidFill>
            <a:srgbClr val="FFEFC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Arial"/>
                <a:cs typeface="Arial"/>
              </a:rPr>
              <a:t>Even if one </a:t>
            </a:r>
            <a:r>
              <a:rPr lang="en-US" sz="2000" i="1">
                <a:solidFill>
                  <a:schemeClr val="tx1"/>
                </a:solidFill>
                <a:latin typeface="Arial"/>
                <a:cs typeface="Arial"/>
              </a:rPr>
              <a:t>could</a:t>
            </a:r>
            <a:r>
              <a:rPr lang="en-US" sz="2000">
                <a:solidFill>
                  <a:schemeClr val="tx1"/>
                </a:solidFill>
                <a:latin typeface="Arial"/>
                <a:cs typeface="Arial"/>
              </a:rPr>
              <a:t> culture 1000s of individual species, </a:t>
            </a:r>
          </a:p>
          <a:p>
            <a:pPr algn="ctr"/>
            <a:r>
              <a:rPr lang="en-US" sz="2000">
                <a:solidFill>
                  <a:schemeClr val="tx1"/>
                </a:solidFill>
                <a:latin typeface="Arial"/>
                <a:cs typeface="Arial"/>
              </a:rPr>
              <a:t>would that be the best approach?</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a:t>
            </a:r>
            <a:endParaRPr lang="en-US"/>
          </a:p>
        </p:txBody>
      </p:sp>
      <p:pic>
        <p:nvPicPr>
          <p:cNvPr id="10" name="Picture 9"/>
          <p:cNvPicPr>
            <a:picLocks noChangeAspect="1"/>
          </p:cNvPicPr>
          <p:nvPr/>
        </p:nvPicPr>
        <p:blipFill>
          <a:blip r:embed="rId2"/>
          <a:stretch>
            <a:fillRect/>
          </a:stretch>
        </p:blipFill>
        <p:spPr>
          <a:xfrm>
            <a:off x="0" y="838200"/>
            <a:ext cx="9144000" cy="795547"/>
          </a:xfrm>
          <a:prstGeom prst="rect">
            <a:avLst/>
          </a:prstGeom>
        </p:spPr>
      </p:pic>
      <p:pic>
        <p:nvPicPr>
          <p:cNvPr id="11" name="Picture 10"/>
          <p:cNvPicPr>
            <a:picLocks noChangeAspect="1"/>
          </p:cNvPicPr>
          <p:nvPr/>
        </p:nvPicPr>
        <p:blipFill>
          <a:blip r:embed="rId3"/>
          <a:stretch>
            <a:fillRect/>
          </a:stretch>
        </p:blipFill>
        <p:spPr>
          <a:xfrm>
            <a:off x="0" y="1524000"/>
            <a:ext cx="9144000" cy="1194035"/>
          </a:xfrm>
          <a:prstGeom prst="rect">
            <a:avLst/>
          </a:prstGeom>
        </p:spPr>
      </p:pic>
      <p:pic>
        <p:nvPicPr>
          <p:cNvPr id="12" name="Picture 11"/>
          <p:cNvPicPr>
            <a:picLocks noChangeAspect="1"/>
          </p:cNvPicPr>
          <p:nvPr/>
        </p:nvPicPr>
        <p:blipFill>
          <a:blip r:embed="rId4"/>
          <a:stretch>
            <a:fillRect/>
          </a:stretch>
        </p:blipFill>
        <p:spPr>
          <a:xfrm>
            <a:off x="2025779" y="2702035"/>
            <a:ext cx="7118222" cy="4155965"/>
          </a:xfrm>
          <a:prstGeom prst="rect">
            <a:avLst/>
          </a:prstGeom>
        </p:spPr>
      </p:pic>
      <p:pic>
        <p:nvPicPr>
          <p:cNvPr id="13" name="Picture 12"/>
          <p:cNvPicPr>
            <a:picLocks noChangeAspect="1"/>
          </p:cNvPicPr>
          <p:nvPr/>
        </p:nvPicPr>
        <p:blipFill>
          <a:blip r:embed="rId5"/>
          <a:stretch>
            <a:fillRect/>
          </a:stretch>
        </p:blipFill>
        <p:spPr>
          <a:xfrm>
            <a:off x="7559918" y="2057400"/>
            <a:ext cx="1584082" cy="584200"/>
          </a:xfrm>
          <a:prstGeom prst="rect">
            <a:avLst/>
          </a:prstGeom>
        </p:spPr>
      </p:pic>
      <p:sp>
        <p:nvSpPr>
          <p:cNvPr id="14" name="Rectangle 13"/>
          <p:cNvSpPr/>
          <p:nvPr/>
        </p:nvSpPr>
        <p:spPr>
          <a:xfrm>
            <a:off x="4419600" y="762000"/>
            <a:ext cx="4724400" cy="830997"/>
          </a:xfrm>
          <a:prstGeom prst="rect">
            <a:avLst/>
          </a:prstGeom>
        </p:spPr>
        <p:txBody>
          <a:bodyPr wrap="square">
            <a:spAutoFit/>
          </a:bodyPr>
          <a:lstStyle/>
          <a:p>
            <a:pPr algn="ctr"/>
            <a:r>
              <a:rPr lang="en-US" sz="1600" i="1">
                <a:solidFill>
                  <a:schemeClr val="bg1"/>
                </a:solidFill>
              </a:rPr>
              <a:t>http://www.wsj.com/articles/scientists-discover-new-antibiotic-a-potential-weapon-against-a-range-of-diseases-1420654892</a:t>
            </a:r>
          </a:p>
        </p:txBody>
      </p:sp>
    </p:spTree>
    <p:extLst>
      <p:ext uri="{BB962C8B-B14F-4D97-AF65-F5344CB8AC3E}">
        <p14:creationId xmlns:p14="http://schemas.microsoft.com/office/powerpoint/2010/main" val="2955618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sp>
        <p:nvSpPr>
          <p:cNvPr id="18435" name="Text Box 3"/>
          <p:cNvSpPr txBox="1">
            <a:spLocks noChangeArrowheads="1"/>
          </p:cNvSpPr>
          <p:nvPr/>
        </p:nvSpPr>
        <p:spPr bwMode="auto">
          <a:xfrm>
            <a:off x="152400" y="7620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Given their ecological, geochemical, agricultural and medical importance, we know surprisingly little about bacteria.</a:t>
            </a:r>
          </a:p>
        </p:txBody>
      </p:sp>
      <p:sp>
        <p:nvSpPr>
          <p:cNvPr id="3080" name="Text Box 8"/>
          <p:cNvSpPr txBox="1">
            <a:spLocks noChangeArrowheads="1"/>
          </p:cNvSpPr>
          <p:nvPr/>
        </p:nvSpPr>
        <p:spPr bwMode="auto">
          <a:xfrm>
            <a:off x="228600" y="5622925"/>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Soil microbes are historically the richest source of antibiotics used in human medicine.  &gt;99% of soil bacteria are resistant to culturing, and their antibiotics remain inaccessible by traditional means.</a:t>
            </a:r>
          </a:p>
        </p:txBody>
      </p:sp>
      <p:grpSp>
        <p:nvGrpSpPr>
          <p:cNvPr id="2" name="Group 16"/>
          <p:cNvGrpSpPr>
            <a:grpSpLocks/>
          </p:cNvGrpSpPr>
          <p:nvPr/>
        </p:nvGrpSpPr>
        <p:grpSpPr bwMode="auto">
          <a:xfrm>
            <a:off x="228600" y="1600200"/>
            <a:ext cx="8001000" cy="990600"/>
            <a:chOff x="144" y="1008"/>
            <a:chExt cx="5040" cy="624"/>
          </a:xfrm>
        </p:grpSpPr>
        <p:sp>
          <p:nvSpPr>
            <p:cNvPr id="18446" name="Text Box 4"/>
            <p:cNvSpPr txBox="1">
              <a:spLocks noChangeArrowheads="1"/>
            </p:cNvSpPr>
            <p:nvPr/>
          </p:nvSpPr>
          <p:spPr bwMode="auto">
            <a:xfrm>
              <a:off x="144" y="1008"/>
              <a:ext cx="50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Great majority of dissolved organic N in seawater is bacterial cell wall material (peptidoglycan).</a:t>
              </a:r>
            </a:p>
          </p:txBody>
        </p:sp>
        <p:pic>
          <p:nvPicPr>
            <p:cNvPr id="18447"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78948"/>
            <a:stretch/>
          </p:blipFill>
          <p:spPr bwMode="auto">
            <a:xfrm>
              <a:off x="2640" y="1248"/>
              <a:ext cx="23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a:grpSpLocks/>
          </p:cNvGrpSpPr>
          <p:nvPr/>
        </p:nvGrpSpPr>
        <p:grpSpPr bwMode="auto">
          <a:xfrm>
            <a:off x="228600" y="4058860"/>
            <a:ext cx="8001000" cy="1631950"/>
            <a:chOff x="144" y="2505"/>
            <a:chExt cx="5040" cy="1028"/>
          </a:xfrm>
        </p:grpSpPr>
        <p:sp>
          <p:nvSpPr>
            <p:cNvPr id="18442" name="Text Box 6"/>
            <p:cNvSpPr txBox="1">
              <a:spLocks noChangeArrowheads="1"/>
            </p:cNvSpPr>
            <p:nvPr/>
          </p:nvSpPr>
          <p:spPr bwMode="auto">
            <a:xfrm>
              <a:off x="144" y="2505"/>
              <a:ext cx="5040"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Molecular methods indicate &gt;400 species of bacteria in the human oral cavity.  So far, only about 150 of those species have been cultured in laboratories and </a:t>
              </a:r>
            </a:p>
            <a:p>
              <a:pPr>
                <a:spcBef>
                  <a:spcPts val="0"/>
                </a:spcBef>
              </a:pPr>
              <a:r>
                <a:rPr lang="en-US"/>
                <a:t>	identified.  Similar situation </a:t>
              </a:r>
            </a:p>
            <a:p>
              <a:pPr>
                <a:spcBef>
                  <a:spcPts val="0"/>
                </a:spcBef>
              </a:pPr>
              <a:r>
                <a:rPr lang="en-US"/>
                <a:t>	for gut.</a:t>
              </a:r>
            </a:p>
          </p:txBody>
        </p:sp>
        <p:pic>
          <p:nvPicPr>
            <p:cNvPr id="18443"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28741" b="39474"/>
            <a:stretch/>
          </p:blipFill>
          <p:spPr bwMode="auto">
            <a:xfrm>
              <a:off x="2640" y="2924"/>
              <a:ext cx="2312"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91" name="Text Box 19"/>
          <p:cNvSpPr txBox="1">
            <a:spLocks noChangeArrowheads="1"/>
          </p:cNvSpPr>
          <p:nvPr/>
        </p:nvSpPr>
        <p:spPr bwMode="auto">
          <a:xfrm>
            <a:off x="457200" y="292735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(Soil has ~10</a:t>
            </a:r>
            <a:r>
              <a:rPr lang="en-US" baseline="30000"/>
              <a:t>9</a:t>
            </a:r>
            <a:r>
              <a:rPr lang="en-US"/>
              <a:t>/g, ~2000 spp.)</a:t>
            </a:r>
          </a:p>
        </p:txBody>
      </p:sp>
      <p:grpSp>
        <p:nvGrpSpPr>
          <p:cNvPr id="6" name="Group 5"/>
          <p:cNvGrpSpPr/>
          <p:nvPr/>
        </p:nvGrpSpPr>
        <p:grpSpPr>
          <a:xfrm>
            <a:off x="228600" y="2590800"/>
            <a:ext cx="7633305" cy="1509486"/>
            <a:chOff x="228600" y="2590800"/>
            <a:chExt cx="7633305" cy="1509486"/>
          </a:xfrm>
        </p:grpSpPr>
        <p:sp>
          <p:nvSpPr>
            <p:cNvPr id="18444" name="Text Box 5"/>
            <p:cNvSpPr txBox="1">
              <a:spLocks noChangeArrowheads="1"/>
            </p:cNvSpPr>
            <p:nvPr/>
          </p:nvSpPr>
          <p:spPr bwMode="auto">
            <a:xfrm>
              <a:off x="228600" y="2590800"/>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Sediments under open ocean contain _______ bacteria/cm</a:t>
              </a:r>
              <a:r>
                <a:rPr lang="en-US" baseline="30000"/>
                <a:t>3 </a:t>
              </a:r>
              <a:endParaRPr lang="en-US"/>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66000"/>
                      </a14:imgEffect>
                    </a14:imgLayer>
                  </a14:imgProps>
                </a:ext>
              </a:extLst>
            </a:blip>
            <a:srcRect l="45387" t="43155" r="9523" b="38988"/>
            <a:stretch/>
          </p:blipFill>
          <p:spPr>
            <a:xfrm>
              <a:off x="4197048" y="3011714"/>
              <a:ext cx="3664857" cy="1088572"/>
            </a:xfrm>
            <a:prstGeom prst="rect">
              <a:avLst/>
            </a:prstGeom>
            <a:ln>
              <a:solidFill>
                <a:schemeClr val="tx1"/>
              </a:solidFill>
            </a:ln>
          </p:spPr>
        </p:pic>
      </p:grpSp>
    </p:spTree>
    <p:extLst>
      <p:ext uri="{BB962C8B-B14F-4D97-AF65-F5344CB8AC3E}">
        <p14:creationId xmlns:p14="http://schemas.microsoft.com/office/powerpoint/2010/main" val="56867845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91"/>
                                        </p:tgtEl>
                                        <p:attrNameLst>
                                          <p:attrName>style.visibility</p:attrName>
                                        </p:attrNameLst>
                                      </p:cBhvr>
                                      <p:to>
                                        <p:strVal val="visible"/>
                                      </p:to>
                                    </p:set>
                                    <p:anim calcmode="lin" valueType="num">
                                      <p:cBhvr additive="base">
                                        <p:cTn id="17" dur="500" fill="hold"/>
                                        <p:tgtEl>
                                          <p:spTgt spid="3091"/>
                                        </p:tgtEl>
                                        <p:attrNameLst>
                                          <p:attrName>ppt_x</p:attrName>
                                        </p:attrNameLst>
                                      </p:cBhvr>
                                      <p:tavLst>
                                        <p:tav tm="0">
                                          <p:val>
                                            <p:strVal val="#ppt_x"/>
                                          </p:val>
                                        </p:tav>
                                        <p:tav tm="100000">
                                          <p:val>
                                            <p:strVal val="#ppt_x"/>
                                          </p:val>
                                        </p:tav>
                                      </p:tavLst>
                                    </p:anim>
                                    <p:anim calcmode="lin" valueType="num">
                                      <p:cBhvr additive="base">
                                        <p:cTn id="18"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wipe(left)">
                                      <p:cBhvr>
                                        <p:cTn id="28"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P spid="309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
          <p:cNvGrpSpPr>
            <a:grpSpLocks/>
          </p:cNvGrpSpPr>
          <p:nvPr/>
        </p:nvGrpSpPr>
        <p:grpSpPr bwMode="auto">
          <a:xfrm>
            <a:off x="-9525" y="-9525"/>
            <a:ext cx="9155113" cy="6862763"/>
            <a:chOff x="-6" y="-6"/>
            <a:chExt cx="5767" cy="4323"/>
          </a:xfrm>
        </p:grpSpPr>
        <p:sp>
          <p:nvSpPr>
            <p:cNvPr id="11" name="Rectangle 5"/>
            <p:cNvSpPr>
              <a:spLocks noChangeArrowheads="1"/>
            </p:cNvSpPr>
            <p:nvPr/>
          </p:nvSpPr>
          <p:spPr bwMode="auto">
            <a:xfrm>
              <a:off x="-6" y="-6"/>
              <a:ext cx="5767" cy="4323"/>
            </a:xfrm>
            <a:prstGeom prst="rect">
              <a:avLst/>
            </a:prstGeom>
            <a:solidFill>
              <a:srgbClr val="BBFE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0649"/>
            <a:stretch/>
          </p:blipFill>
          <p:spPr bwMode="auto">
            <a:xfrm>
              <a:off x="1179" y="0"/>
              <a:ext cx="3429"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368" y="1200"/>
              <a:ext cx="1392"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27013" indent="-227013">
                <a:spcBef>
                  <a:spcPct val="50000"/>
                </a:spcBef>
              </a:pPr>
              <a:r>
                <a:rPr lang="en-US" sz="1800" b="1">
                  <a:solidFill>
                    <a:srgbClr val="2E348B"/>
                  </a:solidFill>
                  <a:latin typeface="Arial"/>
                  <a:cs typeface="Arial"/>
                </a:rPr>
                <a:t> Jo Handelsman</a:t>
              </a:r>
            </a:p>
            <a:p>
              <a:pPr marL="227013" indent="-227013">
                <a:spcBef>
                  <a:spcPct val="50000"/>
                </a:spcBef>
              </a:pPr>
              <a:r>
                <a:rPr lang="en-US" sz="1800">
                  <a:solidFill>
                    <a:srgbClr val="2E348B"/>
                  </a:solidFill>
                  <a:latin typeface="Arial"/>
                  <a:cs typeface="Arial"/>
                </a:rPr>
                <a:t>Microbiol Mol Biol Revs, 2004, </a:t>
              </a:r>
              <a:r>
                <a:rPr lang="en-US" sz="1800" u="sng">
                  <a:solidFill>
                    <a:srgbClr val="2E348B"/>
                  </a:solidFill>
                  <a:latin typeface="Arial"/>
                  <a:cs typeface="Arial"/>
                </a:rPr>
                <a:t>68</a:t>
              </a:r>
              <a:r>
                <a:rPr lang="en-US" sz="1800">
                  <a:solidFill>
                    <a:srgbClr val="2E348B"/>
                  </a:solidFill>
                  <a:latin typeface="Arial"/>
                  <a:cs typeface="Arial"/>
                </a:rPr>
                <a:t>: 669-685. </a:t>
              </a:r>
            </a:p>
            <a:p>
              <a:pPr marL="227013" indent="-227013">
                <a:spcBef>
                  <a:spcPct val="50000"/>
                </a:spcBef>
              </a:pPr>
              <a:r>
                <a:rPr lang="en-US" sz="1800" b="1">
                  <a:solidFill>
                    <a:srgbClr val="2E348B"/>
                  </a:solidFill>
                  <a:latin typeface="Arial"/>
                  <a:cs typeface="Arial"/>
                </a:rPr>
                <a:t>Metagenomics: Application of Genomics to Uncultured Microorganisms</a:t>
              </a:r>
            </a:p>
          </p:txBody>
        </p:sp>
        <p:sp>
          <p:nvSpPr>
            <p:cNvPr id="14" name="Text Box 8"/>
            <p:cNvSpPr txBox="1">
              <a:spLocks noChangeArrowheads="1"/>
            </p:cNvSpPr>
            <p:nvPr/>
          </p:nvSpPr>
          <p:spPr bwMode="auto">
            <a:xfrm>
              <a:off x="81" y="349"/>
              <a:ext cx="12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b="1"/>
                <a:t>Metagenomics</a:t>
              </a:r>
            </a:p>
          </p:txBody>
        </p:sp>
      </p:gr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7174507" y="173333"/>
            <a:ext cx="1385442" cy="1555159"/>
          </a:xfrm>
          <a:prstGeom prst="rect">
            <a:avLst/>
          </a:prstGeom>
        </p:spPr>
      </p:pic>
      <p:pic>
        <p:nvPicPr>
          <p:cNvPr id="2" name="Picture 1"/>
          <p:cNvPicPr>
            <a:picLocks noChangeAspect="1"/>
          </p:cNvPicPr>
          <p:nvPr/>
        </p:nvPicPr>
        <p:blipFill>
          <a:blip r:embed="rId5"/>
          <a:stretch>
            <a:fillRect/>
          </a:stretch>
        </p:blipFill>
        <p:spPr>
          <a:xfrm>
            <a:off x="7268774" y="4674477"/>
            <a:ext cx="1711202" cy="2031123"/>
          </a:xfrm>
          <a:prstGeom prst="rect">
            <a:avLst/>
          </a:prstGeom>
        </p:spPr>
      </p:pic>
      <p:grpSp>
        <p:nvGrpSpPr>
          <p:cNvPr id="6" name="Group 5"/>
          <p:cNvGrpSpPr/>
          <p:nvPr/>
        </p:nvGrpSpPr>
        <p:grpSpPr>
          <a:xfrm>
            <a:off x="89158" y="1416960"/>
            <a:ext cx="6785445" cy="5334936"/>
            <a:chOff x="76200" y="1371600"/>
            <a:chExt cx="6785445" cy="5334936"/>
          </a:xfrm>
        </p:grpSpPr>
        <p:pic>
          <p:nvPicPr>
            <p:cNvPr id="3" name="Picture 2"/>
            <p:cNvPicPr>
              <a:picLocks noChangeAspect="1"/>
            </p:cNvPicPr>
            <p:nvPr/>
          </p:nvPicPr>
          <p:blipFill>
            <a:blip r:embed="rId6"/>
            <a:stretch>
              <a:fillRect/>
            </a:stretch>
          </p:blipFill>
          <p:spPr>
            <a:xfrm>
              <a:off x="76200" y="1371600"/>
              <a:ext cx="6781800" cy="2929679"/>
            </a:xfrm>
            <a:prstGeom prst="rect">
              <a:avLst/>
            </a:prstGeom>
          </p:spPr>
        </p:pic>
        <p:sp>
          <p:nvSpPr>
            <p:cNvPr id="5" name="Rectangle 4"/>
            <p:cNvSpPr/>
            <p:nvPr/>
          </p:nvSpPr>
          <p:spPr bwMode="auto">
            <a:xfrm>
              <a:off x="5327521" y="4191000"/>
              <a:ext cx="1534124" cy="25155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pic>
          <p:nvPicPr>
            <p:cNvPr id="4" name="Picture 3"/>
            <p:cNvPicPr>
              <a:picLocks noChangeAspect="1"/>
            </p:cNvPicPr>
            <p:nvPr/>
          </p:nvPicPr>
          <p:blipFill>
            <a:blip r:embed="rId7"/>
            <a:stretch>
              <a:fillRect/>
            </a:stretch>
          </p:blipFill>
          <p:spPr>
            <a:xfrm>
              <a:off x="76200" y="4267200"/>
              <a:ext cx="5397278" cy="2438400"/>
            </a:xfrm>
            <a:prstGeom prst="rect">
              <a:avLst/>
            </a:prstGeom>
          </p:spPr>
        </p:pic>
      </p:grpSp>
    </p:spTree>
    <p:extLst>
      <p:ext uri="{BB962C8B-B14F-4D97-AF65-F5344CB8AC3E}">
        <p14:creationId xmlns:p14="http://schemas.microsoft.com/office/powerpoint/2010/main" val="183146476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
          <p:cNvGrpSpPr>
            <a:grpSpLocks/>
          </p:cNvGrpSpPr>
          <p:nvPr/>
        </p:nvGrpSpPr>
        <p:grpSpPr bwMode="auto">
          <a:xfrm>
            <a:off x="-9525" y="-9525"/>
            <a:ext cx="9155113" cy="6862763"/>
            <a:chOff x="-6" y="-6"/>
            <a:chExt cx="5767" cy="4323"/>
          </a:xfrm>
        </p:grpSpPr>
        <p:sp>
          <p:nvSpPr>
            <p:cNvPr id="11" name="Rectangle 5"/>
            <p:cNvSpPr>
              <a:spLocks noChangeArrowheads="1"/>
            </p:cNvSpPr>
            <p:nvPr/>
          </p:nvSpPr>
          <p:spPr bwMode="auto">
            <a:xfrm>
              <a:off x="-6" y="-6"/>
              <a:ext cx="5767" cy="4323"/>
            </a:xfrm>
            <a:prstGeom prst="rect">
              <a:avLst/>
            </a:prstGeom>
            <a:solidFill>
              <a:srgbClr val="BBFE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 y="0"/>
              <a:ext cx="3429" cy="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368" y="1200"/>
              <a:ext cx="1392"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27013" indent="-227013">
                <a:spcBef>
                  <a:spcPct val="50000"/>
                </a:spcBef>
              </a:pPr>
              <a:r>
                <a:rPr lang="en-US" sz="1800" b="1">
                  <a:solidFill>
                    <a:srgbClr val="2E348B"/>
                  </a:solidFill>
                  <a:latin typeface="Arial"/>
                  <a:cs typeface="Arial"/>
                </a:rPr>
                <a:t> Jo Handelsman</a:t>
              </a:r>
            </a:p>
            <a:p>
              <a:pPr marL="227013" indent="-227013">
                <a:spcBef>
                  <a:spcPct val="50000"/>
                </a:spcBef>
              </a:pPr>
              <a:r>
                <a:rPr lang="en-US" sz="1800">
                  <a:solidFill>
                    <a:srgbClr val="2E348B"/>
                  </a:solidFill>
                  <a:latin typeface="Arial"/>
                  <a:cs typeface="Arial"/>
                </a:rPr>
                <a:t>Microbiol Mol Biol Revs, 2004, </a:t>
              </a:r>
              <a:r>
                <a:rPr lang="en-US" sz="1800" u="sng">
                  <a:solidFill>
                    <a:srgbClr val="2E348B"/>
                  </a:solidFill>
                  <a:latin typeface="Arial"/>
                  <a:cs typeface="Arial"/>
                </a:rPr>
                <a:t>68</a:t>
              </a:r>
              <a:r>
                <a:rPr lang="en-US" sz="1800">
                  <a:solidFill>
                    <a:srgbClr val="2E348B"/>
                  </a:solidFill>
                  <a:latin typeface="Arial"/>
                  <a:cs typeface="Arial"/>
                </a:rPr>
                <a:t>: 669-685. </a:t>
              </a:r>
            </a:p>
            <a:p>
              <a:pPr marL="227013" indent="-227013">
                <a:spcBef>
                  <a:spcPct val="50000"/>
                </a:spcBef>
              </a:pPr>
              <a:r>
                <a:rPr lang="en-US" sz="1800" b="1">
                  <a:solidFill>
                    <a:srgbClr val="2E348B"/>
                  </a:solidFill>
                  <a:latin typeface="Arial"/>
                  <a:cs typeface="Arial"/>
                </a:rPr>
                <a:t>Metagenomics: Application of Genomics to Uncultured Microorganisms</a:t>
              </a:r>
            </a:p>
          </p:txBody>
        </p:sp>
        <p:sp>
          <p:nvSpPr>
            <p:cNvPr id="14" name="Text Box 8"/>
            <p:cNvSpPr txBox="1">
              <a:spLocks noChangeArrowheads="1"/>
            </p:cNvSpPr>
            <p:nvPr/>
          </p:nvSpPr>
          <p:spPr bwMode="auto">
            <a:xfrm>
              <a:off x="81" y="349"/>
              <a:ext cx="12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b="1"/>
                <a:t>Metagenomics</a:t>
              </a:r>
            </a:p>
          </p:txBody>
        </p:sp>
      </p:grpSp>
      <p:grpSp>
        <p:nvGrpSpPr>
          <p:cNvPr id="15" name="Group 14"/>
          <p:cNvGrpSpPr>
            <a:grpSpLocks/>
          </p:cNvGrpSpPr>
          <p:nvPr/>
        </p:nvGrpSpPr>
        <p:grpSpPr bwMode="auto">
          <a:xfrm>
            <a:off x="76200" y="1392238"/>
            <a:ext cx="2590800" cy="5499101"/>
            <a:chOff x="48" y="877"/>
            <a:chExt cx="1632" cy="3464"/>
          </a:xfrm>
        </p:grpSpPr>
        <p:grpSp>
          <p:nvGrpSpPr>
            <p:cNvPr id="16" name="Group 11"/>
            <p:cNvGrpSpPr>
              <a:grpSpLocks/>
            </p:cNvGrpSpPr>
            <p:nvPr/>
          </p:nvGrpSpPr>
          <p:grpSpPr bwMode="auto">
            <a:xfrm>
              <a:off x="48" y="877"/>
              <a:ext cx="1632" cy="1872"/>
              <a:chOff x="48" y="960"/>
              <a:chExt cx="1632" cy="1872"/>
            </a:xfrm>
          </p:grpSpPr>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960"/>
                <a:ext cx="1632"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t="6227" b="4553"/>
              <a:stretch>
                <a:fillRect/>
              </a:stretch>
            </p:blipFill>
            <p:spPr bwMode="auto">
              <a:xfrm>
                <a:off x="49" y="1872"/>
                <a:ext cx="1631"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13"/>
            <p:cNvSpPr txBox="1">
              <a:spLocks noChangeArrowheads="1"/>
            </p:cNvSpPr>
            <p:nvPr/>
          </p:nvSpPr>
          <p:spPr bwMode="auto">
            <a:xfrm>
              <a:off x="48" y="2712"/>
              <a:ext cx="1200"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27013" indent="-227013"/>
              <a:r>
                <a:rPr lang="en-US" sz="1800" b="1">
                  <a:solidFill>
                    <a:srgbClr val="2E348B"/>
                  </a:solidFill>
                  <a:latin typeface="Arial"/>
                  <a:cs typeface="Arial"/>
                </a:rPr>
                <a:t>V. Gewin</a:t>
              </a:r>
            </a:p>
            <a:p>
              <a:pPr marL="227013" indent="-227013"/>
              <a:r>
                <a:rPr lang="en-US" sz="1800">
                  <a:solidFill>
                    <a:srgbClr val="2E348B"/>
                  </a:solidFill>
                  <a:latin typeface="Arial"/>
                  <a:cs typeface="Arial"/>
                </a:rPr>
                <a:t>Nature, 2006, </a:t>
              </a:r>
              <a:r>
                <a:rPr lang="en-US" sz="1800" u="sng">
                  <a:solidFill>
                    <a:srgbClr val="2E348B"/>
                  </a:solidFill>
                  <a:latin typeface="Arial"/>
                  <a:cs typeface="Arial"/>
                </a:rPr>
                <a:t>439</a:t>
              </a:r>
              <a:r>
                <a:rPr lang="en-US" sz="1800">
                  <a:solidFill>
                    <a:srgbClr val="2E348B"/>
                  </a:solidFill>
                  <a:latin typeface="Arial"/>
                  <a:cs typeface="Arial"/>
                </a:rPr>
                <a:t>: 384-386. </a:t>
              </a:r>
            </a:p>
            <a:p>
              <a:pPr marL="227013" indent="-227013"/>
              <a:r>
                <a:rPr lang="en-US" sz="1800" b="1">
                  <a:solidFill>
                    <a:srgbClr val="2E348B"/>
                  </a:solidFill>
                  <a:latin typeface="Arial"/>
                  <a:cs typeface="Arial"/>
                </a:rPr>
                <a:t>Discovery in the Dirt</a:t>
              </a:r>
            </a:p>
            <a:p>
              <a:pPr marL="227013" indent="-227013"/>
              <a:r>
                <a:rPr lang="en-US" sz="1800" i="1">
                  <a:latin typeface="Arial"/>
                  <a:cs typeface="Arial"/>
                </a:rPr>
                <a:t>1g rich soil has ~10,000 species of bacteria</a:t>
              </a:r>
              <a:endParaRPr lang="en-US" sz="1800" b="1">
                <a:solidFill>
                  <a:srgbClr val="2E348B"/>
                </a:solidFill>
                <a:latin typeface="Arial"/>
                <a:cs typeface="Arial"/>
              </a:endParaRPr>
            </a:p>
          </p:txBody>
        </p:sp>
      </p:grpSp>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7174507" y="173333"/>
            <a:ext cx="1385442" cy="1555159"/>
          </a:xfrm>
          <a:prstGeom prst="rect">
            <a:avLst/>
          </a:prstGeom>
        </p:spPr>
      </p:pic>
      <p:pic>
        <p:nvPicPr>
          <p:cNvPr id="2" name="Picture 1"/>
          <p:cNvPicPr>
            <a:picLocks noChangeAspect="1"/>
          </p:cNvPicPr>
          <p:nvPr/>
        </p:nvPicPr>
        <p:blipFill>
          <a:blip r:embed="rId7"/>
          <a:stretch>
            <a:fillRect/>
          </a:stretch>
        </p:blipFill>
        <p:spPr>
          <a:xfrm>
            <a:off x="7268774" y="4674477"/>
            <a:ext cx="1711202" cy="2031123"/>
          </a:xfrm>
          <a:prstGeom prst="rect">
            <a:avLst/>
          </a:prstGeom>
        </p:spPr>
      </p:pic>
    </p:spTree>
    <p:extLst>
      <p:ext uri="{BB962C8B-B14F-4D97-AF65-F5344CB8AC3E}">
        <p14:creationId xmlns:p14="http://schemas.microsoft.com/office/powerpoint/2010/main" val="280521427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1845812"/>
            <a:chOff x="0" y="0"/>
            <a:chExt cx="9144000" cy="1845812"/>
          </a:xfrm>
        </p:grpSpPr>
        <p:pic>
          <p:nvPicPr>
            <p:cNvPr id="4" name="Picture 3"/>
            <p:cNvPicPr>
              <a:picLocks noChangeAspect="1"/>
            </p:cNvPicPr>
            <p:nvPr/>
          </p:nvPicPr>
          <p:blipFill>
            <a:blip r:embed="rId3"/>
            <a:stretch>
              <a:fillRect/>
            </a:stretch>
          </p:blipFill>
          <p:spPr>
            <a:xfrm>
              <a:off x="0" y="0"/>
              <a:ext cx="9144000" cy="1845812"/>
            </a:xfrm>
            <a:prstGeom prst="rect">
              <a:avLst/>
            </a:prstGeom>
          </p:spPr>
        </p:pic>
        <p:pic>
          <p:nvPicPr>
            <p:cNvPr id="5" name="Picture 4"/>
            <p:cNvPicPr>
              <a:picLocks noChangeAspect="1"/>
            </p:cNvPicPr>
            <p:nvPr/>
          </p:nvPicPr>
          <p:blipFill>
            <a:blip r:embed="rId4"/>
            <a:stretch>
              <a:fillRect/>
            </a:stretch>
          </p:blipFill>
          <p:spPr>
            <a:xfrm>
              <a:off x="4479471" y="838200"/>
              <a:ext cx="4660900" cy="279400"/>
            </a:xfrm>
            <a:prstGeom prst="rect">
              <a:avLst/>
            </a:prstGeom>
          </p:spPr>
        </p:pic>
      </p:gr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4267201" y="1143000"/>
            <a:ext cx="4876800" cy="5638800"/>
          </a:xfrm>
          <a:prstGeom prst="rect">
            <a:avLst/>
          </a:prstGeom>
        </p:spPr>
      </p:pic>
      <p:grpSp>
        <p:nvGrpSpPr>
          <p:cNvPr id="7" name="Group 6"/>
          <p:cNvGrpSpPr/>
          <p:nvPr/>
        </p:nvGrpSpPr>
        <p:grpSpPr>
          <a:xfrm>
            <a:off x="25400" y="1768325"/>
            <a:ext cx="4851854" cy="4572000"/>
            <a:chOff x="25400" y="1768325"/>
            <a:chExt cx="4851854" cy="4572000"/>
          </a:xfrm>
        </p:grpSpPr>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27820" y="1768325"/>
              <a:ext cx="4849434" cy="4572000"/>
            </a:xfrm>
            <a:prstGeom prst="rect">
              <a:avLst/>
            </a:prstGeom>
          </p:spPr>
        </p:pic>
        <p:sp>
          <p:nvSpPr>
            <p:cNvPr id="9" name="TextBox 8"/>
            <p:cNvSpPr txBox="1"/>
            <p:nvPr/>
          </p:nvSpPr>
          <p:spPr>
            <a:xfrm>
              <a:off x="25400" y="5082296"/>
              <a:ext cx="2641600" cy="646331"/>
            </a:xfrm>
            <a:prstGeom prst="rect">
              <a:avLst/>
            </a:prstGeom>
            <a:noFill/>
          </p:spPr>
          <p:txBody>
            <a:bodyPr wrap="square" rtlCol="0">
              <a:spAutoFit/>
            </a:bodyPr>
            <a:lstStyle/>
            <a:p>
              <a:r>
                <a:rPr lang="en-US" b="1"/>
                <a:t>(OTU= Operational Taxonomic Unit)</a:t>
              </a:r>
            </a:p>
          </p:txBody>
        </p:sp>
      </p:grpSp>
    </p:spTree>
    <p:extLst>
      <p:ext uri="{BB962C8B-B14F-4D97-AF65-F5344CB8AC3E}">
        <p14:creationId xmlns:p14="http://schemas.microsoft.com/office/powerpoint/2010/main" val="210278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198"/>
            <a:ext cx="9144000" cy="6004802"/>
          </a:xfrm>
          <a:prstGeom prst="rect">
            <a:avLst/>
          </a:prstGeom>
        </p:spPr>
      </p:pic>
      <p:sp>
        <p:nvSpPr>
          <p:cNvPr id="2" name="Rectangle 1"/>
          <p:cNvSpPr/>
          <p:nvPr/>
        </p:nvSpPr>
        <p:spPr>
          <a:xfrm>
            <a:off x="4572000" y="1143000"/>
            <a:ext cx="2286000" cy="923330"/>
          </a:xfrm>
          <a:prstGeom prst="rect">
            <a:avLst/>
          </a:prstGeom>
        </p:spPr>
        <p:txBody>
          <a:bodyPr wrap="square">
            <a:spAutoFit/>
          </a:bodyPr>
          <a:lstStyle/>
          <a:p>
            <a:pPr lvl="0" algn="ctr"/>
            <a:r>
              <a:rPr lang="en-US" sz="1800"/>
              <a:t>(Morgan </a:t>
            </a:r>
            <a:r>
              <a:rPr lang="en-US" sz="1800" i="1"/>
              <a:t>et al.</a:t>
            </a:r>
            <a:r>
              <a:rPr lang="en-US" sz="1800"/>
              <a:t>, 2013; </a:t>
            </a:r>
            <a:r>
              <a:rPr lang="en-US" sz="1800">
                <a:solidFill>
                  <a:srgbClr val="000090"/>
                </a:solidFill>
              </a:rPr>
              <a:t>PMID: 23140990;</a:t>
            </a:r>
            <a:r>
              <a:rPr lang="en-US" sz="1800"/>
              <a:t> Fig 1)</a:t>
            </a:r>
          </a:p>
        </p:txBody>
      </p:sp>
      <p:sp>
        <p:nvSpPr>
          <p:cNvPr id="6"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Tree>
    <p:extLst>
      <p:ext uri="{BB962C8B-B14F-4D97-AF65-F5344CB8AC3E}">
        <p14:creationId xmlns:p14="http://schemas.microsoft.com/office/powerpoint/2010/main" val="8954023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8744858" cy="400110"/>
          </a:xfrm>
          <a:prstGeom prst="rect">
            <a:avLst/>
          </a:prstGeom>
        </p:spPr>
        <p:txBody>
          <a:bodyPr wrap="square">
            <a:spAutoFit/>
          </a:bodyPr>
          <a:lstStyle/>
          <a:p>
            <a:pPr lvl="1" algn="ctr">
              <a:buClr>
                <a:srgbClr val="000090"/>
              </a:buClr>
            </a:pPr>
            <a:r>
              <a:rPr lang="en-US" sz="2000"/>
              <a:t>(Cox </a:t>
            </a:r>
            <a:r>
              <a:rPr lang="en-US" sz="2000" i="1"/>
              <a:t>et al</a:t>
            </a:r>
            <a:r>
              <a:rPr lang="en-US" sz="2000"/>
              <a:t>., 2013; </a:t>
            </a:r>
            <a:r>
              <a:rPr lang="en-US" sz="2000">
                <a:solidFill>
                  <a:srgbClr val="000090"/>
                </a:solidFill>
              </a:rPr>
              <a:t>PMID: 23943792;</a:t>
            </a:r>
            <a:r>
              <a:rPr lang="en-US" sz="2000"/>
              <a:t> Fig. 1)</a:t>
            </a:r>
          </a:p>
        </p:txBody>
      </p:sp>
      <p:pic>
        <p:nvPicPr>
          <p:cNvPr id="6" name="Picture 5"/>
          <p:cNvPicPr>
            <a:picLocks noChangeAspect="1"/>
          </p:cNvPicPr>
          <p:nvPr/>
        </p:nvPicPr>
        <p:blipFill>
          <a:blip r:embed="rId3"/>
          <a:stretch>
            <a:fillRect/>
          </a:stretch>
        </p:blipFill>
        <p:spPr>
          <a:xfrm>
            <a:off x="215900" y="1498600"/>
            <a:ext cx="8699500" cy="4902200"/>
          </a:xfrm>
          <a:prstGeom prst="rect">
            <a:avLst/>
          </a:prstGeom>
          <a:ln>
            <a:solidFill>
              <a:srgbClr val="000090"/>
            </a:solidFill>
          </a:ln>
        </p:spPr>
      </p:pic>
      <p:sp>
        <p:nvSpPr>
          <p:cNvPr id="5"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Tree>
    <p:extLst>
      <p:ext uri="{BB962C8B-B14F-4D97-AF65-F5344CB8AC3E}">
        <p14:creationId xmlns:p14="http://schemas.microsoft.com/office/powerpoint/2010/main" val="274795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93305"/>
            <a:ext cx="9144000" cy="2154226"/>
            <a:chOff x="0" y="853198"/>
            <a:chExt cx="9144000" cy="2154226"/>
          </a:xfrm>
        </p:grpSpPr>
        <p:pic>
          <p:nvPicPr>
            <p:cNvPr id="3" name="Picture 2"/>
            <p:cNvPicPr>
              <a:picLocks noChangeAspect="1"/>
            </p:cNvPicPr>
            <p:nvPr/>
          </p:nvPicPr>
          <p:blipFill>
            <a:blip r:embed="rId3"/>
            <a:stretch>
              <a:fillRect/>
            </a:stretch>
          </p:blipFill>
          <p:spPr>
            <a:xfrm>
              <a:off x="0" y="853198"/>
              <a:ext cx="9144000" cy="2154226"/>
            </a:xfrm>
            <a:prstGeom prst="rect">
              <a:avLst/>
            </a:prstGeom>
            <a:ln>
              <a:solidFill>
                <a:srgbClr val="000090"/>
              </a:solidFill>
            </a:ln>
          </p:spPr>
        </p:pic>
        <p:sp>
          <p:nvSpPr>
            <p:cNvPr id="4" name="Rectangle 3"/>
            <p:cNvSpPr/>
            <p:nvPr/>
          </p:nvSpPr>
          <p:spPr>
            <a:xfrm>
              <a:off x="6727992" y="2594040"/>
              <a:ext cx="1925427" cy="400110"/>
            </a:xfrm>
            <a:prstGeom prst="rect">
              <a:avLst/>
            </a:prstGeom>
          </p:spPr>
          <p:txBody>
            <a:bodyPr wrap="none">
              <a:spAutoFit/>
            </a:bodyPr>
            <a:lstStyle/>
            <a:p>
              <a:r>
                <a:rPr lang="en-US" sz="2000">
                  <a:solidFill>
                    <a:srgbClr val="000090"/>
                  </a:solidFill>
                </a:rPr>
                <a:t>PMID: 23943792</a:t>
              </a:r>
            </a:p>
          </p:txBody>
        </p:sp>
      </p:grpSp>
      <p:pic>
        <p:nvPicPr>
          <p:cNvPr id="7" name="Picture 6"/>
          <p:cNvPicPr>
            <a:picLocks noChangeAspect="1"/>
          </p:cNvPicPr>
          <p:nvPr/>
        </p:nvPicPr>
        <p:blipFill>
          <a:blip r:embed="rId4"/>
          <a:stretch>
            <a:fillRect/>
          </a:stretch>
        </p:blipFill>
        <p:spPr>
          <a:xfrm>
            <a:off x="0" y="3047531"/>
            <a:ext cx="9144000" cy="2210269"/>
          </a:xfrm>
          <a:prstGeom prst="rect">
            <a:avLst/>
          </a:prstGeom>
          <a:ln>
            <a:solidFill>
              <a:srgbClr val="000090"/>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421" y="5328119"/>
            <a:ext cx="1517231" cy="1370565"/>
          </a:xfrm>
          <a:prstGeom prst="rect">
            <a:avLst/>
          </a:prstGeom>
        </p:spPr>
      </p:pic>
      <p:pic>
        <p:nvPicPr>
          <p:cNvPr id="9" name="Picture 8"/>
          <p:cNvPicPr>
            <a:picLocks noChangeAspect="1"/>
          </p:cNvPicPr>
          <p:nvPr/>
        </p:nvPicPr>
        <p:blipFill rotWithShape="1">
          <a:blip r:embed="rId6"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p:blipFill>
        <p:spPr>
          <a:xfrm flipH="1">
            <a:off x="2723989" y="5318917"/>
            <a:ext cx="1555251" cy="1499163"/>
          </a:xfrm>
          <a:prstGeom prst="rect">
            <a:avLst/>
          </a:prstGeom>
        </p:spPr>
      </p:pic>
      <p:pic>
        <p:nvPicPr>
          <p:cNvPr id="10" name="Picture 9"/>
          <p:cNvPicPr>
            <a:picLocks noChangeAspect="1"/>
          </p:cNvPicPr>
          <p:nvPr/>
        </p:nvPicPr>
        <p:blipFill>
          <a:blip r:embed="rId7"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6200000">
            <a:off x="5449306" y="5116114"/>
            <a:ext cx="1542217" cy="1896926"/>
          </a:xfrm>
          <a:prstGeom prst="rect">
            <a:avLst/>
          </a:prstGeom>
          <a:effectLst>
            <a:glow rad="101600">
              <a:schemeClr val="bg1">
                <a:alpha val="75000"/>
              </a:schemeClr>
            </a:glow>
          </a:effectLst>
        </p:spPr>
      </p:pic>
      <p:cxnSp>
        <p:nvCxnSpPr>
          <p:cNvPr id="12" name="Straight Arrow Connector 11"/>
          <p:cNvCxnSpPr/>
          <p:nvPr/>
        </p:nvCxnSpPr>
        <p:spPr>
          <a:xfrm>
            <a:off x="1996979"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31640"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829225" y="5309713"/>
            <a:ext cx="312048" cy="483683"/>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1880" y="898110"/>
            <a:ext cx="89916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342900" indent="-342900">
              <a:buFont typeface="Arial"/>
              <a:buChar char="•"/>
            </a:pPr>
            <a:r>
              <a:rPr lang="en-US" sz="2000">
                <a:solidFill>
                  <a:srgbClr val="000000"/>
                </a:solidFill>
              </a:rPr>
              <a:t>Clusters of similar sequences = “operational taxonomic units” (OTUs)</a:t>
            </a:r>
          </a:p>
          <a:p>
            <a:pPr marL="342900" indent="-342900">
              <a:buFont typeface="Arial"/>
              <a:buChar char="•"/>
            </a:pPr>
            <a:r>
              <a:rPr lang="en-US" sz="2000">
                <a:solidFill>
                  <a:srgbClr val="000000"/>
                </a:solidFill>
              </a:rPr>
              <a:t>97% rRNA sequence identity </a:t>
            </a:r>
            <a:r>
              <a:rPr lang="en-US" sz="2000">
                <a:solidFill>
                  <a:srgbClr val="000000"/>
                </a:solidFill>
                <a:sym typeface="Wingdings"/>
              </a:rPr>
              <a:t> same species</a:t>
            </a:r>
          </a:p>
          <a:p>
            <a:pPr marL="342900" indent="-342900">
              <a:buFont typeface="Arial"/>
              <a:buChar char="•"/>
            </a:pPr>
            <a:r>
              <a:rPr lang="en-US" sz="2000">
                <a:solidFill>
                  <a:srgbClr val="000000"/>
                </a:solidFill>
                <a:sym typeface="Wingdings"/>
              </a:rPr>
              <a:t>93%</a:t>
            </a:r>
            <a:r>
              <a:rPr lang="en-US" sz="2000">
                <a:solidFill>
                  <a:srgbClr val="000000"/>
                </a:solidFill>
              </a:rPr>
              <a:t> rRNA sequence identity </a:t>
            </a:r>
            <a:r>
              <a:rPr lang="en-US" sz="2000">
                <a:solidFill>
                  <a:srgbClr val="000000"/>
                </a:solidFill>
                <a:sym typeface="Wingdings"/>
              </a:rPr>
              <a:t> same genus</a:t>
            </a:r>
          </a:p>
          <a:p>
            <a:pPr marL="342900" indent="-342900">
              <a:buFont typeface="Arial"/>
              <a:buChar char="•"/>
            </a:pPr>
            <a:r>
              <a:rPr lang="en-US" sz="2000">
                <a:solidFill>
                  <a:srgbClr val="000000"/>
                </a:solidFill>
                <a:sym typeface="Wingdings"/>
              </a:rPr>
              <a:t>Warning: up to 5% of 16S rRNA sequences in GenBank may be erroneous (Ashelford </a:t>
            </a:r>
            <a:r>
              <a:rPr lang="en-US" sz="2000" i="1">
                <a:solidFill>
                  <a:srgbClr val="000000"/>
                </a:solidFill>
                <a:sym typeface="Wingdings"/>
              </a:rPr>
              <a:t>et al.</a:t>
            </a:r>
            <a:r>
              <a:rPr lang="en-US" sz="2000">
                <a:solidFill>
                  <a:srgbClr val="000000"/>
                </a:solidFill>
                <a:sym typeface="Wingdings"/>
              </a:rPr>
              <a:t>, 2005; PMID </a:t>
            </a:r>
            <a:r>
              <a:rPr lang="en-US" sz="2000">
                <a:solidFill>
                  <a:srgbClr val="000000"/>
                </a:solidFill>
              </a:rPr>
              <a:t>16332745</a:t>
            </a:r>
            <a:r>
              <a:rPr lang="en-US" sz="2000">
                <a:solidFill>
                  <a:srgbClr val="000000"/>
                </a:solidFill>
                <a:sym typeface="Wingdings"/>
              </a:rPr>
              <a:t>)</a:t>
            </a:r>
            <a:endParaRPr lang="en-US" sz="2000">
              <a:solidFill>
                <a:srgbClr val="000000"/>
              </a:solidFill>
            </a:endParaRPr>
          </a:p>
        </p:txBody>
      </p:sp>
      <p:sp>
        <p:nvSpPr>
          <p:cNvPr id="16" name="TextBox 15"/>
          <p:cNvSpPr txBox="1"/>
          <p:nvPr/>
        </p:nvSpPr>
        <p:spPr>
          <a:xfrm>
            <a:off x="71880" y="2544040"/>
            <a:ext cx="8991600"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#2: 16S variable regions are not inert barcodes</a:t>
            </a:r>
          </a:p>
        </p:txBody>
      </p:sp>
      <p:sp>
        <p:nvSpPr>
          <p:cNvPr id="17"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Tree>
    <p:extLst>
      <p:ext uri="{BB962C8B-B14F-4D97-AF65-F5344CB8AC3E}">
        <p14:creationId xmlns:p14="http://schemas.microsoft.com/office/powerpoint/2010/main" val="53765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9225" y="133047"/>
            <a:ext cx="9043074" cy="2202968"/>
            <a:chOff x="79225" y="133047"/>
            <a:chExt cx="9043074" cy="2202968"/>
          </a:xfrm>
        </p:grpSpPr>
        <p:pic>
          <p:nvPicPr>
            <p:cNvPr id="11" name="Picture 10"/>
            <p:cNvPicPr>
              <a:picLocks noChangeAspect="1"/>
            </p:cNvPicPr>
            <p:nvPr/>
          </p:nvPicPr>
          <p:blipFill>
            <a:blip r:embed="rId3"/>
            <a:stretch>
              <a:fillRect/>
            </a:stretch>
          </p:blipFill>
          <p:spPr>
            <a:xfrm>
              <a:off x="7252120" y="133047"/>
              <a:ext cx="1870179" cy="2202968"/>
            </a:xfrm>
            <a:prstGeom prst="rect">
              <a:avLst/>
            </a:prstGeom>
          </p:spPr>
        </p:pic>
        <p:pic>
          <p:nvPicPr>
            <p:cNvPr id="16" name="Picture 15"/>
            <p:cNvPicPr>
              <a:picLocks noChangeAspect="1"/>
            </p:cNvPicPr>
            <p:nvPr/>
          </p:nvPicPr>
          <p:blipFill>
            <a:blip r:embed="rId4"/>
            <a:stretch>
              <a:fillRect/>
            </a:stretch>
          </p:blipFill>
          <p:spPr>
            <a:xfrm>
              <a:off x="79225" y="133047"/>
              <a:ext cx="7105347" cy="2202968"/>
            </a:xfrm>
            <a:prstGeom prst="rect">
              <a:avLst/>
            </a:prstGeom>
            <a:solidFill>
              <a:schemeClr val="bg1"/>
            </a:solidFill>
            <a:ln>
              <a:solidFill>
                <a:srgbClr val="000090"/>
              </a:solidFill>
            </a:ln>
          </p:spPr>
        </p:pic>
        <p:sp>
          <p:nvSpPr>
            <p:cNvPr id="2" name="Rectangle 1"/>
            <p:cNvSpPr/>
            <p:nvPr/>
          </p:nvSpPr>
          <p:spPr>
            <a:xfrm>
              <a:off x="5456758" y="1908042"/>
              <a:ext cx="1689585" cy="369332"/>
            </a:xfrm>
            <a:prstGeom prst="rect">
              <a:avLst/>
            </a:prstGeom>
          </p:spPr>
          <p:txBody>
            <a:bodyPr wrap="none">
              <a:spAutoFit/>
            </a:bodyPr>
            <a:lstStyle/>
            <a:p>
              <a:r>
                <a:rPr lang="is-IS" sz="1800"/>
                <a:t>PMID 24306768</a:t>
              </a:r>
              <a:endParaRPr lang="en-US" sz="1800"/>
            </a:p>
          </p:txBody>
        </p:sp>
      </p:grpSp>
      <p:sp>
        <p:nvSpPr>
          <p:cNvPr id="18" name="Rectangle 17"/>
          <p:cNvSpPr/>
          <p:nvPr/>
        </p:nvSpPr>
        <p:spPr>
          <a:xfrm>
            <a:off x="79225" y="2486561"/>
            <a:ext cx="9043074" cy="1323439"/>
          </a:xfrm>
          <a:prstGeom prst="rect">
            <a:avLst/>
          </a:prstGeom>
        </p:spPr>
        <p:txBody>
          <a:bodyPr wrap="square">
            <a:spAutoFit/>
          </a:bodyPr>
          <a:lstStyle/>
          <a:p>
            <a:r>
              <a:rPr lang="en-US" sz="1600"/>
              <a:t>“There still is widespread misconception that if a new isolate has &lt;97 % 16S rRNA gene similarity with the closest named (and preferentially cultivated) relative, description of a new species is warranted, while a value above this 97 % cutoff value indicates that the isolate belongs to a known species. It cannot be stressed sufficiently that </a:t>
            </a:r>
            <a:r>
              <a:rPr lang="en-US" sz="1600" b="1"/>
              <a:t>the 16S rRNA gene sequence similarity alone cannot be used to reliably delineate species</a:t>
            </a:r>
            <a:r>
              <a:rPr lang="en-US" sz="1600"/>
              <a:t>.” </a:t>
            </a:r>
          </a:p>
        </p:txBody>
      </p:sp>
      <p:grpSp>
        <p:nvGrpSpPr>
          <p:cNvPr id="22" name="Group 21"/>
          <p:cNvGrpSpPr/>
          <p:nvPr/>
        </p:nvGrpSpPr>
        <p:grpSpPr>
          <a:xfrm>
            <a:off x="84947" y="3955145"/>
            <a:ext cx="9037351" cy="2794000"/>
            <a:chOff x="84947" y="3955145"/>
            <a:chExt cx="9037351" cy="2794000"/>
          </a:xfrm>
        </p:grpSpPr>
        <p:sp>
          <p:nvSpPr>
            <p:cNvPr id="21" name="Rectangle 20"/>
            <p:cNvSpPr/>
            <p:nvPr/>
          </p:nvSpPr>
          <p:spPr>
            <a:xfrm>
              <a:off x="84947" y="3955145"/>
              <a:ext cx="9037351" cy="2794000"/>
            </a:xfrm>
            <a:prstGeom prst="rect">
              <a:avLst/>
            </a:prstGeom>
            <a:solidFill>
              <a:srgbClr val="FFFF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4886476" y="3956329"/>
              <a:ext cx="3995662" cy="2769087"/>
            </a:xfrm>
            <a:prstGeom prst="rect">
              <a:avLst/>
            </a:prstGeom>
          </p:spPr>
        </p:pic>
        <p:pic>
          <p:nvPicPr>
            <p:cNvPr id="20" name="Picture 19"/>
            <p:cNvPicPr>
              <a:picLocks noChangeAspect="1"/>
            </p:cNvPicPr>
            <p:nvPr/>
          </p:nvPicPr>
          <p:blipFill>
            <a:blip r:embed="rId6"/>
            <a:stretch>
              <a:fillRect/>
            </a:stretch>
          </p:blipFill>
          <p:spPr>
            <a:xfrm>
              <a:off x="97043" y="4468892"/>
              <a:ext cx="4843486" cy="1318985"/>
            </a:xfrm>
            <a:prstGeom prst="rect">
              <a:avLst/>
            </a:prstGeom>
          </p:spPr>
        </p:pic>
      </p:grpSp>
      <p:sp>
        <p:nvSpPr>
          <p:cNvPr id="23" name="TextBox 22"/>
          <p:cNvSpPr txBox="1"/>
          <p:nvPr/>
        </p:nvSpPr>
        <p:spPr>
          <a:xfrm>
            <a:off x="3846280" y="181430"/>
            <a:ext cx="2866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#3</a:t>
            </a:r>
          </a:p>
        </p:txBody>
      </p:sp>
      <p:sp>
        <p:nvSpPr>
          <p:cNvPr id="24" name="TextBox 23"/>
          <p:cNvSpPr txBox="1"/>
          <p:nvPr/>
        </p:nvSpPr>
        <p:spPr>
          <a:xfrm>
            <a:off x="212871" y="5909735"/>
            <a:ext cx="4649415" cy="646331"/>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“Naming a species is stating a hypothesis”,</a:t>
            </a:r>
          </a:p>
          <a:p>
            <a:pPr algn="ctr"/>
            <a:r>
              <a:rPr lang="en-US" sz="1800"/>
              <a:t>in part due to mosaicism.</a:t>
            </a:r>
          </a:p>
        </p:txBody>
      </p:sp>
    </p:spTree>
    <p:extLst>
      <p:ext uri="{BB962C8B-B14F-4D97-AF65-F5344CB8AC3E}">
        <p14:creationId xmlns:p14="http://schemas.microsoft.com/office/powerpoint/2010/main" val="344050265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52400" y="1143000"/>
            <a:ext cx="8708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#4: MANY species have  </a:t>
            </a:r>
            <a:r>
              <a:rPr lang="en-US" sz="1800" b="1"/>
              <a:t>&gt;1</a:t>
            </a:r>
            <a:r>
              <a:rPr lang="en-US" sz="1800"/>
              <a:t>  16S rRNA gene </a:t>
            </a:r>
          </a:p>
        </p:txBody>
      </p:sp>
      <p:pic>
        <p:nvPicPr>
          <p:cNvPr id="3" name="Picture 2"/>
          <p:cNvPicPr>
            <a:picLocks noChangeAspect="1"/>
          </p:cNvPicPr>
          <p:nvPr/>
        </p:nvPicPr>
        <p:blipFill>
          <a:blip r:embed="rId3"/>
          <a:stretch>
            <a:fillRect/>
          </a:stretch>
        </p:blipFill>
        <p:spPr>
          <a:xfrm>
            <a:off x="1981200" y="1828800"/>
            <a:ext cx="5181600" cy="4652297"/>
          </a:xfrm>
          <a:prstGeom prst="rect">
            <a:avLst/>
          </a:prstGeom>
          <a:ln>
            <a:solidFill>
              <a:srgbClr val="000090"/>
            </a:solidFill>
          </a:ln>
        </p:spPr>
      </p:pic>
      <p:sp>
        <p:nvSpPr>
          <p:cNvPr id="4"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D. Metagenomics to escape the limits of culturability (16SrRNA)</a:t>
            </a:r>
            <a:endParaRPr lang="en-US"/>
          </a:p>
        </p:txBody>
      </p:sp>
    </p:spTree>
    <p:extLst>
      <p:ext uri="{BB962C8B-B14F-4D97-AF65-F5344CB8AC3E}">
        <p14:creationId xmlns:p14="http://schemas.microsoft.com/office/powerpoint/2010/main" val="2004089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69333" y="181430"/>
            <a:ext cx="8708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#4: MANY species have  </a:t>
            </a:r>
            <a:r>
              <a:rPr lang="en-US" sz="1800" b="1"/>
              <a:t>&gt;1</a:t>
            </a:r>
            <a:r>
              <a:rPr lang="en-US" sz="1800"/>
              <a:t>  16S rRNA gene </a:t>
            </a:r>
          </a:p>
        </p:txBody>
      </p:sp>
      <p:pic>
        <p:nvPicPr>
          <p:cNvPr id="2" name="Picture 1"/>
          <p:cNvPicPr>
            <a:picLocks noChangeAspect="1"/>
          </p:cNvPicPr>
          <p:nvPr/>
        </p:nvPicPr>
        <p:blipFill>
          <a:blip r:embed="rId3"/>
          <a:stretch>
            <a:fillRect/>
          </a:stretch>
        </p:blipFill>
        <p:spPr>
          <a:xfrm>
            <a:off x="0" y="673100"/>
            <a:ext cx="9144000" cy="5628519"/>
          </a:xfrm>
          <a:prstGeom prst="rect">
            <a:avLst/>
          </a:prstGeom>
        </p:spPr>
      </p:pic>
    </p:spTree>
    <p:extLst>
      <p:ext uri="{BB962C8B-B14F-4D97-AF65-F5344CB8AC3E}">
        <p14:creationId xmlns:p14="http://schemas.microsoft.com/office/powerpoint/2010/main" val="11860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452540"/>
            <a:chOff x="0" y="0"/>
            <a:chExt cx="9144000" cy="1452540"/>
          </a:xfrm>
        </p:grpSpPr>
        <p:pic>
          <p:nvPicPr>
            <p:cNvPr id="4" name="Picture 3"/>
            <p:cNvPicPr>
              <a:picLocks noChangeAspect="1"/>
            </p:cNvPicPr>
            <p:nvPr/>
          </p:nvPicPr>
          <p:blipFill>
            <a:blip r:embed="rId3"/>
            <a:stretch>
              <a:fillRect/>
            </a:stretch>
          </p:blipFill>
          <p:spPr>
            <a:xfrm>
              <a:off x="0" y="0"/>
              <a:ext cx="9144000" cy="1452540"/>
            </a:xfrm>
            <a:prstGeom prst="rect">
              <a:avLst/>
            </a:prstGeom>
          </p:spPr>
        </p:pic>
        <p:pic>
          <p:nvPicPr>
            <p:cNvPr id="5" name="Picture 4"/>
            <p:cNvPicPr>
              <a:picLocks noChangeAspect="1"/>
            </p:cNvPicPr>
            <p:nvPr/>
          </p:nvPicPr>
          <p:blipFill>
            <a:blip r:embed="rId4"/>
            <a:stretch>
              <a:fillRect/>
            </a:stretch>
          </p:blipFill>
          <p:spPr>
            <a:xfrm>
              <a:off x="2815513" y="883968"/>
              <a:ext cx="3683000" cy="266700"/>
            </a:xfrm>
            <a:prstGeom prst="rect">
              <a:avLst/>
            </a:prstGeom>
          </p:spPr>
        </p:pic>
      </p:grpSp>
      <p:sp>
        <p:nvSpPr>
          <p:cNvPr id="2" name="Rectangle 1"/>
          <p:cNvSpPr/>
          <p:nvPr/>
        </p:nvSpPr>
        <p:spPr>
          <a:xfrm>
            <a:off x="238968" y="1676400"/>
            <a:ext cx="8892304" cy="2246769"/>
          </a:xfrm>
          <a:prstGeom prst="rect">
            <a:avLst/>
          </a:prstGeom>
        </p:spPr>
        <p:txBody>
          <a:bodyPr wrap="square">
            <a:spAutoFit/>
          </a:bodyPr>
          <a:lstStyle/>
          <a:p>
            <a:pPr marL="342900" lvl="0" indent="-342900">
              <a:buFont typeface="Arial"/>
              <a:buChar char="•"/>
            </a:pPr>
            <a:r>
              <a:rPr lang="en-US"/>
              <a:t>Aside from experimental design and contextual data, metagenomic data have inherent limitations that must be overcome in the future. </a:t>
            </a:r>
          </a:p>
          <a:p>
            <a:pPr marL="800100" lvl="1" indent="-342900">
              <a:buFont typeface="Wingdings" charset="2"/>
              <a:buChar char="ü"/>
            </a:pPr>
            <a:r>
              <a:rPr lang="en-US">
                <a:solidFill>
                  <a:srgbClr val="000090"/>
                </a:solidFill>
              </a:rPr>
              <a:t>Metagenomic reads commonly show a relatively low genomic coverage compared to that of a single genome</a:t>
            </a:r>
          </a:p>
          <a:p>
            <a:pPr marL="800100" lvl="1" indent="-342900">
              <a:buFont typeface="Wingdings" charset="2"/>
              <a:buChar char="ü"/>
            </a:pPr>
            <a:r>
              <a:rPr lang="en-US">
                <a:solidFill>
                  <a:srgbClr val="000090"/>
                </a:solidFill>
              </a:rPr>
              <a:t>The short length of sequencing reads makes only fragmented information by the incomplete assembly and annotation processes accessible. </a:t>
            </a:r>
          </a:p>
        </p:txBody>
      </p:sp>
      <p:sp>
        <p:nvSpPr>
          <p:cNvPr id="3" name="TextBox 2"/>
          <p:cNvSpPr txBox="1"/>
          <p:nvPr/>
        </p:nvSpPr>
        <p:spPr>
          <a:xfrm>
            <a:off x="228600" y="3810000"/>
            <a:ext cx="8763000" cy="2554545"/>
          </a:xfrm>
          <a:prstGeom prst="rect">
            <a:avLst/>
          </a:prstGeom>
          <a:noFill/>
        </p:spPr>
        <p:txBody>
          <a:bodyPr wrap="square" rtlCol="0">
            <a:spAutoFit/>
          </a:bodyPr>
          <a:lstStyle/>
          <a:p>
            <a:pPr marL="342900" lvl="0" indent="-342900">
              <a:buFont typeface="Arial"/>
              <a:buChar char="•"/>
            </a:pPr>
            <a:r>
              <a:rPr lang="en-US"/>
              <a:t>Initiatives are already under way for filling the gap between metagenomic reads by doing </a:t>
            </a:r>
          </a:p>
          <a:p>
            <a:pPr marL="800100" lvl="1" indent="-342900">
              <a:buFont typeface="Wingdings" charset="2"/>
              <a:buChar char="ü"/>
            </a:pPr>
            <a:r>
              <a:rPr lang="en-US">
                <a:solidFill>
                  <a:srgbClr val="000090"/>
                </a:solidFill>
              </a:rPr>
              <a:t>co-assembly with single-cell genomics</a:t>
            </a:r>
          </a:p>
          <a:p>
            <a:pPr marL="800100" lvl="1" indent="-342900">
              <a:buFont typeface="Wingdings" charset="2"/>
              <a:buChar char="ü"/>
            </a:pPr>
            <a:r>
              <a:rPr lang="en-US">
                <a:solidFill>
                  <a:srgbClr val="000090"/>
                </a:solidFill>
              </a:rPr>
              <a:t>joint analysis between multiple metagenomes simultaneously, assuming that the same species must exist in different samples and that the co-occurrence helps extract shared information. </a:t>
            </a:r>
          </a:p>
          <a:p>
            <a:pPr marL="342900" lvl="0" indent="-342900">
              <a:buFont typeface="Arial"/>
              <a:buChar char="•"/>
            </a:pPr>
            <a:r>
              <a:rPr lang="en-US"/>
              <a:t>The ultimate goal of metagenomics is a comprehensive understanding of our ecosystem.</a:t>
            </a:r>
          </a:p>
        </p:txBody>
      </p:sp>
      <p:sp>
        <p:nvSpPr>
          <p:cNvPr id="7" name="Rectangle 6"/>
          <p:cNvSpPr/>
          <p:nvPr/>
        </p:nvSpPr>
        <p:spPr>
          <a:xfrm>
            <a:off x="7800449" y="457200"/>
            <a:ext cx="1267351" cy="584776"/>
          </a:xfrm>
          <a:prstGeom prst="rect">
            <a:avLst/>
          </a:prstGeom>
        </p:spPr>
        <p:txBody>
          <a:bodyPr wrap="square">
            <a:spAutoFit/>
          </a:bodyPr>
          <a:lstStyle/>
          <a:p>
            <a:pPr algn="ctr"/>
            <a:r>
              <a:rPr lang="is-IS" sz="1600"/>
              <a:t>PMID: 24124405</a:t>
            </a:r>
            <a:endParaRPr lang="en-US" sz="1600"/>
          </a:p>
        </p:txBody>
      </p:sp>
    </p:spTree>
    <p:extLst>
      <p:ext uri="{BB962C8B-B14F-4D97-AF65-F5344CB8AC3E}">
        <p14:creationId xmlns:p14="http://schemas.microsoft.com/office/powerpoint/2010/main" val="32050246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7735" y="1011238"/>
            <a:ext cx="8539065" cy="3521565"/>
            <a:chOff x="147735" y="1011238"/>
            <a:chExt cx="8539065" cy="3521565"/>
          </a:xfrm>
        </p:grpSpPr>
        <p:sp>
          <p:nvSpPr>
            <p:cNvPr id="6" name="Rectangle 3"/>
            <p:cNvSpPr txBox="1">
              <a:spLocks noChangeArrowheads="1"/>
            </p:cNvSpPr>
            <p:nvPr/>
          </p:nvSpPr>
          <p:spPr bwMode="auto">
            <a:xfrm>
              <a:off x="228600" y="1011238"/>
              <a:ext cx="8458200" cy="893762"/>
            </a:xfrm>
            <a:prstGeom prst="rect">
              <a:avLst/>
            </a:prstGeom>
            <a:noFill/>
            <a:ln w="9525">
              <a:noFill/>
              <a:miter lim="800000"/>
              <a:headEnd/>
              <a:tailEnd/>
            </a:ln>
          </p:spPr>
          <p:txBody>
            <a:bodyPr/>
            <a:lstStyle/>
            <a:p>
              <a:pPr marL="182563" indent="-182563">
                <a:defRPr/>
              </a:pPr>
              <a:r>
                <a:rPr lang="en-US" sz="2000" kern="0">
                  <a:latin typeface="Arial"/>
                  <a:ea typeface="ＭＳ Ｐゴシック" pitchFamily="-112" charset="-128"/>
                  <a:cs typeface="Arial"/>
                </a:rPr>
                <a:t>• The </a:t>
              </a:r>
              <a:r>
                <a:rPr lang="en-US" sz="2000" b="1" kern="0">
                  <a:latin typeface="Arial"/>
                  <a:ea typeface="ＭＳ Ｐゴシック" pitchFamily="-112" charset="-128"/>
                  <a:cs typeface="Arial"/>
                </a:rPr>
                <a:t>great</a:t>
              </a:r>
              <a:r>
                <a:rPr lang="en-US" sz="2000" kern="0">
                  <a:latin typeface="Arial"/>
                  <a:ea typeface="ＭＳ Ｐゴシック" pitchFamily="-112" charset="-128"/>
                  <a:cs typeface="Arial"/>
                </a:rPr>
                <a:t> majority of infectious agents are </a:t>
              </a:r>
              <a:r>
                <a:rPr lang="en-US" sz="2000" b="1" u="sng" kern="0">
                  <a:latin typeface="Arial"/>
                  <a:ea typeface="ＭＳ Ｐゴシック" pitchFamily="-112" charset="-128"/>
                  <a:cs typeface="Arial"/>
                </a:rPr>
                <a:t>not</a:t>
              </a:r>
              <a:r>
                <a:rPr lang="en-US" sz="2000" kern="0">
                  <a:latin typeface="Arial"/>
                  <a:ea typeface="ＭＳ Ｐゴシック" pitchFamily="-112" charset="-128"/>
                  <a:cs typeface="Arial"/>
                </a:rPr>
                <a:t> pathogenic to humans.</a:t>
              </a:r>
            </a:p>
          </p:txBody>
        </p:sp>
        <p:sp>
          <p:nvSpPr>
            <p:cNvPr id="7" name="Rectangle 9"/>
            <p:cNvSpPr>
              <a:spLocks noChangeArrowheads="1"/>
            </p:cNvSpPr>
            <p:nvPr/>
          </p:nvSpPr>
          <p:spPr bwMode="auto">
            <a:xfrm>
              <a:off x="147735" y="1424259"/>
              <a:ext cx="5483225"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spcBef>
                  <a:spcPct val="20000"/>
                </a:spcBef>
                <a:buFontTx/>
                <a:buChar char="–"/>
              </a:pPr>
              <a:r>
                <a:rPr lang="en-US" sz="2000" baseline="30000">
                  <a:latin typeface="Arial" charset="0"/>
                  <a:cs typeface="Arial" charset="0"/>
                </a:rPr>
                <a:t> </a:t>
              </a:r>
              <a:r>
                <a:rPr lang="en-US" sz="2000">
                  <a:latin typeface="Arial" charset="0"/>
                  <a:cs typeface="Arial" charset="0"/>
                </a:rPr>
                <a:t>Molecular methods indicate &gt;400 species of bacteria in the human oral cavity.  Only ~150 of those species have been cultured in laboratories and identified.  </a:t>
              </a:r>
            </a:p>
            <a:p>
              <a:pPr lvl="1">
                <a:spcBef>
                  <a:spcPct val="20000"/>
                </a:spcBef>
                <a:buFontTx/>
                <a:buChar char="–"/>
              </a:pPr>
              <a:r>
                <a:rPr lang="en-US" sz="2000">
                  <a:latin typeface="Arial" charset="0"/>
                  <a:cs typeface="Arial" charset="0"/>
                </a:rPr>
                <a:t>Similar situation for human colon.</a:t>
              </a:r>
            </a:p>
            <a:p>
              <a:pPr lvl="1">
                <a:spcBef>
                  <a:spcPct val="20000"/>
                </a:spcBef>
                <a:buFontTx/>
                <a:buChar char="–"/>
              </a:pPr>
              <a:r>
                <a:rPr lang="en-US" sz="2000">
                  <a:latin typeface="Arial" charset="0"/>
                  <a:cs typeface="Arial" charset="0"/>
                </a:rPr>
                <a:t>Total estimated number</a:t>
              </a:r>
            </a:p>
            <a:p>
              <a:pPr lvl="1">
                <a:spcBef>
                  <a:spcPct val="20000"/>
                </a:spcBef>
              </a:pPr>
              <a:r>
                <a:rPr lang="en-US" sz="2000">
                  <a:latin typeface="Arial" charset="0"/>
                  <a:cs typeface="Arial" charset="0"/>
                </a:rPr>
                <a:t>	of bacteria on Earth:</a:t>
              </a:r>
            </a:p>
            <a:p>
              <a:pPr lvl="1">
                <a:spcBef>
                  <a:spcPct val="20000"/>
                </a:spcBef>
              </a:pPr>
              <a:r>
                <a:rPr lang="en-US" sz="2000">
                  <a:latin typeface="Arial" charset="0"/>
                  <a:cs typeface="Arial" charset="0"/>
                </a:rPr>
                <a:t>	______</a:t>
              </a:r>
            </a:p>
          </p:txBody>
        </p:sp>
      </p:grpSp>
      <p:grpSp>
        <p:nvGrpSpPr>
          <p:cNvPr id="13" name="Group 12"/>
          <p:cNvGrpSpPr/>
          <p:nvPr/>
        </p:nvGrpSpPr>
        <p:grpSpPr>
          <a:xfrm>
            <a:off x="5527954" y="1423508"/>
            <a:ext cx="3205536" cy="3046988"/>
            <a:chOff x="5481264" y="1507559"/>
            <a:chExt cx="3205536" cy="3046988"/>
          </a:xfrm>
        </p:grpSpPr>
        <p:sp>
          <p:nvSpPr>
            <p:cNvPr id="11" name="Rectangle 10"/>
            <p:cNvSpPr/>
            <p:nvPr/>
          </p:nvSpPr>
          <p:spPr>
            <a:xfrm>
              <a:off x="5481264" y="1507559"/>
              <a:ext cx="3205536" cy="3046988"/>
            </a:xfrm>
            <a:prstGeom prst="rect">
              <a:avLst/>
            </a:prstGeom>
            <a:solidFill>
              <a:schemeClr val="accent6">
                <a:lumMod val="40000"/>
                <a:lumOff val="60000"/>
              </a:schemeClr>
            </a:solidFill>
            <a:ln>
              <a:solidFill>
                <a:schemeClr val="accent6">
                  <a:lumMod val="50000"/>
                </a:schemeClr>
              </a:solidFill>
            </a:ln>
          </p:spPr>
          <p:txBody>
            <a:bodyPr wrap="square">
              <a:spAutoFit/>
            </a:bodyPr>
            <a:lstStyle/>
            <a:p>
              <a:pPr algn="ctr"/>
              <a:r>
                <a:rPr lang="en-US" sz="2000" b="1"/>
                <a:t> </a:t>
              </a:r>
              <a:r>
                <a:rPr lang="en-US" sz="1800" b="1"/>
                <a:t>10–100 trillion  (10</a:t>
              </a:r>
              <a:r>
                <a:rPr lang="en-US" sz="1800" b="1" baseline="30000"/>
                <a:t>13</a:t>
              </a:r>
              <a:r>
                <a:rPr lang="en-US" sz="1800" b="1"/>
                <a:t>-10</a:t>
              </a:r>
              <a:r>
                <a:rPr lang="en-US" sz="1800" b="1" baseline="30000"/>
                <a:t>14</a:t>
              </a:r>
              <a:r>
                <a:rPr lang="en-US" sz="1800" b="1"/>
                <a:t>) symbiotic microbial cells harbored by each person, primarily bacteria in the gut</a:t>
              </a:r>
            </a:p>
            <a:p>
              <a:pPr algn="ctr"/>
              <a:endParaRPr lang="en-US" sz="1800" b="1"/>
            </a:p>
            <a:p>
              <a:pPr algn="ctr"/>
              <a:endParaRPr lang="en-US" sz="2000" b="1"/>
            </a:p>
            <a:p>
              <a:pPr algn="ctr"/>
              <a:endParaRPr lang="en-US" sz="2000" b="1"/>
            </a:p>
            <a:p>
              <a:pPr algn="ctr"/>
              <a:endParaRPr lang="en-US" sz="2000" b="1"/>
            </a:p>
            <a:p>
              <a:pPr algn="ctr"/>
              <a:endParaRPr lang="en-US" sz="2000" b="1"/>
            </a:p>
            <a:p>
              <a:pPr algn="ctr"/>
              <a:endParaRPr lang="en-US" sz="2000" b="1"/>
            </a:p>
          </p:txBody>
        </p:sp>
        <p:pic>
          <p:nvPicPr>
            <p:cNvPr id="12" name="Picture 11"/>
            <p:cNvPicPr>
              <a:picLocks noChangeAspect="1"/>
            </p:cNvPicPr>
            <p:nvPr/>
          </p:nvPicPr>
          <p:blipFill>
            <a:blip r:embed="rId2"/>
            <a:stretch>
              <a:fillRect/>
            </a:stretch>
          </p:blipFill>
          <p:spPr>
            <a:xfrm>
              <a:off x="6237625" y="2709887"/>
              <a:ext cx="1769082" cy="1769082"/>
            </a:xfrm>
            <a:prstGeom prst="rect">
              <a:avLst/>
            </a:prstGeom>
          </p:spPr>
        </p:pic>
      </p:grpSp>
      <p:sp>
        <p:nvSpPr>
          <p:cNvPr id="1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spTree>
    <p:extLst>
      <p:ext uri="{BB962C8B-B14F-4D97-AF65-F5344CB8AC3E}">
        <p14:creationId xmlns:p14="http://schemas.microsoft.com/office/powerpoint/2010/main" val="35551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781800"/>
            <a:chOff x="0" y="0"/>
            <a:chExt cx="9144000" cy="6781800"/>
          </a:xfrm>
        </p:grpSpPr>
        <p:pic>
          <p:nvPicPr>
            <p:cNvPr id="4" name="Picture 3"/>
            <p:cNvPicPr>
              <a:picLocks noChangeAspect="1"/>
            </p:cNvPicPr>
            <p:nvPr/>
          </p:nvPicPr>
          <p:blipFill>
            <a:blip r:embed="rId3"/>
            <a:stretch>
              <a:fillRect/>
            </a:stretch>
          </p:blipFill>
          <p:spPr>
            <a:xfrm>
              <a:off x="0" y="0"/>
              <a:ext cx="9144000" cy="1452540"/>
            </a:xfrm>
            <a:prstGeom prst="rect">
              <a:avLst/>
            </a:prstGeom>
          </p:spPr>
        </p:pic>
        <p:pic>
          <p:nvPicPr>
            <p:cNvPr id="3" name="Picture 2"/>
            <p:cNvPicPr>
              <a:picLocks noChangeAspect="1"/>
            </p:cNvPicPr>
            <p:nvPr/>
          </p:nvPicPr>
          <p:blipFill>
            <a:blip r:embed="rId4"/>
            <a:stretch>
              <a:fillRect/>
            </a:stretch>
          </p:blipFill>
          <p:spPr>
            <a:xfrm>
              <a:off x="914400" y="1447800"/>
              <a:ext cx="7239000" cy="5334000"/>
            </a:xfrm>
            <a:prstGeom prst="rect">
              <a:avLst/>
            </a:prstGeom>
          </p:spPr>
        </p:pic>
        <p:pic>
          <p:nvPicPr>
            <p:cNvPr id="5" name="Picture 4"/>
            <p:cNvPicPr>
              <a:picLocks noChangeAspect="1"/>
            </p:cNvPicPr>
            <p:nvPr/>
          </p:nvPicPr>
          <p:blipFill>
            <a:blip r:embed="rId5"/>
            <a:stretch>
              <a:fillRect/>
            </a:stretch>
          </p:blipFill>
          <p:spPr>
            <a:xfrm>
              <a:off x="2815513" y="883968"/>
              <a:ext cx="3683000" cy="266700"/>
            </a:xfrm>
            <a:prstGeom prst="rect">
              <a:avLst/>
            </a:prstGeom>
          </p:spPr>
        </p:pic>
      </p:grpSp>
      <p:sp>
        <p:nvSpPr>
          <p:cNvPr id="7" name="Rectangle 6"/>
          <p:cNvSpPr/>
          <p:nvPr/>
        </p:nvSpPr>
        <p:spPr>
          <a:xfrm>
            <a:off x="7800449" y="457200"/>
            <a:ext cx="1267351" cy="584776"/>
          </a:xfrm>
          <a:prstGeom prst="rect">
            <a:avLst/>
          </a:prstGeom>
        </p:spPr>
        <p:txBody>
          <a:bodyPr wrap="square">
            <a:spAutoFit/>
          </a:bodyPr>
          <a:lstStyle/>
          <a:p>
            <a:pPr algn="ctr"/>
            <a:r>
              <a:rPr lang="is-IS" sz="1600"/>
              <a:t>PMID: 24124405</a:t>
            </a:r>
            <a:endParaRPr lang="en-US" sz="1600"/>
          </a:p>
        </p:txBody>
      </p:sp>
    </p:spTree>
    <p:extLst>
      <p:ext uri="{BB962C8B-B14F-4D97-AF65-F5344CB8AC3E}">
        <p14:creationId xmlns:p14="http://schemas.microsoft.com/office/powerpoint/2010/main" val="13744906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11238" y="2351982"/>
            <a:ext cx="8321524" cy="4429818"/>
          </a:xfrm>
          <a:prstGeom prst="rect">
            <a:avLst/>
          </a:prstGeom>
        </p:spPr>
      </p:pic>
      <p:grpSp>
        <p:nvGrpSpPr>
          <p:cNvPr id="7" name="Group 6"/>
          <p:cNvGrpSpPr/>
          <p:nvPr/>
        </p:nvGrpSpPr>
        <p:grpSpPr>
          <a:xfrm>
            <a:off x="120952" y="928438"/>
            <a:ext cx="8902096" cy="1281362"/>
            <a:chOff x="120952" y="928438"/>
            <a:chExt cx="8902096" cy="1281362"/>
          </a:xfrm>
        </p:grpSpPr>
        <p:pic>
          <p:nvPicPr>
            <p:cNvPr id="5" name="Picture 4"/>
            <p:cNvPicPr>
              <a:picLocks noChangeAspect="1"/>
            </p:cNvPicPr>
            <p:nvPr/>
          </p:nvPicPr>
          <p:blipFill>
            <a:blip r:embed="rId4"/>
            <a:stretch>
              <a:fillRect/>
            </a:stretch>
          </p:blipFill>
          <p:spPr>
            <a:xfrm>
              <a:off x="120952" y="928438"/>
              <a:ext cx="8902096" cy="1281362"/>
            </a:xfrm>
            <a:prstGeom prst="rect">
              <a:avLst/>
            </a:prstGeom>
            <a:ln>
              <a:solidFill>
                <a:srgbClr val="000090"/>
              </a:solidFill>
            </a:ln>
          </p:spPr>
        </p:pic>
        <p:pic>
          <p:nvPicPr>
            <p:cNvPr id="6" name="Picture 5"/>
            <p:cNvPicPr>
              <a:picLocks noChangeAspect="1"/>
            </p:cNvPicPr>
            <p:nvPr/>
          </p:nvPicPr>
          <p:blipFill>
            <a:blip r:embed="rId5"/>
            <a:stretch>
              <a:fillRect/>
            </a:stretch>
          </p:blipFill>
          <p:spPr>
            <a:xfrm>
              <a:off x="1917700" y="1422400"/>
              <a:ext cx="3416300" cy="330200"/>
            </a:xfrm>
            <a:prstGeom prst="rect">
              <a:avLst/>
            </a:prstGeom>
          </p:spPr>
        </p:pic>
      </p:grpSp>
      <p:pic>
        <p:nvPicPr>
          <p:cNvPr id="2" name="Picture 1"/>
          <p:cNvPicPr>
            <a:picLocks noChangeAspect="1"/>
          </p:cNvPicPr>
          <p:nvPr/>
        </p:nvPicPr>
        <p:blipFill>
          <a:blip r:embed="rId6">
            <a:clrChange>
              <a:clrFrom>
                <a:srgbClr val="FFFFFF"/>
              </a:clrFrom>
              <a:clrTo>
                <a:srgbClr val="FFFFFF">
                  <a:alpha val="0"/>
                </a:srgbClr>
              </a:clrTo>
            </a:clrChange>
          </a:blip>
          <a:stretch>
            <a:fillRect/>
          </a:stretch>
        </p:blipFill>
        <p:spPr>
          <a:xfrm>
            <a:off x="3276600" y="4684410"/>
            <a:ext cx="2667000" cy="2175212"/>
          </a:xfrm>
          <a:prstGeom prst="rect">
            <a:avLst/>
          </a:prstGeom>
        </p:spPr>
      </p:pic>
      <p:sp>
        <p:nvSpPr>
          <p:cNvPr id="9" name="Text Box 2"/>
          <p:cNvSpPr txBox="1">
            <a:spLocks noChangeArrowheads="1"/>
          </p:cNvSpPr>
          <p:nvPr/>
        </p:nvSpPr>
        <p:spPr bwMode="auto">
          <a:xfrm>
            <a:off x="87586" y="76200"/>
            <a:ext cx="8968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A. Use to Determine Evolutionary Relationships and History</a:t>
            </a:r>
            <a:endParaRPr lang="en-US"/>
          </a:p>
        </p:txBody>
      </p:sp>
    </p:spTree>
    <p:extLst>
      <p:ext uri="{BB962C8B-B14F-4D97-AF65-F5344CB8AC3E}">
        <p14:creationId xmlns:p14="http://schemas.microsoft.com/office/powerpoint/2010/main" val="79879097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3"/>
            <a:stretch>
              <a:fillRect/>
            </a:stretch>
          </p:blipFill>
          <p:spPr>
            <a:xfrm>
              <a:off x="0" y="13443"/>
              <a:ext cx="9144000" cy="1320433"/>
            </a:xfrm>
            <a:prstGeom prst="rect">
              <a:avLst/>
            </a:prstGeom>
          </p:spPr>
        </p:pic>
        <p:pic>
          <p:nvPicPr>
            <p:cNvPr id="5" name="Picture 4"/>
            <p:cNvPicPr>
              <a:picLocks noChangeAspect="1"/>
            </p:cNvPicPr>
            <p:nvPr/>
          </p:nvPicPr>
          <p:blipFill>
            <a:blip r:embed="rId4"/>
            <a:stretch>
              <a:fillRect/>
            </a:stretch>
          </p:blipFill>
          <p:spPr>
            <a:xfrm>
              <a:off x="5029200" y="912611"/>
              <a:ext cx="3688770" cy="415636"/>
            </a:xfrm>
            <a:prstGeom prst="rect">
              <a:avLst/>
            </a:prstGeom>
          </p:spPr>
        </p:pic>
        <p:pic>
          <p:nvPicPr>
            <p:cNvPr id="4" name="Picture 3"/>
            <p:cNvPicPr>
              <a:picLocks noChangeAspect="1"/>
            </p:cNvPicPr>
            <p:nvPr/>
          </p:nvPicPr>
          <p:blipFill>
            <a:blip r:embed="rId5"/>
            <a:stretch>
              <a:fillRect/>
            </a:stretch>
          </p:blipFill>
          <p:spPr>
            <a:xfrm>
              <a:off x="5076577" y="662556"/>
              <a:ext cx="3740727" cy="381000"/>
            </a:xfrm>
            <a:prstGeom prst="rect">
              <a:avLst/>
            </a:prstGeom>
          </p:spPr>
        </p:pic>
      </p:grpSp>
      <p:sp>
        <p:nvSpPr>
          <p:cNvPr id="7" name="Rectangle 6"/>
          <p:cNvSpPr/>
          <p:nvPr/>
        </p:nvSpPr>
        <p:spPr>
          <a:xfrm>
            <a:off x="0" y="1533465"/>
            <a:ext cx="9144000" cy="2862322"/>
          </a:xfrm>
          <a:prstGeom prst="rect">
            <a:avLst/>
          </a:prstGeom>
        </p:spPr>
        <p:txBody>
          <a:bodyPr wrap="square">
            <a:spAutoFit/>
          </a:bodyPr>
          <a:lstStyle/>
          <a:p>
            <a:pPr marL="174625" indent="-174625">
              <a:buFont typeface="Arial"/>
              <a:buChar char="•"/>
            </a:pPr>
            <a:r>
              <a:rPr lang="en-US" altLang="ja-JP"/>
              <a:t>The </a:t>
            </a:r>
            <a:r>
              <a:rPr lang="en-US" altLang="ja-JP" b="1">
                <a:solidFill>
                  <a:srgbClr val="800000"/>
                </a:solidFill>
              </a:rPr>
              <a:t>pan-genome</a:t>
            </a:r>
            <a:r>
              <a:rPr lang="en-US" altLang="ja-JP"/>
              <a:t> is the total complement of genes from all sequenced strains of the same species, genus, or a larger group. </a:t>
            </a:r>
          </a:p>
          <a:p>
            <a:pPr marL="174625" indent="-174625">
              <a:buFont typeface="Arial"/>
              <a:buChar char="•"/>
            </a:pPr>
            <a:r>
              <a:rPr lang="en-US" altLang="ja-JP"/>
              <a:t>The pan-genome consists of </a:t>
            </a:r>
            <a:r>
              <a:rPr lang="en-US" altLang="ja-JP" u="sng"/>
              <a:t>three parts</a:t>
            </a:r>
            <a:r>
              <a:rPr lang="en-US" altLang="ja-JP"/>
              <a:t>: </a:t>
            </a:r>
          </a:p>
          <a:p>
            <a:pPr marL="800100" lvl="1" indent="-342900">
              <a:buFont typeface="Wingdings" charset="2"/>
              <a:buChar char="ü"/>
            </a:pPr>
            <a:r>
              <a:rPr lang="en-US" altLang="ja-JP"/>
              <a:t>t</a:t>
            </a:r>
            <a:r>
              <a:rPr lang="en-US" altLang="ja-JP">
                <a:solidFill>
                  <a:srgbClr val="000090"/>
                </a:solidFill>
              </a:rPr>
              <a:t>he </a:t>
            </a:r>
            <a:r>
              <a:rPr lang="en-US" altLang="ja-JP" b="1">
                <a:solidFill>
                  <a:srgbClr val="000090"/>
                </a:solidFill>
              </a:rPr>
              <a:t>universal</a:t>
            </a:r>
            <a:r>
              <a:rPr lang="en-US" altLang="ja-JP">
                <a:solidFill>
                  <a:srgbClr val="000090"/>
                </a:solidFill>
              </a:rPr>
              <a:t> genome with genes common for all strains</a:t>
            </a:r>
          </a:p>
          <a:p>
            <a:pPr marL="800100" lvl="1" indent="-342900">
              <a:buFont typeface="Wingdings" charset="2"/>
              <a:buChar char="ü"/>
            </a:pPr>
            <a:r>
              <a:rPr lang="en-US" altLang="ja-JP">
                <a:solidFill>
                  <a:srgbClr val="000090"/>
                </a:solidFill>
              </a:rPr>
              <a:t>the </a:t>
            </a:r>
            <a:r>
              <a:rPr lang="en-US" altLang="ja-JP" b="1">
                <a:solidFill>
                  <a:srgbClr val="000090"/>
                </a:solidFill>
              </a:rPr>
              <a:t>unique</a:t>
            </a:r>
            <a:r>
              <a:rPr lang="en-US" altLang="ja-JP">
                <a:solidFill>
                  <a:srgbClr val="000090"/>
                </a:solidFill>
              </a:rPr>
              <a:t> genome with strain-specific genes (known as ORFans)</a:t>
            </a:r>
          </a:p>
          <a:p>
            <a:pPr marL="800100" lvl="1" indent="-342900">
              <a:buFont typeface="Wingdings" charset="2"/>
              <a:buChar char="ü"/>
            </a:pPr>
            <a:r>
              <a:rPr lang="en-US" altLang="ja-JP">
                <a:solidFill>
                  <a:srgbClr val="000090"/>
                </a:solidFill>
              </a:rPr>
              <a:t>the </a:t>
            </a:r>
            <a:r>
              <a:rPr lang="en-US" altLang="ja-JP" b="1">
                <a:solidFill>
                  <a:srgbClr val="000090"/>
                </a:solidFill>
              </a:rPr>
              <a:t>periphery</a:t>
            </a:r>
            <a:r>
              <a:rPr lang="en-US" altLang="ja-JP">
                <a:solidFill>
                  <a:srgbClr val="000090"/>
                </a:solidFill>
              </a:rPr>
              <a:t> (genes that are present in a subset of strains). </a:t>
            </a:r>
          </a:p>
          <a:p>
            <a:pPr marL="174625" indent="-174625">
              <a:buFont typeface="Arial"/>
              <a:buChar char="•"/>
            </a:pPr>
            <a:r>
              <a:rPr lang="en-US" altLang="ja-JP"/>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rgbClr val="000090"/>
                </a:solidFill>
              </a:rPr>
              <a:t>The </a:t>
            </a:r>
            <a:r>
              <a:rPr lang="en-US" altLang="ja-JP" i="1">
                <a:solidFill>
                  <a:srgbClr val="000090"/>
                </a:solidFill>
              </a:rPr>
              <a:t>E. coli</a:t>
            </a:r>
            <a:r>
              <a:rPr lang="en-US" altLang="ja-JP">
                <a:solidFill>
                  <a:srgbClr val="000090"/>
                </a:solidFill>
              </a:rPr>
              <a:t> pan-genome is open (far from saturation). </a:t>
            </a:r>
          </a:p>
        </p:txBody>
      </p:sp>
      <p:sp>
        <p:nvSpPr>
          <p:cNvPr id="2" name="TextBox 1"/>
          <p:cNvSpPr txBox="1"/>
          <p:nvPr/>
        </p:nvSpPr>
        <p:spPr>
          <a:xfrm>
            <a:off x="0" y="4267200"/>
            <a:ext cx="9067800" cy="2554545"/>
          </a:xfrm>
          <a:prstGeom prst="rect">
            <a:avLst/>
          </a:prstGeom>
          <a:noFill/>
        </p:spPr>
        <p:txBody>
          <a:bodyPr wrap="square" rtlCol="0">
            <a:spAutoFit/>
          </a:bodyPr>
          <a:lstStyle/>
          <a:p>
            <a:pPr marL="174625" indent="-174625">
              <a:buFont typeface="Arial"/>
              <a:buChar char="•"/>
            </a:pPr>
            <a:r>
              <a:rPr lang="en-US" altLang="ja-JP"/>
              <a:t>The distribution of the OGs by the number of strains in which they are present has a well-known U-shape form.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spTree>
    <p:extLst>
      <p:ext uri="{BB962C8B-B14F-4D97-AF65-F5344CB8AC3E}">
        <p14:creationId xmlns:p14="http://schemas.microsoft.com/office/powerpoint/2010/main" val="153872070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2"/>
            <a:stretch>
              <a:fillRect/>
            </a:stretch>
          </p:blipFill>
          <p:spPr>
            <a:xfrm>
              <a:off x="0" y="13443"/>
              <a:ext cx="9144000" cy="1320433"/>
            </a:xfrm>
            <a:prstGeom prst="rect">
              <a:avLst/>
            </a:prstGeom>
          </p:spPr>
        </p:pic>
        <p:pic>
          <p:nvPicPr>
            <p:cNvPr id="5" name="Picture 4"/>
            <p:cNvPicPr>
              <a:picLocks noChangeAspect="1"/>
            </p:cNvPicPr>
            <p:nvPr/>
          </p:nvPicPr>
          <p:blipFill>
            <a:blip r:embed="rId3"/>
            <a:stretch>
              <a:fillRect/>
            </a:stretch>
          </p:blipFill>
          <p:spPr>
            <a:xfrm>
              <a:off x="5029200" y="912611"/>
              <a:ext cx="3688770" cy="415636"/>
            </a:xfrm>
            <a:prstGeom prst="rect">
              <a:avLst/>
            </a:prstGeom>
          </p:spPr>
        </p:pic>
        <p:pic>
          <p:nvPicPr>
            <p:cNvPr id="4" name="Picture 3"/>
            <p:cNvPicPr>
              <a:picLocks noChangeAspect="1"/>
            </p:cNvPicPr>
            <p:nvPr/>
          </p:nvPicPr>
          <p:blipFill>
            <a:blip r:embed="rId4"/>
            <a:stretch>
              <a:fillRect/>
            </a:stretch>
          </p:blipFill>
          <p:spPr>
            <a:xfrm>
              <a:off x="5076577" y="662556"/>
              <a:ext cx="3740727" cy="381000"/>
            </a:xfrm>
            <a:prstGeom prst="rect">
              <a:avLst/>
            </a:prstGeom>
          </p:spPr>
        </p:pic>
      </p:grpSp>
      <p:sp>
        <p:nvSpPr>
          <p:cNvPr id="7" name="Rectangle 6"/>
          <p:cNvSpPr/>
          <p:nvPr/>
        </p:nvSpPr>
        <p:spPr>
          <a:xfrm>
            <a:off x="0" y="1533465"/>
            <a:ext cx="9144000" cy="5324535"/>
          </a:xfrm>
          <a:prstGeom prst="rect">
            <a:avLst/>
          </a:prstGeom>
        </p:spPr>
        <p:txBody>
          <a:bodyPr wrap="square">
            <a:spAutoFit/>
          </a:bodyPr>
          <a:lstStyle/>
          <a:p>
            <a:pPr marL="174625" indent="-174625">
              <a:buFont typeface="Arial"/>
              <a:buChar char="•"/>
            </a:pPr>
            <a:r>
              <a:rPr lang="en-US" altLang="ja-JP">
                <a:solidFill>
                  <a:schemeClr val="accent1">
                    <a:alpha val="0"/>
                  </a:schemeClr>
                </a:solidFill>
              </a:rPr>
              <a:t>The </a:t>
            </a:r>
            <a:r>
              <a:rPr lang="en-US" altLang="ja-JP" b="1">
                <a:solidFill>
                  <a:schemeClr val="accent1">
                    <a:alpha val="0"/>
                  </a:schemeClr>
                </a:solidFill>
              </a:rPr>
              <a:t>pan-genome</a:t>
            </a:r>
            <a:r>
              <a:rPr lang="en-US" altLang="ja-JP">
                <a:solidFill>
                  <a:schemeClr val="accent1">
                    <a:alpha val="0"/>
                  </a:schemeClr>
                </a:solidFill>
              </a:rPr>
              <a:t> is the total complement of genes from all sequenced strains of the same species, genus, or a larger group. </a:t>
            </a:r>
          </a:p>
          <a:p>
            <a:pPr marL="174625" indent="-174625">
              <a:buFont typeface="Arial"/>
              <a:buChar char="•"/>
            </a:pPr>
            <a:r>
              <a:rPr lang="en-US" altLang="ja-JP">
                <a:solidFill>
                  <a:schemeClr val="accent1">
                    <a:alpha val="0"/>
                  </a:schemeClr>
                </a:solidFill>
              </a:rPr>
              <a:t>The pan-genome consists of </a:t>
            </a:r>
            <a:r>
              <a:rPr lang="en-US" altLang="ja-JP" u="sng">
                <a:solidFill>
                  <a:schemeClr val="accent1">
                    <a:alpha val="0"/>
                  </a:schemeClr>
                </a:solidFill>
              </a:rPr>
              <a:t>three parts</a:t>
            </a:r>
            <a:r>
              <a:rPr lang="en-US" altLang="ja-JP">
                <a:solidFill>
                  <a:schemeClr val="accent1">
                    <a:alpha val="0"/>
                  </a:schemeClr>
                </a:solidFill>
              </a:rPr>
              <a:t>: </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universal</a:t>
            </a:r>
            <a:r>
              <a:rPr lang="en-US" altLang="ja-JP">
                <a:solidFill>
                  <a:schemeClr val="accent1">
                    <a:alpha val="0"/>
                  </a:schemeClr>
                </a:solidFill>
              </a:rPr>
              <a:t> genome with genes common for all strains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unique</a:t>
            </a:r>
            <a:r>
              <a:rPr lang="en-US" altLang="ja-JP">
                <a:solidFill>
                  <a:schemeClr val="accent1">
                    <a:alpha val="0"/>
                  </a:schemeClr>
                </a:solidFill>
              </a:rPr>
              <a:t> genome with strain-specific genes (known as ORFans)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periphery</a:t>
            </a:r>
            <a:r>
              <a:rPr lang="en-US" altLang="ja-JP">
                <a:solidFill>
                  <a:schemeClr val="accent1">
                    <a:alpha val="0"/>
                  </a:schemeClr>
                </a:solidFill>
              </a:rPr>
              <a:t> (genes that are present in a subset of strains). </a:t>
            </a:r>
          </a:p>
          <a:p>
            <a:pPr marL="174625" indent="-174625">
              <a:buFont typeface="Arial"/>
              <a:buChar char="•"/>
            </a:pPr>
            <a:r>
              <a:rPr lang="en-US" altLang="ja-JP">
                <a:solidFill>
                  <a:schemeClr val="accent1">
                    <a:alpha val="0"/>
                  </a:schemeClr>
                </a:solidFill>
              </a:rPr>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chemeClr val="accent1">
                    <a:alpha val="0"/>
                  </a:schemeClr>
                </a:solidFill>
              </a:rPr>
              <a:t>The </a:t>
            </a:r>
            <a:r>
              <a:rPr lang="en-US" altLang="ja-JP" i="1">
                <a:solidFill>
                  <a:schemeClr val="accent1">
                    <a:alpha val="0"/>
                  </a:schemeClr>
                </a:solidFill>
              </a:rPr>
              <a:t>E. coli</a:t>
            </a:r>
            <a:r>
              <a:rPr lang="en-US" altLang="ja-JP">
                <a:solidFill>
                  <a:schemeClr val="accent1">
                    <a:alpha val="0"/>
                  </a:schemeClr>
                </a:solidFill>
              </a:rPr>
              <a:t> pan-genome is open (far from saturation). </a:t>
            </a:r>
          </a:p>
          <a:p>
            <a:pPr marL="174625" indent="-174625">
              <a:buFont typeface="Arial"/>
              <a:buChar char="•"/>
            </a:pPr>
            <a:r>
              <a:rPr lang="en-US" altLang="ja-JP"/>
              <a:t>The distribution of the OGs by the number of strains in which they are present has a well-known </a:t>
            </a:r>
            <a:r>
              <a:rPr lang="en-US" altLang="ja-JP" u="sng"/>
              <a:t>U-shape form</a:t>
            </a:r>
            <a:r>
              <a:rPr lang="en-US" altLang="ja-JP"/>
              <a:t>.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pic>
        <p:nvPicPr>
          <p:cNvPr id="2" name="Picture 1"/>
          <p:cNvPicPr>
            <a:picLocks noChangeAspect="1"/>
          </p:cNvPicPr>
          <p:nvPr/>
        </p:nvPicPr>
        <p:blipFill>
          <a:blip r:embed="rId5"/>
          <a:stretch>
            <a:fillRect/>
          </a:stretch>
        </p:blipFill>
        <p:spPr>
          <a:xfrm>
            <a:off x="1371600" y="1447800"/>
            <a:ext cx="5979222" cy="2819400"/>
          </a:xfrm>
          <a:prstGeom prst="rect">
            <a:avLst/>
          </a:prstGeom>
          <a:ln>
            <a:solidFill>
              <a:srgbClr val="000090"/>
            </a:solidFill>
          </a:ln>
        </p:spPr>
      </p:pic>
      <p:sp>
        <p:nvSpPr>
          <p:cNvPr id="9" name="TextBox 8"/>
          <p:cNvSpPr txBox="1"/>
          <p:nvPr/>
        </p:nvSpPr>
        <p:spPr>
          <a:xfrm>
            <a:off x="4038600" y="2419290"/>
            <a:ext cx="1295400" cy="400110"/>
          </a:xfrm>
          <a:prstGeom prst="rect">
            <a:avLst/>
          </a:prstGeom>
          <a:noFill/>
        </p:spPr>
        <p:txBody>
          <a:bodyPr wrap="square" rtlCol="0">
            <a:spAutoFit/>
          </a:bodyPr>
          <a:lstStyle/>
          <a:p>
            <a:r>
              <a:rPr lang="en-US"/>
              <a:t>periphery</a:t>
            </a:r>
          </a:p>
        </p:txBody>
      </p:sp>
      <p:sp>
        <p:nvSpPr>
          <p:cNvPr id="10" name="TextBox 9"/>
          <p:cNvSpPr txBox="1"/>
          <p:nvPr/>
        </p:nvSpPr>
        <p:spPr>
          <a:xfrm>
            <a:off x="2743200" y="1676400"/>
            <a:ext cx="1295400" cy="707886"/>
          </a:xfrm>
          <a:prstGeom prst="rect">
            <a:avLst/>
          </a:prstGeom>
          <a:noFill/>
        </p:spPr>
        <p:txBody>
          <a:bodyPr wrap="square" rtlCol="0">
            <a:spAutoFit/>
          </a:bodyPr>
          <a:lstStyle/>
          <a:p>
            <a:pPr algn="ctr"/>
            <a:r>
              <a:rPr lang="en-US">
                <a:solidFill>
                  <a:srgbClr val="800000"/>
                </a:solidFill>
              </a:rPr>
              <a:t>unique (ORFans)</a:t>
            </a:r>
          </a:p>
        </p:txBody>
      </p:sp>
      <p:sp>
        <p:nvSpPr>
          <p:cNvPr id="11" name="TextBox 10"/>
          <p:cNvSpPr txBox="1"/>
          <p:nvPr/>
        </p:nvSpPr>
        <p:spPr>
          <a:xfrm>
            <a:off x="5638800" y="1828800"/>
            <a:ext cx="1295400" cy="400110"/>
          </a:xfrm>
          <a:prstGeom prst="rect">
            <a:avLst/>
          </a:prstGeom>
          <a:noFill/>
        </p:spPr>
        <p:txBody>
          <a:bodyPr wrap="square" rtlCol="0">
            <a:spAutoFit/>
          </a:bodyPr>
          <a:lstStyle/>
          <a:p>
            <a:r>
              <a:rPr lang="en-US">
                <a:solidFill>
                  <a:srgbClr val="000090"/>
                </a:solidFill>
              </a:rPr>
              <a:t>universal</a:t>
            </a:r>
          </a:p>
        </p:txBody>
      </p:sp>
      <p:cxnSp>
        <p:nvCxnSpPr>
          <p:cNvPr id="13" name="Straight Arrow Connector 12"/>
          <p:cNvCxnSpPr/>
          <p:nvPr/>
        </p:nvCxnSpPr>
        <p:spPr bwMode="auto">
          <a:xfrm flipH="1">
            <a:off x="2362200" y="1905000"/>
            <a:ext cx="533400" cy="0"/>
          </a:xfrm>
          <a:prstGeom prst="straightConnector1">
            <a:avLst/>
          </a:prstGeom>
          <a:solidFill>
            <a:schemeClr val="accent1"/>
          </a:solidFill>
          <a:ln w="38100" cap="flat" cmpd="sng" algn="ctr">
            <a:solidFill>
              <a:srgbClr val="800000"/>
            </a:solidFill>
            <a:prstDash val="solid"/>
            <a:round/>
            <a:headEnd type="none" w="med" len="med"/>
            <a:tailEnd type="arrow"/>
          </a:ln>
          <a:effectLst/>
        </p:spPr>
      </p:cxnSp>
      <p:cxnSp>
        <p:nvCxnSpPr>
          <p:cNvPr id="14" name="Straight Arrow Connector 13"/>
          <p:cNvCxnSpPr/>
          <p:nvPr/>
        </p:nvCxnSpPr>
        <p:spPr bwMode="auto">
          <a:xfrm>
            <a:off x="6477000" y="2209800"/>
            <a:ext cx="685800" cy="685800"/>
          </a:xfrm>
          <a:prstGeom prst="straightConnector1">
            <a:avLst/>
          </a:prstGeom>
          <a:solidFill>
            <a:schemeClr val="accent1"/>
          </a:solidFill>
          <a:ln w="38100" cap="flat" cmpd="sng" algn="ctr">
            <a:solidFill>
              <a:srgbClr val="000090"/>
            </a:solidFill>
            <a:prstDash val="solid"/>
            <a:round/>
            <a:headEnd type="none" w="med" len="med"/>
            <a:tailEnd type="arrow"/>
          </a:ln>
          <a:effectLst/>
        </p:spPr>
      </p:cxnSp>
      <p:sp>
        <p:nvSpPr>
          <p:cNvPr id="16" name="Left Brace 15"/>
          <p:cNvSpPr/>
          <p:nvPr/>
        </p:nvSpPr>
        <p:spPr bwMode="auto">
          <a:xfrm rot="5400000">
            <a:off x="4533900" y="647700"/>
            <a:ext cx="457200" cy="4648200"/>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3922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
            <a:ext cx="9144000" cy="6857999"/>
            <a:chOff x="0" y="1"/>
            <a:chExt cx="9144000" cy="6857999"/>
          </a:xfrm>
        </p:grpSpPr>
        <p:pic>
          <p:nvPicPr>
            <p:cNvPr id="7" name="Picture 6"/>
            <p:cNvPicPr>
              <a:picLocks noChangeAspect="1"/>
            </p:cNvPicPr>
            <p:nvPr/>
          </p:nvPicPr>
          <p:blipFill>
            <a:blip r:embed="rId3"/>
            <a:stretch>
              <a:fillRect/>
            </a:stretch>
          </p:blipFill>
          <p:spPr>
            <a:xfrm>
              <a:off x="0" y="1840183"/>
              <a:ext cx="9144000" cy="5017817"/>
            </a:xfrm>
            <a:prstGeom prst="rect">
              <a:avLst/>
            </a:prstGeom>
          </p:spPr>
        </p:pic>
        <p:pic>
          <p:nvPicPr>
            <p:cNvPr id="5" name="Picture 4"/>
            <p:cNvPicPr>
              <a:picLocks noChangeAspect="1"/>
            </p:cNvPicPr>
            <p:nvPr/>
          </p:nvPicPr>
          <p:blipFill>
            <a:blip r:embed="rId4"/>
            <a:stretch>
              <a:fillRect/>
            </a:stretch>
          </p:blipFill>
          <p:spPr>
            <a:xfrm>
              <a:off x="0" y="1"/>
              <a:ext cx="9144000" cy="1905000"/>
            </a:xfrm>
            <a:prstGeom prst="rect">
              <a:avLst/>
            </a:prstGeom>
          </p:spPr>
        </p:pic>
        <p:pic>
          <p:nvPicPr>
            <p:cNvPr id="6" name="Picture 5"/>
            <p:cNvPicPr>
              <a:picLocks noChangeAspect="1"/>
            </p:cNvPicPr>
            <p:nvPr/>
          </p:nvPicPr>
          <p:blipFill>
            <a:blip r:embed="rId5"/>
            <a:stretch>
              <a:fillRect/>
            </a:stretch>
          </p:blipFill>
          <p:spPr>
            <a:xfrm>
              <a:off x="5092700" y="1371600"/>
              <a:ext cx="3822700" cy="241300"/>
            </a:xfrm>
            <a:prstGeom prst="rect">
              <a:avLst/>
            </a:prstGeom>
          </p:spPr>
        </p:pic>
      </p:grpSp>
      <p:grpSp>
        <p:nvGrpSpPr>
          <p:cNvPr id="14" name="Group 13"/>
          <p:cNvGrpSpPr/>
          <p:nvPr/>
        </p:nvGrpSpPr>
        <p:grpSpPr>
          <a:xfrm>
            <a:off x="2315" y="4899890"/>
            <a:ext cx="6950360" cy="1323439"/>
            <a:chOff x="2315" y="4934525"/>
            <a:chExt cx="6950360" cy="1323439"/>
          </a:xfrm>
        </p:grpSpPr>
        <p:sp>
          <p:nvSpPr>
            <p:cNvPr id="9" name="TextBox 8"/>
            <p:cNvSpPr txBox="1"/>
            <p:nvPr/>
          </p:nvSpPr>
          <p:spPr>
            <a:xfrm>
              <a:off x="2315" y="4934525"/>
              <a:ext cx="6950360" cy="1323439"/>
            </a:xfrm>
            <a:prstGeom prst="rect">
              <a:avLst/>
            </a:prstGeom>
            <a:noFill/>
            <a:ln>
              <a:noFill/>
            </a:ln>
          </p:spPr>
          <p:txBody>
            <a:bodyPr wrap="square" rtlCol="0">
              <a:spAutoFit/>
            </a:bodyPr>
            <a:lstStyle/>
            <a:p>
              <a:pPr>
                <a:tabLst>
                  <a:tab pos="4745038" algn="l"/>
                </a:tabLst>
              </a:pPr>
              <a:r>
                <a:rPr lang="en-US" sz="1800" b="1" i="1"/>
                <a:t>Ktedonobacter</a:t>
              </a:r>
              <a:r>
                <a:rPr lang="en-US" sz="1800" b="1"/>
                <a:t> 	13,000</a:t>
              </a:r>
            </a:p>
            <a:p>
              <a:pPr>
                <a:tabLst>
                  <a:tab pos="3833813" algn="l"/>
                </a:tabLst>
              </a:pPr>
              <a:r>
                <a:rPr lang="en-US" sz="1800" b="1">
                  <a:solidFill>
                    <a:srgbClr val="800000"/>
                  </a:solidFill>
                </a:rPr>
                <a:t>            yeast  	8,000</a:t>
              </a:r>
            </a:p>
            <a:p>
              <a:endParaRPr lang="en-US" sz="1800" b="1" i="1"/>
            </a:p>
            <a:p>
              <a:endParaRPr lang="en-US" sz="800" b="1" i="1"/>
            </a:p>
            <a:p>
              <a:pPr>
                <a:tabLst>
                  <a:tab pos="1824038" algn="l"/>
                </a:tabLst>
              </a:pPr>
              <a:r>
                <a:rPr lang="en-US" sz="1800" b="1" i="1"/>
                <a:t>Mycoplasma</a:t>
              </a:r>
              <a:r>
                <a:rPr lang="en-US" sz="1800" b="1"/>
                <a:t>  	500</a:t>
              </a:r>
            </a:p>
          </p:txBody>
        </p:sp>
        <p:cxnSp>
          <p:nvCxnSpPr>
            <p:cNvPr id="3" name="Straight Connector 2"/>
            <p:cNvCxnSpPr/>
            <p:nvPr/>
          </p:nvCxnSpPr>
          <p:spPr bwMode="auto">
            <a:xfrm>
              <a:off x="1731818" y="5149273"/>
              <a:ext cx="29902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0" name="Straight Connector 9"/>
            <p:cNvCxnSpPr/>
            <p:nvPr/>
          </p:nvCxnSpPr>
          <p:spPr bwMode="auto">
            <a:xfrm>
              <a:off x="1722582" y="5398655"/>
              <a:ext cx="1983509"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2" name="Straight Connector 11"/>
            <p:cNvCxnSpPr/>
            <p:nvPr/>
          </p:nvCxnSpPr>
          <p:spPr bwMode="auto">
            <a:xfrm>
              <a:off x="1724891" y="6082144"/>
              <a:ext cx="1454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grpSp>
      <p:sp>
        <p:nvSpPr>
          <p:cNvPr id="11" name="Text Box 2"/>
          <p:cNvSpPr txBox="1">
            <a:spLocks noChangeArrowheads="1"/>
          </p:cNvSpPr>
          <p:nvPr/>
        </p:nvSpPr>
        <p:spPr bwMode="auto">
          <a:xfrm>
            <a:off x="2140079" y="-36534"/>
            <a:ext cx="6699121" cy="7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ts val="0"/>
              </a:spcBef>
            </a:pPr>
            <a:r>
              <a:rPr lang="en-US" sz="2400" b="1">
                <a:solidFill>
                  <a:schemeClr val="bg1"/>
                </a:solidFill>
              </a:rPr>
              <a:t>2. Genome as “Parts List” – </a:t>
            </a:r>
          </a:p>
          <a:p>
            <a:pPr>
              <a:lnSpc>
                <a:spcPts val="2120"/>
              </a:lnSpc>
              <a:spcBef>
                <a:spcPts val="0"/>
              </a:spcBef>
            </a:pPr>
            <a:r>
              <a:rPr lang="en-US" sz="2400" b="1"/>
              <a:t>    B. How Big Does a Genome Need to Be? </a:t>
            </a:r>
            <a:endParaRPr lang="en-US"/>
          </a:p>
        </p:txBody>
      </p:sp>
    </p:spTree>
    <p:extLst>
      <p:ext uri="{BB962C8B-B14F-4D97-AF65-F5344CB8AC3E}">
        <p14:creationId xmlns:p14="http://schemas.microsoft.com/office/powerpoint/2010/main" val="1631762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501" y="1056735"/>
            <a:ext cx="6425874" cy="43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25"/>
          <p:cNvSpPr>
            <a:spLocks noChangeArrowheads="1"/>
          </p:cNvSpPr>
          <p:nvPr/>
        </p:nvSpPr>
        <p:spPr bwMode="auto">
          <a:xfrm>
            <a:off x="762000" y="5613737"/>
            <a:ext cx="74664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t>Approximately 45% of the human genome is currently recognized as being derived from transposable elements. </a:t>
            </a:r>
          </a:p>
          <a:p>
            <a:pPr algn="ctr"/>
            <a:r>
              <a:rPr lang="en-US" b="1"/>
              <a:t>~1.5% codes for proteins.</a:t>
            </a:r>
          </a:p>
        </p:txBody>
      </p:sp>
      <p:pic>
        <p:nvPicPr>
          <p:cNvPr id="65545"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02998" y="1542842"/>
            <a:ext cx="2482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29"/>
          <p:cNvGrpSpPr>
            <a:grpSpLocks/>
          </p:cNvGrpSpPr>
          <p:nvPr/>
        </p:nvGrpSpPr>
        <p:grpSpPr bwMode="auto">
          <a:xfrm>
            <a:off x="4996080" y="1117937"/>
            <a:ext cx="3505200" cy="393700"/>
            <a:chOff x="152400" y="3352800"/>
            <a:chExt cx="3962400" cy="469900"/>
          </a:xfrm>
        </p:grpSpPr>
        <p:pic>
          <p:nvPicPr>
            <p:cNvPr id="65547" name="Picture 2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352800"/>
              <a:ext cx="3365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2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581400"/>
              <a:ext cx="3962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Tree>
    <p:extLst>
      <p:ext uri="{BB962C8B-B14F-4D97-AF65-F5344CB8AC3E}">
        <p14:creationId xmlns:p14="http://schemas.microsoft.com/office/powerpoint/2010/main" val="1857750684"/>
      </p:ext>
    </p:extLst>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14400"/>
            <a:ext cx="72644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540926" y="2667000"/>
            <a:ext cx="6828375" cy="215444"/>
            <a:chOff x="1540926" y="2667000"/>
            <a:chExt cx="6828375" cy="215444"/>
          </a:xfrm>
        </p:grpSpPr>
        <p:sp>
          <p:nvSpPr>
            <p:cNvPr id="3" name="Rectangle 2"/>
            <p:cNvSpPr/>
            <p:nvPr/>
          </p:nvSpPr>
          <p:spPr bwMode="auto">
            <a:xfrm>
              <a:off x="2578101" y="2743200"/>
              <a:ext cx="5791200" cy="76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5" name="TextBox 4"/>
            <p:cNvSpPr txBox="1"/>
            <p:nvPr/>
          </p:nvSpPr>
          <p:spPr>
            <a:xfrm>
              <a:off x="1540926" y="2667000"/>
              <a:ext cx="1066800" cy="215444"/>
            </a:xfrm>
            <a:prstGeom prst="rect">
              <a:avLst/>
            </a:prstGeom>
            <a:noFill/>
          </p:spPr>
          <p:txBody>
            <a:bodyPr wrap="square" rtlCol="0">
              <a:spAutoFit/>
            </a:bodyPr>
            <a:lstStyle/>
            <a:p>
              <a:pPr algn="r"/>
              <a:r>
                <a:rPr lang="en-US" sz="800">
                  <a:solidFill>
                    <a:schemeClr val="tx1">
                      <a:lumMod val="85000"/>
                      <a:lumOff val="15000"/>
                    </a:schemeClr>
                  </a:solidFill>
                </a:rPr>
                <a:t>Ktedonobacter</a:t>
              </a:r>
            </a:p>
          </p:txBody>
        </p:sp>
      </p:grpSp>
      <p:sp>
        <p:nvSpPr>
          <p:cNvPr id="28675" name="Rectangle 14"/>
          <p:cNvSpPr>
            <a:spLocks noChangeArrowheads="1"/>
          </p:cNvSpPr>
          <p:nvPr/>
        </p:nvSpPr>
        <p:spPr bwMode="auto">
          <a:xfrm>
            <a:off x="0" y="6553200"/>
            <a:ext cx="754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FF"/>
                </a:solidFill>
              </a:rPr>
              <a:t>http://www.sci.sdsu.edu/~smaloy/MicrobialGenetics/topics/chroms-genes-prots/genomes.html</a:t>
            </a:r>
          </a:p>
        </p:txBody>
      </p:sp>
      <p:grpSp>
        <p:nvGrpSpPr>
          <p:cNvPr id="4" name="Group 13"/>
          <p:cNvGrpSpPr>
            <a:grpSpLocks/>
          </p:cNvGrpSpPr>
          <p:nvPr/>
        </p:nvGrpSpPr>
        <p:grpSpPr bwMode="auto">
          <a:xfrm>
            <a:off x="3654425" y="5224463"/>
            <a:ext cx="4267200" cy="727075"/>
            <a:chOff x="2832" y="3150"/>
            <a:chExt cx="2688" cy="458"/>
          </a:xfrm>
        </p:grpSpPr>
        <p:sp>
          <p:nvSpPr>
            <p:cNvPr id="28679" name="Rectangle 11"/>
            <p:cNvSpPr>
              <a:spLocks noChangeArrowheads="1"/>
            </p:cNvSpPr>
            <p:nvPr/>
          </p:nvSpPr>
          <p:spPr bwMode="auto">
            <a:xfrm>
              <a:off x="2868" y="3176"/>
              <a:ext cx="824" cy="14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0" name="Rectangle 12"/>
            <p:cNvSpPr>
              <a:spLocks noChangeArrowheads="1"/>
            </p:cNvSpPr>
            <p:nvPr/>
          </p:nvSpPr>
          <p:spPr bwMode="auto">
            <a:xfrm>
              <a:off x="4464" y="3164"/>
              <a:ext cx="716" cy="14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8681" name="Group 10"/>
            <p:cNvGrpSpPr>
              <a:grpSpLocks/>
            </p:cNvGrpSpPr>
            <p:nvPr/>
          </p:nvGrpSpPr>
          <p:grpSpPr bwMode="auto">
            <a:xfrm>
              <a:off x="2832" y="3150"/>
              <a:ext cx="2688" cy="458"/>
              <a:chOff x="2832" y="3504"/>
              <a:chExt cx="2819" cy="458"/>
            </a:xfrm>
          </p:grpSpPr>
          <p:sp>
            <p:nvSpPr>
              <p:cNvPr id="28682" name="Line 4"/>
              <p:cNvSpPr>
                <a:spLocks noChangeShapeType="1"/>
              </p:cNvSpPr>
              <p:nvPr/>
            </p:nvSpPr>
            <p:spPr bwMode="auto">
              <a:xfrm>
                <a:off x="2942" y="3683"/>
                <a:ext cx="0" cy="27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3" name="Text Box 5"/>
              <p:cNvSpPr txBox="1">
                <a:spLocks noChangeArrowheads="1"/>
              </p:cNvSpPr>
              <p:nvPr/>
            </p:nvSpPr>
            <p:spPr bwMode="auto">
              <a:xfrm>
                <a:off x="2832" y="3504"/>
                <a:ext cx="116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0000DA"/>
                    </a:solidFill>
                  </a:rPr>
                  <a:t>Microsporidium</a:t>
                </a:r>
              </a:p>
            </p:txBody>
          </p:sp>
          <p:sp>
            <p:nvSpPr>
              <p:cNvPr id="28684" name="Line 8"/>
              <p:cNvSpPr>
                <a:spLocks noChangeShapeType="1"/>
              </p:cNvSpPr>
              <p:nvPr/>
            </p:nvSpPr>
            <p:spPr bwMode="auto">
              <a:xfrm>
                <a:off x="5569" y="3683"/>
                <a:ext cx="0" cy="27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5" name="Text Box 9"/>
              <p:cNvSpPr txBox="1">
                <a:spLocks noChangeArrowheads="1"/>
              </p:cNvSpPr>
              <p:nvPr/>
            </p:nvSpPr>
            <p:spPr bwMode="auto">
              <a:xfrm>
                <a:off x="4445" y="3504"/>
                <a:ext cx="120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solidFill>
                      <a:srgbClr val="0000DA"/>
                    </a:solidFill>
                  </a:rPr>
                  <a:t>Saccharomyces</a:t>
                </a:r>
              </a:p>
            </p:txBody>
          </p:sp>
        </p:grpSp>
      </p:grpSp>
      <p:sp>
        <p:nvSpPr>
          <p:cNvPr id="20"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Tree>
    <p:extLst>
      <p:ext uri="{BB962C8B-B14F-4D97-AF65-F5344CB8AC3E}">
        <p14:creationId xmlns:p14="http://schemas.microsoft.com/office/powerpoint/2010/main" val="1801663233"/>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1295400" y="914400"/>
            <a:ext cx="6248400" cy="5791200"/>
            <a:chOff x="2760" y="312"/>
            <a:chExt cx="2918" cy="2775"/>
          </a:xfrm>
        </p:grpSpPr>
        <p:pic>
          <p:nvPicPr>
            <p:cNvPr id="2868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 y="312"/>
              <a:ext cx="2918" cy="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9" name="Rectangle 16"/>
            <p:cNvSpPr>
              <a:spLocks noChangeArrowheads="1"/>
            </p:cNvSpPr>
            <p:nvPr/>
          </p:nvSpPr>
          <p:spPr bwMode="auto">
            <a:xfrm>
              <a:off x="4511" y="2616"/>
              <a:ext cx="1154" cy="460"/>
            </a:xfrm>
            <a:prstGeom prst="rect">
              <a:avLst/>
            </a:prstGeom>
            <a:solidFill>
              <a:srgbClr val="E9EB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r>
                <a:rPr lang="en-US" sz="1400" i="1">
                  <a:solidFill>
                    <a:srgbClr val="5D5ADA"/>
                  </a:solidFill>
                </a:rPr>
                <a:t>http://bioscience.jbpub.com/cells/MBIO137.aspx</a:t>
              </a:r>
            </a:p>
          </p:txBody>
        </p:sp>
      </p:grpSp>
      <p:sp>
        <p:nvSpPr>
          <p:cNvPr id="20"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Tree>
    <p:extLst>
      <p:ext uri="{BB962C8B-B14F-4D97-AF65-F5344CB8AC3E}">
        <p14:creationId xmlns:p14="http://schemas.microsoft.com/office/powerpoint/2010/main" val="2805109866"/>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b="24020"/>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b="2521"/>
          <a:stretch>
            <a:fillRect/>
          </a:stretch>
        </p:blipFill>
        <p:spPr bwMode="auto">
          <a:xfrm>
            <a:off x="114300" y="3605213"/>
            <a:ext cx="4411663" cy="2700337"/>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888" y="3594100"/>
            <a:ext cx="4341812" cy="2708275"/>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159" name="Text Box 7"/>
          <p:cNvSpPr txBox="1">
            <a:spLocks noChangeArrowheads="1"/>
          </p:cNvSpPr>
          <p:nvPr/>
        </p:nvSpPr>
        <p:spPr bwMode="auto">
          <a:xfrm>
            <a:off x="131763" y="2860675"/>
            <a:ext cx="8872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For 100 complete bacterial genomes, measured NUMBER of genes in various superfamilies in the genome, and plotted </a:t>
            </a:r>
            <a:r>
              <a:rPr lang="en-US" i="1"/>
              <a:t>vs. </a:t>
            </a:r>
            <a:r>
              <a:rPr lang="en-US"/>
              <a:t>size of that genome.</a:t>
            </a:r>
          </a:p>
        </p:txBody>
      </p:sp>
      <p:sp>
        <p:nvSpPr>
          <p:cNvPr id="49160" name="Text Box 8"/>
          <p:cNvSpPr txBox="1">
            <a:spLocks noChangeArrowheads="1"/>
          </p:cNvSpPr>
          <p:nvPr/>
        </p:nvSpPr>
        <p:spPr bwMode="auto">
          <a:xfrm>
            <a:off x="122238" y="6288088"/>
            <a:ext cx="439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metabolic gene families.</a:t>
            </a:r>
          </a:p>
        </p:txBody>
      </p:sp>
      <p:sp>
        <p:nvSpPr>
          <p:cNvPr id="49161" name="Text Box 9"/>
          <p:cNvSpPr txBox="1">
            <a:spLocks noChangeArrowheads="1"/>
          </p:cNvSpPr>
          <p:nvPr/>
        </p:nvSpPr>
        <p:spPr bwMode="auto">
          <a:xfrm>
            <a:off x="4686300" y="6288088"/>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regulatory gene families.</a:t>
            </a:r>
          </a:p>
        </p:txBody>
      </p:sp>
      <p:sp>
        <p:nvSpPr>
          <p:cNvPr id="9"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2" name="Rectangle 1"/>
          <p:cNvSpPr/>
          <p:nvPr/>
        </p:nvSpPr>
        <p:spPr>
          <a:xfrm>
            <a:off x="5943600" y="990600"/>
            <a:ext cx="2109522" cy="400110"/>
          </a:xfrm>
          <a:prstGeom prst="rect">
            <a:avLst/>
          </a:prstGeom>
        </p:spPr>
        <p:txBody>
          <a:bodyPr wrap="none">
            <a:spAutoFit/>
          </a:bodyPr>
          <a:lstStyle/>
          <a:p>
            <a:r>
              <a:rPr lang="is-IS"/>
              <a:t>PMID: 15680509</a:t>
            </a:r>
            <a:endParaRPr lang="en-US"/>
          </a:p>
        </p:txBody>
      </p:sp>
    </p:spTree>
    <p:extLst>
      <p:ext uri="{BB962C8B-B14F-4D97-AF65-F5344CB8AC3E}">
        <p14:creationId xmlns:p14="http://schemas.microsoft.com/office/powerpoint/2010/main" val="2397637731"/>
      </p:ext>
    </p:extLst>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wipe(left)">
                                      <p:cBhvr>
                                        <p:cTn id="7" dur="5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160"/>
                                        </p:tgtEl>
                                        <p:attrNameLst>
                                          <p:attrName>style.visibility</p:attrName>
                                        </p:attrNameLst>
                                      </p:cBhvr>
                                      <p:to>
                                        <p:strVal val="visible"/>
                                      </p:to>
                                    </p:set>
                                    <p:animEffect transition="in" filter="wipe(left)">
                                      <p:cBhvr>
                                        <p:cTn id="22" dur="500"/>
                                        <p:tgtEl>
                                          <p:spTgt spid="491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161"/>
                                        </p:tgtEl>
                                        <p:attrNameLst>
                                          <p:attrName>style.visibility</p:attrName>
                                        </p:attrNameLst>
                                      </p:cBhvr>
                                      <p:to>
                                        <p:strVal val="visible"/>
                                      </p:to>
                                    </p:set>
                                    <p:animEffect transition="in" filter="wipe(left)">
                                      <p:cBhvr>
                                        <p:cTn id="27"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autoUpdateAnimBg="0"/>
      <p:bldP spid="49160" grpId="0" autoUpdateAnimBg="0"/>
      <p:bldP spid="4916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b="24020"/>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716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2928938"/>
            <a:ext cx="6696075" cy="3763962"/>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7" name="Rectangle 6"/>
          <p:cNvSpPr/>
          <p:nvPr/>
        </p:nvSpPr>
        <p:spPr>
          <a:xfrm>
            <a:off x="5943600" y="990600"/>
            <a:ext cx="2109522" cy="400110"/>
          </a:xfrm>
          <a:prstGeom prst="rect">
            <a:avLst/>
          </a:prstGeom>
        </p:spPr>
        <p:txBody>
          <a:bodyPr wrap="none">
            <a:spAutoFit/>
          </a:bodyPr>
          <a:lstStyle/>
          <a:p>
            <a:r>
              <a:rPr lang="is-IS"/>
              <a:t>PMID: 15680509</a:t>
            </a:r>
            <a:endParaRPr lang="en-US"/>
          </a:p>
        </p:txBody>
      </p:sp>
    </p:spTree>
    <p:extLst>
      <p:ext uri="{BB962C8B-B14F-4D97-AF65-F5344CB8AC3E}">
        <p14:creationId xmlns:p14="http://schemas.microsoft.com/office/powerpoint/2010/main" val="222459738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91012"/>
            <a:ext cx="9144000" cy="5966988"/>
            <a:chOff x="0" y="891012"/>
            <a:chExt cx="9144000" cy="5966988"/>
          </a:xfrm>
        </p:grpSpPr>
        <p:grpSp>
          <p:nvGrpSpPr>
            <p:cNvPr id="17" name="Group 16"/>
            <p:cNvGrpSpPr/>
            <p:nvPr/>
          </p:nvGrpSpPr>
          <p:grpSpPr>
            <a:xfrm>
              <a:off x="0" y="891012"/>
              <a:ext cx="9144000" cy="5966988"/>
              <a:chOff x="0" y="891012"/>
              <a:chExt cx="9144000" cy="5966988"/>
            </a:xfrm>
          </p:grpSpPr>
          <p:sp>
            <p:nvSpPr>
              <p:cNvPr id="18" name="Rectangle 17"/>
              <p:cNvSpPr/>
              <p:nvPr/>
            </p:nvSpPr>
            <p:spPr>
              <a:xfrm>
                <a:off x="0" y="3404321"/>
                <a:ext cx="9144000" cy="3453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0" y="891012"/>
                <a:ext cx="9144000" cy="2725198"/>
                <a:chOff x="0" y="0"/>
                <a:chExt cx="9144000" cy="2725198"/>
              </a:xfrm>
            </p:grpSpPr>
            <p:pic>
              <p:nvPicPr>
                <p:cNvPr id="20" name="Picture 19"/>
                <p:cNvPicPr>
                  <a:picLocks noChangeAspect="1"/>
                </p:cNvPicPr>
                <p:nvPr/>
              </p:nvPicPr>
              <p:blipFill>
                <a:blip r:embed="rId2"/>
                <a:stretch>
                  <a:fillRect/>
                </a:stretch>
              </p:blipFill>
              <p:spPr>
                <a:xfrm>
                  <a:off x="0" y="0"/>
                  <a:ext cx="9144000" cy="2725198"/>
                </a:xfrm>
                <a:prstGeom prst="rect">
                  <a:avLst/>
                </a:prstGeom>
              </p:spPr>
            </p:pic>
            <p:sp>
              <p:nvSpPr>
                <p:cNvPr id="21" name="TextBox 20"/>
                <p:cNvSpPr txBox="1"/>
                <p:nvPr/>
              </p:nvSpPr>
              <p:spPr>
                <a:xfrm>
                  <a:off x="2819400" y="152400"/>
                  <a:ext cx="6096000" cy="338554"/>
                </a:xfrm>
                <a:prstGeom prst="rect">
                  <a:avLst/>
                </a:prstGeom>
                <a:solidFill>
                  <a:schemeClr val="bg1"/>
                </a:solidFill>
                <a:ln>
                  <a:solidFill>
                    <a:srgbClr val="000090"/>
                  </a:solidFill>
                </a:ln>
              </p:spPr>
              <p:txBody>
                <a:bodyPr wrap="square" rtlCol="0">
                  <a:spAutoFit/>
                </a:bodyPr>
                <a:lstStyle/>
                <a:p>
                  <a:r>
                    <a:rPr lang="en-US" sz="1600"/>
                    <a:t>http://apps.who.int/gho/data/view.main.1430?lang=en</a:t>
                  </a:r>
                </a:p>
              </p:txBody>
            </p:sp>
          </p:grpSp>
        </p:grpSp>
        <p:sp>
          <p:nvSpPr>
            <p:cNvPr id="2" name="TextBox 1"/>
            <p:cNvSpPr txBox="1"/>
            <p:nvPr/>
          </p:nvSpPr>
          <p:spPr>
            <a:xfrm>
              <a:off x="4191000" y="1635236"/>
              <a:ext cx="4876800" cy="646331"/>
            </a:xfrm>
            <a:prstGeom prst="rect">
              <a:avLst/>
            </a:prstGeom>
            <a:noFill/>
          </p:spPr>
          <p:txBody>
            <a:bodyPr wrap="square" rtlCol="0">
              <a:spAutoFit/>
            </a:bodyPr>
            <a:lstStyle/>
            <a:p>
              <a:r>
                <a:rPr lang="en-US" sz="1800"/>
                <a:t>Most bacteria do not cause human disease,</a:t>
              </a:r>
            </a:p>
            <a:p>
              <a:r>
                <a:rPr lang="en-US" sz="1800">
                  <a:solidFill>
                    <a:schemeClr val="bg1"/>
                  </a:solidFill>
                </a:rPr>
                <a:t>but they cause a lot of death and disease.</a:t>
              </a:r>
            </a:p>
          </p:txBody>
        </p:sp>
      </p:grpSp>
      <p:sp>
        <p:nvSpPr>
          <p:cNvPr id="1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grpSp>
        <p:nvGrpSpPr>
          <p:cNvPr id="22" name="Group 21"/>
          <p:cNvGrpSpPr>
            <a:grpSpLocks noChangeAspect="1"/>
          </p:cNvGrpSpPr>
          <p:nvPr/>
        </p:nvGrpSpPr>
        <p:grpSpPr>
          <a:xfrm>
            <a:off x="105262" y="3197968"/>
            <a:ext cx="3331784" cy="3679099"/>
            <a:chOff x="2578097" y="2574163"/>
            <a:chExt cx="3898903" cy="4305336"/>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t="11718" r="35907"/>
            <a:stretch/>
          </p:blipFill>
          <p:spPr>
            <a:xfrm>
              <a:off x="2578097" y="2574163"/>
              <a:ext cx="3898903" cy="4305336"/>
            </a:xfrm>
            <a:prstGeom prst="rect">
              <a:avLst/>
            </a:prstGeom>
          </p:spPr>
        </p:pic>
        <p:sp>
          <p:nvSpPr>
            <p:cNvPr id="24" name="TextBox 23"/>
            <p:cNvSpPr txBox="1"/>
            <p:nvPr/>
          </p:nvSpPr>
          <p:spPr>
            <a:xfrm>
              <a:off x="4595008" y="4016514"/>
              <a:ext cx="1712432" cy="828379"/>
            </a:xfrm>
            <a:prstGeom prst="rect">
              <a:avLst/>
            </a:prstGeom>
            <a:noFill/>
          </p:spPr>
          <p:txBody>
            <a:bodyPr wrap="square" rtlCol="0">
              <a:spAutoFit/>
            </a:bodyPr>
            <a:lstStyle/>
            <a:p>
              <a:r>
                <a:rPr lang="en-US" sz="2000" b="1">
                  <a:solidFill>
                    <a:schemeClr val="bg1"/>
                  </a:solidFill>
                </a:rPr>
                <a:t>Infectious diseases</a:t>
              </a:r>
            </a:p>
          </p:txBody>
        </p:sp>
        <p:sp>
          <p:nvSpPr>
            <p:cNvPr id="25" name="TextBox 24"/>
            <p:cNvSpPr txBox="1"/>
            <p:nvPr/>
          </p:nvSpPr>
          <p:spPr>
            <a:xfrm>
              <a:off x="2722429" y="4778514"/>
              <a:ext cx="1968123" cy="756346"/>
            </a:xfrm>
            <a:prstGeom prst="rect">
              <a:avLst/>
            </a:prstGeom>
            <a:noFill/>
          </p:spPr>
          <p:txBody>
            <a:bodyPr wrap="square" rtlCol="0">
              <a:spAutoFit/>
            </a:bodyPr>
            <a:lstStyle/>
            <a:p>
              <a:r>
                <a:rPr lang="en-US" sz="1800" i="1">
                  <a:solidFill>
                    <a:schemeClr val="tx1">
                      <a:lumMod val="65000"/>
                      <a:lumOff val="35000"/>
                    </a:schemeClr>
                  </a:solidFill>
                </a:rPr>
                <a:t>Noninfectious</a:t>
              </a:r>
              <a:r>
                <a:rPr lang="en-US" sz="1800">
                  <a:solidFill>
                    <a:schemeClr val="tx1">
                      <a:lumMod val="65000"/>
                      <a:lumOff val="35000"/>
                    </a:schemeClr>
                  </a:solidFill>
                </a:rPr>
                <a:t> </a:t>
              </a:r>
              <a:r>
                <a:rPr lang="en-US" sz="1800" i="1">
                  <a:solidFill>
                    <a:schemeClr val="tx1">
                      <a:lumMod val="65000"/>
                      <a:lumOff val="35000"/>
                    </a:schemeClr>
                  </a:solidFill>
                </a:rPr>
                <a:t>diseases</a:t>
              </a:r>
            </a:p>
          </p:txBody>
        </p:sp>
        <p:sp>
          <p:nvSpPr>
            <p:cNvPr id="26" name="TextBox 25"/>
            <p:cNvSpPr txBox="1"/>
            <p:nvPr/>
          </p:nvSpPr>
          <p:spPr>
            <a:xfrm>
              <a:off x="3168281" y="3112031"/>
              <a:ext cx="1442646" cy="432198"/>
            </a:xfrm>
            <a:prstGeom prst="rect">
              <a:avLst/>
            </a:prstGeom>
            <a:noFill/>
          </p:spPr>
          <p:txBody>
            <a:bodyPr wrap="square" rtlCol="0">
              <a:spAutoFit/>
            </a:bodyPr>
            <a:lstStyle/>
            <a:p>
              <a:r>
                <a:rPr lang="en-US" sz="1800" i="1">
                  <a:solidFill>
                    <a:schemeClr val="tx1">
                      <a:lumMod val="65000"/>
                      <a:lumOff val="35000"/>
                    </a:schemeClr>
                  </a:solidFill>
                </a:rPr>
                <a:t>Accidents</a:t>
              </a:r>
            </a:p>
          </p:txBody>
        </p:sp>
      </p:grpSp>
      <p:sp>
        <p:nvSpPr>
          <p:cNvPr id="27" name="Rectangle 5"/>
          <p:cNvSpPr>
            <a:spLocks noChangeArrowheads="1"/>
          </p:cNvSpPr>
          <p:nvPr/>
        </p:nvSpPr>
        <p:spPr bwMode="auto">
          <a:xfrm>
            <a:off x="3505200" y="4114800"/>
            <a:ext cx="5568581" cy="1550737"/>
          </a:xfrm>
          <a:prstGeom prst="rect">
            <a:avLst/>
          </a:prstGeom>
          <a:solidFill>
            <a:schemeClr val="bg1">
              <a:lumMod val="85000"/>
            </a:schemeClr>
          </a:solidFill>
          <a:ln w="9525">
            <a:solidFill>
              <a:schemeClr val="tx1"/>
            </a:solidFill>
            <a:miter lim="800000"/>
            <a:headEnd/>
            <a:tailEnd/>
          </a:ln>
          <a:effectLst/>
        </p:spPr>
        <p:txBody>
          <a:bodyPr wrap="square" anchor="ctr"/>
          <a:lstStyle/>
          <a:p>
            <a:pPr algn="ctr">
              <a:lnSpc>
                <a:spcPct val="90000"/>
              </a:lnSpc>
            </a:pPr>
            <a:r>
              <a:rPr lang="en-US" sz="2000">
                <a:latin typeface="Helvetica" charset="0"/>
              </a:rPr>
              <a:t>Over 17 million people die annually from </a:t>
            </a:r>
          </a:p>
          <a:p>
            <a:pPr algn="ctr">
              <a:lnSpc>
                <a:spcPct val="90000"/>
              </a:lnSpc>
            </a:pPr>
            <a:r>
              <a:rPr lang="en-US" sz="2000">
                <a:latin typeface="Helvetica" charset="0"/>
              </a:rPr>
              <a:t>infectious diseases, equivalent to nearly the combined populations of Chicago, Los Angeles and New York City.</a:t>
            </a:r>
          </a:p>
          <a:p>
            <a:pPr algn="ctr">
              <a:lnSpc>
                <a:spcPct val="90000"/>
              </a:lnSpc>
            </a:pPr>
            <a:r>
              <a:rPr lang="en-US" sz="2000"/>
              <a:t>[  &gt; 45,000 each day, ~ one every two seconds ]</a:t>
            </a:r>
            <a:endParaRPr lang="en-US" sz="2000">
              <a:latin typeface="Helvetica" charset="0"/>
            </a:endParaRPr>
          </a:p>
        </p:txBody>
      </p:sp>
    </p:spTree>
    <p:extLst>
      <p:ext uri="{BB962C8B-B14F-4D97-AF65-F5344CB8AC3E}">
        <p14:creationId xmlns:p14="http://schemas.microsoft.com/office/powerpoint/2010/main" val="142655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edg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2438400"/>
            <a:ext cx="5806774" cy="4355080"/>
          </a:xfrm>
          <a:prstGeom prst="rect">
            <a:avLst/>
          </a:prstGeom>
          <a:ln>
            <a:solidFill>
              <a:srgbClr val="000090"/>
            </a:solidFill>
          </a:ln>
        </p:spPr>
      </p:pic>
      <p:grpSp>
        <p:nvGrpSpPr>
          <p:cNvPr id="5" name="Group 4"/>
          <p:cNvGrpSpPr/>
          <p:nvPr/>
        </p:nvGrpSpPr>
        <p:grpSpPr>
          <a:xfrm>
            <a:off x="0" y="838200"/>
            <a:ext cx="9144000" cy="1524000"/>
            <a:chOff x="0" y="838200"/>
            <a:chExt cx="9144000" cy="1524000"/>
          </a:xfrm>
        </p:grpSpPr>
        <p:pic>
          <p:nvPicPr>
            <p:cNvPr id="3" name="Picture 2"/>
            <p:cNvPicPr>
              <a:picLocks noChangeAspect="1"/>
            </p:cNvPicPr>
            <p:nvPr/>
          </p:nvPicPr>
          <p:blipFill>
            <a:blip r:embed="rId4"/>
            <a:stretch>
              <a:fillRect/>
            </a:stretch>
          </p:blipFill>
          <p:spPr>
            <a:xfrm>
              <a:off x="0" y="838200"/>
              <a:ext cx="9144000" cy="1524000"/>
            </a:xfrm>
            <a:prstGeom prst="rect">
              <a:avLst/>
            </a:prstGeom>
          </p:spPr>
        </p:pic>
        <p:pic>
          <p:nvPicPr>
            <p:cNvPr id="4" name="Picture 3"/>
            <p:cNvPicPr>
              <a:picLocks noChangeAspect="1"/>
            </p:cNvPicPr>
            <p:nvPr/>
          </p:nvPicPr>
          <p:blipFill>
            <a:blip r:embed="rId5"/>
            <a:stretch>
              <a:fillRect/>
            </a:stretch>
          </p:blipFill>
          <p:spPr>
            <a:xfrm>
              <a:off x="5105400" y="1693141"/>
              <a:ext cx="4003658" cy="246185"/>
            </a:xfrm>
            <a:prstGeom prst="rect">
              <a:avLst/>
            </a:prstGeom>
          </p:spPr>
        </p:pic>
      </p:grpSp>
      <p:sp>
        <p:nvSpPr>
          <p:cNvPr id="7"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8" name="Rectangle 7"/>
          <p:cNvSpPr/>
          <p:nvPr/>
        </p:nvSpPr>
        <p:spPr>
          <a:xfrm>
            <a:off x="7030885" y="1295400"/>
            <a:ext cx="2109522" cy="400110"/>
          </a:xfrm>
          <a:prstGeom prst="rect">
            <a:avLst/>
          </a:prstGeom>
        </p:spPr>
        <p:txBody>
          <a:bodyPr wrap="none">
            <a:spAutoFit/>
          </a:bodyPr>
          <a:lstStyle/>
          <a:p>
            <a:r>
              <a:rPr lang="tr-TR"/>
              <a:t>PMID: 21937509</a:t>
            </a:r>
            <a:endParaRPr lang="en-US"/>
          </a:p>
        </p:txBody>
      </p:sp>
    </p:spTree>
    <p:extLst>
      <p:ext uri="{BB962C8B-B14F-4D97-AF65-F5344CB8AC3E}">
        <p14:creationId xmlns:p14="http://schemas.microsoft.com/office/powerpoint/2010/main" val="163681574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438" y="2813050"/>
            <a:ext cx="871696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914400"/>
            <a:ext cx="7950200" cy="9144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905000"/>
            <a:ext cx="3987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8600" y="2209800"/>
            <a:ext cx="520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p:cNvPicPr>
            <a:picLocks noChangeAspect="1" noChangeArrowheads="1"/>
          </p:cNvPicPr>
          <p:nvPr/>
        </p:nvPicPr>
        <p:blipFill>
          <a:blip r:embed="rId7">
            <a:extLst>
              <a:ext uri="{28A0092B-C50C-407E-A947-70E740481C1C}">
                <a14:useLocalDpi xmlns:a14="http://schemas.microsoft.com/office/drawing/2010/main" val="0"/>
              </a:ext>
            </a:extLst>
          </a:blip>
          <a:srcRect l="52858" b="75223"/>
          <a:stretch>
            <a:fillRect/>
          </a:stretch>
        </p:blipFill>
        <p:spPr bwMode="auto">
          <a:xfrm>
            <a:off x="6553200" y="4191000"/>
            <a:ext cx="23241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1371600" y="0"/>
            <a:ext cx="640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ts val="0"/>
              </a:spcBef>
            </a:pPr>
            <a:r>
              <a:rPr lang="en-US" sz="2400" b="1">
                <a:solidFill>
                  <a:srgbClr val="000000"/>
                </a:solidFill>
              </a:rPr>
              <a:t>2. Genome as “Parts List” –  B. How Big Does a Genome Need to Be? </a:t>
            </a:r>
            <a:endParaRPr lang="en-US">
              <a:solidFill>
                <a:srgbClr val="000000"/>
              </a:solidFill>
            </a:endParaRPr>
          </a:p>
        </p:txBody>
      </p:sp>
      <p:sp>
        <p:nvSpPr>
          <p:cNvPr id="2" name="Rectangle 1"/>
          <p:cNvSpPr/>
          <p:nvPr/>
        </p:nvSpPr>
        <p:spPr>
          <a:xfrm>
            <a:off x="6934200" y="1905000"/>
            <a:ext cx="2109522" cy="400110"/>
          </a:xfrm>
          <a:prstGeom prst="rect">
            <a:avLst/>
          </a:prstGeom>
        </p:spPr>
        <p:txBody>
          <a:bodyPr wrap="none">
            <a:spAutoFit/>
          </a:bodyPr>
          <a:lstStyle/>
          <a:p>
            <a:r>
              <a:rPr lang="is-IS"/>
              <a:t>PMID: 18445653</a:t>
            </a:r>
            <a:endParaRPr lang="en-US"/>
          </a:p>
        </p:txBody>
      </p:sp>
    </p:spTree>
    <p:extLst>
      <p:ext uri="{BB962C8B-B14F-4D97-AF65-F5344CB8AC3E}">
        <p14:creationId xmlns:p14="http://schemas.microsoft.com/office/powerpoint/2010/main" val="12485349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408" y="1676400"/>
            <a:ext cx="9029592" cy="5016758"/>
          </a:xfrm>
          <a:prstGeom prst="rect">
            <a:avLst/>
          </a:prstGeom>
        </p:spPr>
        <p:txBody>
          <a:bodyPr wrap="square">
            <a:spAutoFit/>
          </a:bodyPr>
          <a:lstStyle/>
          <a:p>
            <a:pPr marL="342900" indent="-342900">
              <a:buFont typeface="Arial"/>
              <a:buChar char="•"/>
            </a:pPr>
            <a:r>
              <a:rPr lang="en-US"/>
              <a:t>We extracted from primary literature 214 minimal generation times (d) of species of bacteria and archaea. We used these data to assess how genomic traits correlate with minimal generation times. </a:t>
            </a:r>
          </a:p>
          <a:p>
            <a:pPr marL="800100" lvl="1" indent="-342900">
              <a:buFont typeface="Wingdings" charset="2"/>
              <a:buChar char="ü"/>
            </a:pPr>
            <a:r>
              <a:rPr lang="en-US">
                <a:solidFill>
                  <a:srgbClr val="000090"/>
                </a:solidFill>
              </a:rPr>
              <a:t>We started by analyzing its correlation to genome size. </a:t>
            </a:r>
          </a:p>
          <a:p>
            <a:pPr marL="800100" lvl="1" indent="-342900">
              <a:buFont typeface="Wingdings" charset="2"/>
              <a:buChar char="ü"/>
            </a:pPr>
            <a:r>
              <a:rPr lang="en-US">
                <a:solidFill>
                  <a:srgbClr val="000090"/>
                </a:solidFill>
              </a:rPr>
              <a:t>Historically, microbial genomes have been viewed as short and compact due to selection for rapid replication and fast growth. </a:t>
            </a:r>
          </a:p>
          <a:p>
            <a:pPr marL="800100" lvl="1" indent="-342900">
              <a:buFont typeface="Wingdings" charset="2"/>
              <a:buChar char="ü"/>
            </a:pPr>
            <a:r>
              <a:rPr lang="en-US">
                <a:solidFill>
                  <a:srgbClr val="000090"/>
                </a:solidFill>
              </a:rPr>
              <a:t>In agreement with previous work, we found </a:t>
            </a:r>
            <a:r>
              <a:rPr lang="en-US" b="1" u="sng">
                <a:solidFill>
                  <a:srgbClr val="000090"/>
                </a:solidFill>
              </a:rPr>
              <a:t>no evidence</a:t>
            </a:r>
            <a:r>
              <a:rPr lang="en-US">
                <a:solidFill>
                  <a:srgbClr val="000090"/>
                </a:solidFill>
              </a:rPr>
              <a:t> for a positive correlation between minimal generation time and genome size or genome density (Spearman correlations r =20.10 and 20.08, p-value = 0.13 and 0.24). </a:t>
            </a:r>
          </a:p>
          <a:p>
            <a:pPr marL="800100" lvl="1" indent="-342900">
              <a:buFont typeface="Wingdings" charset="2"/>
              <a:buChar char="ü"/>
            </a:pPr>
            <a:r>
              <a:rPr lang="en-US">
                <a:solidFill>
                  <a:srgbClr val="000090"/>
                </a:solidFill>
              </a:rPr>
              <a:t>Replication can be initiated before the previous rounds have finished (Cooper &amp; Helmstetter, 1968). There is thus no necessity for a direct correlation between genome size and minimal generation time. </a:t>
            </a:r>
          </a:p>
          <a:p>
            <a:pPr marL="342900" indent="-342900">
              <a:buFont typeface="Arial"/>
              <a:buChar char="•"/>
            </a:pPr>
            <a:r>
              <a:rPr lang="en-US"/>
              <a:t>[Instead], we found an increase in copy number of rRNA and tRNA genes with decreasing minimal generation times (r=20.59 and r =20.51, all p-value,0.0001).</a:t>
            </a:r>
            <a:endParaRPr lang="en-US">
              <a:solidFill>
                <a:srgbClr val="000090"/>
              </a:solidFill>
            </a:endParaRPr>
          </a:p>
        </p:txBody>
      </p:sp>
      <p:grpSp>
        <p:nvGrpSpPr>
          <p:cNvPr id="9" name="Group 8"/>
          <p:cNvGrpSpPr/>
          <p:nvPr/>
        </p:nvGrpSpPr>
        <p:grpSpPr>
          <a:xfrm>
            <a:off x="0" y="0"/>
            <a:ext cx="9144000" cy="1491429"/>
            <a:chOff x="0" y="0"/>
            <a:chExt cx="9144000" cy="1491429"/>
          </a:xfrm>
        </p:grpSpPr>
        <p:grpSp>
          <p:nvGrpSpPr>
            <p:cNvPr id="6" name="Group 5"/>
            <p:cNvGrpSpPr/>
            <p:nvPr/>
          </p:nvGrpSpPr>
          <p:grpSpPr>
            <a:xfrm>
              <a:off x="0" y="0"/>
              <a:ext cx="9144000" cy="1491429"/>
              <a:chOff x="0" y="0"/>
              <a:chExt cx="9144000" cy="1491429"/>
            </a:xfrm>
          </p:grpSpPr>
          <p:pic>
            <p:nvPicPr>
              <p:cNvPr id="2" name="Picture 1"/>
              <p:cNvPicPr>
                <a:picLocks noChangeAspect="1"/>
              </p:cNvPicPr>
              <p:nvPr/>
            </p:nvPicPr>
            <p:blipFill>
              <a:blip r:embed="rId3"/>
              <a:stretch>
                <a:fillRect/>
              </a:stretch>
            </p:blipFill>
            <p:spPr>
              <a:xfrm>
                <a:off x="0" y="0"/>
                <a:ext cx="9144000" cy="1491429"/>
              </a:xfrm>
              <a:prstGeom prst="rect">
                <a:avLst/>
              </a:prstGeom>
            </p:spPr>
          </p:pic>
          <p:grpSp>
            <p:nvGrpSpPr>
              <p:cNvPr id="5" name="Group 4"/>
              <p:cNvGrpSpPr/>
              <p:nvPr/>
            </p:nvGrpSpPr>
            <p:grpSpPr>
              <a:xfrm>
                <a:off x="5486400" y="609600"/>
                <a:ext cx="3454400" cy="863600"/>
                <a:chOff x="5680677" y="2870200"/>
                <a:chExt cx="3454400" cy="863600"/>
              </a:xfrm>
            </p:grpSpPr>
            <p:pic>
              <p:nvPicPr>
                <p:cNvPr id="3" name="Picture 2"/>
                <p:cNvPicPr>
                  <a:picLocks noChangeAspect="1"/>
                </p:cNvPicPr>
                <p:nvPr/>
              </p:nvPicPr>
              <p:blipFill>
                <a:blip r:embed="rId4"/>
                <a:stretch>
                  <a:fillRect/>
                </a:stretch>
              </p:blipFill>
              <p:spPr>
                <a:xfrm>
                  <a:off x="6935881" y="2870200"/>
                  <a:ext cx="2197100" cy="546100"/>
                </a:xfrm>
                <a:prstGeom prst="rect">
                  <a:avLst/>
                </a:prstGeom>
              </p:spPr>
            </p:pic>
            <p:pic>
              <p:nvPicPr>
                <p:cNvPr id="4" name="Picture 3"/>
                <p:cNvPicPr>
                  <a:picLocks noChangeAspect="1"/>
                </p:cNvPicPr>
                <p:nvPr/>
              </p:nvPicPr>
              <p:blipFill>
                <a:blip r:embed="rId5"/>
                <a:stretch>
                  <a:fillRect/>
                </a:stretch>
              </p:blipFill>
              <p:spPr>
                <a:xfrm>
                  <a:off x="5680677" y="3302000"/>
                  <a:ext cx="3454400" cy="431800"/>
                </a:xfrm>
                <a:prstGeom prst="rect">
                  <a:avLst/>
                </a:prstGeom>
              </p:spPr>
            </p:pic>
          </p:grpSp>
        </p:grpSp>
        <p:sp>
          <p:nvSpPr>
            <p:cNvPr id="8" name="Rectangle 7"/>
            <p:cNvSpPr/>
            <p:nvPr/>
          </p:nvSpPr>
          <p:spPr>
            <a:xfrm>
              <a:off x="5428140" y="457200"/>
              <a:ext cx="1728522" cy="707886"/>
            </a:xfrm>
            <a:prstGeom prst="rect">
              <a:avLst/>
            </a:prstGeom>
          </p:spPr>
          <p:txBody>
            <a:bodyPr wrap="square">
              <a:spAutoFit/>
            </a:bodyPr>
            <a:lstStyle/>
            <a:p>
              <a:r>
                <a:rPr lang="is-IS"/>
                <a:t>PMID: 20090831</a:t>
              </a:r>
              <a:endParaRPr lang="en-US"/>
            </a:p>
          </p:txBody>
        </p:sp>
      </p:grpSp>
      <p:sp>
        <p:nvSpPr>
          <p:cNvPr id="10" name="Rectangle 9"/>
          <p:cNvSpPr/>
          <p:nvPr/>
        </p:nvSpPr>
        <p:spPr bwMode="auto">
          <a:xfrm>
            <a:off x="533400" y="4800600"/>
            <a:ext cx="8233177" cy="901576"/>
          </a:xfrm>
          <a:prstGeom prst="rect">
            <a:avLst/>
          </a:prstGeom>
          <a:no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584993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5200" y="220370"/>
            <a:ext cx="5410200" cy="6446998"/>
          </a:xfrm>
          <a:prstGeom prst="rect">
            <a:avLst/>
          </a:prstGeom>
          <a:ln>
            <a:solidFill>
              <a:srgbClr val="000090"/>
            </a:solidFill>
          </a:ln>
        </p:spPr>
      </p:pic>
      <p:sp>
        <p:nvSpPr>
          <p:cNvPr id="3" name="Rectangle 2"/>
          <p:cNvSpPr/>
          <p:nvPr/>
        </p:nvSpPr>
        <p:spPr>
          <a:xfrm>
            <a:off x="76200" y="212310"/>
            <a:ext cx="3352800" cy="1754327"/>
          </a:xfrm>
          <a:prstGeom prst="rect">
            <a:avLst/>
          </a:prstGeom>
          <a:solidFill>
            <a:schemeClr val="bg1"/>
          </a:solidFill>
          <a:ln>
            <a:solidFill>
              <a:srgbClr val="000090"/>
            </a:solidFill>
          </a:ln>
        </p:spPr>
        <p:txBody>
          <a:bodyPr wrap="square">
            <a:spAutoFit/>
          </a:bodyPr>
          <a:lstStyle/>
          <a:p>
            <a:pPr algn="ctr"/>
            <a:r>
              <a:rPr lang="en-US" sz="1800"/>
              <a:t>Cooper S, Helmstetter C 1968.  J Mol Biol. </a:t>
            </a:r>
            <a:r>
              <a:rPr lang="en-US" sz="1800" b="1"/>
              <a:t>31: </a:t>
            </a:r>
            <a:r>
              <a:rPr lang="en-US" sz="1800"/>
              <a:t>519-40.</a:t>
            </a:r>
          </a:p>
          <a:p>
            <a:pPr algn="ctr"/>
            <a:r>
              <a:rPr lang="en-US" sz="1800" b="1"/>
              <a:t>Chromosome replication and the division cycle of Escherichia coli B/r.</a:t>
            </a:r>
          </a:p>
          <a:p>
            <a:pPr algn="ctr"/>
            <a:r>
              <a:rPr lang="is-IS" sz="1800"/>
              <a:t>PMID: 4866337</a:t>
            </a:r>
            <a:endParaRPr lang="en-US" sz="1800"/>
          </a:p>
        </p:txBody>
      </p:sp>
      <p:grpSp>
        <p:nvGrpSpPr>
          <p:cNvPr id="17" name="Group 16"/>
          <p:cNvGrpSpPr/>
          <p:nvPr/>
        </p:nvGrpSpPr>
        <p:grpSpPr>
          <a:xfrm>
            <a:off x="381000" y="2549553"/>
            <a:ext cx="2667000" cy="1565247"/>
            <a:chOff x="381000" y="2244753"/>
            <a:chExt cx="2667000" cy="1565247"/>
          </a:xfrm>
        </p:grpSpPr>
        <p:sp>
          <p:nvSpPr>
            <p:cNvPr id="4" name="Oval 3"/>
            <p:cNvSpPr/>
            <p:nvPr/>
          </p:nvSpPr>
          <p:spPr bwMode="auto">
            <a:xfrm>
              <a:off x="381000" y="2362200"/>
              <a:ext cx="2667000" cy="1447800"/>
            </a:xfrm>
            <a:prstGeom prst="ellipse">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5" name="Oval 4"/>
            <p:cNvSpPr/>
            <p:nvPr/>
          </p:nvSpPr>
          <p:spPr bwMode="auto">
            <a:xfrm>
              <a:off x="1495332" y="2244753"/>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6" name="Oval 5"/>
            <p:cNvSpPr/>
            <p:nvPr/>
          </p:nvSpPr>
          <p:spPr bwMode="auto">
            <a:xfrm>
              <a:off x="1682688" y="224569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6" name="Group 15"/>
          <p:cNvGrpSpPr/>
          <p:nvPr/>
        </p:nvGrpSpPr>
        <p:grpSpPr>
          <a:xfrm>
            <a:off x="334392" y="4572000"/>
            <a:ext cx="2889312" cy="1447800"/>
            <a:chOff x="334392" y="4267200"/>
            <a:chExt cx="2889312" cy="1447800"/>
          </a:xfrm>
        </p:grpSpPr>
        <p:sp>
          <p:nvSpPr>
            <p:cNvPr id="7" name="Oval 6"/>
            <p:cNvSpPr/>
            <p:nvPr/>
          </p:nvSpPr>
          <p:spPr bwMode="auto">
            <a:xfrm>
              <a:off x="457200" y="4267200"/>
              <a:ext cx="2667000" cy="1447800"/>
            </a:xfrm>
            <a:prstGeom prst="ellipse">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8" name="Oval 7"/>
            <p:cNvSpPr/>
            <p:nvPr/>
          </p:nvSpPr>
          <p:spPr bwMode="auto">
            <a:xfrm>
              <a:off x="334392" y="4883094"/>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9" name="Oval 8"/>
            <p:cNvSpPr/>
            <p:nvPr/>
          </p:nvSpPr>
          <p:spPr bwMode="auto">
            <a:xfrm>
              <a:off x="2995104" y="487680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0" name="Arc 9"/>
            <p:cNvSpPr/>
            <p:nvPr/>
          </p:nvSpPr>
          <p:spPr bwMode="auto">
            <a:xfrm>
              <a:off x="457200" y="4648200"/>
              <a:ext cx="2667000" cy="685800"/>
            </a:xfrm>
            <a:prstGeom prst="arc">
              <a:avLst>
                <a:gd name="adj1" fmla="val 11024611"/>
                <a:gd name="adj2" fmla="val 0"/>
              </a:avLst>
            </a:prstGeom>
            <a:noFill/>
            <a:ln w="285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5" name="Group 14"/>
          <p:cNvGrpSpPr/>
          <p:nvPr/>
        </p:nvGrpSpPr>
        <p:grpSpPr>
          <a:xfrm>
            <a:off x="1565244" y="4448259"/>
            <a:ext cx="415956" cy="616831"/>
            <a:chOff x="1565244" y="4143459"/>
            <a:chExt cx="415956" cy="616831"/>
          </a:xfrm>
        </p:grpSpPr>
        <p:sp>
          <p:nvSpPr>
            <p:cNvPr id="11" name="Oval 10"/>
            <p:cNvSpPr/>
            <p:nvPr/>
          </p:nvSpPr>
          <p:spPr bwMode="auto">
            <a:xfrm>
              <a:off x="1565244" y="4143459"/>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2" name="Oval 11"/>
            <p:cNvSpPr/>
            <p:nvPr/>
          </p:nvSpPr>
          <p:spPr bwMode="auto">
            <a:xfrm>
              <a:off x="1752600" y="4144396"/>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3" name="Oval 12"/>
            <p:cNvSpPr/>
            <p:nvPr/>
          </p:nvSpPr>
          <p:spPr bwMode="auto">
            <a:xfrm>
              <a:off x="1565244" y="4530753"/>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4" name="Oval 13"/>
            <p:cNvSpPr/>
            <p:nvPr/>
          </p:nvSpPr>
          <p:spPr bwMode="auto">
            <a:xfrm>
              <a:off x="1752600" y="4531690"/>
              <a:ext cx="228600" cy="228600"/>
            </a:xfrm>
            <a:prstGeom prst="ellipse">
              <a:avLst/>
            </a:prstGeom>
            <a:solidFill>
              <a:srgbClr val="804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8" name="Left Brace 17"/>
          <p:cNvSpPr/>
          <p:nvPr/>
        </p:nvSpPr>
        <p:spPr bwMode="auto">
          <a:xfrm rot="5400000">
            <a:off x="7093079" y="-113520"/>
            <a:ext cx="228600" cy="1752600"/>
          </a:xfrm>
          <a:prstGeom prst="leftBrac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9" name="TextBox 18"/>
          <p:cNvSpPr txBox="1"/>
          <p:nvPr/>
        </p:nvSpPr>
        <p:spPr>
          <a:xfrm>
            <a:off x="6400800" y="228600"/>
            <a:ext cx="1524000" cy="461665"/>
          </a:xfrm>
          <a:prstGeom prst="rect">
            <a:avLst/>
          </a:prstGeom>
          <a:noFill/>
        </p:spPr>
        <p:txBody>
          <a:bodyPr wrap="square" rtlCol="0">
            <a:spAutoFit/>
          </a:bodyPr>
          <a:lstStyle/>
          <a:p>
            <a:pPr algn="ctr"/>
            <a:r>
              <a:rPr lang="en-US" sz="1200"/>
              <a:t>C-time (chrom rep) ~40 min</a:t>
            </a:r>
          </a:p>
        </p:txBody>
      </p:sp>
      <p:sp>
        <p:nvSpPr>
          <p:cNvPr id="20" name="TextBox 19"/>
          <p:cNvSpPr txBox="1"/>
          <p:nvPr/>
        </p:nvSpPr>
        <p:spPr>
          <a:xfrm>
            <a:off x="8001000" y="222120"/>
            <a:ext cx="990600" cy="646331"/>
          </a:xfrm>
          <a:prstGeom prst="rect">
            <a:avLst/>
          </a:prstGeom>
          <a:noFill/>
        </p:spPr>
        <p:txBody>
          <a:bodyPr wrap="square" rtlCol="0">
            <a:spAutoFit/>
          </a:bodyPr>
          <a:lstStyle/>
          <a:p>
            <a:pPr algn="ctr"/>
            <a:r>
              <a:rPr lang="en-US" sz="1200"/>
              <a:t>D-time (crosswall) ~20 min</a:t>
            </a:r>
          </a:p>
        </p:txBody>
      </p:sp>
    </p:spTree>
    <p:extLst>
      <p:ext uri="{BB962C8B-B14F-4D97-AF65-F5344CB8AC3E}">
        <p14:creationId xmlns:p14="http://schemas.microsoft.com/office/powerpoint/2010/main" val="8452336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76400" y="678064"/>
            <a:ext cx="5867400" cy="998336"/>
            <a:chOff x="0" y="533400"/>
            <a:chExt cx="5867400" cy="998336"/>
          </a:xfrm>
        </p:grpSpPr>
        <p:sp>
          <p:nvSpPr>
            <p:cNvPr id="5" name="Rectangle 4"/>
            <p:cNvSpPr/>
            <p:nvPr/>
          </p:nvSpPr>
          <p:spPr bwMode="auto">
            <a:xfrm>
              <a:off x="35524" y="533400"/>
              <a:ext cx="1793276" cy="9940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548872"/>
              <a:ext cx="5867400" cy="982864"/>
            </a:xfrm>
            <a:prstGeom prst="rect">
              <a:avLst/>
            </a:prstGeom>
          </p:spPr>
        </p:pic>
      </p:gr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109334" y="1600200"/>
            <a:ext cx="5005837" cy="5128458"/>
          </a:xfrm>
          <a:prstGeom prst="rect">
            <a:avLst/>
          </a:prstGeom>
        </p:spPr>
      </p:pic>
      <p:sp>
        <p:nvSpPr>
          <p:cNvPr id="8" name="Rectangle 7"/>
          <p:cNvSpPr/>
          <p:nvPr/>
        </p:nvSpPr>
        <p:spPr>
          <a:xfrm>
            <a:off x="76200" y="1683079"/>
            <a:ext cx="4495800" cy="5174921"/>
          </a:xfrm>
          <a:prstGeom prst="rect">
            <a:avLst/>
          </a:prstGeom>
        </p:spPr>
        <p:txBody>
          <a:bodyPr wrap="square">
            <a:spAutoFit/>
          </a:bodyPr>
          <a:lstStyle/>
          <a:p>
            <a:pPr>
              <a:lnSpc>
                <a:spcPts val="2200"/>
              </a:lnSpc>
            </a:pPr>
            <a:r>
              <a:rPr lang="en-US"/>
              <a:t>“We report the design, synthesis, and assembly of the 1.08–mega–base pair </a:t>
            </a:r>
            <a:r>
              <a:rPr lang="en-US" i="1"/>
              <a:t>Mycoplasma mycoides</a:t>
            </a:r>
            <a:r>
              <a:rPr lang="en-US"/>
              <a:t> JCVI-syn1.0 genome: </a:t>
            </a:r>
          </a:p>
          <a:p>
            <a:pPr marL="342900" indent="-342900">
              <a:lnSpc>
                <a:spcPts val="2200"/>
              </a:lnSpc>
              <a:buFont typeface="Wingdings" charset="2"/>
              <a:buChar char="ü"/>
            </a:pPr>
            <a:r>
              <a:rPr lang="en-US"/>
              <a:t>starting from digitized genome sequence information </a:t>
            </a:r>
          </a:p>
          <a:p>
            <a:pPr marL="342900" indent="-342900">
              <a:lnSpc>
                <a:spcPts val="2200"/>
              </a:lnSpc>
              <a:buFont typeface="Wingdings" charset="2"/>
              <a:buChar char="ü"/>
            </a:pPr>
            <a:r>
              <a:rPr lang="en-US"/>
              <a:t>transplantation into a </a:t>
            </a:r>
            <a:r>
              <a:rPr lang="en-US" i="1"/>
              <a:t>M. capricolum</a:t>
            </a:r>
            <a:r>
              <a:rPr lang="en-US"/>
              <a:t> recipient cell to create new </a:t>
            </a:r>
            <a:r>
              <a:rPr lang="en-US" i="1"/>
              <a:t>M. mycoides</a:t>
            </a:r>
            <a:r>
              <a:rPr lang="en-US"/>
              <a:t> cells that are controlled only by the synthetic chromosome. </a:t>
            </a:r>
          </a:p>
          <a:p>
            <a:pPr marL="342900" indent="-342900">
              <a:lnSpc>
                <a:spcPts val="2200"/>
              </a:lnSpc>
              <a:buFont typeface="Wingdings" charset="2"/>
              <a:buChar char="ü"/>
            </a:pPr>
            <a:r>
              <a:rPr lang="en-US"/>
              <a:t>The only DNA in the cells is the designed synthetic DNA sequence, including “watermark” sequences and other designed gene deletions and polymorphisms, and mutations acquired during the building process.”</a:t>
            </a:r>
          </a:p>
        </p:txBody>
      </p:sp>
      <p:sp>
        <p:nvSpPr>
          <p:cNvPr id="9" name="Text Box 2"/>
          <p:cNvSpPr txBox="1">
            <a:spLocks noChangeArrowheads="1"/>
          </p:cNvSpPr>
          <p:nvPr/>
        </p:nvSpPr>
        <p:spPr bwMode="auto">
          <a:xfrm>
            <a:off x="87586" y="762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C. Uses</a:t>
            </a:r>
            <a:endParaRPr lang="en-US"/>
          </a:p>
        </p:txBody>
      </p:sp>
      <p:sp>
        <p:nvSpPr>
          <p:cNvPr id="2" name="Rectangle 1"/>
          <p:cNvSpPr/>
          <p:nvPr/>
        </p:nvSpPr>
        <p:spPr>
          <a:xfrm>
            <a:off x="7010400" y="1066800"/>
            <a:ext cx="1724551" cy="338554"/>
          </a:xfrm>
          <a:prstGeom prst="rect">
            <a:avLst/>
          </a:prstGeom>
        </p:spPr>
        <p:txBody>
          <a:bodyPr wrap="none">
            <a:spAutoFit/>
          </a:bodyPr>
          <a:lstStyle/>
          <a:p>
            <a:r>
              <a:rPr lang="is-IS" sz="1600"/>
              <a:t>PMID: 20488990</a:t>
            </a:r>
            <a:endParaRPr lang="en-US" sz="1600"/>
          </a:p>
        </p:txBody>
      </p:sp>
    </p:spTree>
    <p:extLst>
      <p:ext uri="{BB962C8B-B14F-4D97-AF65-F5344CB8AC3E}">
        <p14:creationId xmlns:p14="http://schemas.microsoft.com/office/powerpoint/2010/main" val="169016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1676400" y="609600"/>
            <a:ext cx="5791200" cy="1156610"/>
            <a:chOff x="-12886" y="0"/>
            <a:chExt cx="9156886" cy="1828800"/>
          </a:xfrm>
        </p:grpSpPr>
        <p:pic>
          <p:nvPicPr>
            <p:cNvPr id="3" name="Picture 2"/>
            <p:cNvPicPr>
              <a:picLocks noChangeAspect="1"/>
            </p:cNvPicPr>
            <p:nvPr/>
          </p:nvPicPr>
          <p:blipFill>
            <a:blip r:embed="rId2"/>
            <a:stretch>
              <a:fillRect/>
            </a:stretch>
          </p:blipFill>
          <p:spPr>
            <a:xfrm>
              <a:off x="-12886" y="0"/>
              <a:ext cx="6539043" cy="1828800"/>
            </a:xfrm>
            <a:prstGeom prst="rect">
              <a:avLst/>
            </a:prstGeom>
          </p:spPr>
        </p:pic>
        <p:pic>
          <p:nvPicPr>
            <p:cNvPr id="4" name="Picture 3"/>
            <p:cNvPicPr>
              <a:picLocks noChangeAspect="1"/>
            </p:cNvPicPr>
            <p:nvPr/>
          </p:nvPicPr>
          <p:blipFill>
            <a:blip r:embed="rId3"/>
            <a:stretch>
              <a:fillRect/>
            </a:stretch>
          </p:blipFill>
          <p:spPr>
            <a:xfrm>
              <a:off x="6199166" y="0"/>
              <a:ext cx="2921000" cy="292100"/>
            </a:xfrm>
            <a:prstGeom prst="rect">
              <a:avLst/>
            </a:prstGeom>
          </p:spPr>
        </p:pic>
        <p:pic>
          <p:nvPicPr>
            <p:cNvPr id="5" name="Picture 4"/>
            <p:cNvPicPr>
              <a:picLocks noChangeAspect="1"/>
            </p:cNvPicPr>
            <p:nvPr/>
          </p:nvPicPr>
          <p:blipFill>
            <a:blip r:embed="rId4"/>
            <a:stretch>
              <a:fillRect/>
            </a:stretch>
          </p:blipFill>
          <p:spPr>
            <a:xfrm>
              <a:off x="6489700" y="228600"/>
              <a:ext cx="2654300" cy="1600200"/>
            </a:xfrm>
            <a:prstGeom prst="rect">
              <a:avLst/>
            </a:prstGeom>
          </p:spPr>
        </p:pic>
      </p:gr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0" y="1828800"/>
            <a:ext cx="3083297" cy="3810000"/>
          </a:xfrm>
          <a:prstGeom prst="rect">
            <a:avLst/>
          </a:prstGeom>
          <a:effectLst>
            <a:glow rad="101600">
              <a:schemeClr val="bg1">
                <a:alpha val="75000"/>
              </a:schemeClr>
            </a:glow>
          </a:effectLst>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3048000" y="2819400"/>
            <a:ext cx="3048000" cy="3636211"/>
          </a:xfrm>
          <a:prstGeom prst="rect">
            <a:avLst/>
          </a:prstGeom>
          <a:effectLst>
            <a:glow rad="101600">
              <a:schemeClr val="bg1">
                <a:alpha val="75000"/>
              </a:schemeClr>
            </a:glow>
          </a:effectLst>
        </p:spPr>
      </p:pic>
      <p:sp>
        <p:nvSpPr>
          <p:cNvPr id="9" name="Rectangle 8"/>
          <p:cNvSpPr/>
          <p:nvPr/>
        </p:nvSpPr>
        <p:spPr>
          <a:xfrm>
            <a:off x="6019800" y="1905000"/>
            <a:ext cx="3124200" cy="4801315"/>
          </a:xfrm>
          <a:prstGeom prst="rect">
            <a:avLst/>
          </a:prstGeom>
        </p:spPr>
        <p:txBody>
          <a:bodyPr wrap="square">
            <a:spAutoFit/>
          </a:bodyPr>
          <a:lstStyle/>
          <a:p>
            <a:r>
              <a:rPr lang="en-US" sz="1800"/>
              <a:t>We selected UAG as our first target for genome-wide codon reassignment because: </a:t>
            </a:r>
          </a:p>
          <a:p>
            <a:pPr marL="109538" indent="-109538">
              <a:buFont typeface="Arial"/>
              <a:buChar char="•"/>
            </a:pPr>
            <a:r>
              <a:rPr lang="en-US" sz="1800"/>
              <a:t>UAG is the rarest codon in </a:t>
            </a:r>
            <a:r>
              <a:rPr lang="en-US" sz="1800" i="1"/>
              <a:t>E. coli</a:t>
            </a:r>
            <a:r>
              <a:rPr lang="en-US" sz="1800"/>
              <a:t> MG1655 (321 known instances)</a:t>
            </a:r>
          </a:p>
          <a:p>
            <a:pPr marL="109538" indent="-109538">
              <a:buFont typeface="Arial"/>
              <a:buChar char="•"/>
            </a:pPr>
            <a:r>
              <a:rPr lang="en-US" sz="1800"/>
              <a:t>prior studies demonstrated the feasibility of amino acid incorporation at UAG</a:t>
            </a:r>
          </a:p>
          <a:p>
            <a:pPr marL="109538" indent="-109538">
              <a:buFont typeface="Arial"/>
              <a:buChar char="•"/>
            </a:pPr>
            <a:r>
              <a:rPr lang="en-US" sz="1800"/>
              <a:t>a rich collection of translation machinery capable of incorporating </a:t>
            </a:r>
            <a:r>
              <a:rPr lang="en-US" sz="1800" u="sng"/>
              <a:t>n</a:t>
            </a:r>
            <a:r>
              <a:rPr lang="en-US" sz="1800"/>
              <a:t>on</a:t>
            </a:r>
            <a:r>
              <a:rPr lang="en-US" sz="1800" u="sng"/>
              <a:t>s</a:t>
            </a:r>
            <a:r>
              <a:rPr lang="en-US" sz="1800"/>
              <a:t>tandard </a:t>
            </a:r>
            <a:r>
              <a:rPr lang="en-US" sz="1800" u="sng"/>
              <a:t>a</a:t>
            </a:r>
            <a:r>
              <a:rPr lang="en-US" sz="1800"/>
              <a:t>mino </a:t>
            </a:r>
            <a:r>
              <a:rPr lang="en-US" sz="1800" u="sng"/>
              <a:t>a</a:t>
            </a:r>
            <a:r>
              <a:rPr lang="en-US" sz="1800"/>
              <a:t>cids has been developed for UAG. [</a:t>
            </a:r>
            <a:r>
              <a:rPr lang="en-US" sz="1800" i="1"/>
              <a:t>E.g.</a:t>
            </a:r>
            <a:r>
              <a:rPr lang="en-US" sz="1800"/>
              <a:t>, phosphoserine, </a:t>
            </a:r>
            <a:r>
              <a:rPr lang="en-US" sz="1800" i="1"/>
              <a:t>p</a:t>
            </a:r>
            <a:r>
              <a:rPr lang="en-US" sz="1800"/>
              <a:t>-acetyl-phenylalanine]</a:t>
            </a:r>
          </a:p>
        </p:txBody>
      </p:sp>
      <p:sp>
        <p:nvSpPr>
          <p:cNvPr id="11" name="Text Box 2"/>
          <p:cNvSpPr txBox="1">
            <a:spLocks noChangeArrowheads="1"/>
          </p:cNvSpPr>
          <p:nvPr/>
        </p:nvSpPr>
        <p:spPr bwMode="auto">
          <a:xfrm>
            <a:off x="87586" y="762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C. Uses</a:t>
            </a:r>
            <a:endParaRPr lang="en-US"/>
          </a:p>
        </p:txBody>
      </p:sp>
      <p:sp>
        <p:nvSpPr>
          <p:cNvPr id="2" name="Rectangle 1"/>
          <p:cNvSpPr/>
          <p:nvPr/>
        </p:nvSpPr>
        <p:spPr>
          <a:xfrm>
            <a:off x="7543800" y="762000"/>
            <a:ext cx="1191151" cy="584776"/>
          </a:xfrm>
          <a:prstGeom prst="rect">
            <a:avLst/>
          </a:prstGeom>
        </p:spPr>
        <p:txBody>
          <a:bodyPr wrap="square">
            <a:spAutoFit/>
          </a:bodyPr>
          <a:lstStyle/>
          <a:p>
            <a:pPr algn="ctr"/>
            <a:r>
              <a:rPr lang="cs-CZ" sz="1600"/>
              <a:t>PMID: 24136966</a:t>
            </a:r>
            <a:endParaRPr lang="en-US" sz="1600"/>
          </a:p>
        </p:txBody>
      </p:sp>
    </p:spTree>
    <p:extLst>
      <p:ext uri="{BB962C8B-B14F-4D97-AF65-F5344CB8AC3E}">
        <p14:creationId xmlns:p14="http://schemas.microsoft.com/office/powerpoint/2010/main" val="326389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2"/>
          <p:cNvGrpSpPr>
            <a:grpSpLocks/>
          </p:cNvGrpSpPr>
          <p:nvPr/>
        </p:nvGrpSpPr>
        <p:grpSpPr bwMode="auto">
          <a:xfrm>
            <a:off x="228600" y="533400"/>
            <a:ext cx="8686800" cy="6221413"/>
            <a:chOff x="144" y="336"/>
            <a:chExt cx="5472" cy="3919"/>
          </a:xfrm>
        </p:grpSpPr>
        <p:pic>
          <p:nvPicPr>
            <p:cNvPr id="77828"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336"/>
              <a:ext cx="5472"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3744"/>
              <a:ext cx="5472" cy="511"/>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3984"/>
              <a:ext cx="336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2926"/>
              <a:ext cx="172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2"/>
          <p:cNvSpPr txBox="1">
            <a:spLocks noChangeArrowheads="1"/>
          </p:cNvSpPr>
          <p:nvPr/>
        </p:nvSpPr>
        <p:spPr bwMode="auto">
          <a:xfrm>
            <a:off x="152400" y="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endParaRPr lang="en-US" sz="2400" b="1"/>
          </a:p>
        </p:txBody>
      </p:sp>
      <p:sp>
        <p:nvSpPr>
          <p:cNvPr id="2" name="Rectangle 1"/>
          <p:cNvSpPr/>
          <p:nvPr/>
        </p:nvSpPr>
        <p:spPr>
          <a:xfrm>
            <a:off x="6781800" y="4191000"/>
            <a:ext cx="2109522" cy="400110"/>
          </a:xfrm>
          <a:prstGeom prst="rect">
            <a:avLst/>
          </a:prstGeom>
        </p:spPr>
        <p:txBody>
          <a:bodyPr wrap="none">
            <a:spAutoFit/>
          </a:bodyPr>
          <a:lstStyle/>
          <a:p>
            <a:r>
              <a:rPr lang="is-IS"/>
              <a:t>PMID: 17040488</a:t>
            </a:r>
            <a:endParaRPr lang="en-US"/>
          </a:p>
        </p:txBody>
      </p:sp>
    </p:spTree>
  </p:cSld>
  <p:clrMapOvr>
    <a:masterClrMapping/>
  </p:clrMapOvr>
  <p:transition xmlns:p14="http://schemas.microsoft.com/office/powerpoint/2010/main">
    <p:circl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u="sng">
                <a:solidFill>
                  <a:srgbClr val="800000"/>
                </a:solidFill>
              </a:rPr>
              <a:t>Operon</a:t>
            </a:r>
            <a:r>
              <a:rPr lang="en-US" sz="2400" b="1">
                <a:solidFill>
                  <a:srgbClr val="800000"/>
                </a:solidFill>
              </a:rPr>
              <a:t>,</a:t>
            </a:r>
            <a:r>
              <a:rPr lang="en-US" sz="2400" b="1"/>
              <a:t> </a:t>
            </a:r>
            <a:r>
              <a:rPr lang="en-US" sz="2400" b="1">
                <a:solidFill>
                  <a:srgbClr val="4C4C4C"/>
                </a:solidFill>
              </a:rPr>
              <a:t>regulon, stimulon</a:t>
            </a:r>
            <a:endParaRPr lang="en-US" sz="2400" b="1"/>
          </a:p>
        </p:txBody>
      </p:sp>
      <p:grpSp>
        <p:nvGrpSpPr>
          <p:cNvPr id="2" name="Group 11"/>
          <p:cNvGrpSpPr>
            <a:grpSpLocks/>
          </p:cNvGrpSpPr>
          <p:nvPr/>
        </p:nvGrpSpPr>
        <p:grpSpPr bwMode="auto">
          <a:xfrm>
            <a:off x="1524000" y="3516313"/>
            <a:ext cx="6096000" cy="2933700"/>
            <a:chOff x="960" y="2215"/>
            <a:chExt cx="3840" cy="1848"/>
          </a:xfrm>
        </p:grpSpPr>
        <p:pic>
          <p:nvPicPr>
            <p:cNvPr id="7987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3000" contrast="23000"/>
                      </a14:imgEffect>
                    </a14:imgLayer>
                  </a14:imgProps>
                </a:ext>
                <a:ext uri="{28A0092B-C50C-407E-A947-70E740481C1C}">
                  <a14:useLocalDpi xmlns:a14="http://schemas.microsoft.com/office/drawing/2010/main" val="0"/>
                </a:ext>
              </a:extLst>
            </a:blip>
            <a:srcRect l="5405" t="6970" r="2702" b="11870"/>
            <a:stretch>
              <a:fillRect/>
            </a:stretch>
          </p:blipFill>
          <p:spPr bwMode="auto">
            <a:xfrm>
              <a:off x="960" y="2215"/>
              <a:ext cx="3840"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5"/>
            <p:cNvSpPr txBox="1">
              <a:spLocks noChangeArrowheads="1"/>
            </p:cNvSpPr>
            <p:nvPr/>
          </p:nvSpPr>
          <p:spPr bwMode="auto">
            <a:xfrm>
              <a:off x="2874" y="3871"/>
              <a:ext cx="1920" cy="192"/>
            </a:xfrm>
            <a:prstGeom prst="rect">
              <a:avLst/>
            </a:prstGeom>
            <a:gradFill rotWithShape="0">
              <a:gsLst>
                <a:gs pos="0">
                  <a:srgbClr val="8A9882"/>
                </a:gs>
                <a:gs pos="100000">
                  <a:srgbClr val="E2F8D5">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400"/>
                <a:t>http://cwx.prenhall.com/horton/</a:t>
              </a:r>
            </a:p>
          </p:txBody>
        </p:sp>
      </p:grpSp>
      <p:grpSp>
        <p:nvGrpSpPr>
          <p:cNvPr id="79876" name="Group 10"/>
          <p:cNvGrpSpPr>
            <a:grpSpLocks/>
          </p:cNvGrpSpPr>
          <p:nvPr/>
        </p:nvGrpSpPr>
        <p:grpSpPr bwMode="auto">
          <a:xfrm>
            <a:off x="1524000" y="1371600"/>
            <a:ext cx="6096000" cy="2008188"/>
            <a:chOff x="960" y="864"/>
            <a:chExt cx="3840" cy="1265"/>
          </a:xfrm>
        </p:grpSpPr>
        <p:pic>
          <p:nvPicPr>
            <p:cNvPr id="79877" name="Picture 8"/>
            <p:cNvPicPr>
              <a:picLocks noChangeAspect="1" noChangeArrowheads="1"/>
            </p:cNvPicPr>
            <p:nvPr/>
          </p:nvPicPr>
          <p:blipFill>
            <a:blip r:embed="rId5">
              <a:extLst>
                <a:ext uri="{28A0092B-C50C-407E-A947-70E740481C1C}">
                  <a14:useLocalDpi xmlns:a14="http://schemas.microsoft.com/office/drawing/2010/main" val="0"/>
                </a:ext>
              </a:extLst>
            </a:blip>
            <a:srcRect t="23203" b="18791"/>
            <a:stretch>
              <a:fillRect/>
            </a:stretch>
          </p:blipFill>
          <p:spPr bwMode="auto">
            <a:xfrm>
              <a:off x="960" y="864"/>
              <a:ext cx="3840" cy="1176"/>
            </a:xfrm>
            <a:prstGeom prst="rect">
              <a:avLst/>
            </a:prstGeom>
            <a:solidFill>
              <a:srgbClr val="FFCF7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8" name="Text Box 9"/>
            <p:cNvSpPr txBox="1">
              <a:spLocks noChangeArrowheads="1"/>
            </p:cNvSpPr>
            <p:nvPr/>
          </p:nvSpPr>
          <p:spPr bwMode="auto">
            <a:xfrm>
              <a:off x="960" y="1956"/>
              <a:ext cx="3840" cy="173"/>
            </a:xfrm>
            <a:prstGeom prst="rect">
              <a:avLst/>
            </a:prstGeom>
            <a:gradFill rotWithShape="0">
              <a:gsLst>
                <a:gs pos="0">
                  <a:srgbClr val="FFEFC5"/>
                </a:gs>
                <a:gs pos="50000">
                  <a:srgbClr val="FFCF79"/>
                </a:gs>
                <a:gs pos="100000">
                  <a:srgbClr val="FFEFC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a:t>http://users.rcn.com/jkimball.ma.ultranet/BiologyPages/</a:t>
              </a:r>
            </a:p>
          </p:txBody>
        </p:sp>
      </p:gr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192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1924" name="Text Box 6"/>
          <p:cNvSpPr txBox="1">
            <a:spLocks noChangeArrowheads="1"/>
          </p:cNvSpPr>
          <p:nvPr/>
        </p:nvSpPr>
        <p:spPr bwMode="auto">
          <a:xfrm>
            <a:off x="58738" y="6330950"/>
            <a:ext cx="2836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200">
                <a:solidFill>
                  <a:srgbClr val="4C4C4C"/>
                </a:solidFill>
                <a:latin typeface="Helvetica" charset="0"/>
              </a:rPr>
              <a:t>DtxR</a:t>
            </a:r>
            <a:r>
              <a:rPr lang="en-US" sz="1200" baseline="30000">
                <a:solidFill>
                  <a:srgbClr val="4C4C4C"/>
                </a:solidFill>
                <a:latin typeface="Helvetica" charset="0"/>
              </a:rPr>
              <a:t>C102D</a:t>
            </a:r>
            <a:r>
              <a:rPr lang="en-US" sz="1200">
                <a:solidFill>
                  <a:srgbClr val="4C4C4C"/>
                </a:solidFill>
                <a:latin typeface="Helvetica" charset="0"/>
              </a:rPr>
              <a:t>• Ni</a:t>
            </a:r>
            <a:r>
              <a:rPr lang="en-US" sz="1200" baseline="30000">
                <a:solidFill>
                  <a:srgbClr val="4C4C4C"/>
                </a:solidFill>
                <a:latin typeface="Helvetica" charset="0"/>
              </a:rPr>
              <a:t>++ </a:t>
            </a:r>
            <a:r>
              <a:rPr lang="en-US" sz="1200">
                <a:solidFill>
                  <a:srgbClr val="4C4C4C"/>
                </a:solidFill>
                <a:latin typeface="Helvetica" charset="0"/>
              </a:rPr>
              <a:t>• </a:t>
            </a:r>
            <a:r>
              <a:rPr lang="en-US" sz="1200" i="1">
                <a:solidFill>
                  <a:srgbClr val="4C4C4C"/>
                </a:solidFill>
                <a:latin typeface="Helvetica" charset="0"/>
              </a:rPr>
              <a:t>tox</a:t>
            </a:r>
            <a:r>
              <a:rPr lang="en-US" sz="1200">
                <a:solidFill>
                  <a:srgbClr val="4C4C4C"/>
                </a:solidFill>
                <a:latin typeface="Helvetica" charset="0"/>
              </a:rPr>
              <a:t> </a:t>
            </a:r>
          </a:p>
          <a:p>
            <a:pPr algn="ctr"/>
            <a:r>
              <a:rPr lang="en-US" sz="1200">
                <a:solidFill>
                  <a:srgbClr val="4C4C4C"/>
                </a:solidFill>
                <a:latin typeface="Helvetica" charset="0"/>
              </a:rPr>
              <a:t>(White </a:t>
            </a:r>
            <a:r>
              <a:rPr lang="en-US" sz="1200" i="1">
                <a:solidFill>
                  <a:srgbClr val="4C4C4C"/>
                </a:solidFill>
                <a:latin typeface="Helvetica" charset="0"/>
              </a:rPr>
              <a:t>et al.</a:t>
            </a:r>
            <a:r>
              <a:rPr lang="en-US" sz="1200">
                <a:solidFill>
                  <a:srgbClr val="4C4C4C"/>
                </a:solidFill>
                <a:latin typeface="Helvetica" charset="0"/>
              </a:rPr>
              <a:t>, 1998, Nature </a:t>
            </a:r>
            <a:r>
              <a:rPr lang="en-US" sz="1200" u="sng">
                <a:solidFill>
                  <a:srgbClr val="4C4C4C"/>
                </a:solidFill>
                <a:latin typeface="Helvetica" charset="0"/>
              </a:rPr>
              <a:t>394</a:t>
            </a:r>
            <a:r>
              <a:rPr lang="en-US" sz="1200">
                <a:solidFill>
                  <a:srgbClr val="4C4C4C"/>
                </a:solidFill>
                <a:latin typeface="Helvetica" charset="0"/>
              </a:rPr>
              <a:t>: 502-6)</a:t>
            </a:r>
          </a:p>
        </p:txBody>
      </p:sp>
      <p:grpSp>
        <p:nvGrpSpPr>
          <p:cNvPr id="81925" name="Group 12"/>
          <p:cNvGrpSpPr>
            <a:grpSpLocks/>
          </p:cNvGrpSpPr>
          <p:nvPr/>
        </p:nvGrpSpPr>
        <p:grpSpPr bwMode="auto">
          <a:xfrm>
            <a:off x="4343400" y="1524000"/>
            <a:ext cx="4343400" cy="4419600"/>
            <a:chOff x="2736" y="960"/>
            <a:chExt cx="2736" cy="2784"/>
          </a:xfrm>
        </p:grpSpPr>
        <p:sp>
          <p:nvSpPr>
            <p:cNvPr id="81933" name="Oval 9"/>
            <p:cNvSpPr>
              <a:spLocks noChangeArrowheads="1"/>
            </p:cNvSpPr>
            <p:nvPr/>
          </p:nvSpPr>
          <p:spPr bwMode="auto">
            <a:xfrm>
              <a:off x="2736" y="960"/>
              <a:ext cx="2736" cy="2784"/>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4" name="Oval 10"/>
            <p:cNvSpPr>
              <a:spLocks noChangeArrowheads="1"/>
            </p:cNvSpPr>
            <p:nvPr/>
          </p:nvSpPr>
          <p:spPr bwMode="auto">
            <a:xfrm>
              <a:off x="2776" y="983"/>
              <a:ext cx="2656" cy="2738"/>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5" name="Oval 11"/>
            <p:cNvSpPr>
              <a:spLocks noChangeArrowheads="1"/>
            </p:cNvSpPr>
            <p:nvPr/>
          </p:nvSpPr>
          <p:spPr bwMode="auto">
            <a:xfrm>
              <a:off x="2808" y="1021"/>
              <a:ext cx="2588" cy="2672"/>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7"/>
          <p:cNvGrpSpPr>
            <a:grpSpLocks/>
          </p:cNvGrpSpPr>
          <p:nvPr/>
        </p:nvGrpSpPr>
        <p:grpSpPr bwMode="auto">
          <a:xfrm>
            <a:off x="3827463" y="1681163"/>
            <a:ext cx="4257675" cy="3246437"/>
            <a:chOff x="2411" y="1059"/>
            <a:chExt cx="2682" cy="2045"/>
          </a:xfrm>
        </p:grpSpPr>
        <p:sp>
          <p:nvSpPr>
            <p:cNvPr id="81929" name="Line 13"/>
            <p:cNvSpPr>
              <a:spLocks noChangeShapeType="1"/>
            </p:cNvSpPr>
            <p:nvPr/>
          </p:nvSpPr>
          <p:spPr bwMode="auto">
            <a:xfrm flipV="1">
              <a:off x="2423" y="1059"/>
              <a:ext cx="991" cy="226"/>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4"/>
            <p:cNvSpPr>
              <a:spLocks noChangeShapeType="1"/>
            </p:cNvSpPr>
            <p:nvPr/>
          </p:nvSpPr>
          <p:spPr bwMode="auto">
            <a:xfrm>
              <a:off x="2417" y="1285"/>
              <a:ext cx="2552" cy="180"/>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1" name="Line 15"/>
            <p:cNvSpPr>
              <a:spLocks noChangeShapeType="1"/>
            </p:cNvSpPr>
            <p:nvPr/>
          </p:nvSpPr>
          <p:spPr bwMode="auto">
            <a:xfrm>
              <a:off x="2417" y="1285"/>
              <a:ext cx="2676" cy="1819"/>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6"/>
            <p:cNvSpPr>
              <a:spLocks noChangeShapeType="1"/>
            </p:cNvSpPr>
            <p:nvPr/>
          </p:nvSpPr>
          <p:spPr bwMode="auto">
            <a:xfrm>
              <a:off x="2411" y="1279"/>
              <a:ext cx="293" cy="1324"/>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81927" name="Text Box 18"/>
          <p:cNvSpPr txBox="1">
            <a:spLocks noChangeArrowheads="1"/>
          </p:cNvSpPr>
          <p:nvPr/>
        </p:nvSpPr>
        <p:spPr bwMode="auto">
          <a:xfrm>
            <a:off x="152400" y="4191000"/>
            <a:ext cx="4114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Regulon – a group of operons controlled by the same regulator.</a:t>
            </a:r>
          </a:p>
          <a:p>
            <a:pPr>
              <a:spcBef>
                <a:spcPct val="50000"/>
              </a:spcBef>
            </a:pPr>
            <a:r>
              <a:rPr lang="en-US"/>
              <a:t>Can have a mix of + and – control.</a:t>
            </a:r>
          </a:p>
          <a:p>
            <a:pPr>
              <a:spcBef>
                <a:spcPct val="50000"/>
              </a:spcBef>
            </a:pPr>
            <a:r>
              <a:rPr lang="en-US"/>
              <a:t>Can have overlapping regulons (multiple regulators).</a:t>
            </a:r>
          </a:p>
        </p:txBody>
      </p:sp>
      <p:sp>
        <p:nvSpPr>
          <p:cNvPr id="46099" name="Text Box 19"/>
          <p:cNvSpPr txBox="1">
            <a:spLocks noChangeArrowheads="1"/>
          </p:cNvSpPr>
          <p:nvPr/>
        </p:nvSpPr>
        <p:spPr bwMode="auto">
          <a:xfrm>
            <a:off x="3581400" y="6308725"/>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t>E.g.</a:t>
            </a:r>
            <a:r>
              <a:rPr lang="en-US"/>
              <a:t>, </a:t>
            </a:r>
            <a:r>
              <a:rPr lang="en-US" i="1"/>
              <a:t>E. coli</a:t>
            </a:r>
            <a:r>
              <a:rPr lang="en-US"/>
              <a:t> ArgR regulon includes 18 genes.</a:t>
            </a:r>
            <a:endParaRPr lang="en-US" i="1"/>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099"/>
                                        </p:tgtEl>
                                        <p:attrNameLst>
                                          <p:attrName>style.visibility</p:attrName>
                                        </p:attrNameLst>
                                      </p:cBhvr>
                                      <p:to>
                                        <p:strVal val="visible"/>
                                      </p:to>
                                    </p:set>
                                    <p:animEffect transition="in" filter="wipe(left)">
                                      <p:cBhvr>
                                        <p:cTn id="15" dur="500"/>
                                        <p:tgtEl>
                                          <p:spTgt spid="4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397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3972" name="Text Box 17"/>
          <p:cNvSpPr txBox="1">
            <a:spLocks noChangeArrowheads="1"/>
          </p:cNvSpPr>
          <p:nvPr/>
        </p:nvSpPr>
        <p:spPr bwMode="auto">
          <a:xfrm>
            <a:off x="3733800" y="10668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Even for </a:t>
            </a:r>
            <a:r>
              <a:rPr lang="en-US" u="sng"/>
              <a:t>best</a:t>
            </a:r>
            <a:r>
              <a:rPr lang="en-US"/>
              <a:t>-studied organism on the planet (</a:t>
            </a:r>
            <a:r>
              <a:rPr lang="en-US" i="1"/>
              <a:t>E. coli</a:t>
            </a:r>
            <a:r>
              <a:rPr lang="en-US"/>
              <a:t>), we know relatively little:</a:t>
            </a:r>
          </a:p>
        </p:txBody>
      </p:sp>
      <p:sp>
        <p:nvSpPr>
          <p:cNvPr id="48146" name="Text Box 18"/>
          <p:cNvSpPr txBox="1">
            <a:spLocks noChangeArrowheads="1"/>
          </p:cNvSpPr>
          <p:nvPr/>
        </p:nvSpPr>
        <p:spPr bwMode="auto">
          <a:xfrm>
            <a:off x="3733800" y="2057400"/>
            <a:ext cx="510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There are about ~320 transcription regulatory proteins; only ~ </a:t>
            </a:r>
            <a:r>
              <a:rPr lang="en-US" u="sng"/>
              <a:t>half</a:t>
            </a:r>
            <a:r>
              <a:rPr lang="en-US"/>
              <a:t> have been characterized.</a:t>
            </a:r>
          </a:p>
        </p:txBody>
      </p:sp>
      <p:sp>
        <p:nvSpPr>
          <p:cNvPr id="48148" name="Text Box 20"/>
          <p:cNvSpPr txBox="1">
            <a:spLocks noChangeArrowheads="1"/>
          </p:cNvSpPr>
          <p:nvPr/>
        </p:nvSpPr>
        <p:spPr bwMode="auto">
          <a:xfrm>
            <a:off x="3733800" y="3429000"/>
            <a:ext cx="510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Some of the uncharacterized 1/2 of regulators could be </a:t>
            </a:r>
            <a:r>
              <a:rPr lang="ja-JP" altLang="en-US"/>
              <a:t>“</a:t>
            </a:r>
            <a:r>
              <a:rPr lang="en-US"/>
              <a:t>global</a:t>
            </a:r>
            <a:r>
              <a:rPr lang="ja-JP" altLang="en-US"/>
              <a:t>”</a:t>
            </a:r>
            <a:r>
              <a:rPr lang="en-US" altLang="ja-JP"/>
              <a:t> (subset of key regulators that each control 100s of genes)</a:t>
            </a:r>
            <a:endParaRPr lang="en-US"/>
          </a:p>
        </p:txBody>
      </p:sp>
      <p:sp>
        <p:nvSpPr>
          <p:cNvPr id="48151" name="Text Box 23"/>
          <p:cNvSpPr txBox="1">
            <a:spLocks noChangeArrowheads="1"/>
          </p:cNvSpPr>
          <p:nvPr/>
        </p:nvSpPr>
        <p:spPr bwMode="auto">
          <a:xfrm>
            <a:off x="381000" y="5089525"/>
            <a:ext cx="8458200" cy="1006475"/>
          </a:xfrm>
          <a:prstGeom prst="rect">
            <a:avLst/>
          </a:prstGeom>
          <a:gradFill rotWithShape="0">
            <a:gsLst>
              <a:gs pos="0">
                <a:srgbClr val="CC66FF"/>
              </a:gs>
              <a:gs pos="15000">
                <a:srgbClr val="FFCC66"/>
              </a:gs>
              <a:gs pos="100000">
                <a:srgbClr val="CC66FF"/>
              </a:gs>
              <a:gs pos="84000">
                <a:srgbClr val="FFCC66"/>
              </a:gs>
            </a:gsLst>
            <a:lin ang="5400000" scaled="1"/>
          </a:gradFill>
          <a:ln>
            <a:noFill/>
          </a:ln>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This is a problem, because people are trying to use our RELATIVELY extensive knowledge of </a:t>
            </a:r>
            <a:r>
              <a:rPr lang="en-US" i="1"/>
              <a:t>E. coli</a:t>
            </a:r>
            <a:r>
              <a:rPr lang="en-US"/>
              <a:t> to predict the regulatory architecture of organisms about which we know next to nothing.</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additive="base">
                                        <p:cTn id="7" dur="500" fill="hold"/>
                                        <p:tgtEl>
                                          <p:spTgt spid="48146"/>
                                        </p:tgtEl>
                                        <p:attrNameLst>
                                          <p:attrName>ppt_x</p:attrName>
                                        </p:attrNameLst>
                                      </p:cBhvr>
                                      <p:tavLst>
                                        <p:tav tm="0">
                                          <p:val>
                                            <p:strVal val="#ppt_x"/>
                                          </p:val>
                                        </p:tav>
                                        <p:tav tm="100000">
                                          <p:val>
                                            <p:strVal val="#ppt_x"/>
                                          </p:val>
                                        </p:tav>
                                      </p:tavLst>
                                    </p:anim>
                                    <p:anim calcmode="lin" valueType="num">
                                      <p:cBhvr additive="base">
                                        <p:cTn id="8" dur="500" fill="hold"/>
                                        <p:tgtEl>
                                          <p:spTgt spid="481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48"/>
                                        </p:tgtEl>
                                        <p:attrNameLst>
                                          <p:attrName>style.visibility</p:attrName>
                                        </p:attrNameLst>
                                      </p:cBhvr>
                                      <p:to>
                                        <p:strVal val="visible"/>
                                      </p:to>
                                    </p:set>
                                    <p:anim calcmode="lin" valueType="num">
                                      <p:cBhvr additive="base">
                                        <p:cTn id="13" dur="500" fill="hold"/>
                                        <p:tgtEl>
                                          <p:spTgt spid="48148"/>
                                        </p:tgtEl>
                                        <p:attrNameLst>
                                          <p:attrName>ppt_x</p:attrName>
                                        </p:attrNameLst>
                                      </p:cBhvr>
                                      <p:tavLst>
                                        <p:tav tm="0">
                                          <p:val>
                                            <p:strVal val="#ppt_x"/>
                                          </p:val>
                                        </p:tav>
                                        <p:tav tm="100000">
                                          <p:val>
                                            <p:strVal val="#ppt_x"/>
                                          </p:val>
                                        </p:tav>
                                      </p:tavLst>
                                    </p:anim>
                                    <p:anim calcmode="lin" valueType="num">
                                      <p:cBhvr additive="base">
                                        <p:cTn id="14" dur="500" fill="hold"/>
                                        <p:tgtEl>
                                          <p:spTgt spid="481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51"/>
                                        </p:tgtEl>
                                        <p:attrNameLst>
                                          <p:attrName>style.visibility</p:attrName>
                                        </p:attrNameLst>
                                      </p:cBhvr>
                                      <p:to>
                                        <p:strVal val="visible"/>
                                      </p:to>
                                    </p:set>
                                    <p:anim calcmode="lin" valueType="num">
                                      <p:cBhvr additive="base">
                                        <p:cTn id="19" dur="500" fill="hold"/>
                                        <p:tgtEl>
                                          <p:spTgt spid="48151"/>
                                        </p:tgtEl>
                                        <p:attrNameLst>
                                          <p:attrName>ppt_x</p:attrName>
                                        </p:attrNameLst>
                                      </p:cBhvr>
                                      <p:tavLst>
                                        <p:tav tm="0">
                                          <p:val>
                                            <p:strVal val="#ppt_x"/>
                                          </p:val>
                                        </p:tav>
                                        <p:tav tm="100000">
                                          <p:val>
                                            <p:strVal val="#ppt_x"/>
                                          </p:val>
                                        </p:tav>
                                      </p:tavLst>
                                    </p:anim>
                                    <p:anim calcmode="lin" valueType="num">
                                      <p:cBhvr additive="base">
                                        <p:cTn id="20" dur="500" fill="hold"/>
                                        <p:tgtEl>
                                          <p:spTgt spid="48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autoUpdateAnimBg="0"/>
      <p:bldP spid="48148" grpId="0" autoUpdateAnimBg="0"/>
      <p:bldP spid="4815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1225"/>
            <a:ext cx="5791200" cy="56419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481513"/>
            <a:ext cx="2133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2438400"/>
            <a:ext cx="1841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953000"/>
            <a:ext cx="204628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a:blip r:embed="rId7">
            <a:extLst>
              <a:ext uri="{28A0092B-C50C-407E-A947-70E740481C1C}">
                <a14:useLocalDpi xmlns:a14="http://schemas.microsoft.com/office/drawing/2010/main" val="0"/>
              </a:ext>
            </a:extLst>
          </a:blip>
          <a:srcRect l="23381" t="24190" r="22620" b="23810"/>
          <a:stretch>
            <a:fillRect/>
          </a:stretch>
        </p:blipFill>
        <p:spPr bwMode="auto">
          <a:xfrm>
            <a:off x="76200" y="5222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3429000" y="31242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solidFill>
                  <a:srgbClr val="3E3E3E"/>
                </a:solidFill>
              </a:rPr>
              <a:t>Myxococcus</a:t>
            </a:r>
          </a:p>
        </p:txBody>
      </p:sp>
      <p:sp>
        <p:nvSpPr>
          <p:cNvPr id="2" name="Rectangle 1"/>
          <p:cNvSpPr/>
          <p:nvPr/>
        </p:nvSpPr>
        <p:spPr>
          <a:xfrm>
            <a:off x="7222847" y="6519508"/>
            <a:ext cx="1917036" cy="369332"/>
          </a:xfrm>
          <a:prstGeom prst="rect">
            <a:avLst/>
          </a:prstGeom>
        </p:spPr>
        <p:txBody>
          <a:bodyPr wrap="none">
            <a:spAutoFit/>
          </a:bodyPr>
          <a:lstStyle/>
          <a:p>
            <a:r>
              <a:rPr lang="is-IS" sz="1800"/>
              <a:t>PMID: 17922045</a:t>
            </a:r>
            <a:endParaRPr lang="en-US" sz="1800"/>
          </a:p>
        </p:txBody>
      </p:sp>
      <p:sp>
        <p:nvSpPr>
          <p:cNvPr id="10"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2374688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A. </a:t>
            </a:r>
            <a:r>
              <a:rPr lang="en-US" sz="2400" b="1">
                <a:solidFill>
                  <a:srgbClr val="4C4C4C"/>
                </a:solidFill>
              </a:rPr>
              <a:t>Operon, regulon, </a:t>
            </a:r>
            <a:r>
              <a:rPr lang="en-US" sz="2400" b="1" u="sng">
                <a:solidFill>
                  <a:srgbClr val="800000"/>
                </a:solidFill>
              </a:rPr>
              <a:t>stimulon</a:t>
            </a:r>
            <a:endParaRPr lang="en-US" sz="2400" b="1">
              <a:solidFill>
                <a:srgbClr val="4C4C4C"/>
              </a:solidFill>
            </a:endParaRPr>
          </a:p>
        </p:txBody>
      </p:sp>
      <p:sp>
        <p:nvSpPr>
          <p:cNvPr id="90115" name="Text Box 4"/>
          <p:cNvSpPr txBox="1">
            <a:spLocks noChangeArrowheads="1"/>
          </p:cNvSpPr>
          <p:nvPr/>
        </p:nvSpPr>
        <p:spPr bwMode="auto">
          <a:xfrm>
            <a:off x="2082800" y="990600"/>
            <a:ext cx="5283200" cy="1171575"/>
          </a:xfrm>
          <a:prstGeom prst="rect">
            <a:avLst/>
          </a:prstGeom>
          <a:solidFill>
            <a:srgbClr val="FEFAD0"/>
          </a:solidFill>
          <a:ln w="12700">
            <a:solidFill>
              <a:schemeClr val="tx1"/>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Stimulus </a:t>
            </a:r>
          </a:p>
          <a:p>
            <a:pPr algn="ctr">
              <a:spcBef>
                <a:spcPct val="50000"/>
              </a:spcBef>
            </a:pPr>
            <a:r>
              <a:rPr lang="en-US"/>
              <a:t>(heat, O</a:t>
            </a:r>
            <a:r>
              <a:rPr lang="en-US" baseline="-25000"/>
              <a:t>2</a:t>
            </a:r>
            <a:r>
              <a:rPr lang="en-US"/>
              <a:t>, nutrients, population density, surface attachment, UV, pH, </a:t>
            </a:r>
            <a:r>
              <a:rPr lang="en-US" i="1"/>
              <a:t>etc.</a:t>
            </a:r>
            <a:r>
              <a:rPr lang="en-US"/>
              <a:t>)</a:t>
            </a:r>
          </a:p>
        </p:txBody>
      </p:sp>
      <p:grpSp>
        <p:nvGrpSpPr>
          <p:cNvPr id="2" name="Group 9"/>
          <p:cNvGrpSpPr>
            <a:grpSpLocks/>
          </p:cNvGrpSpPr>
          <p:nvPr/>
        </p:nvGrpSpPr>
        <p:grpSpPr bwMode="auto">
          <a:xfrm>
            <a:off x="228600" y="2165350"/>
            <a:ext cx="8839200" cy="2405063"/>
            <a:chOff x="144" y="1364"/>
            <a:chExt cx="5568" cy="1515"/>
          </a:xfrm>
        </p:grpSpPr>
        <p:sp>
          <p:nvSpPr>
            <p:cNvPr id="90133" name="Text Box 3"/>
            <p:cNvSpPr txBox="1">
              <a:spLocks noChangeArrowheads="1"/>
            </p:cNvSpPr>
            <p:nvPr/>
          </p:nvSpPr>
          <p:spPr bwMode="auto">
            <a:xfrm>
              <a:off x="816" y="1680"/>
              <a:ext cx="4224" cy="11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ja-JP" altLang="en-US"/>
                <a:t>“</a:t>
              </a:r>
              <a:r>
                <a:rPr lang="en-US"/>
                <a:t>Half of the known and predicted transcriptional regulators in </a:t>
              </a:r>
              <a:r>
                <a:rPr lang="en-US" i="1"/>
                <a:t>E. coli</a:t>
              </a:r>
              <a:r>
                <a:rPr lang="en-US"/>
                <a:t> have predicted domains for the binding of small metabolites, whereas 10% have a CheY-like response regulator receiver domain that are phosphorylated by kinases in two-component signal transduction systems.</a:t>
              </a:r>
              <a:r>
                <a:rPr lang="ja-JP" altLang="en-US"/>
                <a:t>”</a:t>
              </a:r>
              <a:endParaRPr lang="en-US"/>
            </a:p>
            <a:p>
              <a:pPr algn="ctr">
                <a:spcBef>
                  <a:spcPct val="50000"/>
                </a:spcBef>
              </a:pPr>
              <a:r>
                <a:rPr lang="en-US" sz="1200"/>
                <a:t>Marinez-Antonio &amp; Collado-Vides, 2003, Curr Opinion Microbiol </a:t>
              </a:r>
              <a:r>
                <a:rPr lang="en-US" sz="1200" u="sng"/>
                <a:t>6</a:t>
              </a:r>
              <a:r>
                <a:rPr lang="en-US" sz="1200"/>
                <a:t>: 482-489.</a:t>
              </a:r>
            </a:p>
          </p:txBody>
        </p:sp>
        <p:sp>
          <p:nvSpPr>
            <p:cNvPr id="90134" name="Line 5"/>
            <p:cNvSpPr>
              <a:spLocks noChangeShapeType="1"/>
            </p:cNvSpPr>
            <p:nvPr/>
          </p:nvSpPr>
          <p:spPr bwMode="auto">
            <a:xfrm>
              <a:off x="2975" y="1364"/>
              <a:ext cx="0" cy="30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5" name="Text Box 7"/>
            <p:cNvSpPr txBox="1">
              <a:spLocks noChangeArrowheads="1"/>
            </p:cNvSpPr>
            <p:nvPr/>
          </p:nvSpPr>
          <p:spPr bwMode="auto">
            <a:xfrm>
              <a:off x="144"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sp>
          <p:nvSpPr>
            <p:cNvPr id="90136" name="Text Box 8"/>
            <p:cNvSpPr txBox="1">
              <a:spLocks noChangeArrowheads="1"/>
            </p:cNvSpPr>
            <p:nvPr/>
          </p:nvSpPr>
          <p:spPr bwMode="auto">
            <a:xfrm>
              <a:off x="5088"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grpSp>
      <p:grpSp>
        <p:nvGrpSpPr>
          <p:cNvPr id="3" name="Group 26"/>
          <p:cNvGrpSpPr>
            <a:grpSpLocks/>
          </p:cNvGrpSpPr>
          <p:nvPr/>
        </p:nvGrpSpPr>
        <p:grpSpPr bwMode="auto">
          <a:xfrm>
            <a:off x="1524000" y="4584700"/>
            <a:ext cx="6248400" cy="1984375"/>
            <a:chOff x="960" y="2888"/>
            <a:chExt cx="3936" cy="1250"/>
          </a:xfrm>
        </p:grpSpPr>
        <p:sp>
          <p:nvSpPr>
            <p:cNvPr id="90118" name="Text Box 10"/>
            <p:cNvSpPr txBox="1">
              <a:spLocks noChangeArrowheads="1"/>
            </p:cNvSpPr>
            <p:nvPr/>
          </p:nvSpPr>
          <p:spPr bwMode="auto">
            <a:xfrm>
              <a:off x="960" y="3120"/>
              <a:ext cx="864" cy="250"/>
            </a:xfrm>
            <a:prstGeom prst="rect">
              <a:avLst/>
            </a:pr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19" name="Text Box 11"/>
            <p:cNvSpPr txBox="1">
              <a:spLocks noChangeArrowheads="1"/>
            </p:cNvSpPr>
            <p:nvPr/>
          </p:nvSpPr>
          <p:spPr bwMode="auto">
            <a:xfrm>
              <a:off x="3600" y="3411"/>
              <a:ext cx="864" cy="250"/>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0" name="Text Box 13"/>
            <p:cNvSpPr txBox="1">
              <a:spLocks noChangeArrowheads="1"/>
            </p:cNvSpPr>
            <p:nvPr/>
          </p:nvSpPr>
          <p:spPr bwMode="auto">
            <a:xfrm>
              <a:off x="3264" y="3696"/>
              <a:ext cx="864" cy="25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1" name="Text Box 14"/>
            <p:cNvSpPr txBox="1">
              <a:spLocks noChangeArrowheads="1"/>
            </p:cNvSpPr>
            <p:nvPr/>
          </p:nvSpPr>
          <p:spPr bwMode="auto">
            <a:xfrm>
              <a:off x="1392" y="3411"/>
              <a:ext cx="864" cy="2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2" name="Text Box 15"/>
            <p:cNvSpPr txBox="1">
              <a:spLocks noChangeArrowheads="1"/>
            </p:cNvSpPr>
            <p:nvPr/>
          </p:nvSpPr>
          <p:spPr bwMode="auto">
            <a:xfrm>
              <a:off x="1728" y="3696"/>
              <a:ext cx="864" cy="2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3" name="Text Box 16"/>
            <p:cNvSpPr txBox="1">
              <a:spLocks noChangeArrowheads="1"/>
            </p:cNvSpPr>
            <p:nvPr/>
          </p:nvSpPr>
          <p:spPr bwMode="auto">
            <a:xfrm>
              <a:off x="2496" y="3888"/>
              <a:ext cx="864" cy="2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4" name="Text Box 17"/>
            <p:cNvSpPr txBox="1">
              <a:spLocks noChangeArrowheads="1"/>
            </p:cNvSpPr>
            <p:nvPr/>
          </p:nvSpPr>
          <p:spPr bwMode="auto">
            <a:xfrm>
              <a:off x="4032" y="3120"/>
              <a:ext cx="864" cy="250"/>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grpSp>
          <p:nvGrpSpPr>
            <p:cNvPr id="90125" name="Group 25"/>
            <p:cNvGrpSpPr>
              <a:grpSpLocks/>
            </p:cNvGrpSpPr>
            <p:nvPr/>
          </p:nvGrpSpPr>
          <p:grpSpPr bwMode="auto">
            <a:xfrm>
              <a:off x="1392" y="2888"/>
              <a:ext cx="3068" cy="1030"/>
              <a:chOff x="1392" y="2888"/>
              <a:chExt cx="3068" cy="1030"/>
            </a:xfrm>
          </p:grpSpPr>
          <p:sp>
            <p:nvSpPr>
              <p:cNvPr id="90126" name="Line 18"/>
              <p:cNvSpPr>
                <a:spLocks noChangeShapeType="1"/>
              </p:cNvSpPr>
              <p:nvPr/>
            </p:nvSpPr>
            <p:spPr bwMode="auto">
              <a:xfrm flipH="1">
                <a:off x="1392" y="2893"/>
                <a:ext cx="679" cy="2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9"/>
              <p:cNvSpPr>
                <a:spLocks noChangeShapeType="1"/>
              </p:cNvSpPr>
              <p:nvPr/>
            </p:nvSpPr>
            <p:spPr bwMode="auto">
              <a:xfrm>
                <a:off x="2964" y="2899"/>
                <a:ext cx="0" cy="10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20"/>
              <p:cNvSpPr>
                <a:spLocks noChangeShapeType="1"/>
              </p:cNvSpPr>
              <p:nvPr/>
            </p:nvSpPr>
            <p:spPr bwMode="auto">
              <a:xfrm>
                <a:off x="4011" y="2888"/>
                <a:ext cx="449" cy="2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21"/>
              <p:cNvSpPr>
                <a:spLocks noChangeShapeType="1"/>
              </p:cNvSpPr>
              <p:nvPr/>
            </p:nvSpPr>
            <p:spPr bwMode="auto">
              <a:xfrm flipH="1">
                <a:off x="1841" y="2893"/>
                <a:ext cx="510" cy="57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22"/>
              <p:cNvSpPr>
                <a:spLocks noChangeShapeType="1"/>
              </p:cNvSpPr>
              <p:nvPr/>
            </p:nvSpPr>
            <p:spPr bwMode="auto">
              <a:xfrm flipH="1">
                <a:off x="2252" y="2893"/>
                <a:ext cx="411"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3"/>
              <p:cNvSpPr>
                <a:spLocks noChangeShapeType="1"/>
              </p:cNvSpPr>
              <p:nvPr/>
            </p:nvSpPr>
            <p:spPr bwMode="auto">
              <a:xfrm>
                <a:off x="3255" y="2899"/>
                <a:ext cx="378"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4"/>
              <p:cNvSpPr>
                <a:spLocks noChangeShapeType="1"/>
              </p:cNvSpPr>
              <p:nvPr/>
            </p:nvSpPr>
            <p:spPr bwMode="auto">
              <a:xfrm>
                <a:off x="3655" y="2893"/>
                <a:ext cx="367" cy="58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ppt_h/2"/>
                                          </p:val>
                                        </p:tav>
                                        <p:tav tm="100000">
                                          <p:val>
                                            <p:strVal val="#ppt_y"/>
                                          </p:val>
                                        </p:tav>
                                      </p:tavLst>
                                    </p:anim>
                                    <p:anim calcmode="lin" valueType="num">
                                      <p:cBhvr>
                                        <p:cTn id="17" dur="500" fill="hold"/>
                                        <p:tgtEl>
                                          <p:spTgt spid="3"/>
                                        </p:tgtEl>
                                        <p:attrNameLst>
                                          <p:attrName>ppt_w</p:attrName>
                                        </p:attrNameLst>
                                      </p:cBhvr>
                                      <p:tavLst>
                                        <p:tav tm="0">
                                          <p:val>
                                            <p:strVal val="#ppt_w"/>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
        <p:nvSpPr>
          <p:cNvPr id="90115" name="Text Box 4"/>
          <p:cNvSpPr txBox="1">
            <a:spLocks noChangeArrowheads="1"/>
          </p:cNvSpPr>
          <p:nvPr/>
        </p:nvSpPr>
        <p:spPr bwMode="auto">
          <a:xfrm>
            <a:off x="457200" y="1447800"/>
            <a:ext cx="8162402" cy="3970318"/>
          </a:xfrm>
          <a:prstGeom prst="rect">
            <a:avLst/>
          </a:prstGeom>
          <a:solidFill>
            <a:srgbClr val="FEFAD0"/>
          </a:solidFill>
          <a:ln w="12700">
            <a:solidFill>
              <a:schemeClr val="tx1"/>
            </a:solidFill>
            <a:miter lim="800000"/>
            <a:headEnd/>
            <a:tailEnd/>
          </a:ln>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Problem:</a:t>
            </a:r>
          </a:p>
          <a:p>
            <a:pPr marL="342900" indent="-342900">
              <a:spcBef>
                <a:spcPct val="50000"/>
              </a:spcBef>
              <a:buFont typeface="Arial"/>
              <a:buChar char="•"/>
            </a:pPr>
            <a:r>
              <a:rPr lang="en-US" sz="2400"/>
              <a:t>Huge number of poorly-studied bacteria</a:t>
            </a:r>
          </a:p>
          <a:p>
            <a:pPr marL="342900" indent="-342900">
              <a:spcBef>
                <a:spcPct val="50000"/>
              </a:spcBef>
              <a:buFont typeface="Arial"/>
              <a:buChar char="•"/>
            </a:pPr>
            <a:r>
              <a:rPr lang="en-US" sz="2400"/>
              <a:t>Laboratory analysis of which genes are expressed under which conditions (where the bacteria can be grown) is accurate, but very labor intensive.</a:t>
            </a:r>
          </a:p>
          <a:p>
            <a:pPr marL="342900" indent="-342900">
              <a:spcBef>
                <a:spcPct val="50000"/>
              </a:spcBef>
              <a:buFont typeface="Arial"/>
              <a:buChar char="•"/>
            </a:pPr>
            <a:r>
              <a:rPr lang="en-US" sz="2400"/>
              <a:t>Would like to predict gene regulation via bioinformatics</a:t>
            </a:r>
          </a:p>
          <a:p>
            <a:pPr marL="342900" indent="-342900">
              <a:spcBef>
                <a:spcPct val="50000"/>
              </a:spcBef>
              <a:buFont typeface="Arial"/>
              <a:buChar char="•"/>
            </a:pPr>
            <a:r>
              <a:rPr lang="en-US" sz="2400"/>
              <a:t>This is (currently) exceptionally difficult.</a:t>
            </a:r>
          </a:p>
          <a:p>
            <a:pPr marL="342900" indent="-342900">
              <a:spcBef>
                <a:spcPct val="50000"/>
              </a:spcBef>
              <a:buFont typeface="Arial"/>
              <a:buChar char="•"/>
            </a:pPr>
            <a:r>
              <a:rPr lang="en-US" sz="2400" b="1">
                <a:solidFill>
                  <a:srgbClr val="000090"/>
                </a:solidFill>
              </a:rPr>
              <a:t>Example: predicting promoters</a:t>
            </a:r>
          </a:p>
        </p:txBody>
      </p:sp>
    </p:spTree>
    <p:extLst>
      <p:ext uri="{BB962C8B-B14F-4D97-AF65-F5344CB8AC3E}">
        <p14:creationId xmlns:p14="http://schemas.microsoft.com/office/powerpoint/2010/main" val="31423105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grpSp>
        <p:nvGrpSpPr>
          <p:cNvPr id="14" name="Group 13"/>
          <p:cNvGrpSpPr/>
          <p:nvPr/>
        </p:nvGrpSpPr>
        <p:grpSpPr>
          <a:xfrm>
            <a:off x="0" y="2286000"/>
            <a:ext cx="9144000" cy="4548242"/>
            <a:chOff x="0" y="2286000"/>
            <a:chExt cx="9144000" cy="4548242"/>
          </a:xfrm>
        </p:grpSpPr>
        <p:grpSp>
          <p:nvGrpSpPr>
            <p:cNvPr id="11" name="Group 10"/>
            <p:cNvGrpSpPr/>
            <p:nvPr/>
          </p:nvGrpSpPr>
          <p:grpSpPr>
            <a:xfrm>
              <a:off x="0" y="2286000"/>
              <a:ext cx="9144000" cy="4548242"/>
              <a:chOff x="0" y="2286000"/>
              <a:chExt cx="9144000" cy="4548242"/>
            </a:xfrm>
          </p:grpSpPr>
          <p:grpSp>
            <p:nvGrpSpPr>
              <p:cNvPr id="10" name="Group 9"/>
              <p:cNvGrpSpPr/>
              <p:nvPr/>
            </p:nvGrpSpPr>
            <p:grpSpPr>
              <a:xfrm>
                <a:off x="0" y="2286000"/>
                <a:ext cx="9144000" cy="4548242"/>
                <a:chOff x="0" y="2286000"/>
                <a:chExt cx="9144000" cy="4548242"/>
              </a:xfrm>
            </p:grpSpPr>
            <p:pic>
              <p:nvPicPr>
                <p:cNvPr id="7" name="Picture 6"/>
                <p:cNvPicPr>
                  <a:picLocks noChangeAspect="1"/>
                </p:cNvPicPr>
                <p:nvPr/>
              </p:nvPicPr>
              <p:blipFill>
                <a:blip r:embed="rId5"/>
                <a:stretch>
                  <a:fillRect/>
                </a:stretch>
              </p:blipFill>
              <p:spPr>
                <a:xfrm>
                  <a:off x="0" y="2286000"/>
                  <a:ext cx="4458756" cy="3962400"/>
                </a:xfrm>
                <a:prstGeom prst="rect">
                  <a:avLst/>
                </a:prstGeom>
              </p:spPr>
            </p:pic>
            <p:pic>
              <p:nvPicPr>
                <p:cNvPr id="8" name="Picture 7"/>
                <p:cNvPicPr>
                  <a:picLocks noChangeAspect="1"/>
                </p:cNvPicPr>
                <p:nvPr/>
              </p:nvPicPr>
              <p:blipFill>
                <a:blip r:embed="rId6"/>
                <a:stretch>
                  <a:fillRect/>
                </a:stretch>
              </p:blipFill>
              <p:spPr>
                <a:xfrm>
                  <a:off x="4593195" y="3786242"/>
                  <a:ext cx="4550805" cy="3048000"/>
                </a:xfrm>
                <a:prstGeom prst="rect">
                  <a:avLst/>
                </a:prstGeom>
              </p:spPr>
            </p:pic>
            <p:sp>
              <p:nvSpPr>
                <p:cNvPr id="9" name="Bent Arrow 8"/>
                <p:cNvSpPr/>
                <p:nvPr/>
              </p:nvSpPr>
              <p:spPr bwMode="auto">
                <a:xfrm>
                  <a:off x="4038600" y="3657600"/>
                  <a:ext cx="1828800" cy="990600"/>
                </a:xfrm>
                <a:prstGeom prst="bentArrow">
                  <a:avLst>
                    <a:gd name="adj1" fmla="val 13451"/>
                    <a:gd name="adj2" fmla="val 25000"/>
                    <a:gd name="adj3" fmla="val 25000"/>
                    <a:gd name="adj4" fmla="val 43750"/>
                  </a:avLst>
                </a:prstGeom>
                <a:solidFill>
                  <a:srgbClr val="2C38D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6" name="TextBox 5"/>
              <p:cNvSpPr txBox="1"/>
              <p:nvPr/>
            </p:nvSpPr>
            <p:spPr>
              <a:xfrm>
                <a:off x="1623846" y="5216775"/>
                <a:ext cx="184696" cy="184666"/>
              </a:xfrm>
              <a:prstGeom prst="rect">
                <a:avLst/>
              </a:prstGeom>
              <a:solidFill>
                <a:schemeClr val="bg1"/>
              </a:solidFill>
            </p:spPr>
            <p:txBody>
              <a:bodyPr wrap="none" lIns="0" tIns="0" rIns="0" bIns="0" rtlCol="0">
                <a:spAutoFit/>
              </a:bodyPr>
              <a:lstStyle/>
              <a:p>
                <a:r>
                  <a:rPr lang="en-US" sz="1200">
                    <a:latin typeface="Courier"/>
                    <a:cs typeface="Courier"/>
                  </a:rPr>
                  <a:t>3’</a:t>
                </a:r>
              </a:p>
            </p:txBody>
          </p:sp>
        </p:grpSp>
        <p:sp>
          <p:nvSpPr>
            <p:cNvPr id="12" name="TextBox 11"/>
            <p:cNvSpPr txBox="1"/>
            <p:nvPr/>
          </p:nvSpPr>
          <p:spPr>
            <a:xfrm>
              <a:off x="7692703" y="4794611"/>
              <a:ext cx="153913" cy="153888"/>
            </a:xfrm>
            <a:prstGeom prst="rect">
              <a:avLst/>
            </a:prstGeom>
            <a:solidFill>
              <a:schemeClr val="bg1"/>
            </a:solidFill>
          </p:spPr>
          <p:txBody>
            <a:bodyPr wrap="none" lIns="0" tIns="0" rIns="0" bIns="0" rtlCol="0">
              <a:spAutoFit/>
            </a:bodyPr>
            <a:lstStyle/>
            <a:p>
              <a:pPr algn="r"/>
              <a:r>
                <a:rPr lang="en-US" sz="1000">
                  <a:latin typeface="Courier"/>
                  <a:cs typeface="Courier"/>
                </a:rPr>
                <a:t>3’</a:t>
              </a:r>
            </a:p>
          </p:txBody>
        </p:sp>
        <p:sp>
          <p:nvSpPr>
            <p:cNvPr id="13" name="TextBox 12"/>
            <p:cNvSpPr txBox="1"/>
            <p:nvPr/>
          </p:nvSpPr>
          <p:spPr>
            <a:xfrm>
              <a:off x="8364482" y="4791841"/>
              <a:ext cx="153913" cy="153888"/>
            </a:xfrm>
            <a:prstGeom prst="rect">
              <a:avLst/>
            </a:prstGeom>
            <a:solidFill>
              <a:schemeClr val="bg1"/>
            </a:solidFill>
          </p:spPr>
          <p:txBody>
            <a:bodyPr wrap="none" lIns="0" tIns="0" rIns="0" bIns="0" rtlCol="0">
              <a:spAutoFit/>
            </a:bodyPr>
            <a:lstStyle/>
            <a:p>
              <a:pPr algn="r"/>
              <a:r>
                <a:rPr lang="en-US" sz="1000">
                  <a:latin typeface="Courier"/>
                  <a:cs typeface="Courier"/>
                </a:rPr>
                <a:t>5’</a:t>
              </a:r>
            </a:p>
          </p:txBody>
        </p:sp>
      </p:grpSp>
      <p:sp>
        <p:nvSpPr>
          <p:cNvPr id="15" name="Rectangle 14"/>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363765172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pic>
        <p:nvPicPr>
          <p:cNvPr id="6" name="Picture 5"/>
          <p:cNvPicPr>
            <a:picLocks noChangeAspect="1"/>
          </p:cNvPicPr>
          <p:nvPr/>
        </p:nvPicPr>
        <p:blipFill>
          <a:blip r:embed="rId5"/>
          <a:stretch>
            <a:fillRect/>
          </a:stretch>
        </p:blipFill>
        <p:spPr>
          <a:xfrm>
            <a:off x="0" y="2379650"/>
            <a:ext cx="9144000" cy="3411550"/>
          </a:xfrm>
          <a:prstGeom prst="rect">
            <a:avLst/>
          </a:prstGeom>
        </p:spPr>
      </p:pic>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#1: Variable distance from ATG initiation codon</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99293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#2: Multiple sigma factors</a:t>
            </a:r>
          </a:p>
        </p:txBody>
      </p:sp>
      <p:sp>
        <p:nvSpPr>
          <p:cNvPr id="7" name="Rectangle 6"/>
          <p:cNvSpPr/>
          <p:nvPr/>
        </p:nvSpPr>
        <p:spPr>
          <a:xfrm>
            <a:off x="0" y="2286000"/>
            <a:ext cx="9052474" cy="2554545"/>
          </a:xfrm>
          <a:prstGeom prst="rect">
            <a:avLst/>
          </a:prstGeom>
        </p:spPr>
        <p:txBody>
          <a:bodyPr wrap="square">
            <a:spAutoFit/>
          </a:bodyPr>
          <a:lstStyle/>
          <a:p>
            <a:pPr marL="342900" indent="-342900">
              <a:buFont typeface="Arial"/>
              <a:buChar char="•"/>
            </a:pPr>
            <a:r>
              <a:rPr lang="en-US"/>
              <a:t>RNAP can associate with any of the seven </a:t>
            </a:r>
            <a:r>
              <a:rPr lang="en-US">
                <a:latin typeface="Symbol" charset="2"/>
                <a:cs typeface="Symbol" charset="2"/>
              </a:rPr>
              <a:t>s</a:t>
            </a:r>
            <a:r>
              <a:rPr lang="en-US"/>
              <a:t> factors present in </a:t>
            </a:r>
            <a:r>
              <a:rPr lang="en-US" i="1"/>
              <a:t>E. coli</a:t>
            </a:r>
            <a:r>
              <a:rPr lang="en-US"/>
              <a:t> </a:t>
            </a:r>
          </a:p>
          <a:p>
            <a:pPr marL="800100" lvl="1" indent="-342900">
              <a:buFont typeface="Wingdings" charset="2"/>
              <a:buChar char="ü"/>
            </a:pPr>
            <a:r>
              <a:rPr lang="en-US">
                <a:solidFill>
                  <a:srgbClr val="000090"/>
                </a:solidFill>
              </a:rPr>
              <a:t>Each </a:t>
            </a:r>
            <a:r>
              <a:rPr lang="en-US">
                <a:solidFill>
                  <a:srgbClr val="000090"/>
                </a:solidFill>
                <a:latin typeface="Symbol" charset="2"/>
                <a:cs typeface="Symbol" charset="2"/>
              </a:rPr>
              <a:t>s</a:t>
            </a:r>
            <a:r>
              <a:rPr lang="en-US">
                <a:solidFill>
                  <a:srgbClr val="000090"/>
                </a:solidFill>
              </a:rPr>
              <a:t> factor recognizes different consensus promoter motifs</a:t>
            </a:r>
          </a:p>
          <a:p>
            <a:pPr marL="800100" lvl="1" indent="-342900">
              <a:buFont typeface="Wingdings" charset="2"/>
              <a:buChar char="ü"/>
            </a:pPr>
            <a:r>
              <a:rPr lang="en-US">
                <a:solidFill>
                  <a:srgbClr val="000090"/>
                </a:solidFill>
              </a:rPr>
              <a:t>The majority of genes expressed during exponential growth involve the ‘‘housekeeping’’ </a:t>
            </a:r>
            <a:r>
              <a:rPr lang="en-US">
                <a:solidFill>
                  <a:srgbClr val="000090"/>
                </a:solidFill>
                <a:latin typeface="Symbol" charset="2"/>
                <a:cs typeface="Symbol" charset="2"/>
              </a:rPr>
              <a:t>s</a:t>
            </a:r>
            <a:r>
              <a:rPr lang="en-US">
                <a:solidFill>
                  <a:srgbClr val="000090"/>
                </a:solidFill>
              </a:rPr>
              <a:t>70 factor. </a:t>
            </a:r>
          </a:p>
          <a:p>
            <a:pPr marL="800100" lvl="1" indent="-342900">
              <a:buFont typeface="Wingdings" charset="2"/>
              <a:buChar char="ü"/>
            </a:pPr>
            <a:r>
              <a:rPr lang="en-US">
                <a:solidFill>
                  <a:srgbClr val="000090"/>
                </a:solidFill>
              </a:rPr>
              <a:t>The other six ‘‘alternative’’ </a:t>
            </a:r>
            <a:r>
              <a:rPr lang="en-US">
                <a:solidFill>
                  <a:srgbClr val="000090"/>
                </a:solidFill>
                <a:latin typeface="Symbol" charset="2"/>
                <a:cs typeface="Symbol" charset="2"/>
              </a:rPr>
              <a:t>s</a:t>
            </a:r>
            <a:r>
              <a:rPr lang="en-US">
                <a:solidFill>
                  <a:srgbClr val="000090"/>
                </a:solidFill>
              </a:rPr>
              <a:t> factors have specific roles in stress survival and adaptation to environmental conditions. </a:t>
            </a:r>
          </a:p>
          <a:p>
            <a:pPr marL="342900" indent="-342900">
              <a:buFont typeface="Arial"/>
              <a:buChar char="•"/>
            </a:pPr>
            <a:r>
              <a:rPr lang="en-US"/>
              <a:t>Unambiguous determination of which form of RNAP holoenzyme is transcribing a gene is not straightforward. </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146562167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#3: Promoters have only short “consensus” sequences</a:t>
            </a:r>
          </a:p>
        </p:txBody>
      </p:sp>
      <p:sp>
        <p:nvSpPr>
          <p:cNvPr id="6" name="Rectangle 5"/>
          <p:cNvSpPr/>
          <p:nvPr/>
        </p:nvSpPr>
        <p:spPr>
          <a:xfrm>
            <a:off x="111190" y="2057400"/>
            <a:ext cx="9029592" cy="3785652"/>
          </a:xfrm>
          <a:prstGeom prst="rect">
            <a:avLst/>
          </a:prstGeom>
          <a:noFill/>
        </p:spPr>
        <p:txBody>
          <a:bodyPr wrap="square">
            <a:spAutoFit/>
          </a:bodyPr>
          <a:lstStyle/>
          <a:p>
            <a:pPr marL="342900" indent="-342900">
              <a:buFont typeface="Arial"/>
              <a:buChar char="•"/>
            </a:pPr>
            <a:r>
              <a:rPr lang="en-US"/>
              <a:t>The canonical model for the </a:t>
            </a:r>
            <a:r>
              <a:rPr lang="en-US">
                <a:latin typeface="Symbol" charset="2"/>
                <a:cs typeface="Symbol" charset="2"/>
              </a:rPr>
              <a:t>s</a:t>
            </a:r>
            <a:r>
              <a:rPr lang="en-US" baseline="30000"/>
              <a:t>70</a:t>
            </a:r>
            <a:r>
              <a:rPr lang="en-US"/>
              <a:t>-DNA promoter sequence:</a:t>
            </a:r>
          </a:p>
          <a:p>
            <a:pPr marL="800100" lvl="1" indent="-342900">
              <a:buFont typeface="Wingdings" charset="2"/>
              <a:buChar char="ü"/>
            </a:pPr>
            <a:r>
              <a:rPr lang="en-US">
                <a:solidFill>
                  <a:srgbClr val="000090"/>
                </a:solidFill>
              </a:rPr>
              <a:t>–35 hexamer, consensus sequence = TTGACA</a:t>
            </a:r>
          </a:p>
          <a:p>
            <a:pPr marL="800100" lvl="1" indent="-342900">
              <a:buFont typeface="Wingdings" charset="2"/>
              <a:buChar char="ü"/>
            </a:pPr>
            <a:r>
              <a:rPr lang="en-US">
                <a:solidFill>
                  <a:srgbClr val="000090"/>
                </a:solidFill>
              </a:rPr>
              <a:t>Spacer of 15 to 21 nucleotides </a:t>
            </a:r>
          </a:p>
          <a:p>
            <a:pPr marL="800100" lvl="1" indent="-342900">
              <a:buFont typeface="Wingdings" charset="2"/>
              <a:buChar char="ü"/>
            </a:pPr>
            <a:r>
              <a:rPr lang="en-US">
                <a:solidFill>
                  <a:srgbClr val="000090"/>
                </a:solidFill>
              </a:rPr>
              <a:t>–10 hexamer, consensus sequence = TATAAT</a:t>
            </a:r>
          </a:p>
          <a:p>
            <a:pPr marL="1487488" lvl="2" indent="-458788">
              <a:buFont typeface="Wingdings" charset="2"/>
              <a:buChar char="v"/>
            </a:pPr>
            <a:r>
              <a:rPr lang="en-US">
                <a:solidFill>
                  <a:srgbClr val="800000"/>
                </a:solidFill>
              </a:rPr>
              <a:t>–10 element is essential; stabilizes initial RNAP-</a:t>
            </a:r>
            <a:r>
              <a:rPr lang="en-US">
                <a:solidFill>
                  <a:srgbClr val="800000"/>
                </a:solidFill>
                <a:latin typeface="Symbol" charset="2"/>
                <a:cs typeface="Symbol" charset="2"/>
              </a:rPr>
              <a:t>s</a:t>
            </a:r>
            <a:r>
              <a:rPr lang="en-US">
                <a:solidFill>
                  <a:srgbClr val="800000"/>
                </a:solidFill>
              </a:rPr>
              <a:t> binding to promoter</a:t>
            </a:r>
          </a:p>
          <a:p>
            <a:pPr marL="342900" indent="-342900">
              <a:buFont typeface="Arial"/>
              <a:buChar char="•"/>
            </a:pPr>
            <a:r>
              <a:rPr lang="en-US"/>
              <a:t>Other elements can modify the canonical model of the </a:t>
            </a:r>
            <a:r>
              <a:rPr lang="en-US">
                <a:latin typeface="Symbol" charset="2"/>
                <a:cs typeface="Symbol" charset="2"/>
              </a:rPr>
              <a:t>s</a:t>
            </a:r>
            <a:r>
              <a:rPr lang="en-US" baseline="30000"/>
              <a:t>70</a:t>
            </a:r>
            <a:r>
              <a:rPr lang="en-US"/>
              <a:t> promoters: </a:t>
            </a:r>
          </a:p>
          <a:p>
            <a:pPr marL="800100" lvl="1" indent="-342900">
              <a:buFont typeface="Wingdings" charset="2"/>
              <a:buChar char="ü"/>
            </a:pPr>
            <a:r>
              <a:rPr lang="en-US">
                <a:solidFill>
                  <a:srgbClr val="000090"/>
                </a:solidFill>
              </a:rPr>
              <a:t>extended –10 region (TG), that is located 1 nucleotide upstream of the –10 element</a:t>
            </a:r>
          </a:p>
          <a:p>
            <a:pPr marL="1371600" lvl="2" indent="-342900">
              <a:buFont typeface="Wingdings" charset="2"/>
              <a:buChar char="v"/>
            </a:pPr>
            <a:r>
              <a:rPr lang="en-US">
                <a:solidFill>
                  <a:srgbClr val="800000"/>
                </a:solidFill>
              </a:rPr>
              <a:t>Promoters with extended –10 normally have poor –35 element</a:t>
            </a:r>
          </a:p>
          <a:p>
            <a:pPr marL="800100" lvl="1" indent="-342900">
              <a:buFont typeface="Wingdings" charset="2"/>
              <a:buChar char="ü"/>
            </a:pPr>
            <a:r>
              <a:rPr lang="en-US">
                <a:solidFill>
                  <a:srgbClr val="000090"/>
                </a:solidFill>
              </a:rPr>
              <a:t>UP element, usually positioned 4 nucleotides upstream of the –35 promoter region.</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405934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#4: Promoters do not always fit “consensus”</a:t>
            </a:r>
          </a:p>
        </p:txBody>
      </p:sp>
      <p:sp>
        <p:nvSpPr>
          <p:cNvPr id="6" name="Rectangle 5"/>
          <p:cNvSpPr/>
          <p:nvPr/>
        </p:nvSpPr>
        <p:spPr>
          <a:xfrm>
            <a:off x="0" y="2209800"/>
            <a:ext cx="9006712" cy="3477875"/>
          </a:xfrm>
          <a:prstGeom prst="rect">
            <a:avLst/>
          </a:prstGeom>
        </p:spPr>
        <p:txBody>
          <a:bodyPr wrap="square">
            <a:spAutoFit/>
          </a:bodyPr>
          <a:lstStyle/>
          <a:p>
            <a:pPr marL="342900" indent="-342900">
              <a:spcAft>
                <a:spcPts val="1200"/>
              </a:spcAft>
              <a:buFont typeface="Arial"/>
              <a:buChar char="•"/>
            </a:pPr>
            <a:r>
              <a:rPr lang="en-US"/>
              <a:t>Different combinations of promoter elements vary the basal strength</a:t>
            </a:r>
          </a:p>
          <a:p>
            <a:pPr marL="342900" indent="-342900">
              <a:spcAft>
                <a:spcPts val="1200"/>
              </a:spcAft>
              <a:buFont typeface="Arial"/>
              <a:buChar char="•"/>
            </a:pPr>
            <a:r>
              <a:rPr lang="en-US"/>
              <a:t>On average, </a:t>
            </a:r>
            <a:r>
              <a:rPr lang="en-US">
                <a:latin typeface="Symbol" charset="2"/>
                <a:cs typeface="Symbol" charset="2"/>
              </a:rPr>
              <a:t>s</a:t>
            </a:r>
            <a:r>
              <a:rPr lang="en-US" baseline="30000"/>
              <a:t>70</a:t>
            </a:r>
            <a:r>
              <a:rPr lang="en-US"/>
              <a:t>-dependent promoters preserve just 8/12 canonical nucleotides of the –35 and –10 hexamers</a:t>
            </a:r>
          </a:p>
          <a:p>
            <a:pPr marL="342900" indent="-342900">
              <a:spcAft>
                <a:spcPts val="1200"/>
              </a:spcAft>
              <a:buFont typeface="Arial"/>
              <a:buChar char="•"/>
            </a:pPr>
            <a:r>
              <a:rPr lang="en-US"/>
              <a:t>~10% of promoters match the consensus in only about </a:t>
            </a:r>
            <a:r>
              <a:rPr lang="en-US" u="sng"/>
              <a:t>half</a:t>
            </a:r>
            <a:r>
              <a:rPr lang="en-US"/>
              <a:t> the nucleotides and yet still serve as sites for </a:t>
            </a:r>
            <a:r>
              <a:rPr lang="en-US">
                <a:latin typeface="Symbol" charset="2"/>
                <a:cs typeface="Symbol" charset="2"/>
              </a:rPr>
              <a:t>s</a:t>
            </a:r>
            <a:r>
              <a:rPr lang="en-US"/>
              <a:t> binding.</a:t>
            </a:r>
          </a:p>
          <a:p>
            <a:pPr marL="342900" indent="-342900">
              <a:spcAft>
                <a:spcPts val="1200"/>
              </a:spcAft>
              <a:buFont typeface="Arial"/>
              <a:buChar char="•"/>
            </a:pPr>
            <a:r>
              <a:rPr lang="en-US"/>
              <a:t>Activated promoters often poorly match consensus (otherwise they would not </a:t>
            </a:r>
            <a:r>
              <a:rPr lang="en-US" u="sng"/>
              <a:t>need</a:t>
            </a:r>
            <a:r>
              <a:rPr lang="en-US"/>
              <a:t> to be activated).</a:t>
            </a:r>
          </a:p>
          <a:p>
            <a:pPr marL="342900" indent="-342900">
              <a:spcAft>
                <a:spcPts val="1200"/>
              </a:spcAft>
              <a:buFont typeface="Arial"/>
              <a:buChar char="•"/>
            </a:pPr>
            <a:r>
              <a:rPr lang="en-US"/>
              <a:t>[Also, in bacteria having genomes with low %GC, TATAAT –10 consensus occurs very frequently on a random basis.]</a:t>
            </a:r>
          </a:p>
        </p:txBody>
      </p:sp>
      <p:sp>
        <p:nvSpPr>
          <p:cNvPr id="8" name="Rectangle 7"/>
          <p:cNvSpPr/>
          <p:nvPr/>
        </p:nvSpPr>
        <p:spPr>
          <a:xfrm>
            <a:off x="6958278" y="1764251"/>
            <a:ext cx="2109522" cy="400110"/>
          </a:xfrm>
          <a:prstGeom prst="rect">
            <a:avLst/>
          </a:prstGeom>
        </p:spPr>
        <p:txBody>
          <a:bodyPr wrap="none">
            <a:spAutoFit/>
          </a:bodyPr>
          <a:lstStyle/>
          <a:p>
            <a:r>
              <a:rPr lang="is-IS"/>
              <a:t>PMID: 19838305</a:t>
            </a:r>
            <a:endParaRPr lang="en-US"/>
          </a:p>
        </p:txBody>
      </p:sp>
    </p:spTree>
    <p:extLst>
      <p:ext uri="{BB962C8B-B14F-4D97-AF65-F5344CB8AC3E}">
        <p14:creationId xmlns:p14="http://schemas.microsoft.com/office/powerpoint/2010/main" val="35658995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#1: Operators do not always fit “consensus”</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pic>
        <p:nvPicPr>
          <p:cNvPr id="13" name="Picture 12"/>
          <p:cNvPicPr>
            <a:picLocks noChangeAspect="1"/>
          </p:cNvPicPr>
          <p:nvPr/>
        </p:nvPicPr>
        <p:blipFill>
          <a:blip r:embed="rId5"/>
          <a:stretch>
            <a:fillRect/>
          </a:stretch>
        </p:blipFill>
        <p:spPr>
          <a:xfrm>
            <a:off x="1219200" y="1981200"/>
            <a:ext cx="6667500" cy="3606800"/>
          </a:xfrm>
          <a:prstGeom prst="rect">
            <a:avLst/>
          </a:prstGeom>
        </p:spPr>
      </p:pic>
      <p:sp>
        <p:nvSpPr>
          <p:cNvPr id="14" name="Text Box 15"/>
          <p:cNvSpPr txBox="1">
            <a:spLocks noChangeArrowheads="1"/>
          </p:cNvSpPr>
          <p:nvPr/>
        </p:nvSpPr>
        <p:spPr bwMode="auto">
          <a:xfrm>
            <a:off x="7543800" y="2895600"/>
            <a:ext cx="1600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000090"/>
                </a:solidFill>
              </a:rPr>
              <a:t>sequence logos:</a:t>
            </a:r>
          </a:p>
          <a:p>
            <a:pPr>
              <a:spcBef>
                <a:spcPct val="50000"/>
              </a:spcBef>
            </a:pPr>
            <a:r>
              <a:rPr lang="en-US">
                <a:solidFill>
                  <a:srgbClr val="000090"/>
                </a:solidFill>
              </a:rPr>
              <a:t>http://weblogo. berkeley. edu/</a:t>
            </a:r>
            <a:endParaRPr lang="en-US" sz="2400">
              <a:solidFill>
                <a:srgbClr val="000090"/>
              </a:solidFill>
              <a:latin typeface="Times" charset="0"/>
            </a:endParaRPr>
          </a:p>
        </p:txBody>
      </p:sp>
      <p:sp>
        <p:nvSpPr>
          <p:cNvPr id="15" name="Rectangle 14"/>
          <p:cNvSpPr/>
          <p:nvPr/>
        </p:nvSpPr>
        <p:spPr>
          <a:xfrm>
            <a:off x="6934200" y="1600200"/>
            <a:ext cx="2109522" cy="400110"/>
          </a:xfrm>
          <a:prstGeom prst="rect">
            <a:avLst/>
          </a:prstGeom>
        </p:spPr>
        <p:txBody>
          <a:bodyPr wrap="none">
            <a:spAutoFit/>
          </a:bodyPr>
          <a:lstStyle/>
          <a:p>
            <a:r>
              <a:rPr lang="cs-CZ"/>
              <a:t>PMID: 24146625</a:t>
            </a:r>
            <a:endParaRPr lang="en-US"/>
          </a:p>
        </p:txBody>
      </p:sp>
    </p:spTree>
    <p:extLst>
      <p:ext uri="{BB962C8B-B14F-4D97-AF65-F5344CB8AC3E}">
        <p14:creationId xmlns:p14="http://schemas.microsoft.com/office/powerpoint/2010/main" val="3197998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00"/>
            <a:ext cx="7924800" cy="1015663"/>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#2: If there are multiple cooperative operators, none of them needs to be particularly strong.</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grpSp>
        <p:nvGrpSpPr>
          <p:cNvPr id="4" name="Group 3"/>
          <p:cNvGrpSpPr/>
          <p:nvPr/>
        </p:nvGrpSpPr>
        <p:grpSpPr>
          <a:xfrm>
            <a:off x="121964" y="1805916"/>
            <a:ext cx="8813800" cy="3733800"/>
            <a:chOff x="76200" y="1752600"/>
            <a:chExt cx="8813800" cy="3733800"/>
          </a:xfrm>
        </p:grpSpPr>
        <p:pic>
          <p:nvPicPr>
            <p:cNvPr id="2" name="Picture 1"/>
            <p:cNvPicPr>
              <a:picLocks noChangeAspect="1"/>
            </p:cNvPicPr>
            <p:nvPr/>
          </p:nvPicPr>
          <p:blipFill>
            <a:blip r:embed="rId5"/>
            <a:stretch>
              <a:fillRect/>
            </a:stretch>
          </p:blipFill>
          <p:spPr>
            <a:xfrm>
              <a:off x="304800" y="1803400"/>
              <a:ext cx="8585200" cy="3683000"/>
            </a:xfrm>
            <a:prstGeom prst="rect">
              <a:avLst/>
            </a:prstGeom>
          </p:spPr>
        </p:pic>
        <p:sp>
          <p:nvSpPr>
            <p:cNvPr id="3" name="Rectangle 2"/>
            <p:cNvSpPr/>
            <p:nvPr/>
          </p:nvSpPr>
          <p:spPr bwMode="auto">
            <a:xfrm>
              <a:off x="5105400" y="17526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4" name="Rectangle 13"/>
            <p:cNvSpPr/>
            <p:nvPr/>
          </p:nvSpPr>
          <p:spPr bwMode="auto">
            <a:xfrm>
              <a:off x="76200" y="18288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3" name="Rectangle 12"/>
          <p:cNvSpPr/>
          <p:nvPr/>
        </p:nvSpPr>
        <p:spPr>
          <a:xfrm>
            <a:off x="6934200" y="1600200"/>
            <a:ext cx="2109522" cy="400110"/>
          </a:xfrm>
          <a:prstGeom prst="rect">
            <a:avLst/>
          </a:prstGeom>
        </p:spPr>
        <p:txBody>
          <a:bodyPr wrap="none">
            <a:spAutoFit/>
          </a:bodyPr>
          <a:lstStyle/>
          <a:p>
            <a:r>
              <a:rPr lang="cs-CZ"/>
              <a:t>PMID: 24146625</a:t>
            </a:r>
            <a:endParaRPr lang="en-US"/>
          </a:p>
        </p:txBody>
      </p:sp>
    </p:spTree>
    <p:extLst>
      <p:ext uri="{BB962C8B-B14F-4D97-AF65-F5344CB8AC3E}">
        <p14:creationId xmlns:p14="http://schemas.microsoft.com/office/powerpoint/2010/main" val="73039981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997714"/>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#3: Operator-promoter spacing is variable.</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15" name="Picture 14"/>
          <p:cNvPicPr>
            <a:picLocks noChangeAspect="1"/>
          </p:cNvPicPr>
          <p:nvPr/>
        </p:nvPicPr>
        <p:blipFill rotWithShape="1">
          <a:blip r:embed="rId4"/>
          <a:srcRect b="33904"/>
          <a:stretch/>
        </p:blipFill>
        <p:spPr>
          <a:xfrm>
            <a:off x="1905000" y="1828800"/>
            <a:ext cx="5734914" cy="3975631"/>
          </a:xfrm>
          <a:prstGeom prst="rect">
            <a:avLst/>
          </a:prstGeom>
        </p:spPr>
      </p:pic>
      <p:sp>
        <p:nvSpPr>
          <p:cNvPr id="2" name="Rectangle 1"/>
          <p:cNvSpPr/>
          <p:nvPr/>
        </p:nvSpPr>
        <p:spPr>
          <a:xfrm>
            <a:off x="5715000" y="685800"/>
            <a:ext cx="2109522" cy="400110"/>
          </a:xfrm>
          <a:prstGeom prst="rect">
            <a:avLst/>
          </a:prstGeom>
        </p:spPr>
        <p:txBody>
          <a:bodyPr wrap="none">
            <a:spAutoFit/>
          </a:bodyPr>
          <a:lstStyle/>
          <a:p>
            <a:r>
              <a:rPr lang="is-IS"/>
              <a:t>PMID: 19632175</a:t>
            </a:r>
            <a:endParaRPr lang="en-US"/>
          </a:p>
        </p:txBody>
      </p:sp>
    </p:spTree>
    <p:extLst>
      <p:ext uri="{BB962C8B-B14F-4D97-AF65-F5344CB8AC3E}">
        <p14:creationId xmlns:p14="http://schemas.microsoft.com/office/powerpoint/2010/main" val="1414875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04800" y="1295400"/>
            <a:ext cx="5410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b="1"/>
              <a:t>Historical assumption:</a:t>
            </a:r>
            <a:endParaRPr lang="en-US"/>
          </a:p>
          <a:p>
            <a:pPr>
              <a:spcBef>
                <a:spcPct val="50000"/>
              </a:spcBef>
            </a:pPr>
            <a:r>
              <a:rPr lang="en-US"/>
              <a:t>Bacteria are small enough, and have a high enough surface-to-volume ratio, that no internal cytoplasmic organization is needed…</a:t>
            </a:r>
            <a:endParaRPr lang="en-US" b="1"/>
          </a:p>
        </p:txBody>
      </p:sp>
      <p:sp>
        <p:nvSpPr>
          <p:cNvPr id="24580" name="Text Box 4"/>
          <p:cNvSpPr txBox="1">
            <a:spLocks noChangeArrowheads="1"/>
          </p:cNvSpPr>
          <p:nvPr/>
        </p:nvSpPr>
        <p:spPr bwMode="auto">
          <a:xfrm>
            <a:off x="3429000" y="5867400"/>
            <a:ext cx="541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a:t>…while eukaryotic cells are large enough to require a complex cytoskeleton.</a:t>
            </a:r>
          </a:p>
        </p:txBody>
      </p:sp>
      <p:sp>
        <p:nvSpPr>
          <p:cNvPr id="24581" name="Text Box 5"/>
          <p:cNvSpPr txBox="1">
            <a:spLocks noChangeArrowheads="1"/>
          </p:cNvSpPr>
          <p:nvPr/>
        </p:nvSpPr>
        <p:spPr bwMode="auto">
          <a:xfrm>
            <a:off x="1066800" y="3276600"/>
            <a:ext cx="6781800" cy="2052638"/>
          </a:xfrm>
          <a:prstGeom prst="rect">
            <a:avLst/>
          </a:prstGeom>
          <a:solidFill>
            <a:srgbClr val="FFCC66"/>
          </a:solidFill>
          <a:ln w="9525">
            <a:solidFill>
              <a:srgbClr val="00005E"/>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a:cs typeface="Arial" charset="0"/>
              </a:rPr>
              <a:t>Surface area of sphere = 4</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2</a:t>
            </a:r>
            <a:r>
              <a:rPr lang="en-US">
                <a:cs typeface="Arial" charset="0"/>
                <a:sym typeface="Symbol" charset="0"/>
              </a:rPr>
              <a:t>	Volume of sphere = </a:t>
            </a:r>
            <a:r>
              <a:rPr lang="en-US" baseline="30000">
                <a:cs typeface="Arial" charset="0"/>
                <a:sym typeface="Symbol" charset="0"/>
              </a:rPr>
              <a:t>4</a:t>
            </a:r>
            <a:r>
              <a:rPr lang="en-US">
                <a:cs typeface="Arial" charset="0"/>
                <a:sym typeface="Symbol" charset="0"/>
              </a:rPr>
              <a:t>/</a:t>
            </a:r>
            <a:r>
              <a:rPr lang="en-US" baseline="-25000">
                <a:cs typeface="Arial" charset="0"/>
                <a:sym typeface="Symbol" charset="0"/>
              </a:rPr>
              <a:t>3</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3</a:t>
            </a:r>
          </a:p>
          <a:p>
            <a:r>
              <a:rPr lang="en-US" sz="800">
                <a:cs typeface="Arial" charset="0"/>
                <a:sym typeface="Symbol" charset="0"/>
              </a:rPr>
              <a:t> </a:t>
            </a:r>
          </a:p>
          <a:p>
            <a:r>
              <a:rPr lang="en-US" u="sng">
                <a:cs typeface="Arial" charset="0"/>
                <a:sym typeface="Symbol" charset="0"/>
              </a:rPr>
              <a:t>Radius</a:t>
            </a:r>
            <a:r>
              <a:rPr lang="en-US">
                <a:cs typeface="Arial" charset="0"/>
                <a:sym typeface="Symbol" charset="0"/>
              </a:rPr>
              <a:t>	</a:t>
            </a:r>
            <a:r>
              <a:rPr lang="en-US" u="sng">
                <a:cs typeface="Arial" charset="0"/>
                <a:sym typeface="Symbol" charset="0"/>
              </a:rPr>
              <a:t>Surface Area</a:t>
            </a:r>
            <a:r>
              <a:rPr lang="en-US">
                <a:cs typeface="Arial" charset="0"/>
                <a:sym typeface="Symbol" charset="0"/>
              </a:rPr>
              <a:t>	</a:t>
            </a:r>
            <a:r>
              <a:rPr lang="en-US" u="sng">
                <a:cs typeface="Arial" charset="0"/>
                <a:sym typeface="Symbol" charset="0"/>
              </a:rPr>
              <a:t>Volume</a:t>
            </a:r>
            <a:r>
              <a:rPr lang="en-US">
                <a:cs typeface="Arial" charset="0"/>
                <a:sym typeface="Symbol" charset="0"/>
              </a:rPr>
              <a:t>   	</a:t>
            </a:r>
            <a:r>
              <a:rPr lang="en-US" u="sng">
                <a:cs typeface="Arial" charset="0"/>
                <a:sym typeface="Symbol" charset="0"/>
              </a:rPr>
              <a:t>SA:Vol</a:t>
            </a:r>
            <a:r>
              <a:rPr lang="en-US">
                <a:cs typeface="Arial" charset="0"/>
                <a:sym typeface="Symbol" charset="0"/>
              </a:rPr>
              <a:t> </a:t>
            </a:r>
          </a:p>
          <a:p>
            <a:r>
              <a:rPr lang="en-US">
                <a:cs typeface="Arial" charset="0"/>
                <a:sym typeface="Symbol" charset="0"/>
              </a:rPr>
              <a:t>1	    12.57	      4.19  	3.0 </a:t>
            </a:r>
          </a:p>
          <a:p>
            <a:r>
              <a:rPr lang="en-US">
                <a:cs typeface="Arial" charset="0"/>
                <a:sym typeface="Symbol" charset="0"/>
              </a:rPr>
              <a:t>2	    50.29	    33.52	1.5 </a:t>
            </a:r>
          </a:p>
          <a:p>
            <a:r>
              <a:rPr lang="en-US">
                <a:cs typeface="Arial" charset="0"/>
                <a:sym typeface="Symbol" charset="0"/>
              </a:rPr>
              <a:t>4	  201.14	  268.19	0.75 </a:t>
            </a:r>
          </a:p>
          <a:p>
            <a:r>
              <a:rPr lang="en-US">
                <a:cs typeface="Arial" charset="0"/>
                <a:sym typeface="Symbol" charset="0"/>
              </a:rPr>
              <a:t>10	1257.14	4190.47	0.3</a:t>
            </a:r>
          </a:p>
        </p:txBody>
      </p:sp>
      <p:sp>
        <p:nvSpPr>
          <p:cNvPr id="11"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grpSp>
        <p:nvGrpSpPr>
          <p:cNvPr id="5" name="Group 4"/>
          <p:cNvGrpSpPr/>
          <p:nvPr/>
        </p:nvGrpSpPr>
        <p:grpSpPr>
          <a:xfrm>
            <a:off x="1254236" y="4010731"/>
            <a:ext cx="7100777" cy="1704269"/>
            <a:chOff x="1254236" y="4010731"/>
            <a:chExt cx="7100777" cy="1704269"/>
          </a:xfrm>
        </p:grpSpPr>
        <p:sp>
          <p:nvSpPr>
            <p:cNvPr id="3" name="TextBox 2"/>
            <p:cNvSpPr txBox="1"/>
            <p:nvPr/>
          </p:nvSpPr>
          <p:spPr>
            <a:xfrm>
              <a:off x="1254236" y="4010731"/>
              <a:ext cx="685800" cy="400110"/>
            </a:xfrm>
            <a:prstGeom prst="rect">
              <a:avLst/>
            </a:prstGeom>
            <a:noFill/>
          </p:spPr>
          <p:txBody>
            <a:bodyPr wrap="square" rtlCol="0">
              <a:spAutoFit/>
            </a:bodyPr>
            <a:lstStyle/>
            <a:p>
              <a:r>
                <a:rPr lang="en-US" b="1">
                  <a:solidFill>
                    <a:srgbClr val="000090"/>
                  </a:solidFill>
                </a:rPr>
                <a:t>µm</a:t>
              </a:r>
            </a:p>
          </p:txBody>
        </p:sp>
        <p:grpSp>
          <p:nvGrpSpPr>
            <p:cNvPr id="2" name="Group 10"/>
            <p:cNvGrpSpPr>
              <a:grpSpLocks/>
            </p:cNvGrpSpPr>
            <p:nvPr/>
          </p:nvGrpSpPr>
          <p:grpSpPr bwMode="auto">
            <a:xfrm>
              <a:off x="6135688" y="4029075"/>
              <a:ext cx="2219325" cy="1685925"/>
              <a:chOff x="3865" y="2538"/>
              <a:chExt cx="1398" cy="1062"/>
            </a:xfrm>
          </p:grpSpPr>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l="5302" t="8308" r="7576" b="10089"/>
              <a:stretch>
                <a:fillRect/>
              </a:stretch>
            </p:blipFill>
            <p:spPr bwMode="auto">
              <a:xfrm>
                <a:off x="4512" y="2538"/>
                <a:ext cx="24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noChangeArrowheads="1"/>
              </p:cNvPicPr>
              <p:nvPr/>
            </p:nvPicPr>
            <p:blipFill>
              <a:blip r:embed="rId4">
                <a:extLst>
                  <a:ext uri="{28A0092B-C50C-407E-A947-70E740481C1C}">
                    <a14:useLocalDpi xmlns:a14="http://schemas.microsoft.com/office/drawing/2010/main" val="0"/>
                  </a:ext>
                </a:extLst>
              </a:blip>
              <a:srcRect l="8458" t="5305" b="6531"/>
              <a:stretch>
                <a:fillRect/>
              </a:stretch>
            </p:blipFill>
            <p:spPr bwMode="auto">
              <a:xfrm>
                <a:off x="4224" y="2736"/>
                <a:ext cx="103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Line 8"/>
              <p:cNvSpPr>
                <a:spLocks noChangeShapeType="1"/>
              </p:cNvSpPr>
              <p:nvPr/>
            </p:nvSpPr>
            <p:spPr bwMode="auto">
              <a:xfrm flipV="1">
                <a:off x="3893" y="2609"/>
                <a:ext cx="609" cy="50"/>
              </a:xfrm>
              <a:prstGeom prst="line">
                <a:avLst/>
              </a:prstGeom>
              <a:noFill/>
              <a:ln w="19050">
                <a:solidFill>
                  <a:srgbClr val="D108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9"/>
              <p:cNvSpPr>
                <a:spLocks noChangeShapeType="1"/>
              </p:cNvSpPr>
              <p:nvPr/>
            </p:nvSpPr>
            <p:spPr bwMode="auto">
              <a:xfrm flipH="1">
                <a:off x="3865" y="3216"/>
                <a:ext cx="551" cy="18"/>
              </a:xfrm>
              <a:prstGeom prst="line">
                <a:avLst/>
              </a:prstGeom>
              <a:noFill/>
              <a:ln w="19050">
                <a:solidFill>
                  <a:srgbClr val="5F3C2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 name="TextBox 11"/>
            <p:cNvSpPr txBox="1"/>
            <p:nvPr/>
          </p:nvSpPr>
          <p:spPr>
            <a:xfrm>
              <a:off x="1389118" y="4933890"/>
              <a:ext cx="685800" cy="400110"/>
            </a:xfrm>
            <a:prstGeom prst="rect">
              <a:avLst/>
            </a:prstGeom>
            <a:noFill/>
          </p:spPr>
          <p:txBody>
            <a:bodyPr wrap="square" rtlCol="0">
              <a:spAutoFit/>
            </a:bodyPr>
            <a:lstStyle/>
            <a:p>
              <a:r>
                <a:rPr lang="en-US" b="1">
                  <a:solidFill>
                    <a:srgbClr val="000090"/>
                  </a:solidFill>
                </a:rPr>
                <a:t>µm</a:t>
              </a:r>
            </a:p>
          </p:txBody>
        </p:sp>
      </p:grpSp>
    </p:spTree>
    <p:extLst>
      <p:ext uri="{BB962C8B-B14F-4D97-AF65-F5344CB8AC3E}">
        <p14:creationId xmlns:p14="http://schemas.microsoft.com/office/powerpoint/2010/main" val="4029391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up)">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left)">
                                      <p:cBhvr>
                                        <p:cTn id="1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24581"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6018" y="5997714"/>
            <a:ext cx="8571964"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#4: </a:t>
            </a:r>
            <a:r>
              <a:rPr lang="en-US" u="sng"/>
              <a:t>Role</a:t>
            </a:r>
            <a:r>
              <a:rPr lang="en-US"/>
              <a:t> of conserved regulators is variable between species.</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3" name="Picture 2"/>
          <p:cNvPicPr>
            <a:picLocks noChangeAspect="1"/>
          </p:cNvPicPr>
          <p:nvPr/>
        </p:nvPicPr>
        <p:blipFill>
          <a:blip r:embed="rId4"/>
          <a:stretch>
            <a:fillRect/>
          </a:stretch>
        </p:blipFill>
        <p:spPr>
          <a:xfrm>
            <a:off x="2694375" y="2133600"/>
            <a:ext cx="6297225" cy="3429000"/>
          </a:xfrm>
          <a:prstGeom prst="rect">
            <a:avLst/>
          </a:prstGeom>
        </p:spPr>
      </p:pic>
      <p:sp>
        <p:nvSpPr>
          <p:cNvPr id="4" name="TextBox 3"/>
          <p:cNvSpPr txBox="1"/>
          <p:nvPr/>
        </p:nvSpPr>
        <p:spPr>
          <a:xfrm>
            <a:off x="7595" y="2133600"/>
            <a:ext cx="2659405" cy="3416320"/>
          </a:xfrm>
          <a:prstGeom prst="rect">
            <a:avLst/>
          </a:prstGeom>
          <a:noFill/>
        </p:spPr>
        <p:txBody>
          <a:bodyPr wrap="square" rtlCol="0">
            <a:spAutoFit/>
          </a:bodyPr>
          <a:lstStyle/>
          <a:p>
            <a:r>
              <a:rPr lang="en-US" sz="1800">
                <a:solidFill>
                  <a:srgbClr val="800000"/>
                </a:solidFill>
              </a:rPr>
              <a:t>…</a:t>
            </a:r>
            <a:r>
              <a:rPr lang="en-US" sz="1800" i="1">
                <a:solidFill>
                  <a:srgbClr val="800000"/>
                </a:solidFill>
              </a:rPr>
              <a:t>organisms of the most different sorts are constructed from the very same battery of genes. The diversity of life forms results from small changes in the regulatory systems that govern expression of these genes. </a:t>
            </a:r>
          </a:p>
          <a:p>
            <a:r>
              <a:rPr lang="en-US" sz="1800" i="1">
                <a:solidFill>
                  <a:srgbClr val="800000"/>
                </a:solidFill>
              </a:rPr>
              <a:t> – </a:t>
            </a:r>
            <a:r>
              <a:rPr lang="en-US" sz="1800">
                <a:solidFill>
                  <a:srgbClr val="800000"/>
                </a:solidFill>
              </a:rPr>
              <a:t>François Jacob,</a:t>
            </a:r>
            <a:r>
              <a:rPr lang="en-US" sz="1800" i="1">
                <a:solidFill>
                  <a:srgbClr val="800000"/>
                </a:solidFill>
              </a:rPr>
              <a:t> </a:t>
            </a:r>
          </a:p>
          <a:p>
            <a:r>
              <a:rPr lang="en-US" sz="1800" i="1">
                <a:solidFill>
                  <a:srgbClr val="800000"/>
                </a:solidFill>
              </a:rPr>
              <a:t>Of Flies, Mice, and Men</a:t>
            </a:r>
            <a:endParaRPr lang="en-US" sz="1800">
              <a:solidFill>
                <a:srgbClr val="800000"/>
              </a:solidFill>
            </a:endParaRPr>
          </a:p>
        </p:txBody>
      </p:sp>
      <p:sp>
        <p:nvSpPr>
          <p:cNvPr id="9" name="Rectangle 8"/>
          <p:cNvSpPr/>
          <p:nvPr/>
        </p:nvSpPr>
        <p:spPr>
          <a:xfrm>
            <a:off x="5715000" y="685800"/>
            <a:ext cx="2109522" cy="400110"/>
          </a:xfrm>
          <a:prstGeom prst="rect">
            <a:avLst/>
          </a:prstGeom>
        </p:spPr>
        <p:txBody>
          <a:bodyPr wrap="none">
            <a:spAutoFit/>
          </a:bodyPr>
          <a:lstStyle/>
          <a:p>
            <a:r>
              <a:rPr lang="is-IS"/>
              <a:t>PMID: 19632175</a:t>
            </a:r>
            <a:endParaRPr lang="en-US"/>
          </a:p>
        </p:txBody>
      </p:sp>
    </p:spTree>
    <p:extLst>
      <p:ext uri="{BB962C8B-B14F-4D97-AF65-F5344CB8AC3E}">
        <p14:creationId xmlns:p14="http://schemas.microsoft.com/office/powerpoint/2010/main" val="83328580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14400" y="946800"/>
            <a:ext cx="7238355" cy="5840960"/>
            <a:chOff x="914400" y="946800"/>
            <a:chExt cx="7238355" cy="5840960"/>
          </a:xfrm>
        </p:grpSpPr>
        <p:grpSp>
          <p:nvGrpSpPr>
            <p:cNvPr id="10" name="Group 9"/>
            <p:cNvGrpSpPr/>
            <p:nvPr/>
          </p:nvGrpSpPr>
          <p:grpSpPr>
            <a:xfrm>
              <a:off x="914400" y="5390760"/>
              <a:ext cx="7238355" cy="1397000"/>
              <a:chOff x="101600" y="5390760"/>
              <a:chExt cx="7238355" cy="1397000"/>
            </a:xfrm>
          </p:grpSpPr>
          <p:grpSp>
            <p:nvGrpSpPr>
              <p:cNvPr id="8" name="Group 7"/>
              <p:cNvGrpSpPr/>
              <p:nvPr/>
            </p:nvGrpSpPr>
            <p:grpSpPr>
              <a:xfrm>
                <a:off x="101600" y="5397500"/>
                <a:ext cx="6146800" cy="1384300"/>
                <a:chOff x="23420" y="5473700"/>
                <a:chExt cx="6146800" cy="1384300"/>
              </a:xfrm>
            </p:grpSpPr>
            <p:pic>
              <p:nvPicPr>
                <p:cNvPr id="6" name="Picture 5"/>
                <p:cNvPicPr>
                  <a:picLocks noChangeAspect="1"/>
                </p:cNvPicPr>
                <p:nvPr/>
              </p:nvPicPr>
              <p:blipFill>
                <a:blip r:embed="rId3"/>
                <a:stretch>
                  <a:fillRect/>
                </a:stretch>
              </p:blipFill>
              <p:spPr>
                <a:xfrm>
                  <a:off x="23420" y="5473700"/>
                  <a:ext cx="6146800" cy="1384300"/>
                </a:xfrm>
                <a:prstGeom prst="rect">
                  <a:avLst/>
                </a:prstGeom>
                <a:solidFill>
                  <a:srgbClr val="FFFFFF"/>
                </a:solidFill>
                <a:ln>
                  <a:solidFill>
                    <a:srgbClr val="000090"/>
                  </a:solidFill>
                </a:ln>
              </p:spPr>
            </p:pic>
            <p:sp>
              <p:nvSpPr>
                <p:cNvPr id="5" name="Rectangle 4"/>
                <p:cNvSpPr/>
                <p:nvPr/>
              </p:nvSpPr>
              <p:spPr>
                <a:xfrm>
                  <a:off x="4045079" y="6146280"/>
                  <a:ext cx="1917036" cy="369332"/>
                </a:xfrm>
                <a:prstGeom prst="rect">
                  <a:avLst/>
                </a:prstGeom>
              </p:spPr>
              <p:txBody>
                <a:bodyPr wrap="none">
                  <a:spAutoFit/>
                </a:bodyPr>
                <a:lstStyle/>
                <a:p>
                  <a:r>
                    <a:rPr lang="tr-TR" sz="1800"/>
                    <a:t>PMID: 21668997</a:t>
                  </a:r>
                  <a:endParaRPr lang="en-US" sz="1800"/>
                </a:p>
              </p:txBody>
            </p:sp>
            <p:pic>
              <p:nvPicPr>
                <p:cNvPr id="7" name="Picture 6"/>
                <p:cNvPicPr>
                  <a:picLocks noChangeAspect="1"/>
                </p:cNvPicPr>
                <p:nvPr/>
              </p:nvPicPr>
              <p:blipFill>
                <a:blip r:embed="rId4"/>
                <a:stretch>
                  <a:fillRect/>
                </a:stretch>
              </p:blipFill>
              <p:spPr>
                <a:xfrm>
                  <a:off x="2895600" y="6527279"/>
                  <a:ext cx="3048000" cy="271397"/>
                </a:xfrm>
                <a:prstGeom prst="rect">
                  <a:avLst/>
                </a:prstGeom>
              </p:spPr>
            </p:pic>
          </p:grpSp>
          <p:pic>
            <p:nvPicPr>
              <p:cNvPr id="9" name="Picture 8"/>
              <p:cNvPicPr>
                <a:picLocks noChangeAspect="1"/>
              </p:cNvPicPr>
              <p:nvPr/>
            </p:nvPicPr>
            <p:blipFill>
              <a:blip r:embed="rId5"/>
              <a:stretch>
                <a:fillRect/>
              </a:stretch>
            </p:blipFill>
            <p:spPr>
              <a:xfrm>
                <a:off x="6292205" y="5390760"/>
                <a:ext cx="1047750" cy="1397000"/>
              </a:xfrm>
              <a:prstGeom prst="rect">
                <a:avLst/>
              </a:prstGeom>
            </p:spPr>
          </p:pic>
        </p:grpSp>
        <p:pic>
          <p:nvPicPr>
            <p:cNvPr id="11" name="Picture 10"/>
            <p:cNvPicPr>
              <a:picLocks noChangeAspect="1"/>
            </p:cNvPicPr>
            <p:nvPr/>
          </p:nvPicPr>
          <p:blipFill>
            <a:blip r:embed="rId6"/>
            <a:stretch>
              <a:fillRect/>
            </a:stretch>
          </p:blipFill>
          <p:spPr>
            <a:xfrm>
              <a:off x="1295400" y="946800"/>
              <a:ext cx="6553200" cy="4294437"/>
            </a:xfrm>
            <a:prstGeom prst="rect">
              <a:avLst/>
            </a:prstGeom>
            <a:ln>
              <a:solidFill>
                <a:srgbClr val="000090"/>
              </a:solidFill>
            </a:ln>
          </p:spPr>
        </p:pic>
      </p:grpSp>
      <p:sp>
        <p:nvSpPr>
          <p:cNvPr id="2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grpSp>
        <p:nvGrpSpPr>
          <p:cNvPr id="18" name="Group 17"/>
          <p:cNvGrpSpPr/>
          <p:nvPr/>
        </p:nvGrpSpPr>
        <p:grpSpPr>
          <a:xfrm>
            <a:off x="5565772" y="609096"/>
            <a:ext cx="3425828" cy="662681"/>
            <a:chOff x="5565772" y="609096"/>
            <a:chExt cx="3425828" cy="662681"/>
          </a:xfrm>
        </p:grpSpPr>
        <p:sp>
          <p:nvSpPr>
            <p:cNvPr id="16" name="Freeform 15"/>
            <p:cNvSpPr/>
            <p:nvPr/>
          </p:nvSpPr>
          <p:spPr>
            <a:xfrm>
              <a:off x="5565772" y="609096"/>
              <a:ext cx="2941631" cy="298068"/>
            </a:xfrm>
            <a:custGeom>
              <a:avLst/>
              <a:gdLst>
                <a:gd name="connsiteX0" fmla="*/ 0 w 2941631"/>
                <a:gd name="connsiteY0" fmla="*/ 272149 h 298068"/>
                <a:gd name="connsiteX1" fmla="*/ 51835 w 2941631"/>
                <a:gd name="connsiteY1" fmla="*/ 207352 h 298068"/>
                <a:gd name="connsiteX2" fmla="*/ 90711 w 2941631"/>
                <a:gd name="connsiteY2" fmla="*/ 168473 h 298068"/>
                <a:gd name="connsiteX3" fmla="*/ 136067 w 2941631"/>
                <a:gd name="connsiteY3" fmla="*/ 110156 h 298068"/>
                <a:gd name="connsiteX4" fmla="*/ 194381 w 2941631"/>
                <a:gd name="connsiteY4" fmla="*/ 51838 h 298068"/>
                <a:gd name="connsiteX5" fmla="*/ 207340 w 2941631"/>
                <a:gd name="connsiteY5" fmla="*/ 38878 h 298068"/>
                <a:gd name="connsiteX6" fmla="*/ 246216 w 2941631"/>
                <a:gd name="connsiteY6" fmla="*/ 12960 h 298068"/>
                <a:gd name="connsiteX7" fmla="*/ 265654 w 2941631"/>
                <a:gd name="connsiteY7" fmla="*/ 38878 h 298068"/>
                <a:gd name="connsiteX8" fmla="*/ 278613 w 2941631"/>
                <a:gd name="connsiteY8" fmla="*/ 116635 h 298068"/>
                <a:gd name="connsiteX9" fmla="*/ 356365 w 2941631"/>
                <a:gd name="connsiteY9" fmla="*/ 207352 h 298068"/>
                <a:gd name="connsiteX10" fmla="*/ 427638 w 2941631"/>
                <a:gd name="connsiteY10" fmla="*/ 246230 h 298068"/>
                <a:gd name="connsiteX11" fmla="*/ 505390 w 2941631"/>
                <a:gd name="connsiteY11" fmla="*/ 285109 h 298068"/>
                <a:gd name="connsiteX12" fmla="*/ 537787 w 2941631"/>
                <a:gd name="connsiteY12" fmla="*/ 291589 h 298068"/>
                <a:gd name="connsiteX13" fmla="*/ 557225 w 2941631"/>
                <a:gd name="connsiteY13" fmla="*/ 298068 h 298068"/>
                <a:gd name="connsiteX14" fmla="*/ 615540 w 2941631"/>
                <a:gd name="connsiteY14" fmla="*/ 285109 h 298068"/>
                <a:gd name="connsiteX15" fmla="*/ 667375 w 2941631"/>
                <a:gd name="connsiteY15" fmla="*/ 252710 h 298068"/>
                <a:gd name="connsiteX16" fmla="*/ 693292 w 2941631"/>
                <a:gd name="connsiteY16" fmla="*/ 226791 h 298068"/>
                <a:gd name="connsiteX17" fmla="*/ 777524 w 2941631"/>
                <a:gd name="connsiteY17" fmla="*/ 155514 h 298068"/>
                <a:gd name="connsiteX18" fmla="*/ 829359 w 2941631"/>
                <a:gd name="connsiteY18" fmla="*/ 116635 h 298068"/>
                <a:gd name="connsiteX19" fmla="*/ 907111 w 2941631"/>
                <a:gd name="connsiteY19" fmla="*/ 51838 h 298068"/>
                <a:gd name="connsiteX20" fmla="*/ 945987 w 2941631"/>
                <a:gd name="connsiteY20" fmla="*/ 19439 h 298068"/>
                <a:gd name="connsiteX21" fmla="*/ 1004301 w 2941631"/>
                <a:gd name="connsiteY21" fmla="*/ 25919 h 298068"/>
                <a:gd name="connsiteX22" fmla="*/ 1017260 w 2941631"/>
                <a:gd name="connsiteY22" fmla="*/ 45358 h 298068"/>
                <a:gd name="connsiteX23" fmla="*/ 1056136 w 2941631"/>
                <a:gd name="connsiteY23" fmla="*/ 64797 h 298068"/>
                <a:gd name="connsiteX24" fmla="*/ 1075574 w 2941631"/>
                <a:gd name="connsiteY24" fmla="*/ 84237 h 298068"/>
                <a:gd name="connsiteX25" fmla="*/ 1088533 w 2941631"/>
                <a:gd name="connsiteY25" fmla="*/ 149034 h 298068"/>
                <a:gd name="connsiteX26" fmla="*/ 1095012 w 2941631"/>
                <a:gd name="connsiteY26" fmla="*/ 174953 h 298068"/>
                <a:gd name="connsiteX27" fmla="*/ 1101492 w 2941631"/>
                <a:gd name="connsiteY27" fmla="*/ 220311 h 298068"/>
                <a:gd name="connsiteX28" fmla="*/ 1120930 w 2941631"/>
                <a:gd name="connsiteY28" fmla="*/ 252710 h 298068"/>
                <a:gd name="connsiteX29" fmla="*/ 1153327 w 2941631"/>
                <a:gd name="connsiteY29" fmla="*/ 285109 h 298068"/>
                <a:gd name="connsiteX30" fmla="*/ 1315311 w 2941631"/>
                <a:gd name="connsiteY30" fmla="*/ 213832 h 298068"/>
                <a:gd name="connsiteX31" fmla="*/ 1360666 w 2941631"/>
                <a:gd name="connsiteY31" fmla="*/ 194392 h 298068"/>
                <a:gd name="connsiteX32" fmla="*/ 1399542 w 2941631"/>
                <a:gd name="connsiteY32" fmla="*/ 187913 h 298068"/>
                <a:gd name="connsiteX33" fmla="*/ 1490254 w 2941631"/>
                <a:gd name="connsiteY33" fmla="*/ 168473 h 298068"/>
                <a:gd name="connsiteX34" fmla="*/ 1548568 w 2941631"/>
                <a:gd name="connsiteY34" fmla="*/ 136075 h 298068"/>
                <a:gd name="connsiteX35" fmla="*/ 1580965 w 2941631"/>
                <a:gd name="connsiteY35" fmla="*/ 116635 h 298068"/>
                <a:gd name="connsiteX36" fmla="*/ 1606882 w 2941631"/>
                <a:gd name="connsiteY36" fmla="*/ 97196 h 298068"/>
                <a:gd name="connsiteX37" fmla="*/ 1691114 w 2941631"/>
                <a:gd name="connsiteY37" fmla="*/ 32399 h 298068"/>
                <a:gd name="connsiteX38" fmla="*/ 1749428 w 2941631"/>
                <a:gd name="connsiteY38" fmla="*/ 6480 h 298068"/>
                <a:gd name="connsiteX39" fmla="*/ 1801263 w 2941631"/>
                <a:gd name="connsiteY39" fmla="*/ 90716 h 298068"/>
                <a:gd name="connsiteX40" fmla="*/ 1833660 w 2941631"/>
                <a:gd name="connsiteY40" fmla="*/ 110156 h 298068"/>
                <a:gd name="connsiteX41" fmla="*/ 1879015 w 2941631"/>
                <a:gd name="connsiteY41" fmla="*/ 155514 h 298068"/>
                <a:gd name="connsiteX42" fmla="*/ 1904933 w 2941631"/>
                <a:gd name="connsiteY42" fmla="*/ 174953 h 298068"/>
                <a:gd name="connsiteX43" fmla="*/ 1963247 w 2941631"/>
                <a:gd name="connsiteY43" fmla="*/ 246230 h 298068"/>
                <a:gd name="connsiteX44" fmla="*/ 1982685 w 2941631"/>
                <a:gd name="connsiteY44" fmla="*/ 259190 h 298068"/>
                <a:gd name="connsiteX45" fmla="*/ 2261298 w 2941631"/>
                <a:gd name="connsiteY45" fmla="*/ 129595 h 298068"/>
                <a:gd name="connsiteX46" fmla="*/ 2390885 w 2941631"/>
                <a:gd name="connsiteY46" fmla="*/ 45358 h 298068"/>
                <a:gd name="connsiteX47" fmla="*/ 2403844 w 2941631"/>
                <a:gd name="connsiteY47" fmla="*/ 25919 h 298068"/>
                <a:gd name="connsiteX48" fmla="*/ 2429761 w 2941631"/>
                <a:gd name="connsiteY48" fmla="*/ 19439 h 298068"/>
                <a:gd name="connsiteX49" fmla="*/ 2481596 w 2941631"/>
                <a:gd name="connsiteY49" fmla="*/ 0 h 298068"/>
                <a:gd name="connsiteX50" fmla="*/ 2501034 w 2941631"/>
                <a:gd name="connsiteY50" fmla="*/ 6480 h 298068"/>
                <a:gd name="connsiteX51" fmla="*/ 2520472 w 2941631"/>
                <a:gd name="connsiteY51" fmla="*/ 58318 h 298068"/>
                <a:gd name="connsiteX52" fmla="*/ 2539910 w 2941631"/>
                <a:gd name="connsiteY52" fmla="*/ 181433 h 298068"/>
                <a:gd name="connsiteX53" fmla="*/ 2552869 w 2941631"/>
                <a:gd name="connsiteY53" fmla="*/ 200872 h 298068"/>
                <a:gd name="connsiteX54" fmla="*/ 2721332 w 2941631"/>
                <a:gd name="connsiteY54" fmla="*/ 187913 h 298068"/>
                <a:gd name="connsiteX55" fmla="*/ 2740770 w 2941631"/>
                <a:gd name="connsiteY55" fmla="*/ 174953 h 298068"/>
                <a:gd name="connsiteX56" fmla="*/ 2766688 w 2941631"/>
                <a:gd name="connsiteY56" fmla="*/ 161994 h 298068"/>
                <a:gd name="connsiteX57" fmla="*/ 2799085 w 2941631"/>
                <a:gd name="connsiteY57" fmla="*/ 149034 h 298068"/>
                <a:gd name="connsiteX58" fmla="*/ 2831481 w 2941631"/>
                <a:gd name="connsiteY58" fmla="*/ 129595 h 298068"/>
                <a:gd name="connsiteX59" fmla="*/ 2889796 w 2941631"/>
                <a:gd name="connsiteY59" fmla="*/ 116635 h 298068"/>
                <a:gd name="connsiteX60" fmla="*/ 2941631 w 2941631"/>
                <a:gd name="connsiteY60" fmla="*/ 103676 h 2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41631" h="298068">
                  <a:moveTo>
                    <a:pt x="0" y="272149"/>
                  </a:moveTo>
                  <a:cubicBezTo>
                    <a:pt x="30203" y="211741"/>
                    <a:pt x="3753" y="251066"/>
                    <a:pt x="51835" y="207352"/>
                  </a:cubicBezTo>
                  <a:cubicBezTo>
                    <a:pt x="65395" y="195023"/>
                    <a:pt x="90711" y="168473"/>
                    <a:pt x="90711" y="168473"/>
                  </a:cubicBezTo>
                  <a:cubicBezTo>
                    <a:pt x="106245" y="121873"/>
                    <a:pt x="83618" y="180092"/>
                    <a:pt x="136067" y="110156"/>
                  </a:cubicBezTo>
                  <a:cubicBezTo>
                    <a:pt x="179041" y="52854"/>
                    <a:pt x="154453" y="65149"/>
                    <a:pt x="194381" y="51838"/>
                  </a:cubicBezTo>
                  <a:cubicBezTo>
                    <a:pt x="198701" y="47518"/>
                    <a:pt x="202453" y="42544"/>
                    <a:pt x="207340" y="38878"/>
                  </a:cubicBezTo>
                  <a:cubicBezTo>
                    <a:pt x="219799" y="29533"/>
                    <a:pt x="246216" y="12960"/>
                    <a:pt x="246216" y="12960"/>
                  </a:cubicBezTo>
                  <a:cubicBezTo>
                    <a:pt x="252695" y="21599"/>
                    <a:pt x="262433" y="28570"/>
                    <a:pt x="265654" y="38878"/>
                  </a:cubicBezTo>
                  <a:cubicBezTo>
                    <a:pt x="273491" y="63958"/>
                    <a:pt x="263341" y="95252"/>
                    <a:pt x="278613" y="116635"/>
                  </a:cubicBezTo>
                  <a:cubicBezTo>
                    <a:pt x="302605" y="150226"/>
                    <a:pt x="321845" y="182419"/>
                    <a:pt x="356365" y="207352"/>
                  </a:cubicBezTo>
                  <a:cubicBezTo>
                    <a:pt x="378303" y="223197"/>
                    <a:pt x="404051" y="232962"/>
                    <a:pt x="427638" y="246230"/>
                  </a:cubicBezTo>
                  <a:cubicBezTo>
                    <a:pt x="463637" y="266481"/>
                    <a:pt x="462175" y="270703"/>
                    <a:pt x="505390" y="285109"/>
                  </a:cubicBezTo>
                  <a:cubicBezTo>
                    <a:pt x="515838" y="288592"/>
                    <a:pt x="527103" y="288918"/>
                    <a:pt x="537787" y="291589"/>
                  </a:cubicBezTo>
                  <a:cubicBezTo>
                    <a:pt x="544413" y="293245"/>
                    <a:pt x="550746" y="295908"/>
                    <a:pt x="557225" y="298068"/>
                  </a:cubicBezTo>
                  <a:cubicBezTo>
                    <a:pt x="576663" y="293748"/>
                    <a:pt x="596788" y="291807"/>
                    <a:pt x="615540" y="285109"/>
                  </a:cubicBezTo>
                  <a:cubicBezTo>
                    <a:pt x="617204" y="284515"/>
                    <a:pt x="660592" y="258525"/>
                    <a:pt x="667375" y="252710"/>
                  </a:cubicBezTo>
                  <a:cubicBezTo>
                    <a:pt x="676651" y="244758"/>
                    <a:pt x="684131" y="234875"/>
                    <a:pt x="693292" y="226791"/>
                  </a:cubicBezTo>
                  <a:cubicBezTo>
                    <a:pt x="720871" y="202455"/>
                    <a:pt x="748100" y="177583"/>
                    <a:pt x="777524" y="155514"/>
                  </a:cubicBezTo>
                  <a:cubicBezTo>
                    <a:pt x="794802" y="142554"/>
                    <a:pt x="813105" y="130858"/>
                    <a:pt x="829359" y="116635"/>
                  </a:cubicBezTo>
                  <a:cubicBezTo>
                    <a:pt x="907576" y="48190"/>
                    <a:pt x="851608" y="79590"/>
                    <a:pt x="907111" y="51838"/>
                  </a:cubicBezTo>
                  <a:cubicBezTo>
                    <a:pt x="911790" y="47159"/>
                    <a:pt x="936147" y="20259"/>
                    <a:pt x="945987" y="19439"/>
                  </a:cubicBezTo>
                  <a:cubicBezTo>
                    <a:pt x="965477" y="17815"/>
                    <a:pt x="984863" y="23759"/>
                    <a:pt x="1004301" y="25919"/>
                  </a:cubicBezTo>
                  <a:cubicBezTo>
                    <a:pt x="1008621" y="32399"/>
                    <a:pt x="1011754" y="39851"/>
                    <a:pt x="1017260" y="45358"/>
                  </a:cubicBezTo>
                  <a:cubicBezTo>
                    <a:pt x="1029822" y="57921"/>
                    <a:pt x="1040324" y="59527"/>
                    <a:pt x="1056136" y="64797"/>
                  </a:cubicBezTo>
                  <a:cubicBezTo>
                    <a:pt x="1062615" y="71277"/>
                    <a:pt x="1070491" y="76612"/>
                    <a:pt x="1075574" y="84237"/>
                  </a:cubicBezTo>
                  <a:cubicBezTo>
                    <a:pt x="1083892" y="96715"/>
                    <a:pt x="1087777" y="144877"/>
                    <a:pt x="1088533" y="149034"/>
                  </a:cubicBezTo>
                  <a:cubicBezTo>
                    <a:pt x="1090126" y="157796"/>
                    <a:pt x="1093419" y="166191"/>
                    <a:pt x="1095012" y="174953"/>
                  </a:cubicBezTo>
                  <a:cubicBezTo>
                    <a:pt x="1097744" y="189980"/>
                    <a:pt x="1096662" y="205822"/>
                    <a:pt x="1101492" y="220311"/>
                  </a:cubicBezTo>
                  <a:cubicBezTo>
                    <a:pt x="1105475" y="232259"/>
                    <a:pt x="1113063" y="242875"/>
                    <a:pt x="1120930" y="252710"/>
                  </a:cubicBezTo>
                  <a:cubicBezTo>
                    <a:pt x="1130470" y="264636"/>
                    <a:pt x="1153327" y="285109"/>
                    <a:pt x="1153327" y="285109"/>
                  </a:cubicBezTo>
                  <a:cubicBezTo>
                    <a:pt x="1324721" y="253943"/>
                    <a:pt x="1107892" y="302735"/>
                    <a:pt x="1315311" y="213832"/>
                  </a:cubicBezTo>
                  <a:cubicBezTo>
                    <a:pt x="1330429" y="207352"/>
                    <a:pt x="1344945" y="199230"/>
                    <a:pt x="1360666" y="194392"/>
                  </a:cubicBezTo>
                  <a:cubicBezTo>
                    <a:pt x="1373222" y="190528"/>
                    <a:pt x="1386696" y="190666"/>
                    <a:pt x="1399542" y="187913"/>
                  </a:cubicBezTo>
                  <a:cubicBezTo>
                    <a:pt x="1512579" y="163690"/>
                    <a:pt x="1398065" y="183839"/>
                    <a:pt x="1490254" y="168473"/>
                  </a:cubicBezTo>
                  <a:cubicBezTo>
                    <a:pt x="1510794" y="158203"/>
                    <a:pt x="1529587" y="149634"/>
                    <a:pt x="1548568" y="136075"/>
                  </a:cubicBezTo>
                  <a:cubicBezTo>
                    <a:pt x="1579699" y="113837"/>
                    <a:pt x="1540811" y="130020"/>
                    <a:pt x="1580965" y="116635"/>
                  </a:cubicBezTo>
                  <a:cubicBezTo>
                    <a:pt x="1589604" y="110155"/>
                    <a:pt x="1598450" y="103942"/>
                    <a:pt x="1606882" y="97196"/>
                  </a:cubicBezTo>
                  <a:cubicBezTo>
                    <a:pt x="1640896" y="69983"/>
                    <a:pt x="1653107" y="55789"/>
                    <a:pt x="1691114" y="32399"/>
                  </a:cubicBezTo>
                  <a:cubicBezTo>
                    <a:pt x="1717696" y="16040"/>
                    <a:pt x="1724921" y="14650"/>
                    <a:pt x="1749428" y="6480"/>
                  </a:cubicBezTo>
                  <a:cubicBezTo>
                    <a:pt x="1760877" y="35103"/>
                    <a:pt x="1773108" y="73821"/>
                    <a:pt x="1801263" y="90716"/>
                  </a:cubicBezTo>
                  <a:cubicBezTo>
                    <a:pt x="1812062" y="97196"/>
                    <a:pt x="1823985" y="102093"/>
                    <a:pt x="1833660" y="110156"/>
                  </a:cubicBezTo>
                  <a:cubicBezTo>
                    <a:pt x="1850085" y="123845"/>
                    <a:pt x="1861910" y="142685"/>
                    <a:pt x="1879015" y="155514"/>
                  </a:cubicBezTo>
                  <a:cubicBezTo>
                    <a:pt x="1887654" y="161994"/>
                    <a:pt x="1897669" y="166962"/>
                    <a:pt x="1904933" y="174953"/>
                  </a:cubicBezTo>
                  <a:cubicBezTo>
                    <a:pt x="1937008" y="210237"/>
                    <a:pt x="1933755" y="221651"/>
                    <a:pt x="1963247" y="246230"/>
                  </a:cubicBezTo>
                  <a:cubicBezTo>
                    <a:pt x="1969229" y="251216"/>
                    <a:pt x="1976206" y="254870"/>
                    <a:pt x="1982685" y="259190"/>
                  </a:cubicBezTo>
                  <a:cubicBezTo>
                    <a:pt x="2093761" y="222162"/>
                    <a:pt x="2152633" y="208629"/>
                    <a:pt x="2261298" y="129595"/>
                  </a:cubicBezTo>
                  <a:cubicBezTo>
                    <a:pt x="2350554" y="64678"/>
                    <a:pt x="2306891" y="92024"/>
                    <a:pt x="2390885" y="45358"/>
                  </a:cubicBezTo>
                  <a:cubicBezTo>
                    <a:pt x="2395205" y="38878"/>
                    <a:pt x="2397365" y="30239"/>
                    <a:pt x="2403844" y="25919"/>
                  </a:cubicBezTo>
                  <a:cubicBezTo>
                    <a:pt x="2411253" y="20979"/>
                    <a:pt x="2421423" y="22566"/>
                    <a:pt x="2429761" y="19439"/>
                  </a:cubicBezTo>
                  <a:cubicBezTo>
                    <a:pt x="2497522" y="-5973"/>
                    <a:pt x="2415071" y="16632"/>
                    <a:pt x="2481596" y="0"/>
                  </a:cubicBezTo>
                  <a:cubicBezTo>
                    <a:pt x="2488075" y="2160"/>
                    <a:pt x="2496205" y="1650"/>
                    <a:pt x="2501034" y="6480"/>
                  </a:cubicBezTo>
                  <a:cubicBezTo>
                    <a:pt x="2512329" y="17776"/>
                    <a:pt x="2516856" y="43854"/>
                    <a:pt x="2520472" y="58318"/>
                  </a:cubicBezTo>
                  <a:cubicBezTo>
                    <a:pt x="2525150" y="123814"/>
                    <a:pt x="2516702" y="135014"/>
                    <a:pt x="2539910" y="181433"/>
                  </a:cubicBezTo>
                  <a:cubicBezTo>
                    <a:pt x="2543393" y="188398"/>
                    <a:pt x="2548549" y="194392"/>
                    <a:pt x="2552869" y="200872"/>
                  </a:cubicBezTo>
                  <a:cubicBezTo>
                    <a:pt x="2609023" y="196552"/>
                    <a:pt x="2665540" y="195609"/>
                    <a:pt x="2721332" y="187913"/>
                  </a:cubicBezTo>
                  <a:cubicBezTo>
                    <a:pt x="2729046" y="186849"/>
                    <a:pt x="2734009" y="178817"/>
                    <a:pt x="2740770" y="174953"/>
                  </a:cubicBezTo>
                  <a:cubicBezTo>
                    <a:pt x="2749156" y="170161"/>
                    <a:pt x="2757862" y="165917"/>
                    <a:pt x="2766688" y="161994"/>
                  </a:cubicBezTo>
                  <a:cubicBezTo>
                    <a:pt x="2777316" y="157270"/>
                    <a:pt x="2788682" y="154236"/>
                    <a:pt x="2799085" y="149034"/>
                  </a:cubicBezTo>
                  <a:cubicBezTo>
                    <a:pt x="2810349" y="143402"/>
                    <a:pt x="2820217" y="135227"/>
                    <a:pt x="2831481" y="129595"/>
                  </a:cubicBezTo>
                  <a:cubicBezTo>
                    <a:pt x="2847432" y="121619"/>
                    <a:pt x="2874865" y="119124"/>
                    <a:pt x="2889796" y="116635"/>
                  </a:cubicBezTo>
                  <a:cubicBezTo>
                    <a:pt x="2918219" y="97686"/>
                    <a:pt x="2901447" y="103676"/>
                    <a:pt x="2941631" y="103676"/>
                  </a:cubicBez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7" name="TextBox 16"/>
            <p:cNvSpPr txBox="1"/>
            <p:nvPr/>
          </p:nvSpPr>
          <p:spPr>
            <a:xfrm rot="21151995">
              <a:off x="6248400" y="748557"/>
              <a:ext cx="2743200" cy="523220"/>
            </a:xfrm>
            <a:prstGeom prst="rect">
              <a:avLst/>
            </a:prstGeom>
            <a:noFill/>
          </p:spPr>
          <p:txBody>
            <a:bodyPr wrap="square" rtlCol="0">
              <a:spAutoFit/>
            </a:bodyPr>
            <a:lstStyle/>
            <a:p>
              <a:r>
                <a:rPr lang="en-US" sz="2800">
                  <a:solidFill>
                    <a:srgbClr val="FF0000"/>
                  </a:solidFill>
                  <a:latin typeface="Bradley Hand Bold"/>
                  <a:cs typeface="Bradley Hand Bold"/>
                </a:rPr>
                <a:t>transcriptomics</a:t>
              </a:r>
            </a:p>
          </p:txBody>
        </p:sp>
      </p:grpSp>
    </p:spTree>
    <p:extLst>
      <p:ext uri="{BB962C8B-B14F-4D97-AF65-F5344CB8AC3E}">
        <p14:creationId xmlns:p14="http://schemas.microsoft.com/office/powerpoint/2010/main" val="10781934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864928" y="257784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864928" y="357276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864928" y="456768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762000" y="5867400"/>
            <a:ext cx="7162800" cy="396875"/>
          </a:xfrm>
          <a:prstGeom prst="rect">
            <a:avLst/>
          </a:prstGeom>
          <a:solidFill>
            <a:srgbClr val="FFEFCF"/>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IF {1, 2, AND 3}, </a:t>
            </a:r>
            <a:r>
              <a:rPr lang="ja-JP" altLang="en-US"/>
              <a:t>“</a:t>
            </a:r>
            <a:r>
              <a:rPr lang="en-US"/>
              <a:t>regulation is probably conserved</a:t>
            </a:r>
            <a:r>
              <a:rPr lang="ja-JP" altLang="en-US"/>
              <a:t>”</a:t>
            </a:r>
            <a:r>
              <a:rPr lang="en-US"/>
              <a:t>.</a:t>
            </a:r>
          </a:p>
        </p:txBody>
      </p:sp>
      <p:grpSp>
        <p:nvGrpSpPr>
          <p:cNvPr id="8" name="Group 7"/>
          <p:cNvGrpSpPr/>
          <p:nvPr/>
        </p:nvGrpSpPr>
        <p:grpSpPr>
          <a:xfrm>
            <a:off x="152400" y="1219200"/>
            <a:ext cx="8878886" cy="1246186"/>
            <a:chOff x="112714" y="3365760"/>
            <a:chExt cx="8878886" cy="1246186"/>
          </a:xfrm>
        </p:grpSpPr>
        <p:grpSp>
          <p:nvGrpSpPr>
            <p:cNvPr id="7" name="Group 6"/>
            <p:cNvGrpSpPr/>
            <p:nvPr/>
          </p:nvGrpSpPr>
          <p:grpSpPr>
            <a:xfrm>
              <a:off x="112714" y="3365760"/>
              <a:ext cx="8878886" cy="1246186"/>
              <a:chOff x="76200" y="3352800"/>
              <a:chExt cx="8878886" cy="1246186"/>
            </a:xfrm>
          </p:grpSpPr>
          <p:grpSp>
            <p:nvGrpSpPr>
              <p:cNvPr id="92163" name="Group 14"/>
              <p:cNvGrpSpPr>
                <a:grpSpLocks/>
              </p:cNvGrpSpPr>
              <p:nvPr/>
            </p:nvGrpSpPr>
            <p:grpSpPr bwMode="auto">
              <a:xfrm>
                <a:off x="76200" y="3581400"/>
                <a:ext cx="7620000" cy="847725"/>
                <a:chOff x="576" y="672"/>
                <a:chExt cx="4800" cy="534"/>
              </a:xfrm>
            </p:grpSpPr>
            <p:pic>
              <p:nvPicPr>
                <p:cNvPr id="92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 y="864"/>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stormo-cropp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3352800"/>
                <a:ext cx="1182686" cy="1246186"/>
              </a:xfrm>
              <a:prstGeom prst="rect">
                <a:avLst/>
              </a:prstGeom>
            </p:spPr>
          </p:pic>
        </p:grpSp>
        <p:sp>
          <p:nvSpPr>
            <p:cNvPr id="6" name="Rectangle 5"/>
            <p:cNvSpPr/>
            <p:nvPr/>
          </p:nvSpPr>
          <p:spPr>
            <a:xfrm>
              <a:off x="4800600" y="4119926"/>
              <a:ext cx="1709322" cy="338554"/>
            </a:xfrm>
            <a:prstGeom prst="rect">
              <a:avLst/>
            </a:prstGeom>
          </p:spPr>
          <p:txBody>
            <a:bodyPr wrap="none">
              <a:spAutoFit/>
            </a:bodyPr>
            <a:lstStyle/>
            <a:p>
              <a:r>
                <a:rPr lang="is-IS" sz="1600"/>
                <a:t>PMID: 11934610</a:t>
              </a:r>
              <a:endParaRPr lang="en-US" sz="1600"/>
            </a:p>
          </p:txBody>
        </p:sp>
      </p:grpSp>
      <p:sp>
        <p:nvSpPr>
          <p:cNvPr id="2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cxnSp>
        <p:nvCxnSpPr>
          <p:cNvPr id="10" name="Straight Connector 9"/>
          <p:cNvCxnSpPr/>
          <p:nvPr/>
        </p:nvCxnSpPr>
        <p:spPr bwMode="auto">
          <a:xfrm>
            <a:off x="5562600" y="914400"/>
            <a:ext cx="2743200" cy="0"/>
          </a:xfrm>
          <a:prstGeom prst="line">
            <a:avLst/>
          </a:prstGeom>
          <a:solidFill>
            <a:schemeClr val="accent1"/>
          </a:solidFill>
          <a:ln w="19050" cap="flat" cmpd="sng" algn="ctr">
            <a:solidFill>
              <a:srgbClr val="800000"/>
            </a:solidFill>
            <a:prstDash val="solid"/>
            <a:round/>
            <a:headEnd type="none" w="med" len="med"/>
            <a:tailEnd type="none" w="med" len="med"/>
          </a:ln>
          <a:effectLst/>
        </p:spPr>
      </p:cxnSp>
    </p:spTree>
    <p:extLst>
      <p:ext uri="{BB962C8B-B14F-4D97-AF65-F5344CB8AC3E}">
        <p14:creationId xmlns:p14="http://schemas.microsoft.com/office/powerpoint/2010/main" val="6572072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additive="base">
                                        <p:cTn id="12" dur="500" fill="hold"/>
                                        <p:tgtEl>
                                          <p:spTgt spid="14342"/>
                                        </p:tgtEl>
                                        <p:attrNameLst>
                                          <p:attrName>ppt_x</p:attrName>
                                        </p:attrNameLst>
                                      </p:cBhvr>
                                      <p:tavLst>
                                        <p:tav tm="0">
                                          <p:val>
                                            <p:strVal val="#ppt_x"/>
                                          </p:val>
                                        </p:tav>
                                        <p:tav tm="100000">
                                          <p:val>
                                            <p:strVal val="#ppt_x"/>
                                          </p:val>
                                        </p:tav>
                                      </p:tavLst>
                                    </p:anim>
                                    <p:anim calcmode="lin" valueType="num">
                                      <p:cBhvr additive="base">
                                        <p:cTn id="13"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343"/>
                                        </p:tgtEl>
                                        <p:attrNameLst>
                                          <p:attrName>style.visibility</p:attrName>
                                        </p:attrNameLst>
                                      </p:cBhvr>
                                      <p:to>
                                        <p:strVal val="visible"/>
                                      </p:to>
                                    </p:set>
                                    <p:anim calcmode="lin" valueType="num">
                                      <p:cBhvr additive="base">
                                        <p:cTn id="18" dur="500" fill="hold"/>
                                        <p:tgtEl>
                                          <p:spTgt spid="14343"/>
                                        </p:tgtEl>
                                        <p:attrNameLst>
                                          <p:attrName>ppt_x</p:attrName>
                                        </p:attrNameLst>
                                      </p:cBhvr>
                                      <p:tavLst>
                                        <p:tav tm="0">
                                          <p:val>
                                            <p:strVal val="#ppt_x"/>
                                          </p:val>
                                        </p:tav>
                                        <p:tav tm="100000">
                                          <p:val>
                                            <p:strVal val="#ppt_x"/>
                                          </p:val>
                                        </p:tav>
                                      </p:tavLst>
                                    </p:anim>
                                    <p:anim calcmode="lin" valueType="num">
                                      <p:cBhvr additive="base">
                                        <p:cTn id="19"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344"/>
                                        </p:tgtEl>
                                        <p:attrNameLst>
                                          <p:attrName>style.visibility</p:attrName>
                                        </p:attrNameLst>
                                      </p:cBhvr>
                                      <p:to>
                                        <p:strVal val="visible"/>
                                      </p:to>
                                    </p:set>
                                    <p:anim calcmode="lin" valueType="num">
                                      <p:cBhvr additive="base">
                                        <p:cTn id="24" dur="500" fill="hold"/>
                                        <p:tgtEl>
                                          <p:spTgt spid="14344"/>
                                        </p:tgtEl>
                                        <p:attrNameLst>
                                          <p:attrName>ppt_x</p:attrName>
                                        </p:attrNameLst>
                                      </p:cBhvr>
                                      <p:tavLst>
                                        <p:tav tm="0">
                                          <p:val>
                                            <p:strVal val="#ppt_x"/>
                                          </p:val>
                                        </p:tav>
                                        <p:tav tm="100000">
                                          <p:val>
                                            <p:strVal val="#ppt_x"/>
                                          </p:val>
                                        </p:tav>
                                      </p:tavLst>
                                    </p:anim>
                                    <p:anim calcmode="lin" valueType="num">
                                      <p:cBhvr additive="base">
                                        <p:cTn id="25"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345"/>
                                        </p:tgtEl>
                                        <p:attrNameLst>
                                          <p:attrName>style.visibility</p:attrName>
                                        </p:attrNameLst>
                                      </p:cBhvr>
                                      <p:to>
                                        <p:strVal val="visible"/>
                                      </p:to>
                                    </p:set>
                                    <p:anim calcmode="lin" valueType="num">
                                      <p:cBhvr additive="base">
                                        <p:cTn id="30" dur="500" fill="hold"/>
                                        <p:tgtEl>
                                          <p:spTgt spid="14345"/>
                                        </p:tgtEl>
                                        <p:attrNameLst>
                                          <p:attrName>ppt_x</p:attrName>
                                        </p:attrNameLst>
                                      </p:cBhvr>
                                      <p:tavLst>
                                        <p:tav tm="0">
                                          <p:val>
                                            <p:strVal val="#ppt_x"/>
                                          </p:val>
                                        </p:tav>
                                        <p:tav tm="100000">
                                          <p:val>
                                            <p:strVal val="#ppt_x"/>
                                          </p:val>
                                        </p:tav>
                                      </p:tavLst>
                                    </p:anim>
                                    <p:anim calcmode="lin" valueType="num">
                                      <p:cBhvr additive="base">
                                        <p:cTn id="31"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P spid="14344" grpId="0" autoUpdateAnimBg="0"/>
      <p:bldP spid="1434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237" y="1562412"/>
            <a:ext cx="8682925" cy="3037171"/>
            <a:chOff x="0" y="1810383"/>
            <a:chExt cx="8682925" cy="3037171"/>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r="43898"/>
            <a:stretch/>
          </p:blipFill>
          <p:spPr>
            <a:xfrm>
              <a:off x="0" y="1810383"/>
              <a:ext cx="5129939" cy="3037171"/>
            </a:xfrm>
            <a:prstGeom prst="rect">
              <a:avLst/>
            </a:prstGeom>
          </p:spPr>
        </p:pic>
        <p:sp>
          <p:nvSpPr>
            <p:cNvPr id="9" name="Rectangle 8"/>
            <p:cNvSpPr/>
            <p:nvPr/>
          </p:nvSpPr>
          <p:spPr>
            <a:xfrm>
              <a:off x="5065363" y="1848171"/>
              <a:ext cx="3617562" cy="2930289"/>
            </a:xfrm>
            <a:prstGeom prst="rect">
              <a:avLst/>
            </a:prstGeom>
          </p:spPr>
          <p:txBody>
            <a:bodyPr wrap="square">
              <a:spAutoFit/>
            </a:bodyPr>
            <a:lstStyle/>
            <a:p>
              <a:pPr>
                <a:lnSpc>
                  <a:spcPts val="2100"/>
                </a:lnSpc>
              </a:pPr>
              <a:r>
                <a:rPr lang="en-US"/>
                <a:t>Nodes are classified into three categories:</a:t>
              </a:r>
            </a:p>
            <a:p>
              <a:endParaRPr lang="en-US" sz="900"/>
            </a:p>
            <a:p>
              <a:pPr marL="177800" indent="-177800">
                <a:lnSpc>
                  <a:spcPts val="2100"/>
                </a:lnSpc>
                <a:buFont typeface="Arial"/>
                <a:buChar char="•"/>
              </a:pPr>
              <a:r>
                <a:rPr lang="en-US"/>
                <a:t>master regulators (zero in-degree, </a:t>
              </a:r>
              <a:r>
                <a:rPr lang="en-US" b="1">
                  <a:solidFill>
                    <a:srgbClr val="FFF800"/>
                  </a:solidFill>
                  <a:effectLst>
                    <a:glow rad="127000">
                      <a:srgbClr val="000090">
                        <a:alpha val="75000"/>
                      </a:srgbClr>
                    </a:glow>
                  </a:effectLst>
                </a:rPr>
                <a:t>Yellow</a:t>
              </a:r>
              <a:r>
                <a:rPr lang="en-US"/>
                <a:t>), </a:t>
              </a:r>
            </a:p>
            <a:p>
              <a:pPr>
                <a:lnSpc>
                  <a:spcPts val="2100"/>
                </a:lnSpc>
              </a:pPr>
              <a:endParaRPr lang="en-US"/>
            </a:p>
            <a:p>
              <a:pPr marL="177800" indent="-177800">
                <a:lnSpc>
                  <a:spcPts val="2100"/>
                </a:lnSpc>
                <a:buFont typeface="Arial"/>
                <a:buChar char="•"/>
              </a:pPr>
              <a:r>
                <a:rPr lang="en-US"/>
                <a:t>middle managers (nonzero in- and out-degree, </a:t>
              </a:r>
              <a:r>
                <a:rPr lang="en-US" b="1">
                  <a:solidFill>
                    <a:srgbClr val="660066"/>
                  </a:solidFill>
                </a:rPr>
                <a:t>Purple</a:t>
              </a:r>
              <a:r>
                <a:rPr lang="en-US"/>
                <a:t>)</a:t>
              </a:r>
            </a:p>
            <a:p>
              <a:pPr>
                <a:lnSpc>
                  <a:spcPts val="2100"/>
                </a:lnSpc>
              </a:pPr>
              <a:endParaRPr lang="en-US"/>
            </a:p>
            <a:p>
              <a:pPr marL="177800" indent="-177800">
                <a:lnSpc>
                  <a:spcPts val="2100"/>
                </a:lnSpc>
                <a:buFont typeface="Arial"/>
                <a:buChar char="•"/>
              </a:pPr>
              <a:r>
                <a:rPr lang="en-US"/>
                <a:t>workhorses (zero out-degree, </a:t>
              </a:r>
              <a:r>
                <a:rPr lang="en-US" b="1">
                  <a:solidFill>
                    <a:srgbClr val="008000"/>
                  </a:solidFill>
                </a:rPr>
                <a:t>Green</a:t>
              </a:r>
              <a:r>
                <a:rPr lang="en-US"/>
                <a:t>). </a:t>
              </a:r>
            </a:p>
          </p:txBody>
        </p:sp>
      </p:grpSp>
      <p:grpSp>
        <p:nvGrpSpPr>
          <p:cNvPr id="4" name="Group 3"/>
          <p:cNvGrpSpPr/>
          <p:nvPr/>
        </p:nvGrpSpPr>
        <p:grpSpPr>
          <a:xfrm>
            <a:off x="0" y="0"/>
            <a:ext cx="9144000" cy="1507978"/>
            <a:chOff x="0" y="0"/>
            <a:chExt cx="9144000" cy="1507978"/>
          </a:xfrm>
        </p:grpSpPr>
        <p:grpSp>
          <p:nvGrpSpPr>
            <p:cNvPr id="7" name="Group 6"/>
            <p:cNvGrpSpPr>
              <a:grpSpLocks noChangeAspect="1"/>
            </p:cNvGrpSpPr>
            <p:nvPr/>
          </p:nvGrpSpPr>
          <p:grpSpPr>
            <a:xfrm>
              <a:off x="0" y="0"/>
              <a:ext cx="7939454" cy="1507978"/>
              <a:chOff x="0" y="602046"/>
              <a:chExt cx="9144000" cy="1760154"/>
            </a:xfrm>
          </p:grpSpPr>
          <p:pic>
            <p:nvPicPr>
              <p:cNvPr id="5" name="Picture 4"/>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4"/>
              <a:stretch>
                <a:fillRect/>
              </a:stretch>
            </p:blipFill>
            <p:spPr>
              <a:xfrm>
                <a:off x="5906421" y="1613185"/>
                <a:ext cx="3114398" cy="313894"/>
              </a:xfrm>
              <a:prstGeom prst="rect">
                <a:avLst/>
              </a:prstGeom>
            </p:spPr>
          </p:pic>
        </p:grpSp>
        <p:pic>
          <p:nvPicPr>
            <p:cNvPr id="2" name="Picture 1"/>
            <p:cNvPicPr>
              <a:picLocks noChangeAspect="1"/>
            </p:cNvPicPr>
            <p:nvPr/>
          </p:nvPicPr>
          <p:blipFill>
            <a:blip r:embed="rId5"/>
            <a:stretch>
              <a:fillRect/>
            </a:stretch>
          </p:blipFill>
          <p:spPr>
            <a:xfrm>
              <a:off x="7999552" y="0"/>
              <a:ext cx="1144448" cy="1507978"/>
            </a:xfrm>
            <a:prstGeom prst="rect">
              <a:avLst/>
            </a:prstGeom>
          </p:spPr>
        </p:pic>
        <p:sp>
          <p:nvSpPr>
            <p:cNvPr id="3" name="Rectangle 2"/>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1" name="TextBox 10"/>
          <p:cNvSpPr txBox="1"/>
          <p:nvPr/>
        </p:nvSpPr>
        <p:spPr>
          <a:xfrm>
            <a:off x="138384" y="5004137"/>
            <a:ext cx="8763000" cy="1015663"/>
          </a:xfrm>
          <a:prstGeom prst="rect">
            <a:avLst/>
          </a:prstGeom>
          <a:noFill/>
        </p:spPr>
        <p:txBody>
          <a:bodyPr wrap="square" rtlCol="0">
            <a:spAutoFit/>
          </a:bodyPr>
          <a:lstStyle/>
          <a:p>
            <a:pPr>
              <a:tabLst>
                <a:tab pos="174625" algn="l"/>
              </a:tabLst>
            </a:pPr>
            <a:r>
              <a:rPr lang="en-US" sz="2000">
                <a:latin typeface="Georgia" charset="0"/>
                <a:ea typeface="Georgia" charset="0"/>
                <a:cs typeface="Georgia" charset="0"/>
              </a:rPr>
              <a:t>	The low overlap between modules in biological networks</a:t>
            </a:r>
            <a:r>
              <a:rPr lang="is-IS" sz="2000">
                <a:latin typeface="Georgia" charset="0"/>
                <a:ea typeface="Georgia" charset="0"/>
                <a:cs typeface="Georgia" charset="0"/>
              </a:rPr>
              <a:t>…</a:t>
            </a:r>
            <a:r>
              <a:rPr lang="en-US" sz="2000">
                <a:latin typeface="Georgia" charset="0"/>
                <a:ea typeface="Georgia" charset="0"/>
                <a:cs typeface="Georgia" charset="0"/>
              </a:rPr>
              <a:t> </a:t>
            </a:r>
            <a:r>
              <a:rPr lang="en-US" sz="2000" u="sng">
                <a:latin typeface="Georgia" charset="0"/>
                <a:ea typeface="Georgia" charset="0"/>
                <a:cs typeface="Georgia" charset="0"/>
              </a:rPr>
              <a:t>increases robustness</a:t>
            </a:r>
            <a:r>
              <a:rPr lang="en-US" sz="2000">
                <a:latin typeface="Georgia" charset="0"/>
                <a:ea typeface="Georgia" charset="0"/>
                <a:cs typeface="Georgia" charset="0"/>
              </a:rPr>
              <a:t>. Modules tend to work more independently by recruiting different sets of workhorses from the broad base of the network hierarchy.”</a:t>
            </a:r>
          </a:p>
        </p:txBody>
      </p:sp>
    </p:spTree>
    <p:extLst>
      <p:ext uri="{BB962C8B-B14F-4D97-AF65-F5344CB8AC3E}">
        <p14:creationId xmlns:p14="http://schemas.microsoft.com/office/powerpoint/2010/main" val="218197806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r="1270"/>
          <a:stretch/>
        </p:blipFill>
        <p:spPr>
          <a:xfrm>
            <a:off x="116237" y="1562412"/>
            <a:ext cx="9027763" cy="3037171"/>
          </a:xfrm>
          <a:prstGeom prst="rect">
            <a:avLst/>
          </a:prstGeom>
        </p:spPr>
      </p:pic>
      <p:grpSp>
        <p:nvGrpSpPr>
          <p:cNvPr id="4" name="Group 3"/>
          <p:cNvGrpSpPr/>
          <p:nvPr/>
        </p:nvGrpSpPr>
        <p:grpSpPr>
          <a:xfrm>
            <a:off x="0" y="0"/>
            <a:ext cx="9144000" cy="1507978"/>
            <a:chOff x="0" y="0"/>
            <a:chExt cx="9144000" cy="1507978"/>
          </a:xfrm>
        </p:grpSpPr>
        <p:grpSp>
          <p:nvGrpSpPr>
            <p:cNvPr id="7" name="Group 6"/>
            <p:cNvGrpSpPr>
              <a:grpSpLocks noChangeAspect="1"/>
            </p:cNvGrpSpPr>
            <p:nvPr/>
          </p:nvGrpSpPr>
          <p:grpSpPr>
            <a:xfrm>
              <a:off x="0" y="0"/>
              <a:ext cx="7939454" cy="1507978"/>
              <a:chOff x="0" y="602046"/>
              <a:chExt cx="9144000" cy="1760154"/>
            </a:xfrm>
          </p:grpSpPr>
          <p:pic>
            <p:nvPicPr>
              <p:cNvPr id="5" name="Picture 4"/>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4"/>
              <a:stretch>
                <a:fillRect/>
              </a:stretch>
            </p:blipFill>
            <p:spPr>
              <a:xfrm>
                <a:off x="5906421" y="1613185"/>
                <a:ext cx="3114398" cy="313894"/>
              </a:xfrm>
              <a:prstGeom prst="rect">
                <a:avLst/>
              </a:prstGeom>
            </p:spPr>
          </p:pic>
        </p:grpSp>
        <p:pic>
          <p:nvPicPr>
            <p:cNvPr id="2" name="Picture 1"/>
            <p:cNvPicPr>
              <a:picLocks noChangeAspect="1"/>
            </p:cNvPicPr>
            <p:nvPr/>
          </p:nvPicPr>
          <p:blipFill>
            <a:blip r:embed="rId5"/>
            <a:stretch>
              <a:fillRect/>
            </a:stretch>
          </p:blipFill>
          <p:spPr>
            <a:xfrm>
              <a:off x="7999552" y="0"/>
              <a:ext cx="1144448" cy="1507978"/>
            </a:xfrm>
            <a:prstGeom prst="rect">
              <a:avLst/>
            </a:prstGeom>
          </p:spPr>
        </p:pic>
        <p:sp>
          <p:nvSpPr>
            <p:cNvPr id="3" name="Rectangle 2"/>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3" name="Rectangle 12"/>
          <p:cNvSpPr/>
          <p:nvPr/>
        </p:nvSpPr>
        <p:spPr>
          <a:xfrm>
            <a:off x="138384" y="4679357"/>
            <a:ext cx="8929416" cy="1111843"/>
          </a:xfrm>
          <a:prstGeom prst="rect">
            <a:avLst/>
          </a:prstGeom>
        </p:spPr>
        <p:txBody>
          <a:bodyPr wrap="square">
            <a:spAutoFit/>
          </a:bodyPr>
          <a:lstStyle/>
          <a:p>
            <a:pPr>
              <a:lnSpc>
                <a:spcPts val="1980"/>
              </a:lnSpc>
              <a:tabLst>
                <a:tab pos="228600" algn="l"/>
              </a:tabLst>
            </a:pPr>
            <a:r>
              <a:rPr lang="en-US" sz="1800"/>
              <a:t>	</a:t>
            </a:r>
            <a:r>
              <a:rPr lang="en-US" sz="1800">
                <a:latin typeface="Georgia"/>
                <a:cs typeface="Georgia"/>
              </a:rPr>
              <a:t>“From an engineering point of view, the </a:t>
            </a:r>
            <a:r>
              <a:rPr lang="en-US" sz="1800" b="1">
                <a:latin typeface="Georgia"/>
                <a:cs typeface="Georgia"/>
              </a:rPr>
              <a:t>reuse</a:t>
            </a:r>
            <a:r>
              <a:rPr lang="en-US" sz="1800">
                <a:latin typeface="Georgia"/>
                <a:cs typeface="Georgia"/>
              </a:rPr>
              <a:t> of common nodes between modules is a cost-effective way to construct a complex system. However, such optimized usage of functions comes at the </a:t>
            </a:r>
            <a:r>
              <a:rPr lang="en-US" sz="1800" u="sng">
                <a:latin typeface="Georgia"/>
                <a:cs typeface="Georgia"/>
              </a:rPr>
              <a:t>expense of robustness</a:t>
            </a:r>
            <a:r>
              <a:rPr lang="en-US" sz="1800">
                <a:latin typeface="Georgia"/>
                <a:cs typeface="Georgia"/>
              </a:rPr>
              <a:t>, because </a:t>
            </a:r>
            <a:r>
              <a:rPr lang="en-US" sz="1800">
                <a:solidFill>
                  <a:srgbClr val="800000"/>
                </a:solidFill>
                <a:latin typeface="Georgia"/>
                <a:cs typeface="Georgia"/>
              </a:rPr>
              <a:t>breakdown of a generic function causes problems in </a:t>
            </a:r>
            <a:r>
              <a:rPr lang="en-US" sz="1800" i="1">
                <a:solidFill>
                  <a:srgbClr val="800000"/>
                </a:solidFill>
                <a:latin typeface="Georgia"/>
                <a:cs typeface="Georgia"/>
              </a:rPr>
              <a:t>many</a:t>
            </a:r>
            <a:r>
              <a:rPr lang="en-US" sz="1800">
                <a:solidFill>
                  <a:srgbClr val="800000"/>
                </a:solidFill>
                <a:latin typeface="Georgia"/>
                <a:cs typeface="Georgia"/>
              </a:rPr>
              <a:t> modules</a:t>
            </a:r>
            <a:r>
              <a:rPr lang="en-US" sz="1800">
                <a:latin typeface="Georgia"/>
                <a:cs typeface="Georgia"/>
              </a:rPr>
              <a:t>.”</a:t>
            </a:r>
          </a:p>
        </p:txBody>
      </p:sp>
      <p:sp>
        <p:nvSpPr>
          <p:cNvPr id="14" name="TextBox 13"/>
          <p:cNvSpPr txBox="1"/>
          <p:nvPr/>
        </p:nvSpPr>
        <p:spPr>
          <a:xfrm>
            <a:off x="152400" y="5867400"/>
            <a:ext cx="8915400" cy="857927"/>
          </a:xfrm>
          <a:prstGeom prst="rect">
            <a:avLst/>
          </a:prstGeom>
          <a:noFill/>
        </p:spPr>
        <p:txBody>
          <a:bodyPr wrap="square" rtlCol="0">
            <a:spAutoFit/>
          </a:bodyPr>
          <a:lstStyle/>
          <a:p>
            <a:pPr>
              <a:lnSpc>
                <a:spcPts val="1980"/>
              </a:lnSpc>
              <a:tabLst>
                <a:tab pos="228600" algn="l"/>
              </a:tabLst>
            </a:pPr>
            <a:r>
              <a:rPr lang="en-US" sz="1800">
                <a:latin typeface="Georgia"/>
                <a:cs typeface="Georgia"/>
              </a:rPr>
              <a:t>	“More importantly, generic functions lead to potential </a:t>
            </a:r>
            <a:r>
              <a:rPr lang="en-US" sz="1800" b="1">
                <a:latin typeface="Georgia"/>
                <a:cs typeface="Georgia"/>
              </a:rPr>
              <a:t>fragility</a:t>
            </a:r>
            <a:r>
              <a:rPr lang="en-US" sz="1800">
                <a:latin typeface="Georgia"/>
                <a:cs typeface="Georgia"/>
              </a:rPr>
              <a:t> in the sense that modifying any module may require compensating changes in a generic function. As a result, </a:t>
            </a:r>
            <a:r>
              <a:rPr lang="en-US" sz="1800">
                <a:solidFill>
                  <a:srgbClr val="800000"/>
                </a:solidFill>
                <a:latin typeface="Georgia"/>
                <a:cs typeface="Georgia"/>
              </a:rPr>
              <a:t>generic functions have to be updated more often</a:t>
            </a:r>
            <a:r>
              <a:rPr lang="en-US" sz="1800">
                <a:latin typeface="Georgia"/>
                <a:cs typeface="Georgia"/>
              </a:rPr>
              <a:t>…”</a:t>
            </a:r>
          </a:p>
        </p:txBody>
      </p:sp>
    </p:spTree>
    <p:extLst>
      <p:ext uri="{BB962C8B-B14F-4D97-AF65-F5344CB8AC3E}">
        <p14:creationId xmlns:p14="http://schemas.microsoft.com/office/powerpoint/2010/main" val="121136652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14400" y="1981200"/>
            <a:ext cx="7289800" cy="3136900"/>
            <a:chOff x="914400" y="2379962"/>
            <a:chExt cx="7289800" cy="313690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939800" y="2379962"/>
              <a:ext cx="7264400" cy="3136900"/>
            </a:xfrm>
            <a:prstGeom prst="rect">
              <a:avLst/>
            </a:prstGeom>
          </p:spPr>
        </p:pic>
        <p:sp>
          <p:nvSpPr>
            <p:cNvPr id="3" name="Rounded Rectangle 2"/>
            <p:cNvSpPr/>
            <p:nvPr/>
          </p:nvSpPr>
          <p:spPr bwMode="auto">
            <a:xfrm>
              <a:off x="914400" y="2438400"/>
              <a:ext cx="355569" cy="323449"/>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grpSp>
        <p:nvGrpSpPr>
          <p:cNvPr id="12" name="Group 11"/>
          <p:cNvGrpSpPr/>
          <p:nvPr/>
        </p:nvGrpSpPr>
        <p:grpSpPr>
          <a:xfrm>
            <a:off x="0" y="0"/>
            <a:ext cx="9144000" cy="1507978"/>
            <a:chOff x="0" y="0"/>
            <a:chExt cx="9144000" cy="1507978"/>
          </a:xfrm>
        </p:grpSpPr>
        <p:grpSp>
          <p:nvGrpSpPr>
            <p:cNvPr id="13" name="Group 12"/>
            <p:cNvGrpSpPr>
              <a:grpSpLocks noChangeAspect="1"/>
            </p:cNvGrpSpPr>
            <p:nvPr/>
          </p:nvGrpSpPr>
          <p:grpSpPr>
            <a:xfrm>
              <a:off x="0" y="0"/>
              <a:ext cx="7939454" cy="1507978"/>
              <a:chOff x="0" y="602046"/>
              <a:chExt cx="9144000" cy="1760154"/>
            </a:xfrm>
          </p:grpSpPr>
          <p:pic>
            <p:nvPicPr>
              <p:cNvPr id="16" name="Picture 15"/>
              <p:cNvPicPr>
                <a:picLocks noChangeAspect="1"/>
              </p:cNvPicPr>
              <p:nvPr/>
            </p:nvPicPr>
            <p:blipFill>
              <a:blip r:embed="rId3"/>
              <a:stretch>
                <a:fillRect/>
              </a:stretch>
            </p:blipFill>
            <p:spPr>
              <a:xfrm>
                <a:off x="0" y="602046"/>
                <a:ext cx="9144000" cy="1760154"/>
              </a:xfrm>
              <a:prstGeom prst="rect">
                <a:avLst/>
              </a:prstGeom>
              <a:solidFill>
                <a:srgbClr val="333399"/>
              </a:solidFill>
              <a:ln>
                <a:solidFill>
                  <a:srgbClr val="000090"/>
                </a:solidFill>
              </a:ln>
            </p:spPr>
          </p:pic>
          <p:pic>
            <p:nvPicPr>
              <p:cNvPr id="17" name="Picture 16"/>
              <p:cNvPicPr>
                <a:picLocks noChangeAspect="1"/>
              </p:cNvPicPr>
              <p:nvPr/>
            </p:nvPicPr>
            <p:blipFill>
              <a:blip r:embed="rId4"/>
              <a:stretch>
                <a:fillRect/>
              </a:stretch>
            </p:blipFill>
            <p:spPr>
              <a:xfrm>
                <a:off x="5906421" y="1613185"/>
                <a:ext cx="3114398" cy="313894"/>
              </a:xfrm>
              <a:prstGeom prst="rect">
                <a:avLst/>
              </a:prstGeom>
            </p:spPr>
          </p:pic>
        </p:grpSp>
        <p:pic>
          <p:nvPicPr>
            <p:cNvPr id="14" name="Picture 13"/>
            <p:cNvPicPr>
              <a:picLocks noChangeAspect="1"/>
            </p:cNvPicPr>
            <p:nvPr/>
          </p:nvPicPr>
          <p:blipFill>
            <a:blip r:embed="rId5"/>
            <a:stretch>
              <a:fillRect/>
            </a:stretch>
          </p:blipFill>
          <p:spPr>
            <a:xfrm>
              <a:off x="7999552" y="0"/>
              <a:ext cx="1144448" cy="1507978"/>
            </a:xfrm>
            <a:prstGeom prst="rect">
              <a:avLst/>
            </a:prstGeom>
          </p:spPr>
        </p:pic>
        <p:sp>
          <p:nvSpPr>
            <p:cNvPr id="15" name="Rectangle 14"/>
            <p:cNvSpPr/>
            <p:nvPr/>
          </p:nvSpPr>
          <p:spPr>
            <a:xfrm>
              <a:off x="6223251" y="1168934"/>
              <a:ext cx="1723549" cy="338554"/>
            </a:xfrm>
            <a:prstGeom prst="rect">
              <a:avLst/>
            </a:prstGeom>
          </p:spPr>
          <p:txBody>
            <a:bodyPr wrap="none">
              <a:spAutoFit/>
            </a:bodyPr>
            <a:lstStyle/>
            <a:p>
              <a:r>
                <a:rPr lang="is-IS" sz="1600">
                  <a:solidFill>
                    <a:srgbClr val="454545"/>
                  </a:solidFill>
                  <a:latin typeface="ArialMT" charset="0"/>
                </a:rPr>
                <a:t>PMID 20439753 </a:t>
              </a:r>
              <a:endParaRPr lang="en-US" sz="1600"/>
            </a:p>
          </p:txBody>
        </p:sp>
      </p:grpSp>
      <p:sp>
        <p:nvSpPr>
          <p:cNvPr id="18" name="Rectangle 17"/>
          <p:cNvSpPr/>
          <p:nvPr/>
        </p:nvSpPr>
        <p:spPr>
          <a:xfrm>
            <a:off x="702803" y="5638800"/>
            <a:ext cx="7696498" cy="707886"/>
          </a:xfrm>
          <a:prstGeom prst="rect">
            <a:avLst/>
          </a:prstGeom>
          <a:solidFill>
            <a:srgbClr val="FFDF8C"/>
          </a:solidFill>
          <a:ln>
            <a:solidFill>
              <a:srgbClr val="000090"/>
            </a:solid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sz="2000" dirty="0" smtClean="0">
                <a:solidFill>
                  <a:srgbClr val="000090"/>
                </a:solidFill>
                <a:latin typeface="Georgia" charset="0"/>
                <a:ea typeface="Georgia" charset="0"/>
                <a:cs typeface="Georgia" charset="0"/>
              </a:rPr>
              <a:t>But bacteria still have SOME “master regulators”, presumably to help coordinate expression of the thousands of genes.</a:t>
            </a:r>
            <a:endParaRPr lang="en-US" sz="2000" dirty="0">
              <a:solidFill>
                <a:srgbClr val="000090"/>
              </a:solidFill>
              <a:latin typeface="Georgia" charset="0"/>
              <a:ea typeface="Georgia" charset="0"/>
              <a:cs typeface="Georgia" charset="0"/>
            </a:endParaRPr>
          </a:p>
        </p:txBody>
      </p:sp>
    </p:spTree>
    <p:extLst>
      <p:ext uri="{BB962C8B-B14F-4D97-AF65-F5344CB8AC3E}">
        <p14:creationId xmlns:p14="http://schemas.microsoft.com/office/powerpoint/2010/main" val="104010887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871" y="533400"/>
            <a:ext cx="8899729" cy="6172855"/>
            <a:chOff x="91871" y="533400"/>
            <a:chExt cx="8899729" cy="6172855"/>
          </a:xfrm>
        </p:grpSpPr>
        <p:grpSp>
          <p:nvGrpSpPr>
            <p:cNvPr id="3" name="Group 2"/>
            <p:cNvGrpSpPr/>
            <p:nvPr/>
          </p:nvGrpSpPr>
          <p:grpSpPr>
            <a:xfrm>
              <a:off x="91871" y="533400"/>
              <a:ext cx="8899729" cy="6172855"/>
              <a:chOff x="91871" y="533400"/>
              <a:chExt cx="8899729" cy="6172855"/>
            </a:xfrm>
          </p:grpSpPr>
          <p:grpSp>
            <p:nvGrpSpPr>
              <p:cNvPr id="86020" name="Group 12"/>
              <p:cNvGrpSpPr>
                <a:grpSpLocks/>
              </p:cNvGrpSpPr>
              <p:nvPr/>
            </p:nvGrpSpPr>
            <p:grpSpPr bwMode="auto">
              <a:xfrm>
                <a:off x="91871" y="4767283"/>
                <a:ext cx="6888163" cy="1914525"/>
                <a:chOff x="1248" y="114"/>
                <a:chExt cx="4339" cy="1206"/>
              </a:xfrm>
            </p:grpSpPr>
            <p:pic>
              <p:nvPicPr>
                <p:cNvPr id="860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114"/>
                  <a:ext cx="4339" cy="1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367"/>
                  <a:ext cx="242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 y="533400"/>
                <a:ext cx="8829675"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13"/>
              <p:cNvSpPr txBox="1">
                <a:spLocks noChangeArrowheads="1"/>
              </p:cNvSpPr>
              <p:nvPr/>
            </p:nvSpPr>
            <p:spPr bwMode="auto">
              <a:xfrm>
                <a:off x="7086600" y="4767263"/>
                <a:ext cx="1905000" cy="1938992"/>
              </a:xfrm>
              <a:prstGeom prst="rect">
                <a:avLst/>
              </a:prstGeom>
              <a:solidFill>
                <a:srgbClr val="FFDEB2"/>
              </a:solidFill>
              <a:ln w="9525">
                <a:solidFill>
                  <a:srgbClr val="0000FF"/>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Seven </a:t>
                </a:r>
                <a:r>
                  <a:rPr lang="en-US" sz="2000" b="1"/>
                  <a:t>global</a:t>
                </a:r>
                <a:r>
                  <a:rPr lang="en-US" sz="2000"/>
                  <a:t> regulators:</a:t>
                </a:r>
              </a:p>
              <a:p>
                <a:r>
                  <a:rPr lang="en-US" sz="2000"/>
                  <a:t>ArcA	    Crp</a:t>
                </a:r>
              </a:p>
              <a:p>
                <a:r>
                  <a:rPr lang="en-US" sz="2000"/>
                  <a:t>Fis    	    Fnr</a:t>
                </a:r>
              </a:p>
              <a:p>
                <a:r>
                  <a:rPr lang="en-US" sz="2000"/>
                  <a:t>Hns           Ihf</a:t>
                </a:r>
              </a:p>
              <a:p>
                <a:pPr algn="ctr"/>
                <a:r>
                  <a:rPr lang="en-US" sz="2000"/>
                  <a:t>Lrp</a:t>
                </a:r>
              </a:p>
            </p:txBody>
          </p:sp>
        </p:grpSp>
        <p:sp>
          <p:nvSpPr>
            <p:cNvPr id="4" name="Rectangle 3"/>
            <p:cNvSpPr/>
            <p:nvPr/>
          </p:nvSpPr>
          <p:spPr>
            <a:xfrm>
              <a:off x="2720211" y="4783436"/>
              <a:ext cx="1851789" cy="369332"/>
            </a:xfrm>
            <a:prstGeom prst="rect">
              <a:avLst/>
            </a:prstGeom>
          </p:spPr>
          <p:txBody>
            <a:bodyPr wrap="none">
              <a:spAutoFit/>
            </a:bodyPr>
            <a:lstStyle/>
            <a:p>
              <a:r>
                <a:rPr lang="is-IS">
                  <a:solidFill>
                    <a:srgbClr val="454545"/>
                  </a:solidFill>
                  <a:latin typeface="ArialMT" charset="0"/>
                </a:rPr>
                <a:t>PMID 14572541</a:t>
              </a:r>
              <a:endParaRPr lang="en-US"/>
            </a:p>
          </p:txBody>
        </p:sp>
      </p:grpSp>
      <p:sp>
        <p:nvSpPr>
          <p:cNvPr id="32" name="TextBox 12"/>
          <p:cNvSpPr txBox="1">
            <a:spLocks noChangeArrowheads="1"/>
          </p:cNvSpPr>
          <p:nvPr/>
        </p:nvSpPr>
        <p:spPr bwMode="auto">
          <a:xfrm>
            <a:off x="0" y="70072"/>
            <a:ext cx="91440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2100"/>
              </a:lnSpc>
            </a:pPr>
            <a:r>
              <a:rPr lang="en-US" sz="1800" b="1" i="1">
                <a:latin typeface="Georgia" charset="0"/>
                <a:ea typeface="Georgia" charset="0"/>
                <a:cs typeface="Georgia" charset="0"/>
              </a:rPr>
              <a:t>E. coli </a:t>
            </a:r>
            <a:r>
              <a:rPr lang="en-US" sz="1800" b="1">
                <a:latin typeface="Georgia" charset="0"/>
                <a:ea typeface="Georgia" charset="0"/>
                <a:cs typeface="Georgia" charset="0"/>
              </a:rPr>
              <a:t>transcriptional regulatory network follows a power-law distribution</a:t>
            </a:r>
          </a:p>
        </p:txBody>
      </p:sp>
      <p:sp>
        <p:nvSpPr>
          <p:cNvPr id="2" name="TextBox 1"/>
          <p:cNvSpPr txBox="1"/>
          <p:nvPr/>
        </p:nvSpPr>
        <p:spPr>
          <a:xfrm>
            <a:off x="7532852" y="533399"/>
            <a:ext cx="1447800" cy="4108817"/>
          </a:xfrm>
          <a:prstGeom prst="rect">
            <a:avLst/>
          </a:prstGeom>
          <a:solidFill>
            <a:schemeClr val="bg1">
              <a:alpha val="60000"/>
            </a:schemeClr>
          </a:solidFill>
        </p:spPr>
        <p:txBody>
          <a:bodyPr wrap="square" bIns="0" rtlCol="0">
            <a:spAutoFit/>
          </a:bodyPr>
          <a:lstStyle/>
          <a:p>
            <a:r>
              <a:rPr lang="en-US" b="1">
                <a:solidFill>
                  <a:srgbClr val="FFF800"/>
                </a:solidFill>
                <a:effectLst>
                  <a:glow rad="127000">
                    <a:srgbClr val="000090">
                      <a:alpha val="75000"/>
                    </a:srgbClr>
                  </a:glow>
                </a:effectLst>
              </a:rPr>
              <a:t>master / global regulators </a:t>
            </a:r>
          </a:p>
          <a:p>
            <a:endParaRPr lang="en-US"/>
          </a:p>
          <a:p>
            <a:endParaRPr lang="en-US"/>
          </a:p>
          <a:p>
            <a:endParaRPr lang="en-US"/>
          </a:p>
          <a:p>
            <a:r>
              <a:rPr lang="en-US" b="1">
                <a:solidFill>
                  <a:srgbClr val="660066"/>
                </a:solidFill>
              </a:rPr>
              <a:t>middle managers</a:t>
            </a:r>
            <a:endParaRPr lang="en-US"/>
          </a:p>
          <a:p>
            <a:endParaRPr lang="en-US"/>
          </a:p>
          <a:p>
            <a:endParaRPr lang="en-US" sz="1000"/>
          </a:p>
          <a:p>
            <a:endParaRPr lang="en-US"/>
          </a:p>
          <a:p>
            <a:endParaRPr lang="en-US" sz="1400"/>
          </a:p>
          <a:p>
            <a:r>
              <a:rPr lang="en-US" b="1">
                <a:solidFill>
                  <a:srgbClr val="008000"/>
                </a:solidFill>
              </a:rPr>
              <a:t>work-horses</a:t>
            </a:r>
          </a:p>
        </p:txBody>
      </p:sp>
      <p:grpSp>
        <p:nvGrpSpPr>
          <p:cNvPr id="15" name="Group 14"/>
          <p:cNvGrpSpPr/>
          <p:nvPr/>
        </p:nvGrpSpPr>
        <p:grpSpPr>
          <a:xfrm>
            <a:off x="222313" y="1066800"/>
            <a:ext cx="2731547" cy="3048000"/>
            <a:chOff x="91872" y="4767263"/>
            <a:chExt cx="2731547" cy="3048000"/>
          </a:xfrm>
        </p:grpSpPr>
        <p:sp>
          <p:nvSpPr>
            <p:cNvPr id="16" name="Rectangle 15"/>
            <p:cNvSpPr/>
            <p:nvPr/>
          </p:nvSpPr>
          <p:spPr>
            <a:xfrm>
              <a:off x="91872" y="4767263"/>
              <a:ext cx="2655348" cy="3048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TextBox 16"/>
            <p:cNvSpPr txBox="1"/>
            <p:nvPr/>
          </p:nvSpPr>
          <p:spPr>
            <a:xfrm>
              <a:off x="152400" y="4843515"/>
              <a:ext cx="2671019" cy="2954655"/>
            </a:xfrm>
            <a:prstGeom prst="rect">
              <a:avLst/>
            </a:prstGeom>
            <a:noFill/>
          </p:spPr>
          <p:txBody>
            <a:bodyPr wrap="square" rtlCol="0">
              <a:spAutoFit/>
            </a:bodyPr>
            <a:lstStyle/>
            <a:p>
              <a:pPr>
                <a:spcAft>
                  <a:spcPts val="600"/>
                </a:spcAft>
              </a:pPr>
              <a:r>
                <a:rPr lang="en-US" sz="1600" b="1">
                  <a:solidFill>
                    <a:srgbClr val="800000"/>
                  </a:solidFill>
                </a:rPr>
                <a:t>Master ≠ Global</a:t>
              </a:r>
            </a:p>
            <a:p>
              <a:pPr marL="403225" indent="-174625">
                <a:spcAft>
                  <a:spcPts val="600"/>
                </a:spcAft>
                <a:buFont typeface="Arial"/>
                <a:buChar char="•"/>
              </a:pPr>
              <a:r>
                <a:rPr lang="en-US" sz="1600" b="1">
                  <a:solidFill>
                    <a:srgbClr val="FFF800"/>
                  </a:solidFill>
                  <a:effectLst>
                    <a:glow rad="127000">
                      <a:srgbClr val="000090">
                        <a:alpha val="75000"/>
                      </a:srgbClr>
                    </a:glow>
                  </a:effectLst>
                </a:rPr>
                <a:t>Master </a:t>
              </a:r>
              <a:r>
                <a:rPr lang="en-US" sz="1600"/>
                <a:t>regulator defined as having no regulatory inputs (may not have a large number of outputs)</a:t>
              </a:r>
            </a:p>
            <a:p>
              <a:pPr marL="403225" indent="-174625">
                <a:spcAft>
                  <a:spcPts val="600"/>
                </a:spcAft>
                <a:buFont typeface="Arial"/>
                <a:buChar char="•"/>
              </a:pPr>
              <a:r>
                <a:rPr lang="en-US" sz="1600" b="1"/>
                <a:t>Global</a:t>
              </a:r>
              <a:r>
                <a:rPr lang="en-US" sz="1600"/>
                <a:t> regulator defined as having &gt; 100 outputs (generally does have regulatory inputs)</a:t>
              </a:r>
            </a:p>
          </p:txBody>
        </p:sp>
      </p:grpSp>
    </p:spTree>
    <p:extLst>
      <p:ext uri="{BB962C8B-B14F-4D97-AF65-F5344CB8AC3E}">
        <p14:creationId xmlns:p14="http://schemas.microsoft.com/office/powerpoint/2010/main" val="212734788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xmlns:p14="http://schemas.microsoft.com/office/powerpoint/2010/main" spd="slow">
        <p:blind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5622" y="584154"/>
            <a:ext cx="3595655" cy="3532934"/>
            <a:chOff x="-262447" y="758674"/>
            <a:chExt cx="3595655" cy="3532934"/>
          </a:xfrm>
        </p:grpSpPr>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141999" y="977828"/>
              <a:ext cx="3191209" cy="3191209"/>
            </a:xfrm>
            <a:prstGeom prst="rect">
              <a:avLst/>
            </a:prstGeom>
            <a:effectLst>
              <a:glow rad="101600">
                <a:schemeClr val="bg1">
                  <a:alpha val="60000"/>
                </a:schemeClr>
              </a:glow>
            </a:effectLst>
          </p:spPr>
        </p:pic>
        <p:sp>
          <p:nvSpPr>
            <p:cNvPr id="18" name="Rectangle 17"/>
            <p:cNvSpPr/>
            <p:nvPr/>
          </p:nvSpPr>
          <p:spPr>
            <a:xfrm>
              <a:off x="87090" y="2621092"/>
              <a:ext cx="1213794" cy="369332"/>
            </a:xfrm>
            <a:prstGeom prst="rect">
              <a:avLst/>
            </a:prstGeom>
          </p:spPr>
          <p:txBody>
            <a:bodyPr wrap="none">
              <a:spAutoFit/>
            </a:bodyPr>
            <a:lstStyle/>
            <a:p>
              <a:r>
                <a:rPr lang="en-US" b="1">
                  <a:latin typeface="Palatino Linotype"/>
                  <a:ea typeface="ＭＳ 明朝"/>
                  <a:cs typeface="Courier"/>
                </a:rPr>
                <a:t>PDB 1RI7</a:t>
              </a:r>
              <a:endParaRPr lang="en-US" b="1"/>
            </a:p>
          </p:txBody>
        </p:sp>
        <p:sp>
          <p:nvSpPr>
            <p:cNvPr id="20" name="TextBox 19"/>
            <p:cNvSpPr txBox="1"/>
            <p:nvPr/>
          </p:nvSpPr>
          <p:spPr>
            <a:xfrm>
              <a:off x="1564304" y="758674"/>
              <a:ext cx="906843" cy="923330"/>
            </a:xfrm>
            <a:prstGeom prst="rect">
              <a:avLst/>
            </a:prstGeom>
            <a:noFill/>
          </p:spPr>
          <p:txBody>
            <a:bodyPr wrap="square" rtlCol="0">
              <a:spAutoFit/>
            </a:bodyPr>
            <a:lstStyle/>
            <a:p>
              <a:pPr algn="ctr"/>
              <a:r>
                <a:rPr lang="en-US" b="1">
                  <a:latin typeface="Georgia" charset="0"/>
                  <a:ea typeface="Georgia" charset="0"/>
                  <a:cs typeface="Georgia" charset="0"/>
                </a:rPr>
                <a:t>H</a:t>
              </a:r>
              <a:r>
                <a:rPr lang="en-US">
                  <a:latin typeface="Georgia" charset="0"/>
                  <a:ea typeface="Georgia" charset="0"/>
                  <a:cs typeface="Georgia" charset="0"/>
                </a:rPr>
                <a:t>elix-</a:t>
              </a:r>
              <a:r>
                <a:rPr lang="en-US" b="1">
                  <a:latin typeface="Georgia" charset="0"/>
                  <a:ea typeface="Georgia" charset="0"/>
                  <a:cs typeface="Georgia" charset="0"/>
                </a:rPr>
                <a:t>T</a:t>
              </a:r>
              <a:r>
                <a:rPr lang="en-US">
                  <a:latin typeface="Georgia" charset="0"/>
                  <a:ea typeface="Georgia" charset="0"/>
                  <a:cs typeface="Georgia" charset="0"/>
                </a:rPr>
                <a:t>urn-</a:t>
              </a:r>
              <a:r>
                <a:rPr lang="en-US" b="1">
                  <a:latin typeface="Georgia" charset="0"/>
                  <a:ea typeface="Georgia" charset="0"/>
                  <a:cs typeface="Georgia" charset="0"/>
                </a:rPr>
                <a:t>H</a:t>
              </a:r>
              <a:r>
                <a:rPr lang="en-US">
                  <a:latin typeface="Georgia" charset="0"/>
                  <a:ea typeface="Georgia" charset="0"/>
                  <a:cs typeface="Georgia" charset="0"/>
                </a:rPr>
                <a:t>elix</a:t>
              </a:r>
            </a:p>
          </p:txBody>
        </p:sp>
        <p:sp>
          <p:nvSpPr>
            <p:cNvPr id="21" name="TextBox 20"/>
            <p:cNvSpPr txBox="1"/>
            <p:nvPr/>
          </p:nvSpPr>
          <p:spPr>
            <a:xfrm>
              <a:off x="-262447" y="3368278"/>
              <a:ext cx="1710755" cy="923330"/>
            </a:xfrm>
            <a:prstGeom prst="rect">
              <a:avLst/>
            </a:prstGeom>
            <a:noFill/>
          </p:spPr>
          <p:txBody>
            <a:bodyPr wrap="square" rtlCol="0">
              <a:spAutoFit/>
            </a:bodyPr>
            <a:lstStyle/>
            <a:p>
              <a:r>
                <a:rPr lang="en-US" b="1">
                  <a:latin typeface="Georgia" charset="0"/>
                  <a:ea typeface="Georgia" charset="0"/>
                  <a:cs typeface="Georgia" charset="0"/>
                </a:rPr>
                <a:t>R</a:t>
              </a:r>
              <a:r>
                <a:rPr lang="en-US">
                  <a:latin typeface="Georgia" charset="0"/>
                  <a:ea typeface="Georgia" charset="0"/>
                  <a:cs typeface="Georgia" charset="0"/>
                </a:rPr>
                <a:t>egulation of </a:t>
              </a:r>
              <a:r>
                <a:rPr lang="en-US" b="1">
                  <a:latin typeface="Georgia" charset="0"/>
                  <a:ea typeface="Georgia" charset="0"/>
                  <a:cs typeface="Georgia" charset="0"/>
                </a:rPr>
                <a:t>A</a:t>
              </a:r>
              <a:r>
                <a:rPr lang="en-US">
                  <a:latin typeface="Georgia" charset="0"/>
                  <a:ea typeface="Georgia" charset="0"/>
                  <a:cs typeface="Georgia" charset="0"/>
                </a:rPr>
                <a:t>mino acid </a:t>
              </a:r>
              <a:r>
                <a:rPr lang="en-US" b="1">
                  <a:latin typeface="Georgia" charset="0"/>
                  <a:ea typeface="Georgia" charset="0"/>
                  <a:cs typeface="Georgia" charset="0"/>
                </a:rPr>
                <a:t>M</a:t>
              </a:r>
              <a:r>
                <a:rPr lang="en-US">
                  <a:latin typeface="Georgia" charset="0"/>
                  <a:ea typeface="Georgia" charset="0"/>
                  <a:cs typeface="Georgia" charset="0"/>
                </a:rPr>
                <a:t>etabolism</a:t>
              </a:r>
            </a:p>
          </p:txBody>
        </p:sp>
      </p:grpSp>
      <p:sp>
        <p:nvSpPr>
          <p:cNvPr id="33" name="TextBox 12"/>
          <p:cNvSpPr txBox="1">
            <a:spLocks noChangeArrowheads="1"/>
          </p:cNvSpPr>
          <p:nvPr/>
        </p:nvSpPr>
        <p:spPr bwMode="auto">
          <a:xfrm>
            <a:off x="0" y="70072"/>
            <a:ext cx="91440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2100"/>
              </a:lnSpc>
            </a:pPr>
            <a:r>
              <a:rPr lang="en-US" sz="1800" b="1">
                <a:latin typeface="Georgia" charset="0"/>
                <a:ea typeface="Georgia" charset="0"/>
                <a:cs typeface="Georgia" charset="0"/>
              </a:rPr>
              <a:t>Leucine-responsive Regulatory Protein (Lrp)</a:t>
            </a:r>
          </a:p>
        </p:txBody>
      </p:sp>
      <p:grpSp>
        <p:nvGrpSpPr>
          <p:cNvPr id="28" name="Group 27"/>
          <p:cNvGrpSpPr/>
          <p:nvPr/>
        </p:nvGrpSpPr>
        <p:grpSpPr>
          <a:xfrm>
            <a:off x="2934960" y="339013"/>
            <a:ext cx="6037793" cy="4446733"/>
            <a:chOff x="2934960" y="758674"/>
            <a:chExt cx="6037793" cy="4446733"/>
          </a:xfrm>
        </p:grpSpPr>
        <p:grpSp>
          <p:nvGrpSpPr>
            <p:cNvPr id="35" name="Group 34"/>
            <p:cNvGrpSpPr/>
            <p:nvPr/>
          </p:nvGrpSpPr>
          <p:grpSpPr>
            <a:xfrm>
              <a:off x="2934960" y="1255901"/>
              <a:ext cx="6037793" cy="3920975"/>
              <a:chOff x="2934960" y="1255901"/>
              <a:chExt cx="6037793" cy="3920975"/>
            </a:xfrm>
          </p:grpSpPr>
          <p:grpSp>
            <p:nvGrpSpPr>
              <p:cNvPr id="16" name="Group 15"/>
              <p:cNvGrpSpPr/>
              <p:nvPr/>
            </p:nvGrpSpPr>
            <p:grpSpPr>
              <a:xfrm>
                <a:off x="6230320" y="1255901"/>
                <a:ext cx="2742433" cy="3920975"/>
                <a:chOff x="6230320" y="2630831"/>
                <a:chExt cx="2742433" cy="3920975"/>
              </a:xfrm>
            </p:grpSpPr>
            <p:grpSp>
              <p:nvGrpSpPr>
                <p:cNvPr id="14" name="Group 13"/>
                <p:cNvGrpSpPr/>
                <p:nvPr/>
              </p:nvGrpSpPr>
              <p:grpSpPr>
                <a:xfrm>
                  <a:off x="6230320" y="2630831"/>
                  <a:ext cx="2685080" cy="3920975"/>
                  <a:chOff x="6230320" y="2630831"/>
                  <a:chExt cx="2685080" cy="3920975"/>
                </a:xfrm>
              </p:grpSpPr>
              <p:grpSp>
                <p:nvGrpSpPr>
                  <p:cNvPr id="2" name="Group 1"/>
                  <p:cNvGrpSpPr/>
                  <p:nvPr/>
                </p:nvGrpSpPr>
                <p:grpSpPr>
                  <a:xfrm>
                    <a:off x="6230320" y="2630831"/>
                    <a:ext cx="2685080" cy="1635085"/>
                    <a:chOff x="2953720" y="2707027"/>
                    <a:chExt cx="2685080" cy="1635085"/>
                  </a:xfrm>
                </p:grpSpPr>
                <p:grpSp>
                  <p:nvGrpSpPr>
                    <p:cNvPr id="3" name="Group 2"/>
                    <p:cNvGrpSpPr/>
                    <p:nvPr/>
                  </p:nvGrpSpPr>
                  <p:grpSpPr>
                    <a:xfrm>
                      <a:off x="2953720" y="3801753"/>
                      <a:ext cx="2685080" cy="540359"/>
                      <a:chOff x="2953720" y="3801753"/>
                      <a:chExt cx="2685080" cy="540359"/>
                    </a:xfrm>
                  </p:grpSpPr>
                  <p:sp>
                    <p:nvSpPr>
                      <p:cNvPr id="10" name="TextBox 9"/>
                      <p:cNvSpPr txBox="1"/>
                      <p:nvPr/>
                    </p:nvSpPr>
                    <p:spPr>
                      <a:xfrm>
                        <a:off x="4953000" y="3801753"/>
                        <a:ext cx="685800" cy="369332"/>
                      </a:xfrm>
                      <a:prstGeom prst="rect">
                        <a:avLst/>
                      </a:prstGeom>
                      <a:noFill/>
                    </p:spPr>
                    <p:txBody>
                      <a:bodyPr wrap="square" rtlCol="0">
                        <a:spAutoFit/>
                      </a:bodyPr>
                      <a:lstStyle/>
                      <a:p>
                        <a:pPr defTabSz="914400"/>
                        <a:r>
                          <a:rPr lang="en-US" dirty="0">
                            <a:solidFill>
                              <a:srgbClr val="0000FF"/>
                            </a:solidFill>
                          </a:rPr>
                          <a:t>RAM</a:t>
                        </a:r>
                      </a:p>
                    </p:txBody>
                  </p:sp>
                  <p:cxnSp>
                    <p:nvCxnSpPr>
                      <p:cNvPr id="11" name="Straight Connector 10"/>
                      <p:cNvCxnSpPr>
                        <a:endCxn id="12" idx="6"/>
                      </p:cNvCxnSpPr>
                      <p:nvPr/>
                    </p:nvCxnSpPr>
                    <p:spPr>
                      <a:xfrm flipH="1">
                        <a:off x="3487120" y="3994666"/>
                        <a:ext cx="1525586" cy="80746"/>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953720" y="3808712"/>
                        <a:ext cx="533400" cy="533400"/>
                      </a:xfrm>
                      <a:prstGeom prst="ellipse">
                        <a:avLst/>
                      </a:prstGeom>
                      <a:solidFill>
                        <a:schemeClr val="bg1"/>
                      </a:solidFill>
                      <a:ln w="38100" cmpd="sng">
                        <a:solidFill>
                          <a:srgbClr val="0000FF"/>
                        </a:solidFill>
                      </a:ln>
                      <a:effectLst>
                        <a:glow rad="101600">
                          <a:srgbClr val="FFFF00">
                            <a:alpha val="75000"/>
                          </a:srgbClr>
                        </a:glow>
                        <a:outerShdw blurRad="31750" dist="254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5" name="Group 4"/>
                    <p:cNvGrpSpPr/>
                    <p:nvPr/>
                  </p:nvGrpSpPr>
                  <p:grpSpPr>
                    <a:xfrm>
                      <a:off x="3604366" y="2707027"/>
                      <a:ext cx="2034434" cy="1307248"/>
                      <a:chOff x="3962400" y="664116"/>
                      <a:chExt cx="2452782" cy="1545684"/>
                    </a:xfrm>
                  </p:grpSpPr>
                  <p:sp>
                    <p:nvSpPr>
                      <p:cNvPr id="7" name="Oval 6"/>
                      <p:cNvSpPr/>
                      <p:nvPr/>
                    </p:nvSpPr>
                    <p:spPr bwMode="auto">
                      <a:xfrm>
                        <a:off x="3962400" y="1371600"/>
                        <a:ext cx="685800" cy="838200"/>
                      </a:xfrm>
                      <a:prstGeom prst="ellipse">
                        <a:avLst/>
                      </a:prstGeom>
                      <a:solidFill>
                        <a:schemeClr val="bg1"/>
                      </a:solidFill>
                      <a:ln w="38100" cap="flat" cmpd="sng" algn="ctr">
                        <a:solidFill>
                          <a:srgbClr val="800000"/>
                        </a:solidFill>
                        <a:prstDash val="solid"/>
                        <a:round/>
                        <a:headEnd type="none" w="med" len="med"/>
                        <a:tailEnd type="none" w="med" len="med"/>
                      </a:ln>
                      <a:effectLst>
                        <a:glow rad="101600">
                          <a:srgbClr val="FFFF00">
                            <a:alpha val="65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prstClr val="black"/>
                          </a:solidFill>
                          <a:latin typeface="Arial" pitchFamily="-112" charset="0"/>
                        </a:endParaRPr>
                      </a:p>
                    </p:txBody>
                  </p:sp>
                  <p:cxnSp>
                    <p:nvCxnSpPr>
                      <p:cNvPr id="8" name="Straight Connector 7"/>
                      <p:cNvCxnSpPr>
                        <a:stCxn id="13" idx="7"/>
                      </p:cNvCxnSpPr>
                      <p:nvPr/>
                    </p:nvCxnSpPr>
                    <p:spPr bwMode="auto">
                      <a:xfrm flipV="1">
                        <a:off x="4547766" y="904452"/>
                        <a:ext cx="1167233" cy="427552"/>
                      </a:xfrm>
                      <a:prstGeom prst="line">
                        <a:avLst/>
                      </a:prstGeom>
                      <a:solidFill>
                        <a:schemeClr val="accent1"/>
                      </a:solidFill>
                      <a:ln w="38100" cap="flat" cmpd="sng" algn="ctr">
                        <a:solidFill>
                          <a:srgbClr val="800000"/>
                        </a:solidFill>
                        <a:prstDash val="solid"/>
                        <a:round/>
                        <a:headEnd type="none" w="med" len="med"/>
                        <a:tailEnd type="none" w="med" len="med"/>
                      </a:ln>
                      <a:effectLst/>
                    </p:spPr>
                  </p:cxnSp>
                  <p:sp>
                    <p:nvSpPr>
                      <p:cNvPr id="9" name="TextBox 8"/>
                      <p:cNvSpPr txBox="1"/>
                      <p:nvPr/>
                    </p:nvSpPr>
                    <p:spPr>
                      <a:xfrm>
                        <a:off x="5643951" y="664116"/>
                        <a:ext cx="771231" cy="436696"/>
                      </a:xfrm>
                      <a:prstGeom prst="rect">
                        <a:avLst/>
                      </a:prstGeom>
                      <a:noFill/>
                    </p:spPr>
                    <p:txBody>
                      <a:bodyPr wrap="square" rtlCol="0">
                        <a:spAutoFit/>
                      </a:bodyPr>
                      <a:lstStyle/>
                      <a:p>
                        <a:pPr defTabSz="914400"/>
                        <a:r>
                          <a:rPr lang="en-US" dirty="0">
                            <a:solidFill>
                              <a:srgbClr val="800000"/>
                            </a:solidFill>
                          </a:rPr>
                          <a:t>HTH</a:t>
                        </a:r>
                      </a:p>
                    </p:txBody>
                  </p:sp>
                </p:grpSp>
              </p:grpSp>
              <p:pic>
                <p:nvPicPr>
                  <p:cNvPr id="13" name="Picture 12"/>
                  <p:cNvPicPr>
                    <a:picLocks noChangeAspect="1"/>
                  </p:cNvPicPr>
                  <p:nvPr/>
                </p:nvPicPr>
                <p:blipFill>
                  <a:blip r:embed="rId4"/>
                  <a:stretch>
                    <a:fillRect/>
                  </a:stretch>
                </p:blipFill>
                <p:spPr>
                  <a:xfrm>
                    <a:off x="6629400" y="6244731"/>
                    <a:ext cx="2286000" cy="307075"/>
                  </a:xfrm>
                  <a:prstGeom prst="rect">
                    <a:avLst/>
                  </a:prstGeom>
                </p:spPr>
              </p:pic>
            </p:grpSp>
            <p:sp>
              <p:nvSpPr>
                <p:cNvPr id="15" name="Rectangle 14"/>
                <p:cNvSpPr/>
                <p:nvPr/>
              </p:nvSpPr>
              <p:spPr>
                <a:xfrm>
                  <a:off x="7552171" y="5903930"/>
                  <a:ext cx="1420582" cy="369332"/>
                </a:xfrm>
                <a:prstGeom prst="rect">
                  <a:avLst/>
                </a:prstGeom>
              </p:spPr>
              <p:txBody>
                <a:bodyPr wrap="none">
                  <a:spAutoFit/>
                </a:bodyPr>
                <a:lstStyle/>
                <a:p>
                  <a:r>
                    <a:rPr lang="en-US" b="1">
                      <a:latin typeface="Palatino Linotype"/>
                      <a:ea typeface="ＭＳ 明朝"/>
                      <a:cs typeface="Courier"/>
                    </a:rPr>
                    <a:t>PDB 2GQQ</a:t>
                  </a:r>
                  <a:endParaRPr lang="en-US" b="1"/>
                </a:p>
              </p:txBody>
            </p:sp>
          </p:grpSp>
          <p:sp>
            <p:nvSpPr>
              <p:cNvPr id="34" name="Arc 33"/>
              <p:cNvSpPr/>
              <p:nvPr/>
            </p:nvSpPr>
            <p:spPr>
              <a:xfrm>
                <a:off x="2934960" y="1661746"/>
                <a:ext cx="1434817" cy="465992"/>
              </a:xfrm>
              <a:prstGeom prst="arc">
                <a:avLst>
                  <a:gd name="adj1" fmla="val 11376726"/>
                  <a:gd name="adj2" fmla="val 20660272"/>
                </a:avLst>
              </a:prstGeom>
              <a:ln w="38100">
                <a:solidFill>
                  <a:srgbClr val="A71502"/>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6" name="Picture 3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1106" y="758674"/>
              <a:ext cx="5081448" cy="444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15622" y="4587444"/>
            <a:ext cx="7443666" cy="2185641"/>
            <a:chOff x="115622" y="4587444"/>
            <a:chExt cx="7443666" cy="2185641"/>
          </a:xfrm>
        </p:grpSpPr>
        <p:grpSp>
          <p:nvGrpSpPr>
            <p:cNvPr id="32" name="Group 31"/>
            <p:cNvGrpSpPr/>
            <p:nvPr/>
          </p:nvGrpSpPr>
          <p:grpSpPr>
            <a:xfrm>
              <a:off x="115622" y="4587444"/>
              <a:ext cx="7443666" cy="1034503"/>
              <a:chOff x="877560" y="5489676"/>
              <a:chExt cx="7443666" cy="1034503"/>
            </a:xfrm>
          </p:grpSpPr>
          <p:sp>
            <p:nvSpPr>
              <p:cNvPr id="23" name="Rounded Rectangle 22"/>
              <p:cNvSpPr/>
              <p:nvPr/>
            </p:nvSpPr>
            <p:spPr>
              <a:xfrm>
                <a:off x="5463726" y="5779941"/>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4" name="Rounded Rectangle 23"/>
              <p:cNvSpPr/>
              <p:nvPr/>
            </p:nvSpPr>
            <p:spPr>
              <a:xfrm>
                <a:off x="6263826" y="6304488"/>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877560" y="6004930"/>
                <a:ext cx="2057400" cy="455930"/>
                <a:chOff x="1111827" y="5884018"/>
                <a:chExt cx="2057400" cy="455930"/>
              </a:xfrm>
            </p:grpSpPr>
            <p:sp>
              <p:nvSpPr>
                <p:cNvPr id="25" name="Rounded Rectangle 24"/>
                <p:cNvSpPr/>
                <p:nvPr/>
              </p:nvSpPr>
              <p:spPr>
                <a:xfrm>
                  <a:off x="1111827" y="5884018"/>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6" name="Rounded Rectangle 25"/>
                <p:cNvSpPr/>
                <p:nvPr/>
              </p:nvSpPr>
              <p:spPr>
                <a:xfrm>
                  <a:off x="1111827" y="6120257"/>
                  <a:ext cx="2057400" cy="219691"/>
                </a:xfrm>
                <a:prstGeom prst="roundRect">
                  <a:avLst>
                    <a:gd name="adj" fmla="val 35607"/>
                  </a:avLst>
                </a:prstGeom>
                <a:gradFill flip="none" rotWithShape="1">
                  <a:gsLst>
                    <a:gs pos="0">
                      <a:srgbClr val="CC8ADD"/>
                    </a:gs>
                    <a:gs pos="100000">
                      <a:srgbClr val="CC8ADD"/>
                    </a:gs>
                    <a:gs pos="50000">
                      <a:srgbClr val="EFDC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cxnSp>
            <p:nvCxnSpPr>
              <p:cNvPr id="29" name="Straight Arrow Connector 28"/>
              <p:cNvCxnSpPr/>
              <p:nvPr/>
            </p:nvCxnSpPr>
            <p:spPr>
              <a:xfrm>
                <a:off x="3393104" y="6224621"/>
                <a:ext cx="1874142" cy="0"/>
              </a:xfrm>
              <a:prstGeom prst="straightConnector1">
                <a:avLst/>
              </a:prstGeom>
              <a:ln w="53975">
                <a:solidFill>
                  <a:srgbClr val="A7150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657600" y="5489676"/>
                <a:ext cx="1301988" cy="400110"/>
              </a:xfrm>
              <a:prstGeom prst="rect">
                <a:avLst/>
              </a:prstGeom>
              <a:noFill/>
            </p:spPr>
            <p:txBody>
              <a:bodyPr wrap="square" rtlCol="0">
                <a:spAutoFit/>
              </a:bodyPr>
              <a:lstStyle/>
              <a:p>
                <a:pPr algn="ctr"/>
                <a:r>
                  <a:rPr lang="en-US" sz="2000">
                    <a:latin typeface="Georgia" charset="0"/>
                    <a:ea typeface="Georgia" charset="0"/>
                    <a:cs typeface="Georgia" charset="0"/>
                  </a:rPr>
                  <a:t>Leu, </a:t>
                </a:r>
                <a:r>
                  <a:rPr lang="en-US" sz="2000" i="1">
                    <a:latin typeface="Georgia" charset="0"/>
                    <a:ea typeface="Georgia" charset="0"/>
                    <a:cs typeface="Georgia" charset="0"/>
                  </a:rPr>
                  <a:t>etc.</a:t>
                </a:r>
                <a:endParaRPr lang="en-US" sz="2000">
                  <a:latin typeface="Georgia" charset="0"/>
                  <a:ea typeface="Georgia" charset="0"/>
                  <a:cs typeface="Georgia" charset="0"/>
                </a:endParaRPr>
              </a:p>
            </p:txBody>
          </p:sp>
          <p:sp>
            <p:nvSpPr>
              <p:cNvPr id="31" name="Arc 30"/>
              <p:cNvSpPr/>
              <p:nvPr/>
            </p:nvSpPr>
            <p:spPr>
              <a:xfrm flipH="1">
                <a:off x="4211515" y="5582053"/>
                <a:ext cx="624254" cy="634393"/>
              </a:xfrm>
              <a:prstGeom prst="arc">
                <a:avLst>
                  <a:gd name="adj1" fmla="val 21060062"/>
                  <a:gd name="adj2" fmla="val 5650767"/>
                </a:avLst>
              </a:prstGeom>
              <a:ln w="38100">
                <a:solidFill>
                  <a:srgbClr val="A7150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745827" y="5744385"/>
              <a:ext cx="5930900" cy="1028700"/>
              <a:chOff x="3112574" y="2849580"/>
              <a:chExt cx="5930900" cy="1028700"/>
            </a:xfrm>
          </p:grpSpPr>
          <p:pic>
            <p:nvPicPr>
              <p:cNvPr id="38" name="Picture 37"/>
              <p:cNvPicPr>
                <a:picLocks noChangeAspect="1"/>
              </p:cNvPicPr>
              <p:nvPr/>
            </p:nvPicPr>
            <p:blipFill>
              <a:blip r:embed="rId6"/>
              <a:stretch>
                <a:fillRect/>
              </a:stretch>
            </p:blipFill>
            <p:spPr>
              <a:xfrm>
                <a:off x="3112574" y="2849580"/>
                <a:ext cx="5930900" cy="1028700"/>
              </a:xfrm>
              <a:prstGeom prst="rect">
                <a:avLst/>
              </a:prstGeom>
              <a:solidFill>
                <a:schemeClr val="bg1"/>
              </a:solidFill>
              <a:ln>
                <a:solidFill>
                  <a:srgbClr val="002060"/>
                </a:solidFill>
              </a:ln>
            </p:spPr>
          </p:pic>
          <p:pic>
            <p:nvPicPr>
              <p:cNvPr id="39" name="Picture 38"/>
              <p:cNvPicPr>
                <a:picLocks noChangeAspect="1"/>
              </p:cNvPicPr>
              <p:nvPr/>
            </p:nvPicPr>
            <p:blipFill>
              <a:blip r:embed="rId7"/>
              <a:stretch>
                <a:fillRect/>
              </a:stretch>
            </p:blipFill>
            <p:spPr>
              <a:xfrm>
                <a:off x="6742206" y="3594846"/>
                <a:ext cx="2148514" cy="256539"/>
              </a:xfrm>
              <a:prstGeom prst="rect">
                <a:avLst/>
              </a:prstGeom>
            </p:spPr>
          </p:pic>
          <p:sp>
            <p:nvSpPr>
              <p:cNvPr id="40" name="Rectangle 39"/>
              <p:cNvSpPr/>
              <p:nvPr/>
            </p:nvSpPr>
            <p:spPr>
              <a:xfrm>
                <a:off x="6812667" y="3229397"/>
                <a:ext cx="1650645" cy="338554"/>
              </a:xfrm>
              <a:prstGeom prst="rect">
                <a:avLst/>
              </a:prstGeom>
            </p:spPr>
            <p:txBody>
              <a:bodyPr wrap="none">
                <a:spAutoFit/>
              </a:bodyPr>
              <a:lstStyle/>
              <a:p>
                <a:r>
                  <a:rPr lang="is-IS" sz="1600">
                    <a:latin typeface="ArialMT" charset="0"/>
                  </a:rPr>
                  <a:t>PMID 11575919</a:t>
                </a:r>
                <a:endParaRPr lang="en-US" sz="1600"/>
              </a:p>
            </p:txBody>
          </p:sp>
        </p:grpSp>
      </p:grpSp>
    </p:spTree>
    <p:extLst>
      <p:ext uri="{BB962C8B-B14F-4D97-AF65-F5344CB8AC3E}">
        <p14:creationId xmlns:p14="http://schemas.microsoft.com/office/powerpoint/2010/main" val="20793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3" name="Group 14"/>
          <p:cNvGrpSpPr>
            <a:grpSpLocks/>
          </p:cNvGrpSpPr>
          <p:nvPr/>
        </p:nvGrpSpPr>
        <p:grpSpPr bwMode="auto">
          <a:xfrm>
            <a:off x="914400" y="1066800"/>
            <a:ext cx="7620000" cy="847725"/>
            <a:chOff x="576" y="672"/>
            <a:chExt cx="4800" cy="534"/>
          </a:xfrm>
        </p:grpSpPr>
        <p:pic>
          <p:nvPicPr>
            <p:cNvPr id="92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 y="928"/>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2" name="Text Box 6"/>
          <p:cNvSpPr txBox="1">
            <a:spLocks noChangeArrowheads="1"/>
          </p:cNvSpPr>
          <p:nvPr/>
        </p:nvSpPr>
        <p:spPr bwMode="auto">
          <a:xfrm>
            <a:off x="838200" y="198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838200" y="2362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838200" y="2803525"/>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838200" y="3581400"/>
            <a:ext cx="7162800" cy="396875"/>
          </a:xfrm>
          <a:prstGeom prst="rect">
            <a:avLst/>
          </a:prstGeom>
          <a:solidFill>
            <a:schemeClr val="bg1"/>
          </a:solidFill>
          <a:ln w="9525">
            <a:solidFill>
              <a:srgbClr val="FFFFFF"/>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IF {1, 2, AND 3}, </a:t>
            </a:r>
            <a:r>
              <a:rPr lang="ja-JP" altLang="en-US"/>
              <a:t>“</a:t>
            </a:r>
            <a:r>
              <a:rPr lang="en-US"/>
              <a:t>regulation is probably conserved</a:t>
            </a:r>
            <a:r>
              <a:rPr lang="ja-JP" altLang="en-US"/>
              <a:t>”</a:t>
            </a:r>
            <a:r>
              <a:rPr lang="en-US"/>
              <a:t>.</a:t>
            </a:r>
          </a:p>
        </p:txBody>
      </p:sp>
      <p:sp>
        <p:nvSpPr>
          <p:cNvPr id="13"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grpSp>
        <p:nvGrpSpPr>
          <p:cNvPr id="2" name="Group 1"/>
          <p:cNvGrpSpPr/>
          <p:nvPr/>
        </p:nvGrpSpPr>
        <p:grpSpPr>
          <a:xfrm>
            <a:off x="793750" y="2830513"/>
            <a:ext cx="8350250" cy="3927474"/>
            <a:chOff x="793750" y="2830513"/>
            <a:chExt cx="8350250" cy="3927474"/>
          </a:xfrm>
        </p:grpSpPr>
        <p:sp>
          <p:nvSpPr>
            <p:cNvPr id="14346" name="Rectangle 10"/>
            <p:cNvSpPr>
              <a:spLocks noChangeArrowheads="1"/>
            </p:cNvSpPr>
            <p:nvPr/>
          </p:nvSpPr>
          <p:spPr bwMode="auto">
            <a:xfrm>
              <a:off x="793750" y="2830513"/>
              <a:ext cx="7188200" cy="688975"/>
            </a:xfrm>
            <a:prstGeom prst="rect">
              <a:avLst/>
            </a:prstGeom>
            <a:noFill/>
            <a:ln w="19050">
              <a:solidFill>
                <a:srgbClr val="D108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347"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429" t="6456" r="5000" b="17061"/>
            <a:stretch>
              <a:fillRect/>
            </a:stretch>
          </p:blipFill>
          <p:spPr bwMode="auto">
            <a:xfrm>
              <a:off x="1981200" y="4038600"/>
              <a:ext cx="48006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4286236"/>
              <a:ext cx="2590800" cy="22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65195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457200"/>
            <a:ext cx="5410200" cy="461665"/>
          </a:xfrm>
          <a:prstGeom prst="rect">
            <a:avLst/>
          </a:prstGeom>
          <a:solidFill>
            <a:schemeClr val="bg1"/>
          </a:solidFill>
          <a:ln>
            <a:solidFill>
              <a:srgbClr val="000090"/>
            </a:solidFill>
          </a:ln>
        </p:spPr>
        <p:txBody>
          <a:bodyPr wrap="square" rtlCol="0">
            <a:spAutoFit/>
          </a:bodyPr>
          <a:lstStyle/>
          <a:p>
            <a:pPr algn="ctr"/>
            <a:r>
              <a:rPr lang="en-US" sz="2400"/>
              <a:t>[Reminder: Helix-Turn-Helix motif]</a:t>
            </a:r>
          </a:p>
        </p:txBody>
      </p:sp>
      <p:sp>
        <p:nvSpPr>
          <p:cNvPr id="10" name="Rectangle 9"/>
          <p:cNvSpPr/>
          <p:nvPr/>
        </p:nvSpPr>
        <p:spPr>
          <a:xfrm>
            <a:off x="-7800" y="5534561"/>
            <a:ext cx="1792696" cy="1323439"/>
          </a:xfrm>
          <a:prstGeom prst="rect">
            <a:avLst/>
          </a:prstGeom>
        </p:spPr>
        <p:txBody>
          <a:bodyPr wrap="square">
            <a:spAutoFit/>
          </a:bodyPr>
          <a:lstStyle/>
          <a:p>
            <a:r>
              <a:rPr lang="en-US" sz="1600" i="1">
                <a:solidFill>
                  <a:schemeClr val="bg2">
                    <a:lumMod val="75000"/>
                  </a:schemeClr>
                </a:solidFill>
              </a:rPr>
              <a:t>http://swift.cmbi.ru.nl/gv/students/mtom/SUP_1.html</a:t>
            </a:r>
          </a:p>
        </p:txBody>
      </p:sp>
      <p:pic>
        <p:nvPicPr>
          <p:cNvPr id="11" name="Picture 10"/>
          <p:cNvPicPr>
            <a:picLocks noChangeAspect="1"/>
          </p:cNvPicPr>
          <p:nvPr/>
        </p:nvPicPr>
        <p:blipFill rotWithShape="1">
          <a:blip r:embed="rId2">
            <a:clrChange>
              <a:clrFrom>
                <a:srgbClr val="FFFFFF"/>
              </a:clrFrom>
              <a:clrTo>
                <a:srgbClr val="FFFFFF">
                  <a:alpha val="0"/>
                </a:srgbClr>
              </a:clrTo>
            </a:clrChange>
          </a:blip>
          <a:srcRect l="12798" t="7286" r="56385" b="5858"/>
          <a:stretch/>
        </p:blipFill>
        <p:spPr>
          <a:xfrm rot="18533370">
            <a:off x="1044861" y="1083573"/>
            <a:ext cx="1565510" cy="4412331"/>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blip>
          <a:srcRect t="11359" r="60316"/>
          <a:stretch/>
        </p:blipFill>
        <p:spPr>
          <a:xfrm rot="21149904">
            <a:off x="921694" y="1617843"/>
            <a:ext cx="2507306" cy="3567755"/>
          </a:xfrm>
          <a:prstGeom prst="rect">
            <a:avLst/>
          </a:prstGeom>
          <a:effectLst>
            <a:glow rad="101600">
              <a:srgbClr val="FFFF00">
                <a:alpha val="75000"/>
              </a:srgbClr>
            </a:glow>
          </a:effectLst>
        </p:spPr>
      </p:pic>
      <p:grpSp>
        <p:nvGrpSpPr>
          <p:cNvPr id="9" name="Group 8"/>
          <p:cNvGrpSpPr/>
          <p:nvPr/>
        </p:nvGrpSpPr>
        <p:grpSpPr>
          <a:xfrm>
            <a:off x="0" y="0"/>
            <a:ext cx="9144000" cy="6705600"/>
            <a:chOff x="0" y="0"/>
            <a:chExt cx="9144000" cy="6705600"/>
          </a:xfrm>
        </p:grpSpPr>
        <p:grpSp>
          <p:nvGrpSpPr>
            <p:cNvPr id="6" name="Group 5"/>
            <p:cNvGrpSpPr/>
            <p:nvPr/>
          </p:nvGrpSpPr>
          <p:grpSpPr>
            <a:xfrm>
              <a:off x="0" y="0"/>
              <a:ext cx="9144000" cy="1373969"/>
              <a:chOff x="0" y="0"/>
              <a:chExt cx="9144000" cy="1373969"/>
            </a:xfrm>
          </p:grpSpPr>
          <p:pic>
            <p:nvPicPr>
              <p:cNvPr id="3" name="Picture 2"/>
              <p:cNvPicPr>
                <a:picLocks noChangeAspect="1"/>
              </p:cNvPicPr>
              <p:nvPr/>
            </p:nvPicPr>
            <p:blipFill>
              <a:blip r:embed="rId4"/>
              <a:stretch>
                <a:fillRect/>
              </a:stretch>
            </p:blipFill>
            <p:spPr>
              <a:xfrm>
                <a:off x="0" y="0"/>
                <a:ext cx="9144000" cy="1373969"/>
              </a:xfrm>
              <a:prstGeom prst="rect">
                <a:avLst/>
              </a:prstGeom>
            </p:spPr>
          </p:pic>
          <p:pic>
            <p:nvPicPr>
              <p:cNvPr id="4" name="Picture 3"/>
              <p:cNvPicPr>
                <a:picLocks noChangeAspect="1"/>
              </p:cNvPicPr>
              <p:nvPr/>
            </p:nvPicPr>
            <p:blipFill rotWithShape="1">
              <a:blip r:embed="rId5"/>
              <a:srcRect t="20000"/>
              <a:stretch/>
            </p:blipFill>
            <p:spPr>
              <a:xfrm>
                <a:off x="3487553" y="0"/>
                <a:ext cx="5645727" cy="304800"/>
              </a:xfrm>
              <a:prstGeom prst="rect">
                <a:avLst/>
              </a:prstGeom>
            </p:spPr>
          </p:pic>
          <p:pic>
            <p:nvPicPr>
              <p:cNvPr id="5" name="Picture 4"/>
              <p:cNvPicPr>
                <a:picLocks noChangeAspect="1"/>
              </p:cNvPicPr>
              <p:nvPr/>
            </p:nvPicPr>
            <p:blipFill>
              <a:blip r:embed="rId6"/>
              <a:stretch>
                <a:fillRect/>
              </a:stretch>
            </p:blipFill>
            <p:spPr>
              <a:xfrm>
                <a:off x="1752600" y="17953"/>
                <a:ext cx="1841500" cy="254000"/>
              </a:xfrm>
              <a:prstGeom prst="rect">
                <a:avLst/>
              </a:prstGeom>
            </p:spPr>
          </p:pic>
        </p:grpSp>
        <p:pic>
          <p:nvPicPr>
            <p:cNvPr id="7" name="Picture 6"/>
            <p:cNvPicPr>
              <a:picLocks noChangeAspect="1"/>
            </p:cNvPicPr>
            <p:nvPr/>
          </p:nvPicPr>
          <p:blipFill rotWithShape="1">
            <a:blip r:embed="rId7">
              <a:clrChange>
                <a:clrFrom>
                  <a:srgbClr val="FEFEFE"/>
                </a:clrFrom>
                <a:clrTo>
                  <a:srgbClr val="FEFEFE">
                    <a:alpha val="0"/>
                  </a:srgbClr>
                </a:clrTo>
              </a:clrChange>
            </a:blip>
            <a:srcRect l="1126" t="2337" r="938"/>
            <a:stretch/>
          </p:blipFill>
          <p:spPr>
            <a:xfrm>
              <a:off x="2438400" y="1371600"/>
              <a:ext cx="6629400" cy="5334000"/>
            </a:xfrm>
            <a:prstGeom prst="rect">
              <a:avLst/>
            </a:prstGeom>
            <a:effectLst>
              <a:glow rad="101600">
                <a:schemeClr val="bg1">
                  <a:alpha val="75000"/>
                </a:schemeClr>
              </a:glow>
            </a:effectLst>
          </p:spPr>
        </p:pic>
      </p:grpSp>
      <p:sp>
        <p:nvSpPr>
          <p:cNvPr id="2" name="Rectangle 1"/>
          <p:cNvSpPr/>
          <p:nvPr/>
        </p:nvSpPr>
        <p:spPr>
          <a:xfrm>
            <a:off x="7507920" y="246545"/>
            <a:ext cx="1600200" cy="707886"/>
          </a:xfrm>
          <a:prstGeom prst="rect">
            <a:avLst/>
          </a:prstGeom>
        </p:spPr>
        <p:txBody>
          <a:bodyPr wrap="square">
            <a:spAutoFit/>
          </a:bodyPr>
          <a:lstStyle/>
          <a:p>
            <a:pPr algn="ctr"/>
            <a:r>
              <a:rPr lang="is-IS"/>
              <a:t>PMID: 15173120</a:t>
            </a:r>
            <a:endParaRPr lang="en-US"/>
          </a:p>
        </p:txBody>
      </p:sp>
    </p:spTree>
    <p:extLst>
      <p:ext uri="{BB962C8B-B14F-4D97-AF65-F5344CB8AC3E}">
        <p14:creationId xmlns:p14="http://schemas.microsoft.com/office/powerpoint/2010/main" val="322830868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0650"/>
            <a:ext cx="5486400" cy="5167313"/>
          </a:xfrm>
          <a:prstGeom prst="rect">
            <a:avLst/>
          </a:prstGeom>
          <a:noFill/>
          <a:ln w="9525">
            <a:solidFill>
              <a:srgbClr val="0080FF"/>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5"/>
          <p:cNvSpPr txBox="1">
            <a:spLocks noChangeArrowheads="1"/>
          </p:cNvSpPr>
          <p:nvPr/>
        </p:nvSpPr>
        <p:spPr bwMode="auto">
          <a:xfrm>
            <a:off x="76200" y="6553200"/>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latin typeface="Arial-BoldMT" charset="0"/>
              </a:rPr>
              <a:t>35.9.122.184/images/ 07-TourOfTheCell/</a:t>
            </a:r>
          </a:p>
        </p:txBody>
      </p:sp>
      <p:sp>
        <p:nvSpPr>
          <p:cNvPr id="22534" name="Freeform 6"/>
          <p:cNvSpPr>
            <a:spLocks/>
          </p:cNvSpPr>
          <p:nvPr/>
        </p:nvSpPr>
        <p:spPr bwMode="auto">
          <a:xfrm>
            <a:off x="1347788" y="3613150"/>
            <a:ext cx="304800" cy="2435225"/>
          </a:xfrm>
          <a:custGeom>
            <a:avLst/>
            <a:gdLst>
              <a:gd name="T0" fmla="*/ 0 w 192"/>
              <a:gd name="T1" fmla="*/ 0 h 1534"/>
              <a:gd name="T2" fmla="*/ 2147483647 w 192"/>
              <a:gd name="T3" fmla="*/ 2147483647 h 1534"/>
              <a:gd name="T4" fmla="*/ 2147483647 w 192"/>
              <a:gd name="T5" fmla="*/ 2147483647 h 1534"/>
              <a:gd name="T6" fmla="*/ 2147483647 w 192"/>
              <a:gd name="T7" fmla="*/ 2147483647 h 1534"/>
              <a:gd name="T8" fmla="*/ 2147483647 w 192"/>
              <a:gd name="T9" fmla="*/ 2147483647 h 1534"/>
              <a:gd name="T10" fmla="*/ 2147483647 w 192"/>
              <a:gd name="T11" fmla="*/ 2147483647 h 1534"/>
              <a:gd name="T12" fmla="*/ 2147483647 w 192"/>
              <a:gd name="T13" fmla="*/ 2147483647 h 1534"/>
              <a:gd name="T14" fmla="*/ 2147483647 w 192"/>
              <a:gd name="T15" fmla="*/ 2147483647 h 1534"/>
              <a:gd name="T16" fmla="*/ 2147483647 w 192"/>
              <a:gd name="T17" fmla="*/ 2147483647 h 1534"/>
              <a:gd name="T18" fmla="*/ 2147483647 w 192"/>
              <a:gd name="T19" fmla="*/ 2147483647 h 1534"/>
              <a:gd name="T20" fmla="*/ 2147483647 w 192"/>
              <a:gd name="T21" fmla="*/ 2147483647 h 1534"/>
              <a:gd name="T22" fmla="*/ 2147483647 w 192"/>
              <a:gd name="T23" fmla="*/ 2147483647 h 15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1534"/>
              <a:gd name="T38" fmla="*/ 192 w 192"/>
              <a:gd name="T39" fmla="*/ 1534 h 15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1534">
                <a:moveTo>
                  <a:pt x="0" y="0"/>
                </a:moveTo>
                <a:cubicBezTo>
                  <a:pt x="8" y="46"/>
                  <a:pt x="5" y="97"/>
                  <a:pt x="22" y="142"/>
                </a:cubicBezTo>
                <a:cubicBezTo>
                  <a:pt x="17" y="277"/>
                  <a:pt x="14" y="411"/>
                  <a:pt x="27" y="547"/>
                </a:cubicBezTo>
                <a:cubicBezTo>
                  <a:pt x="28" y="602"/>
                  <a:pt x="31" y="655"/>
                  <a:pt x="40" y="710"/>
                </a:cubicBezTo>
                <a:cubicBezTo>
                  <a:pt x="42" y="727"/>
                  <a:pt x="49" y="743"/>
                  <a:pt x="54" y="760"/>
                </a:cubicBezTo>
                <a:cubicBezTo>
                  <a:pt x="56" y="768"/>
                  <a:pt x="62" y="784"/>
                  <a:pt x="62" y="784"/>
                </a:cubicBezTo>
                <a:cubicBezTo>
                  <a:pt x="67" y="832"/>
                  <a:pt x="78" y="879"/>
                  <a:pt x="83" y="928"/>
                </a:cubicBezTo>
                <a:cubicBezTo>
                  <a:pt x="85" y="961"/>
                  <a:pt x="85" y="1013"/>
                  <a:pt x="104" y="1043"/>
                </a:cubicBezTo>
                <a:cubicBezTo>
                  <a:pt x="118" y="1094"/>
                  <a:pt x="103" y="1149"/>
                  <a:pt x="123" y="1200"/>
                </a:cubicBezTo>
                <a:cubicBezTo>
                  <a:pt x="128" y="1228"/>
                  <a:pt x="137" y="1257"/>
                  <a:pt x="142" y="1286"/>
                </a:cubicBezTo>
                <a:cubicBezTo>
                  <a:pt x="152" y="1351"/>
                  <a:pt x="158" y="1415"/>
                  <a:pt x="182" y="1478"/>
                </a:cubicBezTo>
                <a:cubicBezTo>
                  <a:pt x="184" y="1497"/>
                  <a:pt x="192" y="1514"/>
                  <a:pt x="192" y="1534"/>
                </a:cubicBezTo>
              </a:path>
            </a:pathLst>
          </a:custGeom>
          <a:noFill/>
          <a:ln w="76200">
            <a:solidFill>
              <a:srgbClr val="FF00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5" name="Line 7"/>
          <p:cNvSpPr>
            <a:spLocks noChangeShapeType="1"/>
          </p:cNvSpPr>
          <p:nvPr/>
        </p:nvSpPr>
        <p:spPr bwMode="auto">
          <a:xfrm>
            <a:off x="2108200" y="5497513"/>
            <a:ext cx="601663" cy="295275"/>
          </a:xfrm>
          <a:prstGeom prst="line">
            <a:avLst/>
          </a:prstGeom>
          <a:noFill/>
          <a:ln w="57150">
            <a:solidFill>
              <a:srgbClr val="0000FF">
                <a:alpha val="67058"/>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Text Box 9"/>
          <p:cNvSpPr txBox="1">
            <a:spLocks noChangeArrowheads="1"/>
          </p:cNvSpPr>
          <p:nvPr/>
        </p:nvSpPr>
        <p:spPr bwMode="auto">
          <a:xfrm>
            <a:off x="160338" y="88900"/>
            <a:ext cx="41560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a:t>Eukaryotic cells have structurally-organized cytoplasm (cytoskeleton)</a:t>
            </a:r>
          </a:p>
        </p:txBody>
      </p:sp>
      <p:grpSp>
        <p:nvGrpSpPr>
          <p:cNvPr id="2" name="Group 17"/>
          <p:cNvGrpSpPr>
            <a:grpSpLocks/>
          </p:cNvGrpSpPr>
          <p:nvPr/>
        </p:nvGrpSpPr>
        <p:grpSpPr bwMode="auto">
          <a:xfrm>
            <a:off x="4391025" y="76200"/>
            <a:ext cx="4686300" cy="5089525"/>
            <a:chOff x="2766" y="48"/>
            <a:chExt cx="2952" cy="3206"/>
          </a:xfrm>
        </p:grpSpPr>
        <p:pic>
          <p:nvPicPr>
            <p:cNvPr id="33800" name="Picture 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2766" y="55"/>
              <a:ext cx="2928" cy="2201"/>
            </a:xfrm>
            <a:prstGeom prst="rect">
              <a:avLst/>
            </a:prstGeom>
            <a:noFill/>
            <a:ln w="9525">
              <a:solidFill>
                <a:srgbClr val="FDEA1F"/>
              </a:solidFill>
              <a:miter lim="800000"/>
              <a:headEnd/>
              <a:tailEnd/>
            </a:ln>
            <a:extLst>
              <a:ext uri="{909E8E84-426E-40dd-AFC4-6F175D3DCCD1}">
                <a14:hiddenFill xmlns:a14="http://schemas.microsoft.com/office/drawing/2010/main">
                  <a:solidFill>
                    <a:srgbClr val="FFFFFF"/>
                  </a:solidFill>
                </a14:hiddenFill>
              </a:ext>
            </a:extLst>
          </p:spPr>
        </p:pic>
        <p:sp>
          <p:nvSpPr>
            <p:cNvPr id="33801" name="Text Box 10"/>
            <p:cNvSpPr txBox="1">
              <a:spLocks noChangeArrowheads="1"/>
            </p:cNvSpPr>
            <p:nvPr/>
          </p:nvSpPr>
          <p:spPr bwMode="auto">
            <a:xfrm>
              <a:off x="3552" y="2276"/>
              <a:ext cx="216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2400"/>
                <a:t>Typical bacteria are much smaller; have been believed to lack cytoskeleton.</a:t>
              </a:r>
            </a:p>
          </p:txBody>
        </p:sp>
        <p:sp>
          <p:nvSpPr>
            <p:cNvPr id="33802" name="Text Box 12"/>
            <p:cNvSpPr txBox="1">
              <a:spLocks noChangeArrowheads="1"/>
            </p:cNvSpPr>
            <p:nvPr/>
          </p:nvSpPr>
          <p:spPr bwMode="auto">
            <a:xfrm>
              <a:off x="4464" y="1248"/>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80FF00"/>
                  </a:solidFill>
                </a:rPr>
                <a:t>bacterium</a:t>
              </a:r>
            </a:p>
          </p:txBody>
        </p:sp>
        <p:sp>
          <p:nvSpPr>
            <p:cNvPr id="33803" name="Text Box 13"/>
            <p:cNvSpPr txBox="1">
              <a:spLocks noChangeArrowheads="1"/>
            </p:cNvSpPr>
            <p:nvPr/>
          </p:nvSpPr>
          <p:spPr bwMode="auto">
            <a:xfrm>
              <a:off x="3936" y="1824"/>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FDEA1F"/>
                  </a:solidFill>
                </a:rPr>
                <a:t>macrophage</a:t>
              </a:r>
            </a:p>
          </p:txBody>
        </p:sp>
        <p:sp>
          <p:nvSpPr>
            <p:cNvPr id="33804" name="Text Box 15"/>
            <p:cNvSpPr txBox="1">
              <a:spLocks noChangeArrowheads="1"/>
            </p:cNvSpPr>
            <p:nvPr/>
          </p:nvSpPr>
          <p:spPr bwMode="auto">
            <a:xfrm>
              <a:off x="3750" y="48"/>
              <a:ext cx="19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1200" i="1">
                  <a:solidFill>
                    <a:srgbClr val="FDEA1F"/>
                  </a:solidFill>
                </a:rPr>
                <a:t>Phototake NYC/Dennis Kunkel/CNRI</a:t>
              </a:r>
            </a:p>
          </p:txBody>
        </p:sp>
      </p:grpSp>
    </p:spTree>
    <p:extLst>
      <p:ext uri="{BB962C8B-B14F-4D97-AF65-F5344CB8AC3E}">
        <p14:creationId xmlns:p14="http://schemas.microsoft.com/office/powerpoint/2010/main" val="2257801682"/>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up)">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wipe(left)">
                                      <p:cBhvr>
                                        <p:cTn id="12" dur="500"/>
                                        <p:tgtEl>
                                          <p:spTgt spid="22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066800" y="3429000"/>
            <a:ext cx="7848600" cy="1295400"/>
          </a:xfrm>
          <a:prstGeom prst="rect">
            <a:avLst/>
          </a:prstGeom>
          <a:solidFill>
            <a:schemeClr val="bg1"/>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98307" name="Text Box 7"/>
          <p:cNvSpPr txBox="1">
            <a:spLocks noChangeArrowheads="1"/>
          </p:cNvSpPr>
          <p:nvPr/>
        </p:nvSpPr>
        <p:spPr bwMode="auto">
          <a:xfrm>
            <a:off x="609600" y="1295400"/>
            <a:ext cx="8153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Additional concerns:</a:t>
            </a:r>
          </a:p>
          <a:p>
            <a:pPr>
              <a:spcBef>
                <a:spcPct val="50000"/>
              </a:spcBef>
            </a:pPr>
            <a:r>
              <a:rPr lang="en-US"/>
              <a:t>1.  Many </a:t>
            </a:r>
            <a:r>
              <a:rPr lang="ja-JP" altLang="en-US"/>
              <a:t>“</a:t>
            </a:r>
            <a:r>
              <a:rPr lang="en-US"/>
              <a:t>Bug X</a:t>
            </a:r>
            <a:r>
              <a:rPr lang="ja-JP" altLang="en-US"/>
              <a:t>”</a:t>
            </a:r>
            <a:r>
              <a:rPr lang="en-US"/>
              <a:t>s live in environments radically different from those inhabited by </a:t>
            </a:r>
            <a:r>
              <a:rPr lang="en-US" i="1"/>
              <a:t>E. coli</a:t>
            </a:r>
            <a:r>
              <a:rPr lang="en-US"/>
              <a:t>, and probably have different regulatory goals.</a:t>
            </a:r>
          </a:p>
        </p:txBody>
      </p:sp>
      <p:sp>
        <p:nvSpPr>
          <p:cNvPr id="55305" name="Text Box 9"/>
          <p:cNvSpPr txBox="1">
            <a:spLocks noChangeArrowheads="1"/>
          </p:cNvSpPr>
          <p:nvPr/>
        </p:nvSpPr>
        <p:spPr bwMode="auto">
          <a:xfrm>
            <a:off x="381000" y="5181600"/>
            <a:ext cx="8458200" cy="701675"/>
          </a:xfrm>
          <a:prstGeom prst="rect">
            <a:avLst/>
          </a:prstGeom>
          <a:gradFill rotWithShape="0">
            <a:gsLst>
              <a:gs pos="0">
                <a:srgbClr val="CC66FF"/>
              </a:gs>
              <a:gs pos="15000">
                <a:srgbClr val="FFCC66"/>
              </a:gs>
              <a:gs pos="100000">
                <a:srgbClr val="CC66FF"/>
              </a:gs>
              <a:gs pos="84000">
                <a:srgbClr val="FFCC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25425" indent="-225425">
              <a:spcBef>
                <a:spcPct val="50000"/>
              </a:spcBef>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 The assumption that conserved regulator, target, and binding site implies conserved regulation has not been carefully tested.</a:t>
            </a:r>
          </a:p>
        </p:txBody>
      </p:sp>
      <p:sp>
        <p:nvSpPr>
          <p:cNvPr id="55306" name="Text Box 10"/>
          <p:cNvSpPr txBox="1">
            <a:spLocks noChangeArrowheads="1"/>
          </p:cNvSpPr>
          <p:nvPr/>
        </p:nvSpPr>
        <p:spPr bwMode="auto">
          <a:xfrm>
            <a:off x="428625" y="6172200"/>
            <a:ext cx="836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(We have been using the </a:t>
            </a:r>
            <a:r>
              <a:rPr lang="en-US" b="1">
                <a:solidFill>
                  <a:srgbClr val="800000"/>
                </a:solidFill>
              </a:rPr>
              <a:t>Lrp regulon</a:t>
            </a:r>
            <a:r>
              <a:rPr lang="en-US"/>
              <a:t> to test this assumption.)</a:t>
            </a:r>
          </a:p>
        </p:txBody>
      </p:sp>
      <p:grpSp>
        <p:nvGrpSpPr>
          <p:cNvPr id="4" name="Group 3"/>
          <p:cNvGrpSpPr/>
          <p:nvPr/>
        </p:nvGrpSpPr>
        <p:grpSpPr>
          <a:xfrm>
            <a:off x="650875" y="2667000"/>
            <a:ext cx="8264525" cy="2378075"/>
            <a:chOff x="650875" y="2667000"/>
            <a:chExt cx="8264525" cy="2378075"/>
          </a:xfrm>
        </p:grpSpPr>
        <p:sp>
          <p:nvSpPr>
            <p:cNvPr id="55304" name="Text Box 8"/>
            <p:cNvSpPr txBox="1">
              <a:spLocks noChangeArrowheads="1"/>
            </p:cNvSpPr>
            <p:nvPr/>
          </p:nvSpPr>
          <p:spPr bwMode="auto">
            <a:xfrm>
              <a:off x="650875" y="2667000"/>
              <a:ext cx="82645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buFont typeface="Times" charset="0"/>
                <a:buNone/>
              </a:pPr>
              <a:r>
                <a:rPr lang="en-US"/>
                <a:t>2.  It is genetically easy to alter regulation, EVEN IF regulator, target, and binding site are conserved.</a:t>
              </a:r>
            </a:p>
            <a:p>
              <a:pPr>
                <a:spcBef>
                  <a:spcPct val="50000"/>
                </a:spcBef>
                <a:buFont typeface="Times" charset="0"/>
                <a:buNone/>
              </a:pPr>
              <a:r>
                <a:rPr lang="en-US" i="1"/>
                <a:t>	</a:t>
              </a:r>
              <a:r>
                <a:rPr lang="en-US" i="1">
                  <a:solidFill>
                    <a:schemeClr val="tx1">
                      <a:lumMod val="65000"/>
                      <a:lumOff val="35000"/>
                    </a:schemeClr>
                  </a:solidFill>
                </a:rPr>
                <a:t>E.g.</a:t>
              </a:r>
              <a:r>
                <a:rPr lang="en-US">
                  <a:solidFill>
                    <a:schemeClr val="tx1">
                      <a:lumMod val="65000"/>
                      <a:lumOff val="35000"/>
                    </a:schemeClr>
                  </a:solidFill>
                </a:rPr>
                <a:t>,</a:t>
              </a:r>
              <a:r>
                <a:rPr lang="en-US">
                  <a:solidFill>
                    <a:srgbClr val="000080"/>
                  </a:solidFill>
                </a:rPr>
                <a:t> Hidalgo &amp; Demple, 1997, EMBO J. </a:t>
              </a:r>
              <a:r>
                <a:rPr lang="en-US" u="sng">
                  <a:solidFill>
                    <a:srgbClr val="000080"/>
                  </a:solidFill>
                </a:rPr>
                <a:t>16</a:t>
              </a:r>
              <a:r>
                <a:rPr lang="en-US">
                  <a:solidFill>
                    <a:srgbClr val="000080"/>
                  </a:solidFill>
                </a:rPr>
                <a:t>: 1056-1065.</a:t>
              </a:r>
            </a:p>
            <a:p>
              <a:pPr eaLnBrk="1" hangingPunct="1"/>
              <a:r>
                <a:rPr lang="en-US">
                  <a:solidFill>
                    <a:srgbClr val="000080"/>
                  </a:solidFill>
                </a:rPr>
                <a:t>	Spacing of promoter elements regulates the basal expression of the </a:t>
              </a:r>
              <a:r>
                <a:rPr lang="en-US" i="1">
                  <a:solidFill>
                    <a:srgbClr val="000080"/>
                  </a:solidFill>
                </a:rPr>
                <a:t>soxS</a:t>
              </a:r>
              <a:r>
                <a:rPr lang="en-US">
                  <a:solidFill>
                    <a:srgbClr val="000080"/>
                  </a:solidFill>
                </a:rPr>
                <a:t> gene and converts SoxR from a transcriptional activator to a repressor.</a:t>
              </a:r>
              <a:endParaRPr lang="en-US"/>
            </a:p>
            <a:p>
              <a:pPr eaLnBrk="1" hangingPunct="1"/>
              <a:endParaRPr lang="en-US"/>
            </a:p>
          </p:txBody>
        </p:sp>
        <p:sp>
          <p:nvSpPr>
            <p:cNvPr id="2" name="Rectangle 1"/>
            <p:cNvSpPr/>
            <p:nvPr/>
          </p:nvSpPr>
          <p:spPr>
            <a:xfrm>
              <a:off x="2362200" y="4343400"/>
              <a:ext cx="1947844" cy="400110"/>
            </a:xfrm>
            <a:prstGeom prst="rect">
              <a:avLst/>
            </a:prstGeom>
          </p:spPr>
          <p:txBody>
            <a:bodyPr wrap="none">
              <a:spAutoFit/>
            </a:bodyPr>
            <a:lstStyle/>
            <a:p>
              <a:r>
                <a:rPr lang="cs-CZ">
                  <a:solidFill>
                    <a:srgbClr val="595959"/>
                  </a:solidFill>
                </a:rPr>
                <a:t>PMID: 9118944</a:t>
              </a:r>
              <a:endParaRPr lang="en-US">
                <a:solidFill>
                  <a:srgbClr val="595959"/>
                </a:solidFill>
              </a:endParaRPr>
            </a:p>
          </p:txBody>
        </p:sp>
      </p:grpSp>
      <p:sp>
        <p:nvSpPr>
          <p:cNvPr id="1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15169940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5"/>
                                        </p:tgtEl>
                                        <p:attrNameLst>
                                          <p:attrName>style.visibility</p:attrName>
                                        </p:attrNameLst>
                                      </p:cBhvr>
                                      <p:to>
                                        <p:strVal val="visible"/>
                                      </p:to>
                                    </p:set>
                                    <p:anim calcmode="lin" valueType="num">
                                      <p:cBhvr additive="base">
                                        <p:cTn id="7" dur="500" fill="hold"/>
                                        <p:tgtEl>
                                          <p:spTgt spid="55305"/>
                                        </p:tgtEl>
                                        <p:attrNameLst>
                                          <p:attrName>ppt_x</p:attrName>
                                        </p:attrNameLst>
                                      </p:cBhvr>
                                      <p:tavLst>
                                        <p:tav tm="0">
                                          <p:val>
                                            <p:strVal val="#ppt_x"/>
                                          </p:val>
                                        </p:tav>
                                        <p:tav tm="100000">
                                          <p:val>
                                            <p:strVal val="#ppt_x"/>
                                          </p:val>
                                        </p:tav>
                                      </p:tavLst>
                                    </p:anim>
                                    <p:anim calcmode="lin" valueType="num">
                                      <p:cBhvr additive="base">
                                        <p:cTn id="8" dur="500" fill="hold"/>
                                        <p:tgtEl>
                                          <p:spTgt spid="5530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5306"/>
                                        </p:tgtEl>
                                        <p:attrNameLst>
                                          <p:attrName>style.visibility</p:attrName>
                                        </p:attrNameLst>
                                      </p:cBhvr>
                                      <p:to>
                                        <p:strVal val="visible"/>
                                      </p:to>
                                    </p:set>
                                    <p:animEffect transition="in" filter="wipe(left)">
                                      <p:cBhvr>
                                        <p:cTn id="13"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autoUpdateAnimBg="0"/>
      <p:bldP spid="5530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152400" y="198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152400" y="3581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152400" y="38862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152400" y="5638800"/>
            <a:ext cx="7162800" cy="396875"/>
          </a:xfrm>
          <a:prstGeom prst="rect">
            <a:avLst/>
          </a:prstGeom>
          <a:solidFill>
            <a:srgbClr val="FFEFCF"/>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IF {1, 2, AND 3}, </a:t>
            </a:r>
            <a:r>
              <a:rPr lang="ja-JP" altLang="en-US"/>
              <a:t>“</a:t>
            </a:r>
            <a:r>
              <a:rPr lang="en-US"/>
              <a:t>regulation is probably conserved</a:t>
            </a:r>
            <a:r>
              <a:rPr lang="ja-JP" altLang="en-US"/>
              <a:t>”</a:t>
            </a:r>
            <a:r>
              <a:rPr lang="en-US"/>
              <a:t>.</a:t>
            </a:r>
          </a:p>
        </p:txBody>
      </p:sp>
      <p:grpSp>
        <p:nvGrpSpPr>
          <p:cNvPr id="13" name="Group 12"/>
          <p:cNvGrpSpPr/>
          <p:nvPr/>
        </p:nvGrpSpPr>
        <p:grpSpPr>
          <a:xfrm>
            <a:off x="265114" y="1039814"/>
            <a:ext cx="8878886" cy="1246186"/>
            <a:chOff x="112714" y="3594360"/>
            <a:chExt cx="8878886" cy="1246186"/>
          </a:xfrm>
        </p:grpSpPr>
        <p:grpSp>
          <p:nvGrpSpPr>
            <p:cNvPr id="14" name="Group 13"/>
            <p:cNvGrpSpPr/>
            <p:nvPr/>
          </p:nvGrpSpPr>
          <p:grpSpPr>
            <a:xfrm>
              <a:off x="112714" y="3594360"/>
              <a:ext cx="8878886" cy="1246186"/>
              <a:chOff x="76200" y="3581400"/>
              <a:chExt cx="8878886" cy="1246186"/>
            </a:xfrm>
          </p:grpSpPr>
          <p:grpSp>
            <p:nvGrpSpPr>
              <p:cNvPr id="16" name="Group 14"/>
              <p:cNvGrpSpPr>
                <a:grpSpLocks/>
              </p:cNvGrpSpPr>
              <p:nvPr/>
            </p:nvGrpSpPr>
            <p:grpSpPr bwMode="auto">
              <a:xfrm>
                <a:off x="76200" y="3581400"/>
                <a:ext cx="7620000" cy="847725"/>
                <a:chOff x="576" y="672"/>
                <a:chExt cx="4800" cy="534"/>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 y="864"/>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stormo-cropp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3581400"/>
                <a:ext cx="1182686" cy="1246186"/>
              </a:xfrm>
              <a:prstGeom prst="rect">
                <a:avLst/>
              </a:prstGeom>
            </p:spPr>
          </p:pic>
        </p:grpSp>
        <p:sp>
          <p:nvSpPr>
            <p:cNvPr id="15" name="Rectangle 14"/>
            <p:cNvSpPr/>
            <p:nvPr/>
          </p:nvSpPr>
          <p:spPr>
            <a:xfrm>
              <a:off x="4800600" y="4119926"/>
              <a:ext cx="1709322" cy="338554"/>
            </a:xfrm>
            <a:prstGeom prst="rect">
              <a:avLst/>
            </a:prstGeom>
          </p:spPr>
          <p:txBody>
            <a:bodyPr wrap="none">
              <a:spAutoFit/>
            </a:bodyPr>
            <a:lstStyle/>
            <a:p>
              <a:r>
                <a:rPr lang="is-IS" sz="1600"/>
                <a:t>PMID: 11934610</a:t>
              </a:r>
              <a:endParaRPr lang="en-US" sz="1600"/>
            </a:p>
          </p:txBody>
        </p:sp>
      </p:grpSp>
      <p:grpSp>
        <p:nvGrpSpPr>
          <p:cNvPr id="9" name="Group 8"/>
          <p:cNvGrpSpPr/>
          <p:nvPr/>
        </p:nvGrpSpPr>
        <p:grpSpPr>
          <a:xfrm>
            <a:off x="228600" y="2282384"/>
            <a:ext cx="7848600" cy="1419271"/>
            <a:chOff x="228600" y="2237024"/>
            <a:chExt cx="7848600" cy="1419271"/>
          </a:xfrm>
        </p:grpSpPr>
        <p:sp>
          <p:nvSpPr>
            <p:cNvPr id="2" name="Oval 1"/>
            <p:cNvSpPr/>
            <p:nvPr/>
          </p:nvSpPr>
          <p:spPr bwMode="auto">
            <a:xfrm rot="18858057">
              <a:off x="1143000" y="2779995"/>
              <a:ext cx="1371600" cy="381000"/>
            </a:xfrm>
            <a:prstGeom prst="ellipse">
              <a:avLst/>
            </a:prstGeom>
            <a:gradFill flip="none" rotWithShape="1">
              <a:gsLst>
                <a:gs pos="0">
                  <a:schemeClr val="bg1"/>
                </a:gs>
                <a:gs pos="64000">
                  <a:srgbClr val="00808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21" name="Oval 20"/>
            <p:cNvSpPr/>
            <p:nvPr/>
          </p:nvSpPr>
          <p:spPr bwMode="auto">
            <a:xfrm rot="2741943" flipH="1">
              <a:off x="5568319" y="2732324"/>
              <a:ext cx="1371600" cy="381000"/>
            </a:xfrm>
            <a:prstGeom prst="ellipse">
              <a:avLst/>
            </a:prstGeom>
            <a:gradFill flip="none" rotWithShape="1">
              <a:gsLst>
                <a:gs pos="0">
                  <a:schemeClr val="bg1"/>
                </a:gs>
                <a:gs pos="64000">
                  <a:srgbClr val="CD67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3" name="TextBox 2"/>
            <p:cNvSpPr txBox="1"/>
            <p:nvPr/>
          </p:nvSpPr>
          <p:spPr>
            <a:xfrm>
              <a:off x="228600" y="2527560"/>
              <a:ext cx="1295400" cy="646331"/>
            </a:xfrm>
            <a:prstGeom prst="rect">
              <a:avLst/>
            </a:prstGeom>
            <a:noFill/>
          </p:spPr>
          <p:txBody>
            <a:bodyPr wrap="square" rtlCol="0">
              <a:spAutoFit/>
            </a:bodyPr>
            <a:lstStyle/>
            <a:p>
              <a:pPr algn="r"/>
              <a:r>
                <a:rPr lang="en-US" sz="1800" i="1">
                  <a:solidFill>
                    <a:srgbClr val="000090"/>
                  </a:solidFill>
                  <a:latin typeface="Georgia"/>
                  <a:cs typeface="Georgia"/>
                </a:rPr>
                <a:t>Proteus mirabilis</a:t>
              </a:r>
            </a:p>
          </p:txBody>
        </p:sp>
        <p:sp>
          <p:nvSpPr>
            <p:cNvPr id="23" name="TextBox 22"/>
            <p:cNvSpPr txBox="1"/>
            <p:nvPr/>
          </p:nvSpPr>
          <p:spPr>
            <a:xfrm>
              <a:off x="6553200" y="2527560"/>
              <a:ext cx="1524000" cy="646331"/>
            </a:xfrm>
            <a:prstGeom prst="rect">
              <a:avLst/>
            </a:prstGeom>
            <a:noFill/>
          </p:spPr>
          <p:txBody>
            <a:bodyPr wrap="square" rtlCol="0">
              <a:spAutoFit/>
            </a:bodyPr>
            <a:lstStyle/>
            <a:p>
              <a:r>
                <a:rPr lang="en-US" sz="1800" i="1">
                  <a:solidFill>
                    <a:srgbClr val="000090"/>
                  </a:solidFill>
                  <a:latin typeface="Georgia"/>
                  <a:cs typeface="Georgia"/>
                </a:rPr>
                <a:t>Escherichia coli</a:t>
              </a:r>
            </a:p>
          </p:txBody>
        </p:sp>
        <p:cxnSp>
          <p:nvCxnSpPr>
            <p:cNvPr id="5" name="Straight Arrow Connector 4"/>
            <p:cNvCxnSpPr/>
            <p:nvPr/>
          </p:nvCxnSpPr>
          <p:spPr bwMode="auto">
            <a:xfrm flipV="1">
              <a:off x="2286000" y="2679960"/>
              <a:ext cx="533400" cy="304800"/>
            </a:xfrm>
            <a:prstGeom prst="straightConnector1">
              <a:avLst/>
            </a:prstGeom>
            <a:solidFill>
              <a:schemeClr val="accent1"/>
            </a:solidFill>
            <a:ln w="22225" cap="flat" cmpd="sng" algn="ctr">
              <a:solidFill>
                <a:schemeClr val="tx1"/>
              </a:solidFill>
              <a:prstDash val="solid"/>
              <a:round/>
              <a:headEnd type="none" w="med" len="med"/>
              <a:tailEnd type="triangle" w="lg" len="lg"/>
            </a:ln>
            <a:effectLst/>
          </p:spPr>
        </p:cxnSp>
        <p:cxnSp>
          <p:nvCxnSpPr>
            <p:cNvPr id="26" name="Straight Arrow Connector 25"/>
            <p:cNvCxnSpPr/>
            <p:nvPr/>
          </p:nvCxnSpPr>
          <p:spPr bwMode="auto">
            <a:xfrm flipH="1" flipV="1">
              <a:off x="5257800" y="2679960"/>
              <a:ext cx="533400" cy="304800"/>
            </a:xfrm>
            <a:prstGeom prst="straightConnector1">
              <a:avLst/>
            </a:prstGeom>
            <a:solidFill>
              <a:schemeClr val="accent1"/>
            </a:solidFill>
            <a:ln w="22225" cap="flat" cmpd="sng" algn="ctr">
              <a:solidFill>
                <a:schemeClr val="tx1"/>
              </a:solidFill>
              <a:prstDash val="solid"/>
              <a:round/>
              <a:headEnd type="none" w="med" len="med"/>
              <a:tailEnd type="triangle" w="lg" len="lg"/>
            </a:ln>
            <a:effectLst/>
          </p:spPr>
        </p:cxnSp>
        <p:sp>
          <p:nvSpPr>
            <p:cNvPr id="6" name="TextBox 5"/>
            <p:cNvSpPr txBox="1"/>
            <p:nvPr/>
          </p:nvSpPr>
          <p:spPr>
            <a:xfrm>
              <a:off x="2819400" y="2438400"/>
              <a:ext cx="609600" cy="400110"/>
            </a:xfrm>
            <a:prstGeom prst="rect">
              <a:avLst/>
            </a:prstGeom>
            <a:noFill/>
          </p:spPr>
          <p:txBody>
            <a:bodyPr wrap="square" rtlCol="0">
              <a:spAutoFit/>
            </a:bodyPr>
            <a:lstStyle/>
            <a:p>
              <a:r>
                <a:rPr lang="en-US" b="1" i="1">
                  <a:solidFill>
                    <a:srgbClr val="008080"/>
                  </a:solidFill>
                  <a:latin typeface="Georgia"/>
                  <a:cs typeface="Georgia"/>
                </a:rPr>
                <a:t>lrp</a:t>
              </a:r>
            </a:p>
          </p:txBody>
        </p:sp>
        <p:sp>
          <p:nvSpPr>
            <p:cNvPr id="28" name="TextBox 27"/>
            <p:cNvSpPr txBox="1"/>
            <p:nvPr/>
          </p:nvSpPr>
          <p:spPr>
            <a:xfrm>
              <a:off x="4724400" y="2438400"/>
              <a:ext cx="609600" cy="400110"/>
            </a:xfrm>
            <a:prstGeom prst="rect">
              <a:avLst/>
            </a:prstGeom>
            <a:noFill/>
          </p:spPr>
          <p:txBody>
            <a:bodyPr wrap="square" rtlCol="0">
              <a:spAutoFit/>
            </a:bodyPr>
            <a:lstStyle/>
            <a:p>
              <a:r>
                <a:rPr lang="en-US" b="1" i="1">
                  <a:solidFill>
                    <a:srgbClr val="CD6700"/>
                  </a:solidFill>
                  <a:latin typeface="Georgia"/>
                  <a:cs typeface="Georgia"/>
                </a:rPr>
                <a:t>lrp</a:t>
              </a:r>
            </a:p>
          </p:txBody>
        </p:sp>
        <p:cxnSp>
          <p:nvCxnSpPr>
            <p:cNvPr id="8" name="Straight Arrow Connector 7"/>
            <p:cNvCxnSpPr/>
            <p:nvPr/>
          </p:nvCxnSpPr>
          <p:spPr bwMode="auto">
            <a:xfrm>
              <a:off x="3352800" y="2667000"/>
              <a:ext cx="1371600" cy="0"/>
            </a:xfrm>
            <a:prstGeom prst="straightConnector1">
              <a:avLst/>
            </a:prstGeom>
            <a:solidFill>
              <a:schemeClr val="accent1"/>
            </a:solidFill>
            <a:ln w="38100" cap="flat" cmpd="sng" algn="ctr">
              <a:solidFill>
                <a:schemeClr val="tx1"/>
              </a:solidFill>
              <a:prstDash val="solid"/>
              <a:round/>
              <a:headEnd type="arrow"/>
              <a:tailEnd type="arrow"/>
            </a:ln>
            <a:effectLst/>
          </p:spPr>
        </p:cxnSp>
      </p:grpSp>
      <p:sp>
        <p:nvSpPr>
          <p:cNvPr id="10" name="TextBox 9"/>
          <p:cNvSpPr txBox="1"/>
          <p:nvPr/>
        </p:nvSpPr>
        <p:spPr>
          <a:xfrm>
            <a:off x="1371600" y="4572000"/>
            <a:ext cx="5562600" cy="1015663"/>
          </a:xfrm>
          <a:prstGeom prst="rect">
            <a:avLst/>
          </a:prstGeom>
          <a:noFill/>
        </p:spPr>
        <p:txBody>
          <a:bodyPr wrap="square" rtlCol="0">
            <a:spAutoFit/>
          </a:bodyPr>
          <a:lstStyle/>
          <a:p>
            <a:pPr algn="ctr"/>
            <a:r>
              <a:rPr lang="en-US">
                <a:solidFill>
                  <a:srgbClr val="000090"/>
                </a:solidFill>
                <a:latin typeface="Georgia"/>
                <a:cs typeface="Georgia"/>
              </a:rPr>
              <a:t>All target genes and binding sites are </a:t>
            </a:r>
            <a:r>
              <a:rPr lang="en-US" u="sng">
                <a:solidFill>
                  <a:srgbClr val="000090"/>
                </a:solidFill>
                <a:latin typeface="Georgia"/>
                <a:cs typeface="Georgia"/>
              </a:rPr>
              <a:t>identical</a:t>
            </a:r>
            <a:r>
              <a:rPr lang="en-US">
                <a:solidFill>
                  <a:srgbClr val="000090"/>
                </a:solidFill>
                <a:latin typeface="Georgia"/>
                <a:cs typeface="Georgia"/>
              </a:rPr>
              <a:t> in the two strains being compared; </a:t>
            </a:r>
          </a:p>
          <a:p>
            <a:pPr algn="ctr"/>
            <a:r>
              <a:rPr lang="en-US">
                <a:solidFill>
                  <a:srgbClr val="000090"/>
                </a:solidFill>
                <a:latin typeface="Georgia"/>
                <a:cs typeface="Georgia"/>
              </a:rPr>
              <a:t>the only difference is the Lrp ortholog</a:t>
            </a:r>
          </a:p>
        </p:txBody>
      </p:sp>
      <p:sp>
        <p:nvSpPr>
          <p:cNvPr id="33" name="TextBox 32"/>
          <p:cNvSpPr txBox="1"/>
          <p:nvPr/>
        </p:nvSpPr>
        <p:spPr>
          <a:xfrm>
            <a:off x="3276600" y="6172200"/>
            <a:ext cx="1448474" cy="400110"/>
          </a:xfrm>
          <a:prstGeom prst="rect">
            <a:avLst/>
          </a:prstGeom>
          <a:noFill/>
        </p:spPr>
        <p:txBody>
          <a:bodyPr wrap="square" rtlCol="0">
            <a:spAutoFit/>
          </a:bodyPr>
          <a:lstStyle/>
          <a:p>
            <a:pPr algn="ctr"/>
            <a:r>
              <a:rPr lang="en-US">
                <a:solidFill>
                  <a:srgbClr val="000090"/>
                </a:solidFill>
                <a:latin typeface="Georgia"/>
                <a:cs typeface="Georgia"/>
              </a:rPr>
              <a:t>Is it?</a:t>
            </a:r>
          </a:p>
        </p:txBody>
      </p:sp>
      <p:sp>
        <p:nvSpPr>
          <p:cNvPr id="3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10781934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a:grpSpLocks noChangeAspect="1"/>
          </p:cNvGrpSpPr>
          <p:nvPr/>
        </p:nvGrpSpPr>
        <p:grpSpPr>
          <a:xfrm>
            <a:off x="335038" y="914400"/>
            <a:ext cx="8656562" cy="5181600"/>
            <a:chOff x="600075" y="533400"/>
            <a:chExt cx="8020050" cy="4965700"/>
          </a:xfrm>
        </p:grpSpPr>
        <p:grpSp>
          <p:nvGrpSpPr>
            <p:cNvPr id="54" name="Group 12"/>
            <p:cNvGrpSpPr>
              <a:grpSpLocks/>
            </p:cNvGrpSpPr>
            <p:nvPr/>
          </p:nvGrpSpPr>
          <p:grpSpPr bwMode="auto">
            <a:xfrm>
              <a:off x="600075" y="533400"/>
              <a:ext cx="8020050" cy="4953000"/>
              <a:chOff x="624" y="432"/>
              <a:chExt cx="4272" cy="3264"/>
            </a:xfrm>
          </p:grpSpPr>
          <p:pic>
            <p:nvPicPr>
              <p:cNvPr id="6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32"/>
                <a:ext cx="4272"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5" name="Rectangle 14"/>
              <p:cNvSpPr>
                <a:spLocks noChangeArrowheads="1"/>
              </p:cNvSpPr>
              <p:nvPr/>
            </p:nvSpPr>
            <p:spPr bwMode="auto">
              <a:xfrm>
                <a:off x="4702" y="559"/>
                <a:ext cx="74" cy="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sp>
            <p:nvSpPr>
              <p:cNvPr id="66" name="Rectangle 15"/>
              <p:cNvSpPr>
                <a:spLocks noChangeArrowheads="1"/>
              </p:cNvSpPr>
              <p:nvPr/>
            </p:nvSpPr>
            <p:spPr bwMode="auto">
              <a:xfrm>
                <a:off x="641" y="479"/>
                <a:ext cx="4205"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grpSp>
            <p:nvGrpSpPr>
              <p:cNvPr id="67" name="Group 16"/>
              <p:cNvGrpSpPr>
                <a:grpSpLocks/>
              </p:cNvGrpSpPr>
              <p:nvPr/>
            </p:nvGrpSpPr>
            <p:grpSpPr bwMode="auto">
              <a:xfrm>
                <a:off x="2398" y="513"/>
                <a:ext cx="1163" cy="131"/>
                <a:chOff x="2677" y="632"/>
                <a:chExt cx="1370" cy="131"/>
              </a:xfrm>
            </p:grpSpPr>
            <p:sp>
              <p:nvSpPr>
                <p:cNvPr id="77" name="Line 17"/>
                <p:cNvSpPr>
                  <a:spLocks noChangeShapeType="1"/>
                </p:cNvSpPr>
                <p:nvPr/>
              </p:nvSpPr>
              <p:spPr bwMode="auto">
                <a:xfrm>
                  <a:off x="2973" y="696"/>
                  <a:ext cx="66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Rectangle 18"/>
                <p:cNvSpPr>
                  <a:spLocks noChangeArrowheads="1"/>
                </p:cNvSpPr>
                <p:nvPr/>
              </p:nvSpPr>
              <p:spPr bwMode="auto">
                <a:xfrm>
                  <a:off x="2677" y="632"/>
                  <a:ext cx="429"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79" name="Rectangle 19"/>
                <p:cNvSpPr>
                  <a:spLocks noChangeArrowheads="1"/>
                </p:cNvSpPr>
                <p:nvPr/>
              </p:nvSpPr>
              <p:spPr bwMode="auto">
                <a:xfrm>
                  <a:off x="3455" y="634"/>
                  <a:ext cx="592"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80" name="Oval 20"/>
                <p:cNvSpPr>
                  <a:spLocks noChangeArrowheads="1"/>
                </p:cNvSpPr>
                <p:nvPr/>
              </p:nvSpPr>
              <p:spPr bwMode="auto">
                <a:xfrm>
                  <a:off x="3100" y="644"/>
                  <a:ext cx="121" cy="111"/>
                </a:xfrm>
                <a:prstGeom prst="ellipse">
                  <a:avLst/>
                </a:prstGeom>
                <a:solidFill>
                  <a:srgbClr val="000000"/>
                </a:solidFill>
                <a:ln w="9525">
                  <a:solidFill>
                    <a:srgbClr val="000000"/>
                  </a:solidFill>
                  <a:round/>
                  <a:headEnd/>
                  <a:tailEnd/>
                </a:ln>
              </p:spPr>
              <p:txBody>
                <a:bodyPr anchor="ctr"/>
                <a:lstStyle/>
                <a:p>
                  <a:endParaRPr lang="en-US"/>
                </a:p>
              </p:txBody>
            </p:sp>
          </p:grpSp>
          <p:grpSp>
            <p:nvGrpSpPr>
              <p:cNvPr id="68" name="Group 21"/>
              <p:cNvGrpSpPr>
                <a:grpSpLocks/>
              </p:cNvGrpSpPr>
              <p:nvPr/>
            </p:nvGrpSpPr>
            <p:grpSpPr bwMode="auto">
              <a:xfrm>
                <a:off x="645" y="799"/>
                <a:ext cx="290" cy="453"/>
                <a:chOff x="612" y="919"/>
                <a:chExt cx="341" cy="453"/>
              </a:xfrm>
            </p:grpSpPr>
            <p:sp>
              <p:nvSpPr>
                <p:cNvPr id="74" name="Line 22"/>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5" name="Line 23"/>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69" name="Rectangle 25"/>
              <p:cNvSpPr>
                <a:spLocks noChangeArrowheads="1"/>
              </p:cNvSpPr>
              <p:nvPr/>
            </p:nvSpPr>
            <p:spPr bwMode="auto">
              <a:xfrm>
                <a:off x="2391" y="686"/>
                <a:ext cx="1184" cy="791"/>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70" name="Group 43"/>
              <p:cNvGrpSpPr>
                <a:grpSpLocks/>
              </p:cNvGrpSpPr>
              <p:nvPr/>
            </p:nvGrpSpPr>
            <p:grpSpPr bwMode="auto">
              <a:xfrm>
                <a:off x="663" y="2317"/>
                <a:ext cx="111" cy="453"/>
                <a:chOff x="612" y="919"/>
                <a:chExt cx="341" cy="453"/>
              </a:xfrm>
            </p:grpSpPr>
            <p:sp>
              <p:nvSpPr>
                <p:cNvPr id="71" name="Line 44"/>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2" name="Line 45"/>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sp>
          <p:nvSpPr>
            <p:cNvPr id="55" name="Rectangle 54"/>
            <p:cNvSpPr/>
            <p:nvPr/>
          </p:nvSpPr>
          <p:spPr bwMode="auto">
            <a:xfrm>
              <a:off x="39243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Rectangle 55"/>
            <p:cNvSpPr/>
            <p:nvPr/>
          </p:nvSpPr>
          <p:spPr bwMode="auto">
            <a:xfrm>
              <a:off x="658495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Rectangle 56"/>
            <p:cNvSpPr/>
            <p:nvPr/>
          </p:nvSpPr>
          <p:spPr bwMode="auto">
            <a:xfrm>
              <a:off x="67564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Rectangle 57"/>
            <p:cNvSpPr/>
            <p:nvPr/>
          </p:nvSpPr>
          <p:spPr bwMode="auto">
            <a:xfrm>
              <a:off x="33909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Rectangle 58"/>
            <p:cNvSpPr/>
            <p:nvPr/>
          </p:nvSpPr>
          <p:spPr bwMode="auto">
            <a:xfrm>
              <a:off x="35687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Rectangle 59"/>
            <p:cNvSpPr/>
            <p:nvPr/>
          </p:nvSpPr>
          <p:spPr bwMode="auto">
            <a:xfrm>
              <a:off x="5429250" y="3213100"/>
              <a:ext cx="18415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Rectangle 60"/>
            <p:cNvSpPr/>
            <p:nvPr/>
          </p:nvSpPr>
          <p:spPr bwMode="auto">
            <a:xfrm>
              <a:off x="71120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Rectangle 61"/>
            <p:cNvSpPr/>
            <p:nvPr/>
          </p:nvSpPr>
          <p:spPr bwMode="auto">
            <a:xfrm>
              <a:off x="1797050" y="32004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Rectangle 62"/>
            <p:cNvSpPr/>
            <p:nvPr/>
          </p:nvSpPr>
          <p:spPr bwMode="auto">
            <a:xfrm>
              <a:off x="58801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 name="TextBox 1"/>
          <p:cNvSpPr txBox="1"/>
          <p:nvPr/>
        </p:nvSpPr>
        <p:spPr>
          <a:xfrm>
            <a:off x="3200400" y="6096000"/>
            <a:ext cx="3048000" cy="646331"/>
          </a:xfrm>
          <a:prstGeom prst="rect">
            <a:avLst/>
          </a:prstGeom>
          <a:noFill/>
        </p:spPr>
        <p:txBody>
          <a:bodyPr wrap="square" rtlCol="0">
            <a:spAutoFit/>
          </a:bodyPr>
          <a:lstStyle/>
          <a:p>
            <a:pPr algn="ctr"/>
            <a:r>
              <a:rPr lang="en-US" sz="1800">
                <a:solidFill>
                  <a:srgbClr val="000090"/>
                </a:solidFill>
                <a:latin typeface="Georgia"/>
                <a:cs typeface="Georgia"/>
              </a:rPr>
              <a:t>Ecoli/Pmira differ at only four positions</a:t>
            </a:r>
          </a:p>
        </p:txBody>
      </p:sp>
      <p:sp>
        <p:nvSpPr>
          <p:cNvPr id="39" name="Arc 38"/>
          <p:cNvSpPr/>
          <p:nvPr/>
        </p:nvSpPr>
        <p:spPr>
          <a:xfrm flipH="1">
            <a:off x="24032" y="1416614"/>
            <a:ext cx="650117" cy="741346"/>
          </a:xfrm>
          <a:prstGeom prst="arc">
            <a:avLst>
              <a:gd name="adj1" fmla="val 16200000"/>
              <a:gd name="adj2" fmla="val 4995096"/>
            </a:avLst>
          </a:prstGeom>
          <a:ln w="38100">
            <a:solidFill>
              <a:srgbClr val="A7150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3233307051"/>
      </p:ext>
    </p:extLst>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914400" y="1076325"/>
            <a:ext cx="586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Testing Lrp equivalence – Substitution test</a:t>
            </a:r>
          </a:p>
        </p:txBody>
      </p:sp>
      <p:sp>
        <p:nvSpPr>
          <p:cNvPr id="84995" name="TextBox 2"/>
          <p:cNvSpPr txBox="1">
            <a:spLocks noChangeArrowheads="1"/>
          </p:cNvSpPr>
          <p:nvPr/>
        </p:nvSpPr>
        <p:spPr bwMode="auto">
          <a:xfrm>
            <a:off x="4114800" y="2447925"/>
            <a:ext cx="3962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ja-JP" altLang="en-US" sz="1800">
                <a:solidFill>
                  <a:srgbClr val="000090"/>
                </a:solidFill>
                <a:latin typeface="Georgia"/>
                <a:cs typeface="Georgia"/>
              </a:rPr>
              <a:t>“</a:t>
            </a:r>
            <a:r>
              <a:rPr lang="en-US" altLang="ja-JP" sz="1800">
                <a:solidFill>
                  <a:srgbClr val="000090"/>
                </a:solidFill>
                <a:latin typeface="Georgia"/>
                <a:cs typeface="Georgia"/>
              </a:rPr>
              <a:t>Assay</a:t>
            </a:r>
            <a:r>
              <a:rPr lang="ja-JP" altLang="en-US" sz="1800">
                <a:solidFill>
                  <a:srgbClr val="000090"/>
                </a:solidFill>
                <a:latin typeface="Georgia"/>
                <a:cs typeface="Georgia"/>
              </a:rPr>
              <a:t>”</a:t>
            </a:r>
            <a:r>
              <a:rPr lang="en-US" altLang="ja-JP" sz="1800">
                <a:solidFill>
                  <a:srgbClr val="000090"/>
                </a:solidFill>
                <a:latin typeface="Georgia"/>
                <a:cs typeface="Georgia"/>
              </a:rPr>
              <a:t> is identical set of promoters</a:t>
            </a:r>
          </a:p>
          <a:p>
            <a:pPr>
              <a:buFontTx/>
              <a:buChar char="•"/>
            </a:pPr>
            <a:r>
              <a:rPr lang="en-US" sz="1800">
                <a:solidFill>
                  <a:srgbClr val="000090"/>
                </a:solidFill>
                <a:latin typeface="Georgia"/>
                <a:cs typeface="Georgia"/>
              </a:rPr>
              <a:t>Identical nonspecific DNA as well</a:t>
            </a:r>
          </a:p>
          <a:p>
            <a:pPr>
              <a:buFontTx/>
              <a:buChar char="•"/>
            </a:pPr>
            <a:r>
              <a:rPr lang="en-US" sz="1800">
                <a:solidFill>
                  <a:srgbClr val="000090"/>
                </a:solidFill>
                <a:latin typeface="Georgia"/>
                <a:cs typeface="Georgia"/>
              </a:rPr>
              <a:t>Same expression sequences for the </a:t>
            </a:r>
            <a:r>
              <a:rPr lang="en-US" sz="1800" i="1">
                <a:solidFill>
                  <a:srgbClr val="000090"/>
                </a:solidFill>
                <a:latin typeface="Georgia"/>
                <a:cs typeface="Georgia"/>
              </a:rPr>
              <a:t>lrp</a:t>
            </a:r>
            <a:r>
              <a:rPr lang="en-US" sz="1800">
                <a:solidFill>
                  <a:srgbClr val="000090"/>
                </a:solidFill>
                <a:latin typeface="Georgia"/>
                <a:cs typeface="Georgia"/>
              </a:rPr>
              <a:t> orthologs</a:t>
            </a:r>
          </a:p>
          <a:p>
            <a:pPr>
              <a:buFontTx/>
              <a:buChar char="•"/>
            </a:pPr>
            <a:r>
              <a:rPr lang="en-US" sz="1800">
                <a:solidFill>
                  <a:srgbClr val="000090"/>
                </a:solidFill>
                <a:latin typeface="Georgia"/>
                <a:cs typeface="Georgia"/>
              </a:rPr>
              <a:t>Same coregulator transport and biosynthesis systems</a:t>
            </a:r>
          </a:p>
        </p:txBody>
      </p:sp>
      <p:sp>
        <p:nvSpPr>
          <p:cNvPr id="84997" name="Freeform 5"/>
          <p:cNvSpPr>
            <a:spLocks/>
          </p:cNvSpPr>
          <p:nvPr/>
        </p:nvSpPr>
        <p:spPr bwMode="auto">
          <a:xfrm>
            <a:off x="701675" y="2143125"/>
            <a:ext cx="1385888" cy="192088"/>
          </a:xfrm>
          <a:custGeom>
            <a:avLst/>
            <a:gdLst>
              <a:gd name="T0" fmla="*/ 14 w 818"/>
              <a:gd name="T1" fmla="*/ 103 h 182"/>
              <a:gd name="T2" fmla="*/ 56 w 818"/>
              <a:gd name="T3" fmla="*/ 61 h 182"/>
              <a:gd name="T4" fmla="*/ 98 w 818"/>
              <a:gd name="T5" fmla="*/ 10 h 182"/>
              <a:gd name="T6" fmla="*/ 361 w 818"/>
              <a:gd name="T7" fmla="*/ 44 h 182"/>
              <a:gd name="T8" fmla="*/ 437 w 818"/>
              <a:gd name="T9" fmla="*/ 146 h 182"/>
              <a:gd name="T10" fmla="*/ 513 w 818"/>
              <a:gd name="T11" fmla="*/ 180 h 182"/>
              <a:gd name="T12" fmla="*/ 581 w 818"/>
              <a:gd name="T13" fmla="*/ 171 h 182"/>
              <a:gd name="T14" fmla="*/ 742 w 818"/>
              <a:gd name="T15" fmla="*/ 36 h 182"/>
              <a:gd name="T16" fmla="*/ 818 w 818"/>
              <a:gd name="T17"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 h="182">
                <a:moveTo>
                  <a:pt x="14" y="103"/>
                </a:moveTo>
                <a:cubicBezTo>
                  <a:pt x="59" y="36"/>
                  <a:pt x="0" y="117"/>
                  <a:pt x="56" y="61"/>
                </a:cubicBezTo>
                <a:cubicBezTo>
                  <a:pt x="72" y="45"/>
                  <a:pt x="83" y="26"/>
                  <a:pt x="98" y="10"/>
                </a:cubicBezTo>
                <a:cubicBezTo>
                  <a:pt x="217" y="16"/>
                  <a:pt x="265" y="14"/>
                  <a:pt x="361" y="44"/>
                </a:cubicBezTo>
                <a:cubicBezTo>
                  <a:pt x="391" y="75"/>
                  <a:pt x="406" y="115"/>
                  <a:pt x="437" y="146"/>
                </a:cubicBezTo>
                <a:cubicBezTo>
                  <a:pt x="457" y="166"/>
                  <a:pt x="488" y="171"/>
                  <a:pt x="513" y="180"/>
                </a:cubicBezTo>
                <a:cubicBezTo>
                  <a:pt x="536" y="177"/>
                  <a:pt x="561" y="182"/>
                  <a:pt x="581" y="171"/>
                </a:cubicBezTo>
                <a:cubicBezTo>
                  <a:pt x="644" y="137"/>
                  <a:pt x="671" y="59"/>
                  <a:pt x="742" y="36"/>
                </a:cubicBezTo>
                <a:cubicBezTo>
                  <a:pt x="765" y="0"/>
                  <a:pt x="776" y="2"/>
                  <a:pt x="818" y="2"/>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8" name="Freeform 6"/>
          <p:cNvSpPr>
            <a:spLocks/>
          </p:cNvSpPr>
          <p:nvPr/>
        </p:nvSpPr>
        <p:spPr bwMode="auto">
          <a:xfrm>
            <a:off x="2774950" y="1860550"/>
            <a:ext cx="1462088" cy="519113"/>
          </a:xfrm>
          <a:custGeom>
            <a:avLst/>
            <a:gdLst>
              <a:gd name="T0" fmla="*/ 0 w 1000"/>
              <a:gd name="T1" fmla="*/ 449 h 787"/>
              <a:gd name="T2" fmla="*/ 144 w 1000"/>
              <a:gd name="T3" fmla="*/ 475 h 787"/>
              <a:gd name="T4" fmla="*/ 246 w 1000"/>
              <a:gd name="T5" fmla="*/ 500 h 787"/>
              <a:gd name="T6" fmla="*/ 297 w 1000"/>
              <a:gd name="T7" fmla="*/ 551 h 787"/>
              <a:gd name="T8" fmla="*/ 339 w 1000"/>
              <a:gd name="T9" fmla="*/ 754 h 787"/>
              <a:gd name="T10" fmla="*/ 466 w 1000"/>
              <a:gd name="T11" fmla="*/ 763 h 787"/>
              <a:gd name="T12" fmla="*/ 517 w 1000"/>
              <a:gd name="T13" fmla="*/ 746 h 787"/>
              <a:gd name="T14" fmla="*/ 551 w 1000"/>
              <a:gd name="T15" fmla="*/ 636 h 787"/>
              <a:gd name="T16" fmla="*/ 568 w 1000"/>
              <a:gd name="T17" fmla="*/ 255 h 787"/>
              <a:gd name="T18" fmla="*/ 576 w 1000"/>
              <a:gd name="T19" fmla="*/ 221 h 787"/>
              <a:gd name="T20" fmla="*/ 644 w 1000"/>
              <a:gd name="T21" fmla="*/ 85 h 787"/>
              <a:gd name="T22" fmla="*/ 907 w 1000"/>
              <a:gd name="T23" fmla="*/ 94 h 787"/>
              <a:gd name="T24" fmla="*/ 1000 w 1000"/>
              <a:gd name="T25"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787">
                <a:moveTo>
                  <a:pt x="0" y="449"/>
                </a:moveTo>
                <a:cubicBezTo>
                  <a:pt x="48" y="456"/>
                  <a:pt x="97" y="464"/>
                  <a:pt x="144" y="475"/>
                </a:cubicBezTo>
                <a:cubicBezTo>
                  <a:pt x="178" y="483"/>
                  <a:pt x="246" y="500"/>
                  <a:pt x="246" y="500"/>
                </a:cubicBezTo>
                <a:cubicBezTo>
                  <a:pt x="263" y="517"/>
                  <a:pt x="280" y="534"/>
                  <a:pt x="297" y="551"/>
                </a:cubicBezTo>
                <a:cubicBezTo>
                  <a:pt x="364" y="618"/>
                  <a:pt x="250" y="726"/>
                  <a:pt x="339" y="754"/>
                </a:cubicBezTo>
                <a:cubicBezTo>
                  <a:pt x="390" y="787"/>
                  <a:pt x="366" y="779"/>
                  <a:pt x="466" y="763"/>
                </a:cubicBezTo>
                <a:cubicBezTo>
                  <a:pt x="484" y="760"/>
                  <a:pt x="517" y="746"/>
                  <a:pt x="517" y="746"/>
                </a:cubicBezTo>
                <a:cubicBezTo>
                  <a:pt x="556" y="695"/>
                  <a:pt x="546" y="720"/>
                  <a:pt x="551" y="636"/>
                </a:cubicBezTo>
                <a:cubicBezTo>
                  <a:pt x="558" y="509"/>
                  <a:pt x="539" y="379"/>
                  <a:pt x="568" y="255"/>
                </a:cubicBezTo>
                <a:cubicBezTo>
                  <a:pt x="571" y="244"/>
                  <a:pt x="574" y="232"/>
                  <a:pt x="576" y="221"/>
                </a:cubicBezTo>
                <a:cubicBezTo>
                  <a:pt x="588" y="161"/>
                  <a:pt x="585" y="114"/>
                  <a:pt x="644" y="85"/>
                </a:cubicBezTo>
                <a:cubicBezTo>
                  <a:pt x="732" y="88"/>
                  <a:pt x="821" y="110"/>
                  <a:pt x="907" y="94"/>
                </a:cubicBezTo>
                <a:cubicBezTo>
                  <a:pt x="960" y="84"/>
                  <a:pt x="943" y="0"/>
                  <a:pt x="1000"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9" name="Freeform 7"/>
          <p:cNvSpPr>
            <a:spLocks/>
          </p:cNvSpPr>
          <p:nvPr/>
        </p:nvSpPr>
        <p:spPr bwMode="auto">
          <a:xfrm>
            <a:off x="4200668" y="1860550"/>
            <a:ext cx="3543480" cy="300038"/>
          </a:xfrm>
          <a:custGeom>
            <a:avLst/>
            <a:gdLst>
              <a:gd name="T0" fmla="*/ 0 w 754"/>
              <a:gd name="T1" fmla="*/ 0 h 1252"/>
              <a:gd name="T2" fmla="*/ 178 w 754"/>
              <a:gd name="T3" fmla="*/ 85 h 1252"/>
              <a:gd name="T4" fmla="*/ 364 w 754"/>
              <a:gd name="T5" fmla="*/ 246 h 1252"/>
              <a:gd name="T6" fmla="*/ 381 w 754"/>
              <a:gd name="T7" fmla="*/ 280 h 1252"/>
              <a:gd name="T8" fmla="*/ 432 w 754"/>
              <a:gd name="T9" fmla="*/ 347 h 1252"/>
              <a:gd name="T10" fmla="*/ 424 w 754"/>
              <a:gd name="T11" fmla="*/ 542 h 1252"/>
              <a:gd name="T12" fmla="*/ 390 w 754"/>
              <a:gd name="T13" fmla="*/ 593 h 1252"/>
              <a:gd name="T14" fmla="*/ 263 w 754"/>
              <a:gd name="T15" fmla="*/ 728 h 1252"/>
              <a:gd name="T16" fmla="*/ 204 w 754"/>
              <a:gd name="T17" fmla="*/ 1008 h 1252"/>
              <a:gd name="T18" fmla="*/ 187 w 754"/>
              <a:gd name="T19" fmla="*/ 1101 h 1252"/>
              <a:gd name="T20" fmla="*/ 195 w 754"/>
              <a:gd name="T21" fmla="*/ 1160 h 1252"/>
              <a:gd name="T22" fmla="*/ 305 w 754"/>
              <a:gd name="T23" fmla="*/ 1211 h 1252"/>
              <a:gd name="T24" fmla="*/ 542 w 754"/>
              <a:gd name="T25" fmla="*/ 1245 h 1252"/>
              <a:gd name="T26" fmla="*/ 661 w 754"/>
              <a:gd name="T27" fmla="*/ 1228 h 1252"/>
              <a:gd name="T28" fmla="*/ 754 w 754"/>
              <a:gd name="T29" fmla="*/ 1169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4" h="1252">
                <a:moveTo>
                  <a:pt x="0" y="0"/>
                </a:moveTo>
                <a:cubicBezTo>
                  <a:pt x="96" y="19"/>
                  <a:pt x="109" y="32"/>
                  <a:pt x="178" y="85"/>
                </a:cubicBezTo>
                <a:cubicBezTo>
                  <a:pt x="205" y="159"/>
                  <a:pt x="297" y="212"/>
                  <a:pt x="364" y="246"/>
                </a:cubicBezTo>
                <a:cubicBezTo>
                  <a:pt x="370" y="257"/>
                  <a:pt x="374" y="269"/>
                  <a:pt x="381" y="280"/>
                </a:cubicBezTo>
                <a:cubicBezTo>
                  <a:pt x="397" y="303"/>
                  <a:pt x="432" y="347"/>
                  <a:pt x="432" y="347"/>
                </a:cubicBezTo>
                <a:cubicBezTo>
                  <a:pt x="429" y="412"/>
                  <a:pt x="435" y="478"/>
                  <a:pt x="424" y="542"/>
                </a:cubicBezTo>
                <a:cubicBezTo>
                  <a:pt x="421" y="562"/>
                  <a:pt x="401" y="576"/>
                  <a:pt x="390" y="593"/>
                </a:cubicBezTo>
                <a:cubicBezTo>
                  <a:pt x="358" y="640"/>
                  <a:pt x="311" y="697"/>
                  <a:pt x="263" y="728"/>
                </a:cubicBezTo>
                <a:cubicBezTo>
                  <a:pt x="204" y="817"/>
                  <a:pt x="217" y="899"/>
                  <a:pt x="204" y="1008"/>
                </a:cubicBezTo>
                <a:cubicBezTo>
                  <a:pt x="200" y="1039"/>
                  <a:pt x="187" y="1101"/>
                  <a:pt x="187" y="1101"/>
                </a:cubicBezTo>
                <a:cubicBezTo>
                  <a:pt x="190" y="1121"/>
                  <a:pt x="187" y="1142"/>
                  <a:pt x="195" y="1160"/>
                </a:cubicBezTo>
                <a:cubicBezTo>
                  <a:pt x="201" y="1175"/>
                  <a:pt x="290" y="1207"/>
                  <a:pt x="305" y="1211"/>
                </a:cubicBezTo>
                <a:cubicBezTo>
                  <a:pt x="388" y="1252"/>
                  <a:pt x="432" y="1240"/>
                  <a:pt x="542" y="1245"/>
                </a:cubicBezTo>
                <a:cubicBezTo>
                  <a:pt x="545" y="1245"/>
                  <a:pt x="638" y="1241"/>
                  <a:pt x="661" y="1228"/>
                </a:cubicBezTo>
                <a:cubicBezTo>
                  <a:pt x="665" y="1226"/>
                  <a:pt x="733" y="1169"/>
                  <a:pt x="754" y="1169"/>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619" tIns="44345" rIns="92619" bIns="44345">
            <a:spAutoFit/>
          </a:bodyPr>
          <a:lstStyle/>
          <a:p>
            <a:pPr>
              <a:defRPr/>
            </a:pPr>
            <a:endParaRPr lang="en-US"/>
          </a:p>
        </p:txBody>
      </p:sp>
      <p:sp>
        <p:nvSpPr>
          <p:cNvPr id="85000" name="Freeform 8"/>
          <p:cNvSpPr>
            <a:spLocks/>
          </p:cNvSpPr>
          <p:nvPr/>
        </p:nvSpPr>
        <p:spPr bwMode="auto">
          <a:xfrm>
            <a:off x="7740650" y="1916502"/>
            <a:ext cx="708025" cy="225425"/>
          </a:xfrm>
          <a:custGeom>
            <a:avLst/>
            <a:gdLst>
              <a:gd name="T0" fmla="*/ 0 w 1135"/>
              <a:gd name="T1" fmla="*/ 542 h 566"/>
              <a:gd name="T2" fmla="*/ 93 w 1135"/>
              <a:gd name="T3" fmla="*/ 534 h 566"/>
              <a:gd name="T4" fmla="*/ 195 w 1135"/>
              <a:gd name="T5" fmla="*/ 492 h 566"/>
              <a:gd name="T6" fmla="*/ 313 w 1135"/>
              <a:gd name="T7" fmla="*/ 441 h 566"/>
              <a:gd name="T8" fmla="*/ 423 w 1135"/>
              <a:gd name="T9" fmla="*/ 458 h 566"/>
              <a:gd name="T10" fmla="*/ 525 w 1135"/>
              <a:gd name="T11" fmla="*/ 424 h 566"/>
              <a:gd name="T12" fmla="*/ 627 w 1135"/>
              <a:gd name="T13" fmla="*/ 407 h 566"/>
              <a:gd name="T14" fmla="*/ 703 w 1135"/>
              <a:gd name="T15" fmla="*/ 415 h 566"/>
              <a:gd name="T16" fmla="*/ 754 w 1135"/>
              <a:gd name="T17" fmla="*/ 492 h 566"/>
              <a:gd name="T18" fmla="*/ 771 w 1135"/>
              <a:gd name="T19" fmla="*/ 517 h 566"/>
              <a:gd name="T20" fmla="*/ 847 w 1135"/>
              <a:gd name="T21" fmla="*/ 526 h 566"/>
              <a:gd name="T22" fmla="*/ 940 w 1135"/>
              <a:gd name="T23" fmla="*/ 407 h 566"/>
              <a:gd name="T24" fmla="*/ 982 w 1135"/>
              <a:gd name="T25" fmla="*/ 119 h 566"/>
              <a:gd name="T26" fmla="*/ 991 w 1135"/>
              <a:gd name="T27" fmla="*/ 51 h 566"/>
              <a:gd name="T28" fmla="*/ 1135 w 1135"/>
              <a:gd name="T2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5" h="566">
                <a:moveTo>
                  <a:pt x="0" y="542"/>
                </a:moveTo>
                <a:cubicBezTo>
                  <a:pt x="31" y="539"/>
                  <a:pt x="62" y="539"/>
                  <a:pt x="93" y="534"/>
                </a:cubicBezTo>
                <a:cubicBezTo>
                  <a:pt x="135" y="527"/>
                  <a:pt x="157" y="504"/>
                  <a:pt x="195" y="492"/>
                </a:cubicBezTo>
                <a:cubicBezTo>
                  <a:pt x="231" y="468"/>
                  <a:pt x="271" y="451"/>
                  <a:pt x="313" y="441"/>
                </a:cubicBezTo>
                <a:cubicBezTo>
                  <a:pt x="350" y="445"/>
                  <a:pt x="386" y="458"/>
                  <a:pt x="423" y="458"/>
                </a:cubicBezTo>
                <a:cubicBezTo>
                  <a:pt x="459" y="458"/>
                  <a:pt x="490" y="433"/>
                  <a:pt x="525" y="424"/>
                </a:cubicBezTo>
                <a:cubicBezTo>
                  <a:pt x="558" y="416"/>
                  <a:pt x="593" y="415"/>
                  <a:pt x="627" y="407"/>
                </a:cubicBezTo>
                <a:cubicBezTo>
                  <a:pt x="652" y="410"/>
                  <a:pt x="681" y="403"/>
                  <a:pt x="703" y="415"/>
                </a:cubicBezTo>
                <a:cubicBezTo>
                  <a:pt x="705" y="416"/>
                  <a:pt x="745" y="479"/>
                  <a:pt x="754" y="492"/>
                </a:cubicBezTo>
                <a:cubicBezTo>
                  <a:pt x="760" y="500"/>
                  <a:pt x="771" y="517"/>
                  <a:pt x="771" y="517"/>
                </a:cubicBezTo>
                <a:cubicBezTo>
                  <a:pt x="787" y="566"/>
                  <a:pt x="808" y="538"/>
                  <a:pt x="847" y="526"/>
                </a:cubicBezTo>
                <a:cubicBezTo>
                  <a:pt x="883" y="488"/>
                  <a:pt x="904" y="443"/>
                  <a:pt x="940" y="407"/>
                </a:cubicBezTo>
                <a:cubicBezTo>
                  <a:pt x="955" y="312"/>
                  <a:pt x="953" y="211"/>
                  <a:pt x="982" y="119"/>
                </a:cubicBezTo>
                <a:cubicBezTo>
                  <a:pt x="985" y="96"/>
                  <a:pt x="978" y="70"/>
                  <a:pt x="991" y="51"/>
                </a:cubicBezTo>
                <a:cubicBezTo>
                  <a:pt x="1017" y="12"/>
                  <a:pt x="1091" y="0"/>
                  <a:pt x="1135"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2" name="AutoShape 10"/>
          <p:cNvSpPr>
            <a:spLocks noChangeArrowheads="1"/>
          </p:cNvSpPr>
          <p:nvPr/>
        </p:nvSpPr>
        <p:spPr bwMode="auto">
          <a:xfrm>
            <a:off x="701675" y="1457325"/>
            <a:ext cx="7747000" cy="3114675"/>
          </a:xfrm>
          <a:prstGeom prst="roundRect">
            <a:avLst>
              <a:gd name="adj" fmla="val 16667"/>
            </a:avLst>
          </a:prstGeom>
          <a:noFill/>
          <a:ln w="28575">
            <a:solidFill>
              <a:srgbClr val="00008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5" name="Text Box 13"/>
          <p:cNvSpPr txBox="1">
            <a:spLocks noChangeArrowheads="1"/>
          </p:cNvSpPr>
          <p:nvPr/>
        </p:nvSpPr>
        <p:spPr bwMode="auto">
          <a:xfrm>
            <a:off x="1770063" y="1914525"/>
            <a:ext cx="1425575" cy="373063"/>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lrp</a:t>
            </a:r>
          </a:p>
        </p:txBody>
      </p:sp>
      <p:grpSp>
        <p:nvGrpSpPr>
          <p:cNvPr id="85011" name="Group 19"/>
          <p:cNvGrpSpPr>
            <a:grpSpLocks/>
          </p:cNvGrpSpPr>
          <p:nvPr/>
        </p:nvGrpSpPr>
        <p:grpSpPr bwMode="auto">
          <a:xfrm>
            <a:off x="1219200" y="2798763"/>
            <a:ext cx="2606675" cy="1433512"/>
            <a:chOff x="1818" y="1239"/>
            <a:chExt cx="1405" cy="414"/>
          </a:xfrm>
        </p:grpSpPr>
        <p:sp>
          <p:nvSpPr>
            <p:cNvPr id="85012" name="Text Box 20"/>
            <p:cNvSpPr txBox="1">
              <a:spLocks noChangeArrowheads="1"/>
            </p:cNvSpPr>
            <p:nvPr/>
          </p:nvSpPr>
          <p:spPr bwMode="auto">
            <a:xfrm>
              <a:off x="2542" y="1239"/>
              <a:ext cx="474" cy="109"/>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lrp </a:t>
              </a:r>
            </a:p>
          </p:txBody>
        </p:sp>
        <p:sp>
          <p:nvSpPr>
            <p:cNvPr id="85013" name="Text Box 21"/>
            <p:cNvSpPr txBox="1">
              <a:spLocks noChangeArrowheads="1"/>
            </p:cNvSpPr>
            <p:nvPr/>
          </p:nvSpPr>
          <p:spPr bwMode="auto">
            <a:xfrm>
              <a:off x="2034" y="1239"/>
              <a:ext cx="508" cy="109"/>
            </a:xfrm>
            <a:prstGeom prst="rect">
              <a:avLst/>
            </a:prstGeom>
            <a:solidFill>
              <a:srgbClr val="FAFF2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a:t>
              </a:r>
              <a:r>
                <a:rPr lang="en-US" sz="1800"/>
                <a:t>P</a:t>
              </a:r>
              <a:r>
                <a:rPr lang="en-US" sz="1800" i="1"/>
                <a:t>lac   </a:t>
              </a:r>
            </a:p>
          </p:txBody>
        </p:sp>
        <p:sp>
          <p:nvSpPr>
            <p:cNvPr id="85014" name="Freeform 22"/>
            <p:cNvSpPr>
              <a:spLocks/>
            </p:cNvSpPr>
            <p:nvPr/>
          </p:nvSpPr>
          <p:spPr bwMode="auto">
            <a:xfrm>
              <a:off x="1818" y="1282"/>
              <a:ext cx="1405" cy="371"/>
            </a:xfrm>
            <a:custGeom>
              <a:avLst/>
              <a:gdLst>
                <a:gd name="T0" fmla="*/ 295 w 1991"/>
                <a:gd name="T1" fmla="*/ 10 h 1184"/>
                <a:gd name="T2" fmla="*/ 157 w 1991"/>
                <a:gd name="T3" fmla="*/ 42 h 1184"/>
                <a:gd name="T4" fmla="*/ 61 w 1991"/>
                <a:gd name="T5" fmla="*/ 160 h 1184"/>
                <a:gd name="T6" fmla="*/ 7 w 1991"/>
                <a:gd name="T7" fmla="*/ 288 h 1184"/>
                <a:gd name="T8" fmla="*/ 82 w 1991"/>
                <a:gd name="T9" fmla="*/ 725 h 1184"/>
                <a:gd name="T10" fmla="*/ 189 w 1991"/>
                <a:gd name="T11" fmla="*/ 949 h 1184"/>
                <a:gd name="T12" fmla="*/ 210 w 1991"/>
                <a:gd name="T13" fmla="*/ 981 h 1184"/>
                <a:gd name="T14" fmla="*/ 242 w 1991"/>
                <a:gd name="T15" fmla="*/ 992 h 1184"/>
                <a:gd name="T16" fmla="*/ 402 w 1991"/>
                <a:gd name="T17" fmla="*/ 1056 h 1184"/>
                <a:gd name="T18" fmla="*/ 498 w 1991"/>
                <a:gd name="T19" fmla="*/ 1088 h 1184"/>
                <a:gd name="T20" fmla="*/ 562 w 1991"/>
                <a:gd name="T21" fmla="*/ 1141 h 1184"/>
                <a:gd name="T22" fmla="*/ 701 w 1991"/>
                <a:gd name="T23" fmla="*/ 1184 h 1184"/>
                <a:gd name="T24" fmla="*/ 1127 w 1991"/>
                <a:gd name="T25" fmla="*/ 1141 h 1184"/>
                <a:gd name="T26" fmla="*/ 1319 w 1991"/>
                <a:gd name="T27" fmla="*/ 1088 h 1184"/>
                <a:gd name="T28" fmla="*/ 1469 w 1991"/>
                <a:gd name="T29" fmla="*/ 1034 h 1184"/>
                <a:gd name="T30" fmla="*/ 1607 w 1991"/>
                <a:gd name="T31" fmla="*/ 938 h 1184"/>
                <a:gd name="T32" fmla="*/ 1693 w 1991"/>
                <a:gd name="T33" fmla="*/ 842 h 1184"/>
                <a:gd name="T34" fmla="*/ 1703 w 1991"/>
                <a:gd name="T35" fmla="*/ 810 h 1184"/>
                <a:gd name="T36" fmla="*/ 1725 w 1991"/>
                <a:gd name="T37" fmla="*/ 789 h 1184"/>
                <a:gd name="T38" fmla="*/ 1778 w 1991"/>
                <a:gd name="T39" fmla="*/ 682 h 1184"/>
                <a:gd name="T40" fmla="*/ 1842 w 1991"/>
                <a:gd name="T41" fmla="*/ 544 h 1184"/>
                <a:gd name="T42" fmla="*/ 1906 w 1991"/>
                <a:gd name="T43" fmla="*/ 458 h 1184"/>
                <a:gd name="T44" fmla="*/ 1959 w 1991"/>
                <a:gd name="T45" fmla="*/ 352 h 1184"/>
                <a:gd name="T46" fmla="*/ 1991 w 1991"/>
                <a:gd name="T47" fmla="*/ 256 h 1184"/>
                <a:gd name="T48" fmla="*/ 1906 w 1991"/>
                <a:gd name="T49" fmla="*/ 117 h 1184"/>
                <a:gd name="T50" fmla="*/ 1778 w 1991"/>
                <a:gd name="T51" fmla="*/ 21 h 1184"/>
                <a:gd name="T52" fmla="*/ 1703 w 1991"/>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1" h="1184">
                  <a:moveTo>
                    <a:pt x="295" y="10"/>
                  </a:moveTo>
                  <a:cubicBezTo>
                    <a:pt x="178" y="34"/>
                    <a:pt x="223" y="21"/>
                    <a:pt x="157" y="42"/>
                  </a:cubicBezTo>
                  <a:cubicBezTo>
                    <a:pt x="125" y="73"/>
                    <a:pt x="76" y="115"/>
                    <a:pt x="61" y="160"/>
                  </a:cubicBezTo>
                  <a:cubicBezTo>
                    <a:pt x="44" y="207"/>
                    <a:pt x="35" y="247"/>
                    <a:pt x="7" y="288"/>
                  </a:cubicBezTo>
                  <a:cubicBezTo>
                    <a:pt x="13" y="424"/>
                    <a:pt x="0" y="601"/>
                    <a:pt x="82" y="725"/>
                  </a:cubicBezTo>
                  <a:cubicBezTo>
                    <a:pt x="105" y="820"/>
                    <a:pt x="127" y="874"/>
                    <a:pt x="189" y="949"/>
                  </a:cubicBezTo>
                  <a:cubicBezTo>
                    <a:pt x="197" y="958"/>
                    <a:pt x="200" y="972"/>
                    <a:pt x="210" y="981"/>
                  </a:cubicBezTo>
                  <a:cubicBezTo>
                    <a:pt x="218" y="988"/>
                    <a:pt x="231" y="986"/>
                    <a:pt x="242" y="992"/>
                  </a:cubicBezTo>
                  <a:cubicBezTo>
                    <a:pt x="293" y="1017"/>
                    <a:pt x="346" y="1037"/>
                    <a:pt x="402" y="1056"/>
                  </a:cubicBezTo>
                  <a:cubicBezTo>
                    <a:pt x="430" y="1065"/>
                    <a:pt x="473" y="1071"/>
                    <a:pt x="498" y="1088"/>
                  </a:cubicBezTo>
                  <a:cubicBezTo>
                    <a:pt x="521" y="1103"/>
                    <a:pt x="537" y="1127"/>
                    <a:pt x="562" y="1141"/>
                  </a:cubicBezTo>
                  <a:cubicBezTo>
                    <a:pt x="599" y="1161"/>
                    <a:pt x="658" y="1173"/>
                    <a:pt x="701" y="1184"/>
                  </a:cubicBezTo>
                  <a:cubicBezTo>
                    <a:pt x="840" y="1177"/>
                    <a:pt x="988" y="1172"/>
                    <a:pt x="1127" y="1141"/>
                  </a:cubicBezTo>
                  <a:cubicBezTo>
                    <a:pt x="1191" y="1126"/>
                    <a:pt x="1254" y="1104"/>
                    <a:pt x="1319" y="1088"/>
                  </a:cubicBezTo>
                  <a:cubicBezTo>
                    <a:pt x="1361" y="1077"/>
                    <a:pt x="1433" y="1057"/>
                    <a:pt x="1469" y="1034"/>
                  </a:cubicBezTo>
                  <a:cubicBezTo>
                    <a:pt x="1514" y="1003"/>
                    <a:pt x="1565" y="974"/>
                    <a:pt x="1607" y="938"/>
                  </a:cubicBezTo>
                  <a:cubicBezTo>
                    <a:pt x="1640" y="909"/>
                    <a:pt x="1662" y="872"/>
                    <a:pt x="1693" y="842"/>
                  </a:cubicBezTo>
                  <a:cubicBezTo>
                    <a:pt x="1696" y="831"/>
                    <a:pt x="1697" y="819"/>
                    <a:pt x="1703" y="810"/>
                  </a:cubicBezTo>
                  <a:cubicBezTo>
                    <a:pt x="1708" y="801"/>
                    <a:pt x="1720" y="798"/>
                    <a:pt x="1725" y="789"/>
                  </a:cubicBezTo>
                  <a:cubicBezTo>
                    <a:pt x="1796" y="647"/>
                    <a:pt x="1696" y="791"/>
                    <a:pt x="1778" y="682"/>
                  </a:cubicBezTo>
                  <a:cubicBezTo>
                    <a:pt x="1790" y="646"/>
                    <a:pt x="1821" y="574"/>
                    <a:pt x="1842" y="544"/>
                  </a:cubicBezTo>
                  <a:cubicBezTo>
                    <a:pt x="1874" y="494"/>
                    <a:pt x="1873" y="552"/>
                    <a:pt x="1906" y="458"/>
                  </a:cubicBezTo>
                  <a:cubicBezTo>
                    <a:pt x="1919" y="419"/>
                    <a:pt x="1943" y="390"/>
                    <a:pt x="1959" y="352"/>
                  </a:cubicBezTo>
                  <a:cubicBezTo>
                    <a:pt x="1969" y="326"/>
                    <a:pt x="1981" y="284"/>
                    <a:pt x="1991" y="256"/>
                  </a:cubicBezTo>
                  <a:cubicBezTo>
                    <a:pt x="1980" y="186"/>
                    <a:pt x="1965" y="155"/>
                    <a:pt x="1906" y="117"/>
                  </a:cubicBezTo>
                  <a:cubicBezTo>
                    <a:pt x="1859" y="46"/>
                    <a:pt x="1853" y="46"/>
                    <a:pt x="1778" y="21"/>
                  </a:cubicBezTo>
                  <a:cubicBezTo>
                    <a:pt x="1753" y="12"/>
                    <a:pt x="1729" y="0"/>
                    <a:pt x="1703" y="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5" name="Line 23"/>
            <p:cNvSpPr>
              <a:spLocks noChangeShapeType="1"/>
            </p:cNvSpPr>
            <p:nvPr/>
          </p:nvSpPr>
          <p:spPr bwMode="auto">
            <a:xfrm flipV="1">
              <a:off x="2985" y="1481"/>
              <a:ext cx="117" cy="7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6" name="Text Box 24"/>
            <p:cNvSpPr txBox="1">
              <a:spLocks noChangeArrowheads="1"/>
            </p:cNvSpPr>
            <p:nvPr/>
          </p:nvSpPr>
          <p:spPr bwMode="auto">
            <a:xfrm>
              <a:off x="2016" y="1405"/>
              <a:ext cx="756"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pHetero-Lrp</a:t>
              </a:r>
            </a:p>
          </p:txBody>
        </p:sp>
      </p:grpSp>
      <p:grpSp>
        <p:nvGrpSpPr>
          <p:cNvPr id="86039" name="Group 28"/>
          <p:cNvGrpSpPr>
            <a:grpSpLocks/>
          </p:cNvGrpSpPr>
          <p:nvPr/>
        </p:nvGrpSpPr>
        <p:grpSpPr bwMode="auto">
          <a:xfrm>
            <a:off x="1770063" y="1905000"/>
            <a:ext cx="1425575" cy="374650"/>
            <a:chOff x="1344" y="1046"/>
            <a:chExt cx="768" cy="119"/>
          </a:xfrm>
        </p:grpSpPr>
        <p:sp>
          <p:nvSpPr>
            <p:cNvPr id="85021" name="Text Box 29"/>
            <p:cNvSpPr txBox="1">
              <a:spLocks noChangeArrowheads="1"/>
            </p:cNvSpPr>
            <p:nvPr/>
          </p:nvSpPr>
          <p:spPr bwMode="auto">
            <a:xfrm>
              <a:off x="1344" y="1047"/>
              <a:ext cx="768" cy="118"/>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        lrp</a:t>
              </a:r>
            </a:p>
          </p:txBody>
        </p:sp>
        <p:sp>
          <p:nvSpPr>
            <p:cNvPr id="85022" name="Rectangle 30"/>
            <p:cNvSpPr>
              <a:spLocks noChangeArrowheads="1"/>
            </p:cNvSpPr>
            <p:nvPr/>
          </p:nvSpPr>
          <p:spPr bwMode="auto">
            <a:xfrm>
              <a:off x="1524" y="1046"/>
              <a:ext cx="399" cy="11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44345" rIns="0" bIns="44345">
              <a:spAutoFit/>
            </a:bodyPr>
            <a:lstStyle/>
            <a:p>
              <a:pPr algn="ctr" defTabSz="915988">
                <a:defRPr/>
              </a:pPr>
              <a:r>
                <a:rPr lang="en-US" sz="1800"/>
                <a:t>Tn10</a:t>
              </a:r>
            </a:p>
          </p:txBody>
        </p:sp>
      </p:grpSp>
      <p:sp>
        <p:nvSpPr>
          <p:cNvPr id="86030" name="TextBox 1"/>
          <p:cNvSpPr txBox="1">
            <a:spLocks noChangeArrowheads="1"/>
          </p:cNvSpPr>
          <p:nvPr/>
        </p:nvSpPr>
        <p:spPr bwMode="auto">
          <a:xfrm>
            <a:off x="6932613" y="103187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580"/>
                </a:solidFill>
              </a:rPr>
              <a:t>E. coli</a:t>
            </a:r>
          </a:p>
        </p:txBody>
      </p:sp>
      <p:grpSp>
        <p:nvGrpSpPr>
          <p:cNvPr id="2" name="Group 1"/>
          <p:cNvGrpSpPr/>
          <p:nvPr/>
        </p:nvGrpSpPr>
        <p:grpSpPr>
          <a:xfrm>
            <a:off x="685800" y="4876800"/>
            <a:ext cx="7456660" cy="1358900"/>
            <a:chOff x="153691" y="3770386"/>
            <a:chExt cx="7456660" cy="1358900"/>
          </a:xfrm>
        </p:grpSpPr>
        <p:pic>
          <p:nvPicPr>
            <p:cNvPr id="24" name="Picture 23"/>
            <p:cNvPicPr>
              <a:picLocks noChangeAspect="1"/>
            </p:cNvPicPr>
            <p:nvPr/>
          </p:nvPicPr>
          <p:blipFill>
            <a:blip r:embed="rId3"/>
            <a:stretch>
              <a:fillRect/>
            </a:stretch>
          </p:blipFill>
          <p:spPr>
            <a:xfrm>
              <a:off x="153691" y="3770386"/>
              <a:ext cx="6438900" cy="1358900"/>
            </a:xfrm>
            <a:prstGeom prst="rect">
              <a:avLst/>
            </a:prstGeom>
            <a:solidFill>
              <a:schemeClr val="bg1"/>
            </a:solidFill>
            <a:ln>
              <a:solidFill>
                <a:srgbClr val="002060"/>
              </a:solidFill>
            </a:ln>
          </p:spPr>
        </p:pic>
        <p:pic>
          <p:nvPicPr>
            <p:cNvPr id="25" name="Picture 24"/>
            <p:cNvPicPr>
              <a:picLocks noChangeAspect="1"/>
            </p:cNvPicPr>
            <p:nvPr/>
          </p:nvPicPr>
          <p:blipFill>
            <a:blip r:embed="rId4"/>
            <a:stretch>
              <a:fillRect/>
            </a:stretch>
          </p:blipFill>
          <p:spPr>
            <a:xfrm>
              <a:off x="230609" y="4899939"/>
              <a:ext cx="1780241" cy="208326"/>
            </a:xfrm>
            <a:prstGeom prst="rect">
              <a:avLst/>
            </a:prstGeom>
          </p:spPr>
        </p:pic>
        <p:sp>
          <p:nvSpPr>
            <p:cNvPr id="26" name="Rectangle 25"/>
            <p:cNvSpPr/>
            <p:nvPr/>
          </p:nvSpPr>
          <p:spPr>
            <a:xfrm>
              <a:off x="4917785" y="4781767"/>
              <a:ext cx="1665841" cy="338554"/>
            </a:xfrm>
            <a:prstGeom prst="rect">
              <a:avLst/>
            </a:prstGeom>
            <a:ln>
              <a:noFill/>
            </a:ln>
          </p:spPr>
          <p:txBody>
            <a:bodyPr wrap="none">
              <a:spAutoFit/>
            </a:bodyPr>
            <a:lstStyle/>
            <a:p>
              <a:r>
                <a:rPr lang="is-IS" sz="1600">
                  <a:latin typeface="ArialMT" charset="0"/>
                </a:rPr>
                <a:t>PMID 18405378</a:t>
              </a:r>
              <a:endParaRPr lang="en-US" sz="1600"/>
            </a:p>
          </p:txBody>
        </p:sp>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381" y="3770386"/>
              <a:ext cx="96397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29"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Regulatory architecture as </a:t>
            </a:r>
            <a:r>
              <a:rPr lang="ja-JP" altLang="en-US" sz="2400" b="1"/>
              <a:t>“</a:t>
            </a:r>
            <a:r>
              <a:rPr lang="en-US" sz="2400" b="1"/>
              <a:t>wiring diagram</a:t>
            </a:r>
            <a:r>
              <a:rPr lang="ja-JP" altLang="en-US" sz="2400" b="1"/>
              <a:t>”</a:t>
            </a:r>
            <a:r>
              <a:rPr lang="en-US" sz="2400" b="1"/>
              <a:t> –</a:t>
            </a:r>
          </a:p>
          <a:p>
            <a:pPr lvl="1" algn="ctr"/>
            <a:r>
              <a:rPr lang="en-US" sz="2400" b="1"/>
              <a:t>B. Predicting regulation from genome sequences</a:t>
            </a:r>
          </a:p>
        </p:txBody>
      </p:sp>
    </p:spTree>
    <p:extLst>
      <p:ext uri="{BB962C8B-B14F-4D97-AF65-F5344CB8AC3E}">
        <p14:creationId xmlns:p14="http://schemas.microsoft.com/office/powerpoint/2010/main" val="42132577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39"/>
                                        </p:tgtEl>
                                        <p:attrNameLst>
                                          <p:attrName>style.visibility</p:attrName>
                                        </p:attrNameLst>
                                      </p:cBhvr>
                                      <p:to>
                                        <p:strVal val="visible"/>
                                      </p:to>
                                    </p:set>
                                    <p:animEffect transition="in" filter="wipe(down)">
                                      <p:cBhvr>
                                        <p:cTn id="7" dur="500"/>
                                        <p:tgtEl>
                                          <p:spTgt spid="8603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85011"/>
                                        </p:tgtEl>
                                        <p:attrNameLst>
                                          <p:attrName>style.visibility</p:attrName>
                                        </p:attrNameLst>
                                      </p:cBhvr>
                                      <p:to>
                                        <p:strVal val="visible"/>
                                      </p:to>
                                    </p:set>
                                    <p:animEffect transition="in" filter="wheel(8)">
                                      <p:cBhvr>
                                        <p:cTn id="12" dur="500"/>
                                        <p:tgtEl>
                                          <p:spTgt spid="850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0" end="0"/>
                                            </p:txEl>
                                          </p:spTgt>
                                        </p:tgtEl>
                                        <p:attrNameLst>
                                          <p:attrName>style.visibility</p:attrName>
                                        </p:attrNameLst>
                                      </p:cBhvr>
                                      <p:to>
                                        <p:strVal val="visible"/>
                                      </p:to>
                                    </p:set>
                                    <p:animEffect transition="in" filter="wipe(left)">
                                      <p:cBhvr>
                                        <p:cTn id="17" dur="500"/>
                                        <p:tgtEl>
                                          <p:spTgt spid="8499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Effect transition="in" filter="wipe(left)">
                                      <p:cBhvr>
                                        <p:cTn id="20" dur="500"/>
                                        <p:tgtEl>
                                          <p:spTgt spid="84995">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animEffect transition="in" filter="wipe(left)">
                                      <p:cBhvr>
                                        <p:cTn id="23" dur="500"/>
                                        <p:tgtEl>
                                          <p:spTgt spid="84995">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4995">
                                            <p:txEl>
                                              <p:pRg st="3" end="3"/>
                                            </p:txEl>
                                          </p:spTgt>
                                        </p:tgtEl>
                                        <p:attrNameLst>
                                          <p:attrName>style.visibility</p:attrName>
                                        </p:attrNameLst>
                                      </p:cBhvr>
                                      <p:to>
                                        <p:strVal val="visible"/>
                                      </p:to>
                                    </p:set>
                                    <p:animEffect transition="in" filter="wipe(left)">
                                      <p:cBhvr>
                                        <p:cTn id="26" dur="500"/>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allAtOnce"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630" name="Group 38"/>
          <p:cNvGrpSpPr>
            <a:grpSpLocks/>
          </p:cNvGrpSpPr>
          <p:nvPr/>
        </p:nvGrpSpPr>
        <p:grpSpPr bwMode="auto">
          <a:xfrm>
            <a:off x="2152650" y="682625"/>
            <a:ext cx="4959350" cy="4838700"/>
            <a:chOff x="1356" y="636"/>
            <a:chExt cx="3124" cy="3048"/>
          </a:xfrm>
        </p:grpSpPr>
        <p:pic>
          <p:nvPicPr>
            <p:cNvPr id="110629"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 y="636"/>
              <a:ext cx="3124"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73" name="Text Box 29"/>
            <p:cNvSpPr txBox="1">
              <a:spLocks noChangeArrowheads="1"/>
            </p:cNvSpPr>
            <p:nvPr/>
          </p:nvSpPr>
          <p:spPr bwMode="auto">
            <a:xfrm>
              <a:off x="3089" y="1584"/>
              <a:ext cx="111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 only</a:t>
              </a:r>
            </a:p>
            <a:p>
              <a:pPr algn="ctr">
                <a:spcBef>
                  <a:spcPct val="50000"/>
                </a:spcBef>
              </a:pPr>
              <a:r>
                <a:rPr lang="en-US" sz="1800"/>
                <a:t>(198; 37%)</a:t>
              </a:r>
            </a:p>
          </p:txBody>
        </p:sp>
        <p:sp>
          <p:nvSpPr>
            <p:cNvPr id="88074" name="Text Box 30"/>
            <p:cNvSpPr txBox="1">
              <a:spLocks noChangeArrowheads="1"/>
            </p:cNvSpPr>
            <p:nvPr/>
          </p:nvSpPr>
          <p:spPr bwMode="auto">
            <a:xfrm>
              <a:off x="2160" y="2688"/>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Eco+Pmi+Vch</a:t>
              </a:r>
            </a:p>
            <a:p>
              <a:pPr algn="ctr">
                <a:spcBef>
                  <a:spcPct val="50000"/>
                </a:spcBef>
              </a:pPr>
              <a:r>
                <a:rPr lang="en-US" sz="1800"/>
                <a:t>(165; 31%)</a:t>
              </a:r>
            </a:p>
          </p:txBody>
        </p:sp>
        <p:sp>
          <p:nvSpPr>
            <p:cNvPr id="88075" name="Text Box 31"/>
            <p:cNvSpPr txBox="1">
              <a:spLocks noChangeArrowheads="1"/>
            </p:cNvSpPr>
            <p:nvPr/>
          </p:nvSpPr>
          <p:spPr bwMode="auto">
            <a:xfrm>
              <a:off x="1848" y="943"/>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Eco+Vch only</a:t>
              </a:r>
            </a:p>
            <a:p>
              <a:pPr>
                <a:spcBef>
                  <a:spcPct val="50000"/>
                </a:spcBef>
              </a:pPr>
              <a:r>
                <a:rPr lang="en-US" sz="1800"/>
                <a:t>         (61; 12%)</a:t>
              </a:r>
            </a:p>
          </p:txBody>
        </p:sp>
        <p:sp>
          <p:nvSpPr>
            <p:cNvPr id="88076" name="Text Box 32"/>
            <p:cNvSpPr txBox="1">
              <a:spLocks noChangeArrowheads="1"/>
            </p:cNvSpPr>
            <p:nvPr/>
          </p:nvSpPr>
          <p:spPr bwMode="auto">
            <a:xfrm>
              <a:off x="1392" y="1776"/>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 only</a:t>
              </a:r>
            </a:p>
            <a:p>
              <a:pPr algn="ctr">
                <a:spcBef>
                  <a:spcPct val="50000"/>
                </a:spcBef>
              </a:pPr>
              <a:r>
                <a:rPr lang="en-US" sz="1800"/>
                <a:t>(108; 20%)</a:t>
              </a:r>
            </a:p>
          </p:txBody>
        </p:sp>
      </p:grpSp>
      <p:sp>
        <p:nvSpPr>
          <p:cNvPr id="110626" name="Text Box 34"/>
          <p:cNvSpPr txBox="1">
            <a:spLocks noChangeArrowheads="1"/>
          </p:cNvSpPr>
          <p:nvPr/>
        </p:nvSpPr>
        <p:spPr bwMode="auto">
          <a:xfrm>
            <a:off x="304800" y="228600"/>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532 genes responsive to EcoLrp</a:t>
            </a:r>
          </a:p>
        </p:txBody>
      </p:sp>
      <p:sp>
        <p:nvSpPr>
          <p:cNvPr id="110627" name="Text Box 35"/>
          <p:cNvSpPr txBox="1">
            <a:spLocks noChangeArrowheads="1"/>
          </p:cNvSpPr>
          <p:nvPr/>
        </p:nvSpPr>
        <p:spPr bwMode="auto">
          <a:xfrm>
            <a:off x="5908675" y="5257800"/>
            <a:ext cx="3159125"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t>Genes responsive to:</a:t>
            </a:r>
          </a:p>
          <a:p>
            <a:pPr algn="ctr">
              <a:defRPr/>
            </a:pPr>
            <a:r>
              <a:rPr lang="en-US"/>
              <a:t>PmiLrp only – 107</a:t>
            </a:r>
          </a:p>
          <a:p>
            <a:pPr algn="ctr">
              <a:defRPr/>
            </a:pPr>
            <a:r>
              <a:rPr lang="en-US"/>
              <a:t>VchLrp only – 162</a:t>
            </a:r>
          </a:p>
        </p:txBody>
      </p:sp>
      <p:sp>
        <p:nvSpPr>
          <p:cNvPr id="110631" name="Text Box 39"/>
          <p:cNvSpPr txBox="1">
            <a:spLocks noChangeArrowheads="1"/>
          </p:cNvSpPr>
          <p:nvPr/>
        </p:nvSpPr>
        <p:spPr bwMode="auto">
          <a:xfrm>
            <a:off x="304800" y="5257800"/>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False discovery rate &lt;5%</a:t>
            </a:r>
          </a:p>
        </p:txBody>
      </p:sp>
      <p:sp>
        <p:nvSpPr>
          <p:cNvPr id="110632" name="Text Box 40"/>
          <p:cNvSpPr txBox="1">
            <a:spLocks noChangeArrowheads="1"/>
          </p:cNvSpPr>
          <p:nvPr/>
        </p:nvSpPr>
        <p:spPr bwMode="auto">
          <a:xfrm>
            <a:off x="7243763" y="254000"/>
            <a:ext cx="1828800" cy="15621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Why are EcoLrp and PmiLrp so different?</a:t>
            </a:r>
          </a:p>
        </p:txBody>
      </p:sp>
      <p:grpSp>
        <p:nvGrpSpPr>
          <p:cNvPr id="6" name="Group 5"/>
          <p:cNvGrpSpPr>
            <a:grpSpLocks/>
          </p:cNvGrpSpPr>
          <p:nvPr/>
        </p:nvGrpSpPr>
        <p:grpSpPr bwMode="auto">
          <a:xfrm>
            <a:off x="2222500" y="739775"/>
            <a:ext cx="4813300" cy="4724400"/>
            <a:chOff x="2222551" y="1066800"/>
            <a:chExt cx="4812741" cy="4724400"/>
          </a:xfrm>
          <a:effectLst>
            <a:glow rad="165100">
              <a:srgbClr val="FFC2BF">
                <a:alpha val="67000"/>
              </a:srgbClr>
            </a:glow>
          </a:effectLst>
        </p:grpSpPr>
        <p:sp>
          <p:nvSpPr>
            <p:cNvPr id="3" name="Arc 2"/>
            <p:cNvSpPr/>
            <p:nvPr/>
          </p:nvSpPr>
          <p:spPr bwMode="auto">
            <a:xfrm>
              <a:off x="2222551" y="1066800"/>
              <a:ext cx="4812741" cy="4724400"/>
            </a:xfrm>
            <a:prstGeom prst="arc">
              <a:avLst>
                <a:gd name="adj1" fmla="val 2618258"/>
                <a:gd name="adj2" fmla="val 13716911"/>
              </a:avLst>
            </a:prstGeom>
            <a:noFill/>
            <a:ln w="76200" cap="flat" cmpd="sng" algn="ctr">
              <a:solidFill>
                <a:srgbClr val="800000"/>
              </a:solidFill>
              <a:prstDash val="solid"/>
              <a:round/>
              <a:headEnd type="none" w="med" len="med"/>
              <a:tailEnd type="none" w="med" len="med"/>
            </a:ln>
            <a:effectLst/>
          </p:spPr>
          <p:txBody>
            <a:bodyPr/>
            <a:lstStyle/>
            <a:p>
              <a:pPr>
                <a:defRPr/>
              </a:pPr>
              <a:endParaRPr lang="en-US">
                <a:ln>
                  <a:solidFill>
                    <a:srgbClr val="800000"/>
                  </a:solidFill>
                </a:ln>
                <a:noFill/>
                <a:ea typeface="ＭＳ Ｐゴシック" charset="-128"/>
                <a:cs typeface="ＭＳ Ｐゴシック" charset="-128"/>
              </a:endParaRPr>
            </a:p>
          </p:txBody>
        </p:sp>
        <p:cxnSp>
          <p:nvCxnSpPr>
            <p:cNvPr id="90121" name="Straight Connector 4"/>
            <p:cNvCxnSpPr>
              <a:cxnSpLocks noChangeShapeType="1"/>
            </p:cNvCxnSpPr>
            <p:nvPr/>
          </p:nvCxnSpPr>
          <p:spPr bwMode="auto">
            <a:xfrm>
              <a:off x="2996865" y="1637731"/>
              <a:ext cx="3388416" cy="3460451"/>
            </a:xfrm>
            <a:prstGeom prst="line">
              <a:avLst/>
            </a:prstGeom>
            <a:noFill/>
            <a:ln w="76200" cap="flat" cmpd="sng" algn="ctr">
              <a:solidFill>
                <a:srgbClr val="800000"/>
              </a:solidFill>
              <a:prstDash val="solid"/>
              <a:round/>
              <a:headEnd type="none" w="med" len="med"/>
              <a:tailEnd type="none" w="med" len="med"/>
            </a:ln>
            <a:effectLst/>
          </p:spPr>
        </p:cxnSp>
      </p:grpSp>
    </p:spTree>
    <p:extLst>
      <p:ext uri="{BB962C8B-B14F-4D97-AF65-F5344CB8AC3E}">
        <p14:creationId xmlns:p14="http://schemas.microsoft.com/office/powerpoint/2010/main" val="46534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10630"/>
                                        </p:tgtEl>
                                        <p:attrNameLst>
                                          <p:attrName>style.visibility</p:attrName>
                                        </p:attrNameLst>
                                      </p:cBhvr>
                                      <p:to>
                                        <p:strVal val="visible"/>
                                      </p:to>
                                    </p:set>
                                    <p:animEffect transition="in" filter="circle(out)">
                                      <p:cBhvr>
                                        <p:cTn id="7" dur="1000"/>
                                        <p:tgtEl>
                                          <p:spTgt spid="11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0627"/>
                                        </p:tgtEl>
                                        <p:attrNameLst>
                                          <p:attrName>style.visibility</p:attrName>
                                        </p:attrNameLst>
                                      </p:cBhvr>
                                      <p:to>
                                        <p:strVal val="visible"/>
                                      </p:to>
                                    </p:set>
                                    <p:animEffect transition="in" filter="box(out)">
                                      <p:cBhvr>
                                        <p:cTn id="17" dur="500"/>
                                        <p:tgtEl>
                                          <p:spTgt spid="1106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0632"/>
                                        </p:tgtEl>
                                        <p:attrNameLst>
                                          <p:attrName>style.visibility</p:attrName>
                                        </p:attrNameLst>
                                      </p:cBhvr>
                                      <p:to>
                                        <p:strVal val="visible"/>
                                      </p:to>
                                    </p:set>
                                    <p:animEffect transition="in" filter="box(out)">
                                      <p:cBhvr>
                                        <p:cTn id="22" dur="5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27" grpId="0" animBg="1"/>
      <p:bldP spid="11063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76200"/>
            <a:ext cx="7897969" cy="1331804"/>
            <a:chOff x="950260" y="5253252"/>
            <a:chExt cx="7897969" cy="1331804"/>
          </a:xfrm>
        </p:grpSpPr>
        <p:pic>
          <p:nvPicPr>
            <p:cNvPr id="13" name="Picture 12"/>
            <p:cNvPicPr>
              <a:picLocks noChangeAspect="1"/>
            </p:cNvPicPr>
            <p:nvPr/>
          </p:nvPicPr>
          <p:blipFill rotWithShape="1">
            <a:blip r:embed="rId3"/>
            <a:srcRect t="-10222" b="6021"/>
            <a:stretch/>
          </p:blipFill>
          <p:spPr>
            <a:xfrm>
              <a:off x="1945984" y="5289177"/>
              <a:ext cx="6902245" cy="1290917"/>
            </a:xfrm>
            <a:prstGeom prst="rect">
              <a:avLst/>
            </a:prstGeom>
            <a:solidFill>
              <a:schemeClr val="bg1"/>
            </a:solidFill>
            <a:ln>
              <a:solidFill>
                <a:srgbClr val="002060"/>
              </a:solidFill>
            </a:ln>
          </p:spPr>
        </p:pic>
        <p:pic>
          <p:nvPicPr>
            <p:cNvPr id="14" name="Picture 13"/>
            <p:cNvPicPr>
              <a:picLocks noChangeAspect="1"/>
            </p:cNvPicPr>
            <p:nvPr/>
          </p:nvPicPr>
          <p:blipFill rotWithShape="1">
            <a:blip r:embed="rId4"/>
            <a:srcRect l="4597" b="28866"/>
            <a:stretch/>
          </p:blipFill>
          <p:spPr>
            <a:xfrm>
              <a:off x="1963270" y="5331764"/>
              <a:ext cx="3512881" cy="181531"/>
            </a:xfrm>
            <a:prstGeom prst="rect">
              <a:avLst/>
            </a:prstGeom>
          </p:spPr>
        </p:pic>
        <p:sp>
          <p:nvSpPr>
            <p:cNvPr id="15" name="Rectangle 14"/>
            <p:cNvSpPr/>
            <p:nvPr/>
          </p:nvSpPr>
          <p:spPr>
            <a:xfrm>
              <a:off x="7182388" y="5253252"/>
              <a:ext cx="1665841" cy="338554"/>
            </a:xfrm>
            <a:prstGeom prst="rect">
              <a:avLst/>
            </a:prstGeom>
          </p:spPr>
          <p:txBody>
            <a:bodyPr wrap="none">
              <a:spAutoFit/>
            </a:bodyPr>
            <a:lstStyle/>
            <a:p>
              <a:r>
                <a:rPr lang="is-IS" sz="1600">
                  <a:latin typeface="ArialMT" charset="0"/>
                </a:rPr>
                <a:t>PMID 21642464</a:t>
              </a:r>
              <a:endParaRPr lang="en-US" sz="1600"/>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t="11920" r="13290"/>
            <a:stretch>
              <a:fillRect/>
            </a:stretch>
          </p:blipFill>
          <p:spPr bwMode="auto">
            <a:xfrm>
              <a:off x="950260" y="5289178"/>
              <a:ext cx="954360" cy="129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98306"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916238"/>
            <a:ext cx="91440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6149" r="1532" b="8650"/>
          <a:stretch>
            <a:fillRect/>
          </a:stretch>
        </p:blipFill>
        <p:spPr bwMode="auto">
          <a:xfrm>
            <a:off x="6477000" y="1298488"/>
            <a:ext cx="2286000"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5"/>
          <p:cNvSpPr txBox="1">
            <a:spLocks noChangeArrowheads="1"/>
          </p:cNvSpPr>
          <p:nvPr/>
        </p:nvSpPr>
        <p:spPr bwMode="auto">
          <a:xfrm>
            <a:off x="5715000" y="1905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a:t>PDB 2GQQ</a:t>
            </a:r>
          </a:p>
        </p:txBody>
      </p:sp>
      <p:sp>
        <p:nvSpPr>
          <p:cNvPr id="98309" name="Oval 6"/>
          <p:cNvSpPr>
            <a:spLocks noChangeArrowheads="1"/>
          </p:cNvSpPr>
          <p:nvPr/>
        </p:nvSpPr>
        <p:spPr bwMode="auto">
          <a:xfrm>
            <a:off x="8229600" y="2133600"/>
            <a:ext cx="650875" cy="766763"/>
          </a:xfrm>
          <a:prstGeom prst="ellipse">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
          <p:cNvGrpSpPr>
            <a:grpSpLocks/>
          </p:cNvGrpSpPr>
          <p:nvPr/>
        </p:nvGrpSpPr>
        <p:grpSpPr bwMode="auto">
          <a:xfrm>
            <a:off x="50800" y="1504542"/>
            <a:ext cx="4064000" cy="1730784"/>
            <a:chOff x="50802" y="1504615"/>
            <a:chExt cx="4063998" cy="1731243"/>
          </a:xfrm>
        </p:grpSpPr>
        <p:cxnSp>
          <p:nvCxnSpPr>
            <p:cNvPr id="98311" name="Straight Connector 11"/>
            <p:cNvCxnSpPr>
              <a:cxnSpLocks noChangeShapeType="1"/>
            </p:cNvCxnSpPr>
            <p:nvPr/>
          </p:nvCxnSpPr>
          <p:spPr bwMode="auto">
            <a:xfrm flipV="1">
              <a:off x="50802" y="2362500"/>
              <a:ext cx="101600" cy="8733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98312" name="Straight Connector 13"/>
            <p:cNvCxnSpPr>
              <a:cxnSpLocks noChangeShapeType="1"/>
            </p:cNvCxnSpPr>
            <p:nvPr/>
          </p:nvCxnSpPr>
          <p:spPr bwMode="auto">
            <a:xfrm flipV="1">
              <a:off x="1202267" y="2514941"/>
              <a:ext cx="2683933" cy="703980"/>
            </a:xfrm>
            <a:prstGeom prst="line">
              <a:avLst/>
            </a:prstGeom>
            <a:noFill/>
            <a:ln w="38100">
              <a:solidFill>
                <a:srgbClr val="D20000"/>
              </a:solidFill>
              <a:round/>
              <a:headEnd/>
              <a:tailEnd/>
            </a:ln>
            <a:extLst>
              <a:ext uri="{909E8E84-426E-40dd-AFC4-6F175D3DCCD1}">
                <a14:hiddenFill xmlns:a14="http://schemas.microsoft.com/office/drawing/2010/main">
                  <a:noFill/>
                </a14:hiddenFill>
              </a:ext>
            </a:extLst>
          </p:spPr>
        </p:cxnSp>
        <p:pic>
          <p:nvPicPr>
            <p:cNvPr id="98313"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1504615"/>
              <a:ext cx="4038600" cy="10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24538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5" name="Group 16"/>
          <p:cNvGrpSpPr>
            <a:grpSpLocks/>
          </p:cNvGrpSpPr>
          <p:nvPr/>
        </p:nvGrpSpPr>
        <p:grpSpPr bwMode="auto">
          <a:xfrm>
            <a:off x="609600" y="2879725"/>
            <a:ext cx="7010400" cy="3417888"/>
            <a:chOff x="609600" y="2879822"/>
            <a:chExt cx="7010400" cy="3417757"/>
          </a:xfrm>
        </p:grpSpPr>
        <p:grpSp>
          <p:nvGrpSpPr>
            <p:cNvPr id="100360" name="Group 1"/>
            <p:cNvGrpSpPr>
              <a:grpSpLocks noChangeAspect="1"/>
            </p:cNvGrpSpPr>
            <p:nvPr/>
          </p:nvGrpSpPr>
          <p:grpSpPr bwMode="auto">
            <a:xfrm>
              <a:off x="2133600" y="2879822"/>
              <a:ext cx="5486400" cy="3417757"/>
              <a:chOff x="1828800" y="2819054"/>
              <a:chExt cx="4648200" cy="2895600"/>
            </a:xfrm>
          </p:grpSpPr>
          <p:pic>
            <p:nvPicPr>
              <p:cNvPr id="100362"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35888">
                <a:off x="2325688" y="2819054"/>
                <a:ext cx="2749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3" name="TextBox 27"/>
              <p:cNvSpPr txBox="1">
                <a:spLocks noChangeArrowheads="1"/>
              </p:cNvSpPr>
              <p:nvPr/>
            </p:nvSpPr>
            <p:spPr bwMode="auto">
              <a:xfrm>
                <a:off x="1828800" y="3228629"/>
                <a:ext cx="839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1" baseline="30000">
                    <a:solidFill>
                      <a:srgbClr val="69718B"/>
                    </a:solidFill>
                  </a:rPr>
                  <a:t>+</a:t>
                </a:r>
                <a:r>
                  <a:rPr lang="en-US" sz="1800" b="1">
                    <a:solidFill>
                      <a:srgbClr val="69718B"/>
                    </a:solidFill>
                  </a:rPr>
                  <a:t>H</a:t>
                </a:r>
                <a:r>
                  <a:rPr lang="en-US" sz="1800" b="1" baseline="-25000">
                    <a:solidFill>
                      <a:srgbClr val="69718B"/>
                    </a:solidFill>
                  </a:rPr>
                  <a:t>3</a:t>
                </a:r>
                <a:r>
                  <a:rPr lang="en-US" sz="1800" b="1">
                    <a:solidFill>
                      <a:srgbClr val="69718B"/>
                    </a:solidFill>
                  </a:rPr>
                  <a:t>N</a:t>
                </a:r>
              </a:p>
            </p:txBody>
          </p:sp>
          <p:sp>
            <p:nvSpPr>
              <p:cNvPr id="100364" name="TextBox 28"/>
              <p:cNvSpPr txBox="1">
                <a:spLocks noChangeArrowheads="1"/>
              </p:cNvSpPr>
              <p:nvPr/>
            </p:nvSpPr>
            <p:spPr bwMode="auto">
              <a:xfrm>
                <a:off x="4618038" y="3176242"/>
                <a:ext cx="944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557B55"/>
                    </a:solidFill>
                  </a:rPr>
                  <a:t>NH</a:t>
                </a:r>
                <a:r>
                  <a:rPr lang="en-US" sz="1800" b="1" baseline="-25000">
                    <a:solidFill>
                      <a:srgbClr val="557B55"/>
                    </a:solidFill>
                  </a:rPr>
                  <a:t>3</a:t>
                </a:r>
                <a:r>
                  <a:rPr lang="en-US" sz="1800" b="1" baseline="30000">
                    <a:solidFill>
                      <a:srgbClr val="557B55"/>
                    </a:solidFill>
                  </a:rPr>
                  <a:t>+</a:t>
                </a:r>
              </a:p>
            </p:txBody>
          </p:sp>
          <p:sp>
            <p:nvSpPr>
              <p:cNvPr id="100365" name="TextBox 30"/>
              <p:cNvSpPr txBox="1">
                <a:spLocks noChangeArrowheads="1"/>
              </p:cNvSpPr>
              <p:nvPr/>
            </p:nvSpPr>
            <p:spPr bwMode="auto">
              <a:xfrm>
                <a:off x="5181600" y="41910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PDB 3BDN</a:t>
                </a:r>
              </a:p>
            </p:txBody>
          </p:sp>
        </p:grpSp>
        <p:sp>
          <p:nvSpPr>
            <p:cNvPr id="100361" name="TextBox 14"/>
            <p:cNvSpPr txBox="1">
              <a:spLocks noChangeArrowheads="1"/>
            </p:cNvSpPr>
            <p:nvPr/>
          </p:nvSpPr>
          <p:spPr bwMode="auto">
            <a:xfrm>
              <a:off x="609600" y="3905072"/>
              <a:ext cx="1981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DNA-binding domains of </a:t>
              </a:r>
              <a:r>
                <a:rPr lang="en-US">
                  <a:latin typeface="Symbol" charset="0"/>
                  <a:cs typeface="Symbol" charset="0"/>
                </a:rPr>
                <a:t>l</a:t>
              </a:r>
              <a:r>
                <a:rPr lang="en-US"/>
                <a:t>CI dimer</a:t>
              </a:r>
            </a:p>
          </p:txBody>
        </p:sp>
      </p:grpSp>
      <p:grpSp>
        <p:nvGrpSpPr>
          <p:cNvPr id="2" name="Group 1"/>
          <p:cNvGrpSpPr/>
          <p:nvPr/>
        </p:nvGrpSpPr>
        <p:grpSpPr>
          <a:xfrm>
            <a:off x="1585913" y="614363"/>
            <a:ext cx="6196007" cy="2092325"/>
            <a:chOff x="1585913" y="614363"/>
            <a:chExt cx="6196007" cy="2092325"/>
          </a:xfrm>
        </p:grpSpPr>
        <p:sp>
          <p:nvSpPr>
            <p:cNvPr id="19" name="Rectangle 18"/>
            <p:cNvSpPr>
              <a:spLocks noChangeArrowheads="1"/>
            </p:cNvSpPr>
            <p:nvPr/>
          </p:nvSpPr>
          <p:spPr bwMode="auto">
            <a:xfrm>
              <a:off x="1585913" y="1936750"/>
              <a:ext cx="3592512" cy="485775"/>
            </a:xfrm>
            <a:prstGeom prst="rect">
              <a:avLst/>
            </a:prstGeom>
            <a:solidFill>
              <a:srgbClr val="FFDBA6"/>
            </a:solidFill>
            <a:ln w="9525">
              <a:solidFill>
                <a:srgbClr val="D6B88E"/>
              </a:solidFill>
              <a:round/>
              <a:headEnd/>
              <a:tailEnd/>
            </a:ln>
          </p:spPr>
          <p:txBody>
            <a:bodyPr/>
            <a:lstStyle/>
            <a:p>
              <a:endParaRPr lang="en-US"/>
            </a:p>
          </p:txBody>
        </p:sp>
        <p:grpSp>
          <p:nvGrpSpPr>
            <p:cNvPr id="18" name="Group 17"/>
            <p:cNvGrpSpPr>
              <a:grpSpLocks/>
            </p:cNvGrpSpPr>
            <p:nvPr/>
          </p:nvGrpSpPr>
          <p:grpSpPr bwMode="auto">
            <a:xfrm>
              <a:off x="1685920" y="614363"/>
              <a:ext cx="6096000" cy="2092325"/>
              <a:chOff x="1739895" y="533400"/>
              <a:chExt cx="6096000" cy="2092325"/>
            </a:xfrm>
          </p:grpSpPr>
          <p:sp>
            <p:nvSpPr>
              <p:cNvPr id="100357" name="Rectangle 20"/>
              <p:cNvSpPr>
                <a:spLocks noChangeArrowheads="1"/>
              </p:cNvSpPr>
              <p:nvPr/>
            </p:nvSpPr>
            <p:spPr bwMode="auto">
              <a:xfrm>
                <a:off x="3724276" y="533400"/>
                <a:ext cx="520692" cy="2049495"/>
              </a:xfrm>
              <a:prstGeom prst="rect">
                <a:avLst/>
              </a:prstGeom>
              <a:solidFill>
                <a:srgbClr val="E1EAFF"/>
              </a:solidFill>
              <a:ln w="9525">
                <a:solidFill>
                  <a:srgbClr val="0000FF"/>
                </a:solidFill>
                <a:round/>
                <a:headEnd/>
                <a:tailEnd/>
              </a:ln>
            </p:spPr>
            <p:txBody>
              <a:bodyPr/>
              <a:lstStyle/>
              <a:p>
                <a:endParaRPr lang="en-US"/>
              </a:p>
            </p:txBody>
          </p:sp>
          <p:sp>
            <p:nvSpPr>
              <p:cNvPr id="7" name="TextBox 6"/>
              <p:cNvSpPr txBox="1"/>
              <p:nvPr/>
            </p:nvSpPr>
            <p:spPr bwMode="auto">
              <a:xfrm>
                <a:off x="1739895" y="1066800"/>
                <a:ext cx="6096000" cy="1558925"/>
              </a:xfrm>
              <a:prstGeom prst="rect">
                <a:avLst/>
              </a:prstGeom>
              <a:noFill/>
            </p:spPr>
            <p:txBody>
              <a:bodyPr>
                <a:spAutoFit/>
              </a:bodyPr>
              <a:lstStyle/>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VchEcoLrp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Y</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K</a:t>
                </a:r>
                <a:r>
                  <a:rPr lang="en-US" sz="800" b="1"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K5Y, R7K, G9S)</a:t>
                </a: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PmiEcoLrp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I</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N</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V2I, S4N)</a:t>
                </a:r>
              </a:p>
              <a:p>
                <a:pPr>
                  <a:tabLst>
                    <a:tab pos="1257300" algn="l"/>
                    <a:tab pos="3584575" algn="l"/>
                  </a:tabLst>
                  <a:defRPr/>
                </a:pPr>
                <a:r>
                  <a:rPr lang="en-US" sz="1600" dirty="0">
                    <a:latin typeface="Arial" pitchFamily="-107" charset="0"/>
                    <a:ea typeface="ＭＳ Ｐゴシック" pitchFamily="-107" charset="-128"/>
                    <a:cs typeface="ＭＳ Ｐゴシック" pitchFamily="-107" charset="-128"/>
                  </a:rPr>
                  <a:t>K6QEcoLrp</a:t>
                </a:r>
                <a:r>
                  <a:rPr lang="en-US" sz="1600" dirty="0">
                    <a:latin typeface="Monaco"/>
                    <a:ea typeface="ＭＳ Ｐゴシック" pitchFamily="-107" charset="-128"/>
                    <a:cs typeface="Monaco"/>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solidFill>
                      <a:srgbClr val="800000"/>
                    </a:solidFill>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1200" dirty="0">
                    <a:latin typeface="Monaco"/>
                    <a:ea typeface="ＭＳ Ｐゴシック" pitchFamily="-107" charset="-128"/>
                    <a:cs typeface="Monaco"/>
                  </a:rPr>
                  <a:t>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K6Q)</a:t>
                </a:r>
                <a:endParaRPr lang="en-US" sz="1600" dirty="0">
                  <a:latin typeface="Monaco"/>
                  <a:ea typeface="ＭＳ Ｐゴシック" pitchFamily="-107" charset="-128"/>
                  <a:cs typeface="Monaco"/>
                </a:endParaRP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2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p>
              <a:p>
                <a:pPr>
                  <a:tabLst>
                    <a:tab pos="1255713" algn="l"/>
                  </a:tabLst>
                  <a:defRPr/>
                </a:pPr>
                <a:r>
                  <a:rPr lang="en-US" sz="1600" dirty="0">
                    <a:latin typeface="Symbol" charset="2"/>
                    <a:ea typeface="ＭＳ Ｐゴシック" pitchFamily="-107" charset="-128"/>
                    <a:cs typeface="Symbol" charset="2"/>
                  </a:rPr>
                  <a:t>     </a:t>
                </a:r>
                <a:r>
                  <a:rPr lang="en-US" sz="1600" dirty="0" err="1">
                    <a:latin typeface="Symbol" charset="2"/>
                    <a:ea typeface="ＭＳ Ｐゴシック" pitchFamily="-107" charset="-128"/>
                    <a:cs typeface="Symbol" charset="2"/>
                  </a:rPr>
                  <a:t>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(WT)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p>
              <a:p>
                <a:pPr>
                  <a:tabLst>
                    <a:tab pos="1255713" algn="l"/>
                    <a:tab pos="3584575" algn="l"/>
                  </a:tabLst>
                  <a:defRPr/>
                </a:pPr>
                <a:r>
                  <a:rPr lang="en-US" sz="1600" dirty="0" err="1">
                    <a:latin typeface="Symbol" charset="2"/>
                    <a:ea typeface="ＭＳ Ｐゴシック" pitchFamily="-107" charset="-128"/>
                    <a:cs typeface="Symbol" charset="2"/>
                  </a:rPr>
                  <a:t> 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Actives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	</a:t>
                </a:r>
                <a:r>
                  <a:rPr lang="en-US" sz="1600" dirty="0">
                    <a:latin typeface="Arial" pitchFamily="-107" charset="0"/>
                    <a:ea typeface="ＭＳ Ｐゴシック" pitchFamily="-107" charset="-128"/>
                    <a:cs typeface="ＭＳ Ｐゴシック" pitchFamily="-107" charset="-128"/>
                  </a:rPr>
                  <a:t>(x = any AA; B = K or R)</a:t>
                </a:r>
              </a:p>
            </p:txBody>
          </p:sp>
          <p:pic>
            <p:nvPicPr>
              <p:cNvPr id="10035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8041" y="571524"/>
                <a:ext cx="2353733" cy="5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spTree>
    <p:extLst>
      <p:ext uri="{BB962C8B-B14F-4D97-AF65-F5344CB8AC3E}">
        <p14:creationId xmlns:p14="http://schemas.microsoft.com/office/powerpoint/2010/main" val="20933647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028"/>
          <p:cNvSpPr txBox="1">
            <a:spLocks noChangeArrowheads="1"/>
          </p:cNvSpPr>
          <p:nvPr/>
        </p:nvSpPr>
        <p:spPr bwMode="auto">
          <a:xfrm>
            <a:off x="7162800" y="32766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a:t>
            </a:r>
            <a:r>
              <a:rPr lang="en-US" i="1"/>
              <a:t>lrp-lacZ</a:t>
            </a:r>
          </a:p>
          <a:p>
            <a:r>
              <a:rPr lang="en-US"/>
              <a:t>  +Leu</a:t>
            </a:r>
          </a:p>
        </p:txBody>
      </p:sp>
      <p:grpSp>
        <p:nvGrpSpPr>
          <p:cNvPr id="104451" name="Group 17"/>
          <p:cNvGrpSpPr>
            <a:grpSpLocks/>
          </p:cNvGrpSpPr>
          <p:nvPr/>
        </p:nvGrpSpPr>
        <p:grpSpPr bwMode="auto">
          <a:xfrm>
            <a:off x="1828800" y="644525"/>
            <a:ext cx="4743450" cy="6061075"/>
            <a:chOff x="1657290" y="568417"/>
            <a:chExt cx="4743510" cy="6060983"/>
          </a:xfrm>
        </p:grpSpPr>
        <p:grpSp>
          <p:nvGrpSpPr>
            <p:cNvPr id="104453" name="Group 18"/>
            <p:cNvGrpSpPr>
              <a:grpSpLocks noChangeAspect="1"/>
            </p:cNvGrpSpPr>
            <p:nvPr/>
          </p:nvGrpSpPr>
          <p:grpSpPr bwMode="auto">
            <a:xfrm>
              <a:off x="2062161" y="568417"/>
              <a:ext cx="4338639" cy="5679983"/>
              <a:chOff x="4570413" y="1447004"/>
              <a:chExt cx="2816225" cy="3686896"/>
            </a:xfrm>
          </p:grpSpPr>
          <p:pic>
            <p:nvPicPr>
              <p:cNvPr id="10445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447004"/>
                <a:ext cx="2816225" cy="368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Text Box 1029"/>
              <p:cNvSpPr txBox="1">
                <a:spLocks noChangeArrowheads="1"/>
              </p:cNvSpPr>
              <p:nvPr/>
            </p:nvSpPr>
            <p:spPr bwMode="auto">
              <a:xfrm rot="-3913609">
                <a:off x="5945481" y="1926867"/>
                <a:ext cx="602666"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Vector</a:t>
                </a:r>
              </a:p>
            </p:txBody>
          </p:sp>
          <p:sp>
            <p:nvSpPr>
              <p:cNvPr id="104458" name="Text Box 1030"/>
              <p:cNvSpPr txBox="1">
                <a:spLocks noChangeArrowheads="1"/>
              </p:cNvSpPr>
              <p:nvPr/>
            </p:nvSpPr>
            <p:spPr bwMode="auto">
              <a:xfrm rot="-3667987">
                <a:off x="6409168" y="2072796"/>
                <a:ext cx="415065"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Vch</a:t>
                </a:r>
              </a:p>
            </p:txBody>
          </p:sp>
          <p:sp>
            <p:nvSpPr>
              <p:cNvPr id="104459" name="Text Box 1031"/>
              <p:cNvSpPr txBox="1">
                <a:spLocks noChangeArrowheads="1"/>
              </p:cNvSpPr>
              <p:nvPr/>
            </p:nvSpPr>
            <p:spPr bwMode="auto">
              <a:xfrm rot="-2651024">
                <a:off x="6864974" y="2738238"/>
                <a:ext cx="406740"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Eco</a:t>
                </a:r>
              </a:p>
            </p:txBody>
          </p:sp>
          <p:sp>
            <p:nvSpPr>
              <p:cNvPr id="104460" name="Text Box 1032"/>
              <p:cNvSpPr txBox="1">
                <a:spLocks noChangeArrowheads="1"/>
              </p:cNvSpPr>
              <p:nvPr/>
            </p:nvSpPr>
            <p:spPr bwMode="auto">
              <a:xfrm rot="-2651024">
                <a:off x="6546851" y="3386065"/>
                <a:ext cx="833438"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808080"/>
                    </a:solidFill>
                  </a:rPr>
                  <a:t>VchEco</a:t>
                </a:r>
              </a:p>
            </p:txBody>
          </p:sp>
          <p:sp>
            <p:nvSpPr>
              <p:cNvPr id="104461" name="Text Box 1033"/>
              <p:cNvSpPr txBox="1">
                <a:spLocks noChangeArrowheads="1"/>
              </p:cNvSpPr>
              <p:nvPr/>
            </p:nvSpPr>
            <p:spPr bwMode="auto">
              <a:xfrm rot="-1120100">
                <a:off x="6783388" y="4008487"/>
                <a:ext cx="533400"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Pmi</a:t>
                </a:r>
              </a:p>
            </p:txBody>
          </p:sp>
          <p:sp>
            <p:nvSpPr>
              <p:cNvPr id="104462" name="Text Box 1034"/>
              <p:cNvSpPr txBox="1">
                <a:spLocks noChangeArrowheads="1"/>
              </p:cNvSpPr>
              <p:nvPr/>
            </p:nvSpPr>
            <p:spPr bwMode="auto">
              <a:xfrm rot="-1120100">
                <a:off x="6519863" y="4333987"/>
                <a:ext cx="804863"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808080"/>
                    </a:solidFill>
                  </a:rPr>
                  <a:t>PmiEco</a:t>
                </a:r>
              </a:p>
            </p:txBody>
          </p:sp>
        </p:grpSp>
        <p:sp>
          <p:nvSpPr>
            <p:cNvPr id="104454" name="Rectangle 1045"/>
            <p:cNvSpPr>
              <a:spLocks noChangeArrowheads="1"/>
            </p:cNvSpPr>
            <p:nvPr/>
          </p:nvSpPr>
          <p:spPr bwMode="auto">
            <a:xfrm>
              <a:off x="2971800" y="6229290"/>
              <a:ext cx="3087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Culture Density (OD</a:t>
              </a:r>
              <a:r>
                <a:rPr lang="en-US" sz="2000" baseline="-25000"/>
                <a:t>600nm</a:t>
              </a:r>
              <a:r>
                <a:rPr lang="en-US" sz="2000"/>
                <a:t>)</a:t>
              </a:r>
            </a:p>
          </p:txBody>
        </p:sp>
        <p:sp>
          <p:nvSpPr>
            <p:cNvPr id="104455" name="Rectangle 1046"/>
            <p:cNvSpPr>
              <a:spLocks noChangeArrowheads="1"/>
            </p:cNvSpPr>
            <p:nvPr/>
          </p:nvSpPr>
          <p:spPr bwMode="auto">
            <a:xfrm rot="-5400000">
              <a:off x="-230289" y="3038793"/>
              <a:ext cx="417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LacZ Activity (Modified Miller Units)</a:t>
              </a:r>
            </a:p>
          </p:txBody>
        </p:sp>
      </p:grpSp>
      <p:sp>
        <p:nvSpPr>
          <p:cNvPr id="14" name="Rectangle 13"/>
          <p:cNvSpPr>
            <a:spLocks noChangeArrowheads="1"/>
          </p:cNvSpPr>
          <p:nvPr/>
        </p:nvSpPr>
        <p:spPr bwMode="auto">
          <a:xfrm>
            <a:off x="6450013" y="4800600"/>
            <a:ext cx="2682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444444"/>
                </a:solidFill>
              </a:rPr>
              <a:t>(EcoLrp V2I, S4N)</a:t>
            </a:r>
          </a:p>
        </p:txBody>
      </p:sp>
      <p:grpSp>
        <p:nvGrpSpPr>
          <p:cNvPr id="7" name="Group 6"/>
          <p:cNvGrpSpPr/>
          <p:nvPr/>
        </p:nvGrpSpPr>
        <p:grpSpPr>
          <a:xfrm>
            <a:off x="6777327" y="1524000"/>
            <a:ext cx="2218217" cy="1752600"/>
            <a:chOff x="6777327" y="1524000"/>
            <a:chExt cx="2218217" cy="1752600"/>
          </a:xfrm>
        </p:grpSpPr>
        <p:cxnSp>
          <p:nvCxnSpPr>
            <p:cNvPr id="4" name="Straight Connector 3"/>
            <p:cNvCxnSpPr/>
            <p:nvPr/>
          </p:nvCxnSpPr>
          <p:spPr bwMode="auto">
            <a:xfrm flipH="1">
              <a:off x="6796633" y="2849775"/>
              <a:ext cx="2198911"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 name="Right Arrow 1"/>
            <p:cNvSpPr/>
            <p:nvPr/>
          </p:nvSpPr>
          <p:spPr bwMode="auto">
            <a:xfrm>
              <a:off x="7315200" y="2438400"/>
              <a:ext cx="1447800" cy="838200"/>
            </a:xfrm>
            <a:prstGeom prst="rightArrow">
              <a:avLst/>
            </a:prstGeom>
            <a:solidFill>
              <a:srgbClr val="FFDBB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tx1"/>
                  </a:solidFill>
                  <a:effectLst/>
                  <a:latin typeface="Arial" charset="0"/>
                  <a:ea typeface="ＭＳ Ｐゴシック" charset="-128"/>
                  <a:cs typeface="ＭＳ Ｐゴシック" charset="-128"/>
                </a:rPr>
                <a:t>lrp</a:t>
              </a:r>
            </a:p>
          </p:txBody>
        </p:sp>
        <p:sp>
          <p:nvSpPr>
            <p:cNvPr id="5" name="Curved Down Arrow 4"/>
            <p:cNvSpPr/>
            <p:nvPr/>
          </p:nvSpPr>
          <p:spPr bwMode="auto">
            <a:xfrm rot="20836910" flipH="1">
              <a:off x="6777327" y="1928496"/>
              <a:ext cx="990600" cy="762000"/>
            </a:xfrm>
            <a:prstGeom prst="curvedDownArrow">
              <a:avLst/>
            </a:prstGeom>
            <a:solidFill>
              <a:srgbClr val="E386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TextBox 5"/>
            <p:cNvSpPr txBox="1"/>
            <p:nvPr/>
          </p:nvSpPr>
          <p:spPr>
            <a:xfrm>
              <a:off x="7010400" y="1524000"/>
              <a:ext cx="762000" cy="461665"/>
            </a:xfrm>
            <a:prstGeom prst="rect">
              <a:avLst/>
            </a:prstGeom>
            <a:noFill/>
          </p:spPr>
          <p:txBody>
            <a:bodyPr wrap="square" rtlCol="0">
              <a:spAutoFit/>
            </a:bodyPr>
            <a:lstStyle/>
            <a:p>
              <a:r>
                <a:rPr lang="en-US" b="1"/>
                <a:t>–</a:t>
              </a:r>
            </a:p>
          </p:txBody>
        </p:sp>
      </p:grpSp>
      <p:sp>
        <p:nvSpPr>
          <p:cNvPr id="21"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pic>
        <p:nvPicPr>
          <p:cNvPr id="22"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149" r="1532" b="8650"/>
          <a:stretch>
            <a:fillRect/>
          </a:stretch>
        </p:blipFill>
        <p:spPr bwMode="auto">
          <a:xfrm>
            <a:off x="7391400" y="685800"/>
            <a:ext cx="1383460" cy="11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555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fade">
                                      <p:cBhvr>
                                        <p:cTn id="7" dur="500"/>
                                        <p:tgtEl>
                                          <p:spTgt spid="1044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Take-home lessons</a:t>
            </a:r>
          </a:p>
        </p:txBody>
      </p:sp>
      <p:sp>
        <p:nvSpPr>
          <p:cNvPr id="2" name="Rectangle 1"/>
          <p:cNvSpPr>
            <a:spLocks noChangeArrowheads="1"/>
          </p:cNvSpPr>
          <p:nvPr/>
        </p:nvSpPr>
        <p:spPr bwMode="auto">
          <a:xfrm>
            <a:off x="17463" y="742097"/>
            <a:ext cx="9088437" cy="573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5425" indent="-225425">
              <a:spcAft>
                <a:spcPts val="2000"/>
              </a:spcAft>
            </a:pPr>
            <a:r>
              <a:rPr lang="en-US" altLang="ja-JP" sz="2000"/>
              <a:t>• Bacteria typically have several thousand genes, that must be regulated in a coordinated fashion in response to time and to complex environmental changes. </a:t>
            </a:r>
          </a:p>
          <a:p>
            <a:pPr marL="225425" indent="-225425">
              <a:spcAft>
                <a:spcPts val="2000"/>
              </a:spcAft>
            </a:pPr>
            <a:r>
              <a:rPr lang="en-US" altLang="ja-JP"/>
              <a:t>• Very basic questions about bacterial structure and physiology remain to be answered, even in well-studied species such as </a:t>
            </a:r>
            <a:r>
              <a:rPr lang="en-US" altLang="ja-JP" i="1"/>
              <a:t>Escherichia coli.</a:t>
            </a:r>
            <a:r>
              <a:rPr lang="en-US" altLang="ja-JP"/>
              <a:t> Bioinformatics is helping in this (</a:t>
            </a:r>
            <a:r>
              <a:rPr lang="en-US" altLang="ja-JP" i="1"/>
              <a:t>e.g.</a:t>
            </a:r>
            <a:r>
              <a:rPr lang="en-US" altLang="ja-JP"/>
              <a:t>, the discovery of membrane coat proteins in the Planctomycetes).</a:t>
            </a:r>
            <a:endParaRPr lang="en-US" altLang="ja-JP" sz="2000"/>
          </a:p>
          <a:p>
            <a:pPr marL="225425" indent="-225425">
              <a:spcAft>
                <a:spcPts val="2000"/>
              </a:spcAft>
            </a:pPr>
            <a:r>
              <a:rPr lang="en-US" altLang="ja-JP" sz="2000"/>
              <a:t>• Metagenomic approaches are yielding genome sequences for bacteria that cannot yet be grown in the laboratory, and there is great interest in developing robust methods to predict regulation from the DNA sequences. </a:t>
            </a:r>
          </a:p>
          <a:p>
            <a:pPr marL="225425" indent="-225425">
              <a:spcAft>
                <a:spcPts val="2000"/>
              </a:spcAft>
            </a:pPr>
            <a:r>
              <a:rPr lang="en-US" altLang="ja-JP" sz="2000"/>
              <a:t>• Even in </a:t>
            </a:r>
            <a:r>
              <a:rPr lang="en-US" altLang="ja-JP" sz="2000" i="1"/>
              <a:t>E. coli</a:t>
            </a:r>
            <a:r>
              <a:rPr lang="en-US" altLang="ja-JP" sz="2000"/>
              <a:t>, it is surprising how much remains to be learned about basic regulatory processes. So for the rest of the [huge] microbial world…</a:t>
            </a:r>
          </a:p>
          <a:p>
            <a:pPr marL="225425" indent="-225425">
              <a:spcAft>
                <a:spcPts val="2000"/>
              </a:spcAft>
            </a:pPr>
            <a:r>
              <a:rPr lang="en-US" altLang="ja-JP" sz="2000"/>
              <a:t>• Purely bioinformatic approaches to predicting regulation in bacteria will depend on a fuller understanding of transcription factor structure and function than we currently possess.</a:t>
            </a:r>
          </a:p>
        </p:txBody>
      </p:sp>
    </p:spTree>
    <p:extLst>
      <p:ext uri="{BB962C8B-B14F-4D97-AF65-F5344CB8AC3E}">
        <p14:creationId xmlns:p14="http://schemas.microsoft.com/office/powerpoint/2010/main" val="91605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19290"/>
            <a:ext cx="9067800" cy="6186310"/>
          </a:xfrm>
          <a:prstGeom prst="rect">
            <a:avLst/>
          </a:prstGeom>
          <a:noFill/>
        </p:spPr>
        <p:txBody>
          <a:bodyPr wrap="square" rtlCol="0">
            <a:spAutoFit/>
          </a:bodyPr>
          <a:lstStyle/>
          <a:p>
            <a:pPr marL="342900" indent="-342900">
              <a:buAutoNum type="arabicPeriod"/>
            </a:pPr>
            <a:r>
              <a:rPr lang="en-US" sz="1800" b="1"/>
              <a:t>Read the following paper and address</a:t>
            </a:r>
          </a:p>
          <a:p>
            <a:r>
              <a:rPr lang="en-US" sz="1800" b="1"/>
              <a:t> 	the questions in a paragraph each.</a:t>
            </a:r>
          </a:p>
          <a:p>
            <a:pPr marL="742950" lvl="1" indent="-285750">
              <a:buFont typeface="Wingdings" charset="2"/>
              <a:buChar char="ü"/>
            </a:pPr>
            <a:r>
              <a:rPr lang="en-US" sz="1800"/>
              <a:t>Kerepesi </a:t>
            </a:r>
            <a:r>
              <a:rPr lang="en-US" sz="1800" i="1"/>
              <a:t>et al.</a:t>
            </a:r>
            <a:r>
              <a:rPr lang="en-US" sz="1800"/>
              <a:t> 2016; PMID 26831696</a:t>
            </a:r>
          </a:p>
          <a:p>
            <a:pPr marL="742950" lvl="1" indent="-285750">
              <a:buFont typeface="Wingdings" charset="2"/>
              <a:buChar char="ü"/>
            </a:pPr>
            <a:r>
              <a:rPr lang="en-US" sz="1800"/>
              <a:t>What is meant by “genome length bias”, and how is it significant for metagenomic studies?</a:t>
            </a:r>
          </a:p>
          <a:p>
            <a:pPr marL="742950" lvl="1" indent="-285750">
              <a:buFont typeface="Wingdings" charset="2"/>
              <a:buChar char="ü"/>
            </a:pPr>
            <a:r>
              <a:rPr lang="en-US" sz="1800"/>
              <a:t>What metagenomic biases did we discuss for use of 16S rRNA?</a:t>
            </a:r>
          </a:p>
          <a:p>
            <a:pPr marL="742950" lvl="1" indent="-285750">
              <a:buFont typeface="Wingdings" charset="2"/>
              <a:buChar char="ü"/>
            </a:pPr>
            <a:r>
              <a:rPr lang="en-US" sz="1800"/>
              <a:t>Based on the above, justify your choice of which approach (genomic or 16S rRNA) is more reliable for metagenomic studies.</a:t>
            </a:r>
          </a:p>
          <a:p>
            <a:pPr lvl="1"/>
            <a:endParaRPr lang="en-US" sz="900"/>
          </a:p>
          <a:p>
            <a:pPr marL="342900" indent="-342900">
              <a:buFont typeface="+mj-lt"/>
              <a:buAutoNum type="arabicPeriod" startAt="2"/>
            </a:pPr>
            <a:r>
              <a:rPr lang="en-US" sz="1800" b="1"/>
              <a:t>Read the following paper and compare to the paper above.</a:t>
            </a:r>
          </a:p>
          <a:p>
            <a:pPr marL="742950" lvl="1" indent="-285750">
              <a:buFont typeface="Wingdings" charset="2"/>
              <a:buChar char="ü"/>
            </a:pPr>
            <a:r>
              <a:rPr lang="en-US" sz="1800"/>
              <a:t>Cho </a:t>
            </a:r>
            <a:r>
              <a:rPr lang="en-US" sz="1800" i="1"/>
              <a:t>et al.</a:t>
            </a:r>
            <a:r>
              <a:rPr lang="en-US" sz="1800"/>
              <a:t>, 2014; PMID 25251678</a:t>
            </a:r>
          </a:p>
          <a:p>
            <a:pPr marL="742950" lvl="1" indent="-285750">
              <a:buFont typeface="Wingdings" charset="2"/>
              <a:buChar char="ü"/>
            </a:pPr>
            <a:r>
              <a:rPr lang="en-US" sz="1800"/>
              <a:t>What is meant by “mapping bias” and how is it significant for transcriptomic studies?</a:t>
            </a:r>
          </a:p>
          <a:p>
            <a:pPr marL="742950" lvl="1" indent="-285750">
              <a:buFont typeface="Wingdings" charset="2"/>
              <a:buChar char="ü"/>
            </a:pPr>
            <a:r>
              <a:rPr lang="en-US" sz="1800"/>
              <a:t>Given the existence of genome length bias, is there an equivalent such that the amounts of longer mRNAs are overestimated relative to total mRNA? Why or why not?</a:t>
            </a:r>
            <a:endParaRPr lang="en-US" sz="1800"/>
          </a:p>
          <a:p>
            <a:pPr lvl="1"/>
            <a:endParaRPr lang="en-US" sz="900"/>
          </a:p>
          <a:p>
            <a:pPr marL="342900" indent="-342900">
              <a:buFont typeface="+mj-lt"/>
              <a:buAutoNum type="arabicPeriod" startAt="2"/>
            </a:pPr>
            <a:r>
              <a:rPr lang="en-US" sz="1800" b="1"/>
              <a:t>Warnings</a:t>
            </a:r>
          </a:p>
          <a:p>
            <a:pPr marL="742950" lvl="1" indent="-285750">
              <a:buFont typeface="Wingdings" charset="2"/>
              <a:buChar char="ü"/>
            </a:pPr>
            <a:r>
              <a:rPr lang="en-US" sz="1800"/>
              <a:t>I will compare homework from different students.</a:t>
            </a:r>
          </a:p>
          <a:p>
            <a:pPr marL="742950" lvl="1" indent="-285750">
              <a:buFont typeface="Wingdings" charset="2"/>
              <a:buChar char="ü"/>
            </a:pPr>
            <a:r>
              <a:rPr lang="en-US" sz="1800"/>
              <a:t>I will look to see if you’re simply quoting from the abstract.</a:t>
            </a:r>
          </a:p>
          <a:p>
            <a:pPr marL="742950" lvl="1" indent="-285750">
              <a:buFont typeface="Wingdings" charset="2"/>
              <a:buChar char="ü"/>
            </a:pPr>
            <a:r>
              <a:rPr lang="en-US" sz="1800"/>
              <a:t>I will only grade homework that has been submitted by email as .rtf, .doc, or .docx</a:t>
            </a:r>
          </a:p>
          <a:p>
            <a:pPr marL="742950" lvl="1" indent="-285750">
              <a:buFont typeface="Wingdings" charset="2"/>
              <a:buChar char="ü"/>
            </a:pPr>
            <a:r>
              <a:rPr lang="en-US" sz="1800"/>
              <a:t>Be sure to put your name in the document itself, not just the file title.</a:t>
            </a:r>
          </a:p>
        </p:txBody>
      </p:sp>
      <p:grpSp>
        <p:nvGrpSpPr>
          <p:cNvPr id="5" name="Group 4"/>
          <p:cNvGrpSpPr/>
          <p:nvPr/>
        </p:nvGrpSpPr>
        <p:grpSpPr>
          <a:xfrm>
            <a:off x="5105400" y="76200"/>
            <a:ext cx="3651246" cy="1135020"/>
            <a:chOff x="5105400" y="76200"/>
            <a:chExt cx="3651246" cy="1135020"/>
          </a:xfrm>
        </p:grpSpPr>
        <p:pic>
          <p:nvPicPr>
            <p:cNvPr id="3" name="Picture 2"/>
            <p:cNvPicPr>
              <a:picLocks noChangeAspect="1"/>
            </p:cNvPicPr>
            <p:nvPr/>
          </p:nvPicPr>
          <p:blipFill rotWithShape="1">
            <a:blip r:embed="rId3"/>
            <a:srcRect t="5176" b="36827"/>
            <a:stretch/>
          </p:blipFill>
          <p:spPr>
            <a:xfrm>
              <a:off x="5105400" y="152400"/>
              <a:ext cx="3651246" cy="1058820"/>
            </a:xfrm>
            <a:prstGeom prst="rect">
              <a:avLst/>
            </a:prstGeom>
          </p:spPr>
        </p:pic>
        <p:sp>
          <p:nvSpPr>
            <p:cNvPr id="4" name="TextBox 3"/>
            <p:cNvSpPr txBox="1"/>
            <p:nvPr/>
          </p:nvSpPr>
          <p:spPr>
            <a:xfrm>
              <a:off x="5832364" y="76200"/>
              <a:ext cx="2209800" cy="400110"/>
            </a:xfrm>
            <a:prstGeom prst="rect">
              <a:avLst/>
            </a:prstGeom>
            <a:noFill/>
          </p:spPr>
          <p:txBody>
            <a:bodyPr wrap="square" rtlCol="0">
              <a:spAutoFit/>
            </a:bodyPr>
            <a:lstStyle/>
            <a:p>
              <a:r>
                <a:rPr lang="en-US">
                  <a:solidFill>
                    <a:srgbClr val="AFD6C9"/>
                  </a:solidFill>
                  <a:latin typeface="Comic Sans MS"/>
                  <a:cs typeface="Comic Sans MS"/>
                </a:rPr>
                <a:t>B i o m a r k e r s</a:t>
              </a:r>
            </a:p>
          </p:txBody>
        </p:sp>
      </p:grpSp>
      <p:sp>
        <p:nvSpPr>
          <p:cNvPr id="6" name="Rectangle 5"/>
          <p:cNvSpPr/>
          <p:nvPr/>
        </p:nvSpPr>
        <p:spPr>
          <a:xfrm>
            <a:off x="260383" y="0"/>
            <a:ext cx="4789166" cy="400110"/>
          </a:xfrm>
          <a:prstGeom prst="rect">
            <a:avLst/>
          </a:prstGeom>
        </p:spPr>
        <p:txBody>
          <a:bodyPr wrap="none">
            <a:spAutoFit/>
          </a:bodyPr>
          <a:lstStyle/>
          <a:p>
            <a:pPr algn="ctr"/>
            <a:r>
              <a:rPr lang="en-US"/>
              <a:t>BIPG 6400/8400                                   4.</a:t>
            </a:r>
          </a:p>
        </p:txBody>
      </p:sp>
    </p:spTree>
    <p:extLst>
      <p:ext uri="{BB962C8B-B14F-4D97-AF65-F5344CB8AC3E}">
        <p14:creationId xmlns:p14="http://schemas.microsoft.com/office/powerpoint/2010/main" val="17853615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4267200"/>
            <a:ext cx="8305800" cy="1917700"/>
            <a:chOff x="288" y="2928"/>
            <a:chExt cx="5232" cy="1208"/>
          </a:xfrm>
        </p:grpSpPr>
        <p:pic>
          <p:nvPicPr>
            <p:cNvPr id="358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2928"/>
              <a:ext cx="172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3"/>
            <p:cNvSpPr txBox="1">
              <a:spLocks noChangeArrowheads="1"/>
            </p:cNvSpPr>
            <p:nvPr/>
          </p:nvSpPr>
          <p:spPr bwMode="auto">
            <a:xfrm>
              <a:off x="288" y="2976"/>
              <a:ext cx="3360"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The colossus among bacteria, ~1 mm diameter, is a single-celled giant that lives in oceanic sulfur-rich sediment off Namibia and is named </a:t>
              </a:r>
              <a:r>
                <a:rPr lang="en-US" i="1"/>
                <a:t>Thiomargarita namibiensis.</a:t>
              </a:r>
            </a:p>
            <a:p>
              <a:pPr algn="ctr">
                <a:spcBef>
                  <a:spcPct val="50000"/>
                </a:spcBef>
              </a:pPr>
              <a:r>
                <a:rPr lang="en-US" sz="1400">
                  <a:solidFill>
                    <a:srgbClr val="0080FF"/>
                  </a:solidFill>
                </a:rPr>
                <a:t>http://www.sciencenews.org/pages/sn_arc99/4_17_99/fob5.htm</a:t>
              </a:r>
              <a:endParaRPr lang="en-US" sz="2400">
                <a:latin typeface="Times" charset="0"/>
              </a:endParaRPr>
            </a:p>
          </p:txBody>
        </p:sp>
      </p:grpSp>
      <p:grpSp>
        <p:nvGrpSpPr>
          <p:cNvPr id="3" name="Group 6"/>
          <p:cNvGrpSpPr>
            <a:grpSpLocks/>
          </p:cNvGrpSpPr>
          <p:nvPr/>
        </p:nvGrpSpPr>
        <p:grpSpPr bwMode="auto">
          <a:xfrm>
            <a:off x="457200" y="2103437"/>
            <a:ext cx="8315325" cy="1935163"/>
            <a:chOff x="288" y="1584"/>
            <a:chExt cx="5238" cy="1219"/>
          </a:xfrm>
        </p:grpSpPr>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l="52858" b="75223"/>
            <a:stretch>
              <a:fillRect/>
            </a:stretch>
          </p:blipFill>
          <p:spPr bwMode="auto">
            <a:xfrm>
              <a:off x="3774" y="1596"/>
              <a:ext cx="1752"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5"/>
            <p:cNvSpPr txBox="1">
              <a:spLocks noChangeArrowheads="1"/>
            </p:cNvSpPr>
            <p:nvPr/>
          </p:nvSpPr>
          <p:spPr bwMode="auto">
            <a:xfrm>
              <a:off x="288" y="1584"/>
              <a:ext cx="3120"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cs typeface="Arial" charset="0"/>
                </a:rPr>
                <a:t>Epulopiscium fishelsoni</a:t>
              </a:r>
              <a:r>
                <a:rPr lang="en-US">
                  <a:cs typeface="Arial" charset="0"/>
                </a:rPr>
                <a:t> is a gut symbiont of the brown surgeonfish in the Red Sea (light micrograph, bar = 50 µm). Note the presumed spirillum (arrow) with a length of ~18 µm.</a:t>
              </a:r>
            </a:p>
            <a:p>
              <a:pPr algn="ctr">
                <a:spcBef>
                  <a:spcPct val="50000"/>
                </a:spcBef>
              </a:pPr>
              <a:r>
                <a:rPr lang="en-US" sz="1400">
                  <a:solidFill>
                    <a:srgbClr val="0080FF"/>
                  </a:solidFill>
                  <a:cs typeface="Arial" charset="0"/>
                </a:rPr>
                <a:t>http://jb.asm.org/cgi/content/full/180/21/5601/F1</a:t>
              </a:r>
              <a:endParaRPr lang="en-US" sz="2400">
                <a:cs typeface="Arial" charset="0"/>
              </a:endParaRPr>
            </a:p>
          </p:txBody>
        </p:sp>
      </p:grpSp>
      <p:sp>
        <p:nvSpPr>
          <p:cNvPr id="35844" name="Text Box 8"/>
          <p:cNvSpPr txBox="1">
            <a:spLocks noChangeArrowheads="1"/>
          </p:cNvSpPr>
          <p:nvPr/>
        </p:nvSpPr>
        <p:spPr bwMode="auto">
          <a:xfrm>
            <a:off x="381000" y="914400"/>
            <a:ext cx="8308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a:t>Much larger bacteria are now being discovered,</a:t>
            </a:r>
          </a:p>
          <a:p>
            <a:pPr algn="ctr"/>
            <a:r>
              <a:rPr lang="en-US"/>
              <a:t>and may require cytoskeletons</a:t>
            </a:r>
          </a:p>
        </p:txBody>
      </p:sp>
      <p:sp>
        <p:nvSpPr>
          <p:cNvPr id="9"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132003129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xmlns:p14="http://schemas.microsoft.com/office/powerpoint/2010/main" spd="slow">
        <p:blind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04800" y="1524000"/>
            <a:ext cx="8486775" cy="5334000"/>
            <a:chOff x="192" y="960"/>
            <a:chExt cx="5346" cy="3360"/>
          </a:xfrm>
        </p:grpSpPr>
        <p:grpSp>
          <p:nvGrpSpPr>
            <p:cNvPr id="37892" name="Group 8"/>
            <p:cNvGrpSpPr>
              <a:grpSpLocks/>
            </p:cNvGrpSpPr>
            <p:nvPr/>
          </p:nvGrpSpPr>
          <p:grpSpPr bwMode="auto">
            <a:xfrm>
              <a:off x="240" y="1644"/>
              <a:ext cx="5184" cy="2244"/>
              <a:chOff x="240" y="864"/>
              <a:chExt cx="5184" cy="2244"/>
            </a:xfrm>
          </p:grpSpPr>
          <p:pic>
            <p:nvPicPr>
              <p:cNvPr id="37895" name="Picture 2"/>
              <p:cNvPicPr>
                <a:picLocks noChangeAspect="1" noChangeArrowheads="1"/>
              </p:cNvPicPr>
              <p:nvPr/>
            </p:nvPicPr>
            <p:blipFill>
              <a:blip r:embed="rId3">
                <a:extLst>
                  <a:ext uri="{28A0092B-C50C-407E-A947-70E740481C1C}">
                    <a14:useLocalDpi xmlns:a14="http://schemas.microsoft.com/office/drawing/2010/main" val="0"/>
                  </a:ext>
                </a:extLst>
              </a:blip>
              <a:srcRect t="8867"/>
              <a:stretch>
                <a:fillRect/>
              </a:stretch>
            </p:blipFill>
            <p:spPr bwMode="auto">
              <a:xfrm>
                <a:off x="336" y="1104"/>
                <a:ext cx="2208" cy="1480"/>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7896" name="Picture 3"/>
              <p:cNvPicPr>
                <a:picLocks noChangeAspect="1" noChangeArrowheads="1"/>
              </p:cNvPicPr>
              <p:nvPr/>
            </p:nvPicPr>
            <p:blipFill>
              <a:blip r:embed="rId4">
                <a:extLst>
                  <a:ext uri="{28A0092B-C50C-407E-A947-70E740481C1C}">
                    <a14:useLocalDpi xmlns:a14="http://schemas.microsoft.com/office/drawing/2010/main" val="0"/>
                  </a:ext>
                </a:extLst>
              </a:blip>
              <a:srcRect t="8743"/>
              <a:stretch>
                <a:fillRect/>
              </a:stretch>
            </p:blipFill>
            <p:spPr bwMode="auto">
              <a:xfrm>
                <a:off x="2976" y="1104"/>
                <a:ext cx="2448" cy="2004"/>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7897" name="Text Box 4"/>
              <p:cNvSpPr txBox="1">
                <a:spLocks noChangeArrowheads="1"/>
              </p:cNvSpPr>
              <p:nvPr/>
            </p:nvSpPr>
            <p:spPr bwMode="auto">
              <a:xfrm>
                <a:off x="240" y="866"/>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Tubulin-like proteins in bacteria</a:t>
                </a:r>
              </a:p>
            </p:txBody>
          </p:sp>
          <p:sp>
            <p:nvSpPr>
              <p:cNvPr id="37898" name="Text Box 5"/>
              <p:cNvSpPr txBox="1">
                <a:spLocks noChangeArrowheads="1"/>
              </p:cNvSpPr>
              <p:nvPr/>
            </p:nvSpPr>
            <p:spPr bwMode="auto">
              <a:xfrm>
                <a:off x="3024" y="864"/>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Actin-like proteins in bacteria</a:t>
                </a:r>
              </a:p>
            </p:txBody>
          </p:sp>
        </p:grpSp>
        <p:sp>
          <p:nvSpPr>
            <p:cNvPr id="37893" name="Text Box 6"/>
            <p:cNvSpPr txBox="1">
              <a:spLocks noChangeArrowheads="1"/>
            </p:cNvSpPr>
            <p:nvPr/>
          </p:nvSpPr>
          <p:spPr bwMode="auto">
            <a:xfrm>
              <a:off x="816" y="4128"/>
              <a:ext cx="39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rPr>
                <a:t>http://www2.mrc-lmb.cam.ac.uk/SS/Lowe_J/</a:t>
              </a:r>
            </a:p>
          </p:txBody>
        </p:sp>
        <p:sp>
          <p:nvSpPr>
            <p:cNvPr id="37894" name="Text Box 7"/>
            <p:cNvSpPr txBox="1">
              <a:spLocks noChangeArrowheads="1"/>
            </p:cNvSpPr>
            <p:nvPr/>
          </p:nvSpPr>
          <p:spPr bwMode="auto">
            <a:xfrm>
              <a:off x="192" y="960"/>
              <a:ext cx="5346" cy="450"/>
            </a:xfrm>
            <a:prstGeom prst="rect">
              <a:avLst/>
            </a:prstGeom>
            <a:noFill/>
            <a:ln w="12700">
              <a:noFill/>
              <a:prstDash val="sysDot"/>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Bacteria contain both actin and tubulin-like proteins that polymerize </a:t>
              </a:r>
              <a:r>
                <a:rPr lang="en-US" i="1"/>
                <a:t>in vivo</a:t>
              </a:r>
              <a:r>
                <a:rPr lang="en-US"/>
                <a:t> and </a:t>
              </a:r>
              <a:r>
                <a:rPr lang="en-US" i="1"/>
                <a:t>in vitro</a:t>
              </a:r>
              <a:r>
                <a:rPr lang="en-US"/>
                <a:t> into filaments similar to their counterparts in eukaryotes</a:t>
              </a:r>
            </a:p>
          </p:txBody>
        </p:sp>
      </p:grpSp>
      <p:sp>
        <p:nvSpPr>
          <p:cNvPr id="11" name="Text Box 2"/>
          <p:cNvSpPr txBox="1">
            <a:spLocks noChangeArrowheads="1"/>
          </p:cNvSpPr>
          <p:nvPr/>
        </p:nvSpPr>
        <p:spPr bwMode="auto">
          <a:xfrm>
            <a:off x="304800" y="76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Still learning very basic features about bacteria</a:t>
            </a:r>
            <a:endParaRPr lang="en-US" b="1"/>
          </a:p>
        </p:txBody>
      </p:sp>
    </p:spTree>
    <p:extLst>
      <p:ext uri="{BB962C8B-B14F-4D97-AF65-F5344CB8AC3E}">
        <p14:creationId xmlns:p14="http://schemas.microsoft.com/office/powerpoint/2010/main" val="32692541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10208</TotalTime>
  <Words>5811</Words>
  <Application>Microsoft Macintosh PowerPoint</Application>
  <PresentationFormat>On-screen Show (4:3)</PresentationFormat>
  <Paragraphs>586</Paragraphs>
  <Slides>79</Slides>
  <Notes>57</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Blumenthal</dc:creator>
  <cp:lastModifiedBy>Robert M. Blumenthal</cp:lastModifiedBy>
  <cp:revision>763</cp:revision>
  <cp:lastPrinted>2015-02-05T18:08:53Z</cp:lastPrinted>
  <dcterms:created xsi:type="dcterms:W3CDTF">2010-04-20T16:17:51Z</dcterms:created>
  <dcterms:modified xsi:type="dcterms:W3CDTF">2016-02-29T18:31:48Z</dcterms:modified>
</cp:coreProperties>
</file>