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9" r:id="rId1"/>
  </p:sldMasterIdLst>
  <p:notesMasterIdLst>
    <p:notesMasterId r:id="rId48"/>
  </p:notesMasterIdLst>
  <p:handoutMasterIdLst>
    <p:handoutMasterId r:id="rId49"/>
  </p:handoutMasterIdLst>
  <p:sldIdLst>
    <p:sldId id="296" r:id="rId2"/>
    <p:sldId id="285" r:id="rId3"/>
    <p:sldId id="286" r:id="rId4"/>
    <p:sldId id="293" r:id="rId5"/>
    <p:sldId id="295" r:id="rId6"/>
    <p:sldId id="287" r:id="rId7"/>
    <p:sldId id="265" r:id="rId8"/>
    <p:sldId id="259" r:id="rId9"/>
    <p:sldId id="260" r:id="rId10"/>
    <p:sldId id="261" r:id="rId11"/>
    <p:sldId id="294" r:id="rId12"/>
    <p:sldId id="256" r:id="rId13"/>
    <p:sldId id="257" r:id="rId14"/>
    <p:sldId id="262" r:id="rId15"/>
    <p:sldId id="263" r:id="rId16"/>
    <p:sldId id="280" r:id="rId17"/>
    <p:sldId id="264" r:id="rId18"/>
    <p:sldId id="258" r:id="rId19"/>
    <p:sldId id="272" r:id="rId20"/>
    <p:sldId id="274" r:id="rId21"/>
    <p:sldId id="273" r:id="rId22"/>
    <p:sldId id="275" r:id="rId23"/>
    <p:sldId id="269" r:id="rId24"/>
    <p:sldId id="271" r:id="rId25"/>
    <p:sldId id="290" r:id="rId26"/>
    <p:sldId id="268" r:id="rId27"/>
    <p:sldId id="282" r:id="rId28"/>
    <p:sldId id="281" r:id="rId29"/>
    <p:sldId id="276" r:id="rId30"/>
    <p:sldId id="283" r:id="rId31"/>
    <p:sldId id="279" r:id="rId32"/>
    <p:sldId id="292" r:id="rId33"/>
    <p:sldId id="291" r:id="rId34"/>
    <p:sldId id="277" r:id="rId35"/>
    <p:sldId id="298" r:id="rId36"/>
    <p:sldId id="299" r:id="rId37"/>
    <p:sldId id="300" r:id="rId38"/>
    <p:sldId id="297" r:id="rId39"/>
    <p:sldId id="301" r:id="rId40"/>
    <p:sldId id="303" r:id="rId41"/>
    <p:sldId id="302" r:id="rId42"/>
    <p:sldId id="304" r:id="rId43"/>
    <p:sldId id="305" r:id="rId44"/>
    <p:sldId id="306" r:id="rId45"/>
    <p:sldId id="308" r:id="rId46"/>
    <p:sldId id="307"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C01D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192" d="100"/>
          <a:sy n="192" d="100"/>
        </p:scale>
        <p:origin x="-1056" y="-120"/>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99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2DB015-1C72-144F-943F-6BF50522CDCD}" type="doc">
      <dgm:prSet loTypeId="urn:microsoft.com/office/officeart/2005/8/layout/arrow6" loCatId="relationship" qsTypeId="urn:microsoft.com/office/officeart/2005/8/quickstyle/simple4" qsCatId="simple" csTypeId="urn:microsoft.com/office/officeart/2005/8/colors/accent1_2" csCatId="accent1" phldr="1"/>
      <dgm:spPr/>
      <dgm:t>
        <a:bodyPr/>
        <a:lstStyle/>
        <a:p>
          <a:endParaRPr lang="en-US"/>
        </a:p>
      </dgm:t>
    </dgm:pt>
    <dgm:pt modelId="{BFD93986-7A3B-8E4C-B861-450A9D3CE4EC}">
      <dgm:prSet phldrT="[Text]">
        <dgm:style>
          <a:lnRef idx="1">
            <a:schemeClr val="accent4"/>
          </a:lnRef>
          <a:fillRef idx="2">
            <a:schemeClr val="accent4"/>
          </a:fillRef>
          <a:effectRef idx="1">
            <a:schemeClr val="accent4"/>
          </a:effectRef>
          <a:fontRef idx="minor">
            <a:schemeClr val="dk1"/>
          </a:fontRef>
        </dgm:style>
      </dgm:prSet>
      <dgm:spPr/>
      <dgm:t>
        <a:bodyPr/>
        <a:lstStyle/>
        <a:p>
          <a:r>
            <a:rPr lang="en-US" dirty="0" smtClean="0"/>
            <a:t>Gene duplication -&gt;</a:t>
          </a:r>
        </a:p>
        <a:p>
          <a:r>
            <a:rPr lang="en-US" dirty="0" smtClean="0"/>
            <a:t>Mutation acquisition -&gt;</a:t>
          </a:r>
        </a:p>
        <a:p>
          <a:r>
            <a:rPr lang="en-US" dirty="0" smtClean="0"/>
            <a:t>New function gain</a:t>
          </a:r>
          <a:endParaRPr lang="en-US" dirty="0"/>
        </a:p>
      </dgm:t>
    </dgm:pt>
    <dgm:pt modelId="{3A2AD939-7C90-0840-AC86-3CC88CD42A57}" type="parTrans" cxnId="{EEC5D3FB-5960-3444-A09B-CE6E062662B4}">
      <dgm:prSet/>
      <dgm:spPr/>
      <dgm:t>
        <a:bodyPr/>
        <a:lstStyle/>
        <a:p>
          <a:endParaRPr lang="en-US"/>
        </a:p>
      </dgm:t>
    </dgm:pt>
    <dgm:pt modelId="{96E76D55-D142-4948-800B-1B103188B913}" type="sibTrans" cxnId="{EEC5D3FB-5960-3444-A09B-CE6E062662B4}">
      <dgm:prSet/>
      <dgm:spPr/>
      <dgm:t>
        <a:bodyPr/>
        <a:lstStyle/>
        <a:p>
          <a:endParaRPr lang="en-US"/>
        </a:p>
      </dgm:t>
    </dgm:pt>
    <dgm:pt modelId="{BE098A46-3AFD-FB40-A4B8-62ECCCCA59A5}">
      <dgm:prSet phldrT="[Text]" custT="1">
        <dgm:style>
          <a:lnRef idx="1">
            <a:schemeClr val="accent4"/>
          </a:lnRef>
          <a:fillRef idx="2">
            <a:schemeClr val="accent4"/>
          </a:fillRef>
          <a:effectRef idx="1">
            <a:schemeClr val="accent4"/>
          </a:effectRef>
          <a:fontRef idx="minor">
            <a:schemeClr val="dk1"/>
          </a:fontRef>
        </dgm:style>
      </dgm:prSet>
      <dgm:spPr>
        <a:effectLst>
          <a:outerShdw blurRad="76200" dir="13500000" sy="23000" kx="1200000" algn="br">
            <a:srgbClr val="000000">
              <a:alpha val="15000"/>
            </a:srgbClr>
          </a:outerShdw>
        </a:effectLst>
      </dgm:spPr>
      <dgm:t>
        <a:bodyPr/>
        <a:lstStyle/>
        <a:p>
          <a:r>
            <a:rPr lang="en-US" sz="3400" dirty="0" smtClean="0">
              <a:solidFill>
                <a:srgbClr val="FF0000"/>
              </a:solidFill>
            </a:rPr>
            <a:t>Other theories?</a:t>
          </a:r>
          <a:endParaRPr lang="en-US" sz="3400" dirty="0">
            <a:solidFill>
              <a:srgbClr val="FF0000"/>
            </a:solidFill>
          </a:endParaRPr>
        </a:p>
      </dgm:t>
    </dgm:pt>
    <dgm:pt modelId="{67FB50EA-CC60-9640-9597-279F32EF63E6}" type="parTrans" cxnId="{42868D49-CA95-684E-B9CA-4D3AE1D180DC}">
      <dgm:prSet/>
      <dgm:spPr/>
      <dgm:t>
        <a:bodyPr/>
        <a:lstStyle/>
        <a:p>
          <a:endParaRPr lang="en-US"/>
        </a:p>
      </dgm:t>
    </dgm:pt>
    <dgm:pt modelId="{5D177836-C4E2-5F49-94E0-88BDE1E408A7}" type="sibTrans" cxnId="{42868D49-CA95-684E-B9CA-4D3AE1D180DC}">
      <dgm:prSet/>
      <dgm:spPr/>
      <dgm:t>
        <a:bodyPr/>
        <a:lstStyle/>
        <a:p>
          <a:endParaRPr lang="en-US"/>
        </a:p>
      </dgm:t>
    </dgm:pt>
    <dgm:pt modelId="{8CDE1BC4-9073-5042-B397-FB6AD5DCFC55}" type="pres">
      <dgm:prSet presAssocID="{062DB015-1C72-144F-943F-6BF50522CDCD}" presName="compositeShape" presStyleCnt="0">
        <dgm:presLayoutVars>
          <dgm:chMax val="2"/>
          <dgm:dir/>
          <dgm:resizeHandles val="exact"/>
        </dgm:presLayoutVars>
      </dgm:prSet>
      <dgm:spPr/>
      <dgm:t>
        <a:bodyPr/>
        <a:lstStyle/>
        <a:p>
          <a:endParaRPr lang="en-US"/>
        </a:p>
      </dgm:t>
    </dgm:pt>
    <dgm:pt modelId="{275D30F4-23EA-E541-8855-166F42391323}" type="pres">
      <dgm:prSet presAssocID="{062DB015-1C72-144F-943F-6BF50522CDCD}" presName="ribbon" presStyleLbl="node1" presStyleIdx="0" presStyleCnt="1"/>
      <dgm:spPr>
        <a:gradFill flip="none" rotWithShape="1">
          <a:gsLst>
            <a:gs pos="6000">
              <a:schemeClr val="accent1">
                <a:hueOff val="0"/>
                <a:satOff val="0"/>
                <a:lumOff val="0"/>
                <a:alphaOff val="0"/>
                <a:tint val="100000"/>
                <a:shade val="100000"/>
                <a:satMod val="130000"/>
              </a:schemeClr>
            </a:gs>
            <a:gs pos="73000">
              <a:schemeClr val="accent1">
                <a:hueOff val="0"/>
                <a:satOff val="0"/>
                <a:lumOff val="0"/>
                <a:alphaOff val="0"/>
                <a:tint val="50000"/>
                <a:shade val="100000"/>
                <a:satMod val="350000"/>
              </a:schemeClr>
            </a:gs>
          </a:gsLst>
          <a:lin ang="0" scaled="1"/>
          <a:tileRect/>
        </a:gradFill>
      </dgm:spPr>
    </dgm:pt>
    <dgm:pt modelId="{87EA5063-2E28-9D45-AC5A-2E9476547337}" type="pres">
      <dgm:prSet presAssocID="{062DB015-1C72-144F-943F-6BF50522CDCD}" presName="leftArrowText" presStyleLbl="node1" presStyleIdx="0" presStyleCnt="1" custScaleX="127553" custScaleY="119062" custLinFactNeighborX="-2165" custLinFactNeighborY="-1215">
        <dgm:presLayoutVars>
          <dgm:chMax val="0"/>
          <dgm:bulletEnabled val="1"/>
        </dgm:presLayoutVars>
      </dgm:prSet>
      <dgm:spPr/>
      <dgm:t>
        <a:bodyPr/>
        <a:lstStyle/>
        <a:p>
          <a:endParaRPr lang="en-US"/>
        </a:p>
      </dgm:t>
    </dgm:pt>
    <dgm:pt modelId="{327D3059-419B-894D-A890-CC11A3EE176D}" type="pres">
      <dgm:prSet presAssocID="{062DB015-1C72-144F-943F-6BF50522CDCD}" presName="rightArrowText" presStyleLbl="node1" presStyleIdx="0" presStyleCnt="1">
        <dgm:presLayoutVars>
          <dgm:chMax val="0"/>
          <dgm:bulletEnabled val="1"/>
        </dgm:presLayoutVars>
      </dgm:prSet>
      <dgm:spPr/>
      <dgm:t>
        <a:bodyPr/>
        <a:lstStyle/>
        <a:p>
          <a:endParaRPr lang="en-US"/>
        </a:p>
      </dgm:t>
    </dgm:pt>
  </dgm:ptLst>
  <dgm:cxnLst>
    <dgm:cxn modelId="{457FC90E-59BD-294C-9BB2-089F312926DE}" type="presOf" srcId="{062DB015-1C72-144F-943F-6BF50522CDCD}" destId="{8CDE1BC4-9073-5042-B397-FB6AD5DCFC55}" srcOrd="0" destOrd="0" presId="urn:microsoft.com/office/officeart/2005/8/layout/arrow6"/>
    <dgm:cxn modelId="{450CF6AA-A6E0-8D42-B866-7E6A702C6098}" type="presOf" srcId="{BE098A46-3AFD-FB40-A4B8-62ECCCCA59A5}" destId="{327D3059-419B-894D-A890-CC11A3EE176D}" srcOrd="0" destOrd="0" presId="urn:microsoft.com/office/officeart/2005/8/layout/arrow6"/>
    <dgm:cxn modelId="{64C09681-FA0D-1347-978C-DB53D0DC89E5}" type="presOf" srcId="{BFD93986-7A3B-8E4C-B861-450A9D3CE4EC}" destId="{87EA5063-2E28-9D45-AC5A-2E9476547337}" srcOrd="0" destOrd="0" presId="urn:microsoft.com/office/officeart/2005/8/layout/arrow6"/>
    <dgm:cxn modelId="{42868D49-CA95-684E-B9CA-4D3AE1D180DC}" srcId="{062DB015-1C72-144F-943F-6BF50522CDCD}" destId="{BE098A46-3AFD-FB40-A4B8-62ECCCCA59A5}" srcOrd="1" destOrd="0" parTransId="{67FB50EA-CC60-9640-9597-279F32EF63E6}" sibTransId="{5D177836-C4E2-5F49-94E0-88BDE1E408A7}"/>
    <dgm:cxn modelId="{EEC5D3FB-5960-3444-A09B-CE6E062662B4}" srcId="{062DB015-1C72-144F-943F-6BF50522CDCD}" destId="{BFD93986-7A3B-8E4C-B861-450A9D3CE4EC}" srcOrd="0" destOrd="0" parTransId="{3A2AD939-7C90-0840-AC86-3CC88CD42A57}" sibTransId="{96E76D55-D142-4948-800B-1B103188B913}"/>
    <dgm:cxn modelId="{6246AC84-13A0-0E4C-9802-52CADE4D87B1}" type="presParOf" srcId="{8CDE1BC4-9073-5042-B397-FB6AD5DCFC55}" destId="{275D30F4-23EA-E541-8855-166F42391323}" srcOrd="0" destOrd="0" presId="urn:microsoft.com/office/officeart/2005/8/layout/arrow6"/>
    <dgm:cxn modelId="{2E1D1086-D3F3-1D40-B4B0-60EEA28111AC}" type="presParOf" srcId="{8CDE1BC4-9073-5042-B397-FB6AD5DCFC55}" destId="{87EA5063-2E28-9D45-AC5A-2E9476547337}" srcOrd="1" destOrd="0" presId="urn:microsoft.com/office/officeart/2005/8/layout/arrow6"/>
    <dgm:cxn modelId="{0828E5B5-544B-0D40-8458-93C7BF30AF0D}" type="presParOf" srcId="{8CDE1BC4-9073-5042-B397-FB6AD5DCFC55}" destId="{327D3059-419B-894D-A890-CC11A3EE176D}"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5D30F4-23EA-E541-8855-166F42391323}">
      <dsp:nvSpPr>
        <dsp:cNvPr id="0" name=""/>
        <dsp:cNvSpPr/>
      </dsp:nvSpPr>
      <dsp:spPr>
        <a:xfrm>
          <a:off x="0" y="1148647"/>
          <a:ext cx="7322457" cy="2928982"/>
        </a:xfrm>
        <a:prstGeom prst="leftRightRibbon">
          <a:avLst/>
        </a:prstGeom>
        <a:gradFill flip="none" rotWithShape="1">
          <a:gsLst>
            <a:gs pos="6000">
              <a:schemeClr val="accent1">
                <a:hueOff val="0"/>
                <a:satOff val="0"/>
                <a:lumOff val="0"/>
                <a:alphaOff val="0"/>
                <a:tint val="100000"/>
                <a:shade val="100000"/>
                <a:satMod val="130000"/>
              </a:schemeClr>
            </a:gs>
            <a:gs pos="73000">
              <a:schemeClr val="accent1">
                <a:hueOff val="0"/>
                <a:satOff val="0"/>
                <a:lumOff val="0"/>
                <a:alphaOff val="0"/>
                <a:tint val="50000"/>
                <a:shade val="100000"/>
                <a:satMod val="350000"/>
              </a:schemeClr>
            </a:gs>
          </a:gsLst>
          <a:lin ang="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7EA5063-2E28-9D45-AC5A-2E9476547337}">
      <dsp:nvSpPr>
        <dsp:cNvPr id="0" name=""/>
        <dsp:cNvSpPr/>
      </dsp:nvSpPr>
      <dsp:spPr>
        <a:xfrm>
          <a:off x="493482" y="1506992"/>
          <a:ext cx="3082204" cy="1708779"/>
        </a:xfrm>
        <a:prstGeom prst="rect">
          <a:avLst/>
        </a:prstGeom>
        <a:noFill/>
        <a:ln w="9525" cap="flat" cmpd="sng" algn="ctr">
          <a:noFill/>
          <a:prstDash val="solid"/>
        </a:ln>
        <a:effectLst>
          <a:outerShdw blurRad="40000" dist="20000" dir="5400000" rotWithShape="0">
            <a:srgbClr val="000000">
              <a:alpha val="38000"/>
            </a:srgbClr>
          </a:outerShdw>
        </a:effectLst>
        <a:sp3d/>
      </dsp:spPr>
      <dsp:style>
        <a:lnRef idx="1">
          <a:schemeClr val="accent4"/>
        </a:lnRef>
        <a:fillRef idx="2">
          <a:schemeClr val="accent4"/>
        </a:fillRef>
        <a:effectRef idx="1">
          <a:schemeClr val="accent4"/>
        </a:effectRef>
        <a:fontRef idx="minor">
          <a:schemeClr val="dk1"/>
        </a:fontRef>
      </dsp:style>
      <dsp:txBody>
        <a:bodyPr spcFirstLastPara="0" vert="horz" wrap="square" lIns="0" tIns="88900" rIns="0" bIns="95250" numCol="1" spcCol="1270" anchor="ctr" anchorCtr="0">
          <a:noAutofit/>
        </a:bodyPr>
        <a:lstStyle/>
        <a:p>
          <a:pPr lvl="0" algn="ctr" defTabSz="1111250">
            <a:lnSpc>
              <a:spcPct val="90000"/>
            </a:lnSpc>
            <a:spcBef>
              <a:spcPct val="0"/>
            </a:spcBef>
            <a:spcAft>
              <a:spcPct val="35000"/>
            </a:spcAft>
          </a:pPr>
          <a:r>
            <a:rPr lang="en-US" sz="2500" kern="1200" dirty="0" smtClean="0"/>
            <a:t>Gene duplication -&gt;</a:t>
          </a:r>
        </a:p>
        <a:p>
          <a:pPr lvl="0" algn="ctr" defTabSz="1111250">
            <a:lnSpc>
              <a:spcPct val="90000"/>
            </a:lnSpc>
            <a:spcBef>
              <a:spcPct val="0"/>
            </a:spcBef>
            <a:spcAft>
              <a:spcPct val="35000"/>
            </a:spcAft>
          </a:pPr>
          <a:r>
            <a:rPr lang="en-US" sz="2500" kern="1200" dirty="0" smtClean="0"/>
            <a:t>Mutation acquisition -&gt;</a:t>
          </a:r>
        </a:p>
        <a:p>
          <a:pPr lvl="0" algn="ctr" defTabSz="1111250">
            <a:lnSpc>
              <a:spcPct val="90000"/>
            </a:lnSpc>
            <a:spcBef>
              <a:spcPct val="0"/>
            </a:spcBef>
            <a:spcAft>
              <a:spcPct val="35000"/>
            </a:spcAft>
          </a:pPr>
          <a:r>
            <a:rPr lang="en-US" sz="2500" kern="1200" dirty="0" smtClean="0"/>
            <a:t>New function gain</a:t>
          </a:r>
          <a:endParaRPr lang="en-US" sz="2500" kern="1200" dirty="0"/>
        </a:p>
      </dsp:txBody>
      <dsp:txXfrm>
        <a:off x="493482" y="1506992"/>
        <a:ext cx="3082204" cy="1708779"/>
      </dsp:txXfrm>
    </dsp:sp>
    <dsp:sp modelId="{327D3059-419B-894D-A890-CC11A3EE176D}">
      <dsp:nvSpPr>
        <dsp:cNvPr id="0" name=""/>
        <dsp:cNvSpPr/>
      </dsp:nvSpPr>
      <dsp:spPr>
        <a:xfrm>
          <a:off x="3661228" y="2129856"/>
          <a:ext cx="2855758" cy="1435201"/>
        </a:xfrm>
        <a:prstGeom prst="rect">
          <a:avLst/>
        </a:prstGeom>
        <a:noFill/>
        <a:ln w="9525" cap="flat" cmpd="sng" algn="ctr">
          <a:noFill/>
          <a:prstDash val="solid"/>
        </a:ln>
        <a:effectLst>
          <a:outerShdw blurRad="76200" dir="13500000" sy="23000" kx="1200000" algn="br" rotWithShape="0">
            <a:srgbClr val="000000">
              <a:alpha val="15000"/>
            </a:srgbClr>
          </a:outerShdw>
        </a:effectLst>
        <a:sp3d/>
      </dsp:spPr>
      <dsp:style>
        <a:lnRef idx="1">
          <a:schemeClr val="accent4"/>
        </a:lnRef>
        <a:fillRef idx="2">
          <a:schemeClr val="accent4"/>
        </a:fillRef>
        <a:effectRef idx="1">
          <a:schemeClr val="accent4"/>
        </a:effectRef>
        <a:fontRef idx="minor">
          <a:schemeClr val="dk1"/>
        </a:fontRef>
      </dsp:style>
      <dsp:txBody>
        <a:bodyPr spcFirstLastPara="0" vert="horz" wrap="square" lIns="0" tIns="120904" rIns="0" bIns="129540" numCol="1" spcCol="1270" anchor="ctr" anchorCtr="0">
          <a:noAutofit/>
        </a:bodyPr>
        <a:lstStyle/>
        <a:p>
          <a:pPr lvl="0" algn="ctr" defTabSz="1511300">
            <a:lnSpc>
              <a:spcPct val="90000"/>
            </a:lnSpc>
            <a:spcBef>
              <a:spcPct val="0"/>
            </a:spcBef>
            <a:spcAft>
              <a:spcPct val="35000"/>
            </a:spcAft>
          </a:pPr>
          <a:r>
            <a:rPr lang="en-US" sz="3400" kern="1200" dirty="0" smtClean="0">
              <a:solidFill>
                <a:srgbClr val="FF0000"/>
              </a:solidFill>
            </a:rPr>
            <a:t>Other theories?</a:t>
          </a:r>
          <a:endParaRPr lang="en-US" sz="3400" kern="1200" dirty="0">
            <a:solidFill>
              <a:srgbClr val="FF0000"/>
            </a:solidFill>
          </a:endParaRPr>
        </a:p>
      </dsp:txBody>
      <dsp:txXfrm>
        <a:off x="3661228" y="2129856"/>
        <a:ext cx="2855758" cy="1435201"/>
      </dsp:txXfrm>
    </dsp:sp>
  </dsp:spTree>
</dsp:drawing>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4EB6EAF-17E5-354D-A887-057E39A0D11D}" type="datetimeFigureOut">
              <a:rPr lang="en-US" smtClean="0"/>
              <a:pPr/>
              <a:t>2/4/14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3088A5A-313F-2C4C-9136-CD50624351E5}" type="slidenum">
              <a:rPr lang="en-US" smtClean="0"/>
              <a:pPr/>
              <a:t>‹#›</a:t>
            </a:fld>
            <a:endParaRPr lang="en-US"/>
          </a:p>
        </p:txBody>
      </p:sp>
    </p:spTree>
    <p:extLst>
      <p:ext uri="{BB962C8B-B14F-4D97-AF65-F5344CB8AC3E}">
        <p14:creationId xmlns:p14="http://schemas.microsoft.com/office/powerpoint/2010/main" val="2669896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36030C-26AF-8141-B97E-9528811BBD99}" type="datetimeFigureOut">
              <a:rPr lang="en-US" smtClean="0"/>
              <a:pPr/>
              <a:t>2/4/14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740F5E-E3AA-FB41-ADEE-E36A6E47C28E}" type="slidenum">
              <a:rPr lang="en-US" smtClean="0"/>
              <a:pPr/>
              <a:t>‹#›</a:t>
            </a:fld>
            <a:endParaRPr lang="en-US"/>
          </a:p>
        </p:txBody>
      </p:sp>
    </p:spTree>
    <p:extLst>
      <p:ext uri="{BB962C8B-B14F-4D97-AF65-F5344CB8AC3E}">
        <p14:creationId xmlns:p14="http://schemas.microsoft.com/office/powerpoint/2010/main" val="254667384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FE7AA2D0-4A2A-C441-A533-DE30326EDD85}" type="slidenum">
              <a:rPr lang="en-US"/>
              <a:pPr/>
              <a:t>32</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1B1AF1B8-3D59-1247-A454-C02836A05BF4}" type="slidenum">
              <a:rPr lang="en-US"/>
              <a:pPr/>
              <a:t>33</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5EAF7FC-8DCE-4849-B8B0-F823DD5432E6}" type="datetimeFigureOut">
              <a:rPr lang="en-US" smtClean="0"/>
              <a:pPr/>
              <a:t>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D6A7A-2401-E44B-A958-9327BF09F75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EAF7FC-8DCE-4849-B8B0-F823DD5432E6}" type="datetimeFigureOut">
              <a:rPr lang="en-US" smtClean="0"/>
              <a:pPr/>
              <a:t>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D6A7A-2401-E44B-A958-9327BF09F75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EAF7FC-8DCE-4849-B8B0-F823DD5432E6}" type="datetimeFigureOut">
              <a:rPr lang="en-US" smtClean="0"/>
              <a:pPr/>
              <a:t>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D6A7A-2401-E44B-A958-9327BF09F75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EAF7FC-8DCE-4849-B8B0-F823DD5432E6}" type="datetimeFigureOut">
              <a:rPr lang="en-US" smtClean="0"/>
              <a:pPr/>
              <a:t>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D6A7A-2401-E44B-A958-9327BF09F75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EAF7FC-8DCE-4849-B8B0-F823DD5432E6}" type="datetimeFigureOut">
              <a:rPr lang="en-US" smtClean="0"/>
              <a:pPr/>
              <a:t>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D6A7A-2401-E44B-A958-9327BF09F75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5EAF7FC-8DCE-4849-B8B0-F823DD5432E6}" type="datetimeFigureOut">
              <a:rPr lang="en-US" smtClean="0"/>
              <a:pPr/>
              <a:t>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AD6A7A-2401-E44B-A958-9327BF09F75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5EAF7FC-8DCE-4849-B8B0-F823DD5432E6}" type="datetimeFigureOut">
              <a:rPr lang="en-US" smtClean="0"/>
              <a:pPr/>
              <a:t>2/4/14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AD6A7A-2401-E44B-A958-9327BF09F75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EAF7FC-8DCE-4849-B8B0-F823DD5432E6}" type="datetimeFigureOut">
              <a:rPr lang="en-US" smtClean="0"/>
              <a:pPr/>
              <a:t>2/4/14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AD6A7A-2401-E44B-A958-9327BF09F75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EAF7FC-8DCE-4849-B8B0-F823DD5432E6}" type="datetimeFigureOut">
              <a:rPr lang="en-US" smtClean="0"/>
              <a:pPr/>
              <a:t>2/4/14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AD6A7A-2401-E44B-A958-9327BF09F75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EAF7FC-8DCE-4849-B8B0-F823DD5432E6}" type="datetimeFigureOut">
              <a:rPr lang="en-US" smtClean="0"/>
              <a:pPr/>
              <a:t>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AD6A7A-2401-E44B-A958-9327BF09F75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EAF7FC-8DCE-4849-B8B0-F823DD5432E6}" type="datetimeFigureOut">
              <a:rPr lang="en-US" smtClean="0"/>
              <a:pPr/>
              <a:t>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AD6A7A-2401-E44B-A958-9327BF09F75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EAF7FC-8DCE-4849-B8B0-F823DD5432E6}" type="datetimeFigureOut">
              <a:rPr lang="en-US" smtClean="0"/>
              <a:pPr/>
              <a:t>2/4/14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AD6A7A-2401-E44B-A958-9327BF09F75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www.youtube.com/watch?v=ManrtvnpiI0" TargetMode="External"/><Relationship Id="rId4" Type="http://schemas.openxmlformats.org/officeDocument/2006/relationships/hyperlink" Target="http://www.youtube.com/watch?v=meNEUTn9Atg&amp;feature=related" TargetMode="External"/><Relationship Id="rId5" Type="http://schemas.openxmlformats.org/officeDocument/2006/relationships/hyperlink" Target="http://www.youtube.com/watch?v=J8-C9SaPeIY" TargetMode="External"/><Relationship Id="rId1" Type="http://schemas.openxmlformats.org/officeDocument/2006/relationships/slideLayout" Target="../slideLayouts/slideLayout2.xml"/><Relationship Id="rId2" Type="http://schemas.openxmlformats.org/officeDocument/2006/relationships/hyperlink" Target="http://www.ks.uiuc.edu/Gallery/Movies/"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wikipedia.org/wiki/Hemoglobin" TargetMode="External"/><Relationship Id="rId3" Type="http://schemas.openxmlformats.org/officeDocument/2006/relationships/image" Target="../media/image12.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db.org/pdb/static.do?p=education_discussion/molecule_of_the_month/pdb50_2.html" TargetMode="External"/><Relationship Id="rId3"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db.org/pdb/static.do?p=education_discussion/molecule_of_the_month/pdb50_1.html" TargetMode="External"/><Relationship Id="rId3"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gif"/><Relationship Id="rId3" Type="http://schemas.openxmlformats.org/officeDocument/2006/relationships/hyperlink" Target="http://www.proteopedia.org/wiki/index.php/Lac_repressor"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youtube.com/watch?v=0-rx_lS3ZwI"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png"/><Relationship Id="rId3"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db.org/pdb/static.do?p=education_discussion/molecule_of_the_month/pdb50_2.html" TargetMode="External"/><Relationship Id="rId3" Type="http://schemas.openxmlformats.org/officeDocument/2006/relationships/image" Target="../media/image1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0-rx_lS3ZwI" TargetMode="External"/><Relationship Id="rId3"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hyperlink" Target="http://creation.com/images/pdfs/tj/j21_1/j21_1_43-47.pdf" TargetMode="External"/><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1791" y="1395412"/>
            <a:ext cx="7772400" cy="1470025"/>
          </a:xfrm>
          <a:effectLst>
            <a:glow rad="228600">
              <a:schemeClr val="accent1">
                <a:alpha val="75000"/>
              </a:schemeClr>
            </a:glow>
            <a:outerShdw blurRad="76200" dir="13500000" sy="23000" kx="1200000" algn="br" rotWithShape="0">
              <a:srgbClr val="000000">
                <a:alpha val="15000"/>
              </a:srgbClr>
            </a:outerShdw>
          </a:effectLst>
        </p:spPr>
        <p:style>
          <a:lnRef idx="1">
            <a:schemeClr val="accent3"/>
          </a:lnRef>
          <a:fillRef idx="2">
            <a:schemeClr val="accent3"/>
          </a:fillRef>
          <a:effectRef idx="1">
            <a:schemeClr val="accent3"/>
          </a:effectRef>
          <a:fontRef idx="minor">
            <a:schemeClr val="dk1"/>
          </a:fontRef>
        </p:style>
        <p:txBody>
          <a:bodyPr/>
          <a:lstStyle/>
          <a:p>
            <a:r>
              <a:rPr lang="en-US" dirty="0" smtClean="0"/>
              <a:t>Pros and cones of genomic mutations</a:t>
            </a:r>
            <a:endParaRPr lang="en-US" dirty="0"/>
          </a:p>
        </p:txBody>
      </p:sp>
      <p:sp>
        <p:nvSpPr>
          <p:cNvPr id="3" name="Subtitle 2"/>
          <p:cNvSpPr>
            <a:spLocks noGrp="1"/>
          </p:cNvSpPr>
          <p:nvPr>
            <p:ph type="subTitle" idx="1"/>
          </p:nvPr>
        </p:nvSpPr>
        <p:spPr>
          <a:xfrm>
            <a:off x="1371600" y="3886200"/>
            <a:ext cx="6400800" cy="1293269"/>
          </a:xfrm>
          <a:effectLst>
            <a:glow rad="190500">
              <a:schemeClr val="accent6">
                <a:alpha val="75000"/>
              </a:schemeClr>
            </a:glow>
            <a:outerShdw blurRad="76200" dir="13500000" sy="23000" kx="1200000" algn="br" rotWithShape="0">
              <a:srgbClr val="000000">
                <a:alpha val="15000"/>
              </a:srgbClr>
            </a:outerShdw>
          </a:effectLst>
        </p:spPr>
        <p:style>
          <a:lnRef idx="0">
            <a:schemeClr val="accent6"/>
          </a:lnRef>
          <a:fillRef idx="3">
            <a:schemeClr val="accent6"/>
          </a:fillRef>
          <a:effectRef idx="3">
            <a:schemeClr val="accent6"/>
          </a:effectRef>
          <a:fontRef idx="minor">
            <a:schemeClr val="lt1"/>
          </a:fontRef>
        </p:style>
        <p:txBody>
          <a:bodyPr>
            <a:normAutofit fontScale="92500" lnSpcReduction="20000"/>
          </a:bodyPr>
          <a:lstStyle/>
          <a:p>
            <a:r>
              <a:rPr lang="en-US" smtClean="0">
                <a:solidFill>
                  <a:schemeClr val="tx1"/>
                </a:solidFill>
              </a:rPr>
              <a:t>Alexei </a:t>
            </a:r>
            <a:r>
              <a:rPr lang="en-US" dirty="0" err="1" smtClean="0">
                <a:solidFill>
                  <a:schemeClr val="tx1"/>
                </a:solidFill>
              </a:rPr>
              <a:t>Fedorov</a:t>
            </a:r>
            <a:endParaRPr lang="en-US" dirty="0" smtClean="0">
              <a:solidFill>
                <a:schemeClr val="tx1"/>
              </a:solidFill>
            </a:endParaRPr>
          </a:p>
          <a:p>
            <a:r>
              <a:rPr lang="en-US" dirty="0" smtClean="0">
                <a:solidFill>
                  <a:schemeClr val="tx1"/>
                </a:solidFill>
              </a:rPr>
              <a:t>Bioinformatics Program, University of Toledo</a:t>
            </a:r>
            <a:endParaRPr lang="en-US"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0227652.jpg"/>
          <p:cNvPicPr>
            <a:picLocks noChangeAspect="1"/>
          </p:cNvPicPr>
          <p:nvPr/>
        </p:nvPicPr>
        <p:blipFill>
          <a:blip r:embed="rId2">
            <a:alphaModFix amt="55000"/>
          </a:blip>
          <a:stretch>
            <a:fillRect/>
          </a:stretch>
        </p:blipFill>
        <p:spPr>
          <a:xfrm>
            <a:off x="0" y="1550599"/>
            <a:ext cx="9143999" cy="5307401"/>
          </a:xfrm>
          <a:prstGeom prst="rect">
            <a:avLst/>
          </a:prstGeom>
        </p:spPr>
      </p:pic>
      <p:sp>
        <p:nvSpPr>
          <p:cNvPr id="5" name="TextBox 4"/>
          <p:cNvSpPr txBox="1"/>
          <p:nvPr/>
        </p:nvSpPr>
        <p:spPr>
          <a:xfrm>
            <a:off x="1959550" y="2458126"/>
            <a:ext cx="184666" cy="369332"/>
          </a:xfrm>
          <a:prstGeom prst="rect">
            <a:avLst/>
          </a:prstGeom>
          <a:noFill/>
        </p:spPr>
        <p:txBody>
          <a:bodyPr wrap="none" rtlCol="0">
            <a:spAutoFit/>
          </a:bodyPr>
          <a:lstStyle/>
          <a:p>
            <a:endParaRPr lang="en-US" dirty="0"/>
          </a:p>
        </p:txBody>
      </p:sp>
      <p:sp>
        <p:nvSpPr>
          <p:cNvPr id="8" name="Subtitle 7"/>
          <p:cNvSpPr>
            <a:spLocks noGrp="1"/>
          </p:cNvSpPr>
          <p:nvPr>
            <p:ph type="subTitle" idx="1"/>
          </p:nvPr>
        </p:nvSpPr>
        <p:spPr>
          <a:xfrm>
            <a:off x="317506" y="1864914"/>
            <a:ext cx="8308783" cy="4609002"/>
          </a:xfrm>
        </p:spPr>
        <p:txBody>
          <a:bodyPr>
            <a:noAutofit/>
          </a:bodyPr>
          <a:lstStyle/>
          <a:p>
            <a:r>
              <a:rPr lang="en-US" dirty="0" smtClean="0">
                <a:solidFill>
                  <a:schemeClr val="tx1"/>
                </a:solidFill>
              </a:rPr>
              <a:t>Impossible to find, read, and appreciate all pieces of published data. </a:t>
            </a:r>
          </a:p>
          <a:p>
            <a:endParaRPr lang="en-US" dirty="0" smtClean="0">
              <a:solidFill>
                <a:schemeClr val="tx1"/>
              </a:solidFill>
            </a:endParaRPr>
          </a:p>
          <a:p>
            <a:r>
              <a:rPr lang="en-US" dirty="0" smtClean="0">
                <a:solidFill>
                  <a:schemeClr val="tx1"/>
                </a:solidFill>
              </a:rPr>
              <a:t>Professionals may not know essential things even in the very narrow field they are working in. </a:t>
            </a:r>
          </a:p>
          <a:p>
            <a:endParaRPr lang="en-US" dirty="0" smtClean="0">
              <a:solidFill>
                <a:schemeClr val="tx1"/>
              </a:solidFill>
            </a:endParaRPr>
          </a:p>
          <a:p>
            <a:r>
              <a:rPr lang="en-US" dirty="0" smtClean="0">
                <a:solidFill>
                  <a:schemeClr val="tx1"/>
                </a:solidFill>
              </a:rPr>
              <a:t>Frequently scientists do not discover something new but reinvent the wheel.</a:t>
            </a:r>
          </a:p>
          <a:p>
            <a:endParaRPr lang="en-US" dirty="0" smtClean="0">
              <a:solidFill>
                <a:schemeClr val="tx1"/>
              </a:solidFill>
            </a:endParaRPr>
          </a:p>
        </p:txBody>
      </p:sp>
      <p:sp>
        <p:nvSpPr>
          <p:cNvPr id="3" name="Title 2"/>
          <p:cNvSpPr>
            <a:spLocks noGrp="1"/>
          </p:cNvSpPr>
          <p:nvPr>
            <p:ph type="ctrTitle"/>
          </p:nvPr>
        </p:nvSpPr>
        <p:spPr>
          <a:xfrm>
            <a:off x="562429" y="80574"/>
            <a:ext cx="7772400" cy="1470025"/>
          </a:xfrm>
          <a:effectLst>
            <a:glow rad="190500">
              <a:schemeClr val="accent6">
                <a:alpha val="75000"/>
              </a:schemeClr>
            </a:glow>
            <a:outerShdw blurRad="76200" dir="13500000" sy="23000" kx="1200000" algn="br" rotWithShape="0">
              <a:srgbClr val="000000">
                <a:alpha val="15000"/>
              </a:srgbClr>
            </a:outerShdw>
          </a:effectLst>
        </p:spPr>
        <p:style>
          <a:lnRef idx="1">
            <a:schemeClr val="accent2"/>
          </a:lnRef>
          <a:fillRef idx="2">
            <a:schemeClr val="accent2"/>
          </a:fillRef>
          <a:effectRef idx="1">
            <a:schemeClr val="accent2"/>
          </a:effectRef>
          <a:fontRef idx="minor">
            <a:schemeClr val="dk1"/>
          </a:fontRef>
        </p:style>
        <p:txBody>
          <a:bodyPr/>
          <a:lstStyle/>
          <a:p>
            <a:r>
              <a:rPr lang="en-US" dirty="0" smtClean="0"/>
              <a:t>Astronomical amount of information in Biology</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531231"/>
          </a:xfrm>
          <a:effectLst>
            <a:glow rad="228600">
              <a:schemeClr val="accent1">
                <a:alpha val="75000"/>
              </a:schemeClr>
            </a:glow>
            <a:outerShdw blurRad="76200" dir="13500000" sy="23000" kx="1200000" algn="br" rotWithShape="0">
              <a:srgbClr val="000000">
                <a:alpha val="15000"/>
              </a:srgbClr>
            </a:outerShdw>
          </a:effectLst>
        </p:spPr>
        <p:style>
          <a:lnRef idx="1">
            <a:schemeClr val="accent1"/>
          </a:lnRef>
          <a:fillRef idx="2">
            <a:schemeClr val="accent1"/>
          </a:fillRef>
          <a:effectRef idx="1">
            <a:schemeClr val="accent1"/>
          </a:effectRef>
          <a:fontRef idx="minor">
            <a:schemeClr val="dk1"/>
          </a:fontRef>
        </p:style>
        <p:txBody>
          <a:bodyPr>
            <a:noAutofit/>
          </a:bodyPr>
          <a:lstStyle/>
          <a:p>
            <a:r>
              <a:rPr lang="en-US" sz="3300" dirty="0" smtClean="0">
                <a:solidFill>
                  <a:schemeClr val="accent2"/>
                </a:solidFill>
              </a:rPr>
              <a:t>Lecture 5 special assignment results:</a:t>
            </a:r>
            <a:r>
              <a:rPr lang="en-US" sz="3300" dirty="0" smtClean="0"/>
              <a:t/>
            </a:r>
            <a:br>
              <a:rPr lang="en-US" sz="3300" dirty="0" smtClean="0"/>
            </a:br>
            <a:r>
              <a:rPr lang="en-US" sz="3300" dirty="0" smtClean="0"/>
              <a:t>3 students got A+ for listing the following theories for the origin of novel genes: </a:t>
            </a:r>
            <a:endParaRPr lang="en-US" sz="3300" dirty="0"/>
          </a:p>
        </p:txBody>
      </p:sp>
      <p:sp>
        <p:nvSpPr>
          <p:cNvPr id="3" name="Content Placeholder 2"/>
          <p:cNvSpPr>
            <a:spLocks noGrp="1"/>
          </p:cNvSpPr>
          <p:nvPr>
            <p:ph idx="1"/>
          </p:nvPr>
        </p:nvSpPr>
        <p:spPr>
          <a:xfrm>
            <a:off x="457199" y="2070464"/>
            <a:ext cx="8432961" cy="4525963"/>
          </a:xfrm>
        </p:spPr>
        <p:txBody>
          <a:bodyPr>
            <a:normAutofit/>
          </a:bodyPr>
          <a:lstStyle/>
          <a:p>
            <a:pPr marL="514350" indent="-514350">
              <a:buFont typeface="+mj-lt"/>
              <a:buAutoNum type="arabicPeriod"/>
            </a:pPr>
            <a:r>
              <a:rPr lang="en-US" dirty="0" err="1" smtClean="0"/>
              <a:t>Exon</a:t>
            </a:r>
            <a:r>
              <a:rPr lang="en-US" dirty="0" smtClean="0"/>
              <a:t> shuffling </a:t>
            </a:r>
          </a:p>
          <a:p>
            <a:pPr marL="514350" indent="-514350">
              <a:buFont typeface="+mj-lt"/>
              <a:buAutoNum type="arabicPeriod"/>
            </a:pPr>
            <a:r>
              <a:rPr lang="en-US" dirty="0" smtClean="0"/>
              <a:t>Transposable element </a:t>
            </a:r>
            <a:r>
              <a:rPr lang="en-US" dirty="0" err="1" smtClean="0"/>
              <a:t>domestification</a:t>
            </a:r>
            <a:r>
              <a:rPr lang="en-US" dirty="0" smtClean="0"/>
              <a:t> </a:t>
            </a:r>
          </a:p>
          <a:p>
            <a:pPr marL="514350" indent="-514350">
              <a:buFont typeface="+mj-lt"/>
              <a:buAutoNum type="arabicPeriod"/>
            </a:pPr>
            <a:r>
              <a:rPr lang="en-US" dirty="0" smtClean="0"/>
              <a:t>Lateral gene transfer </a:t>
            </a:r>
          </a:p>
          <a:p>
            <a:pPr marL="514350" indent="-514350">
              <a:buFont typeface="+mj-lt"/>
              <a:buAutoNum type="arabicPeriod"/>
            </a:pPr>
            <a:r>
              <a:rPr lang="en-US" dirty="0" smtClean="0"/>
              <a:t>Gene fusion </a:t>
            </a:r>
          </a:p>
          <a:p>
            <a:pPr marL="514350" indent="-514350">
              <a:buFont typeface="+mj-lt"/>
              <a:buAutoNum type="arabicPeriod"/>
            </a:pPr>
            <a:r>
              <a:rPr lang="en-US" dirty="0" smtClean="0"/>
              <a:t>Gene fission </a:t>
            </a:r>
          </a:p>
          <a:p>
            <a:pPr marL="514350" indent="-514350">
              <a:buFont typeface="+mj-lt"/>
              <a:buAutoNum type="arabicPeriod"/>
            </a:pPr>
            <a:r>
              <a:rPr lang="en-US" dirty="0" smtClean="0"/>
              <a:t>De novo gene synthesis from non-coding DNA </a:t>
            </a:r>
          </a:p>
          <a:p>
            <a:pPr marL="514350" indent="-514350">
              <a:buFont typeface="+mj-lt"/>
              <a:buAutoNum type="arabicPeriod"/>
            </a:pPr>
            <a:r>
              <a:rPr lang="en-US" dirty="0" err="1" smtClean="0"/>
              <a:t>Retroposition</a:t>
            </a:r>
            <a:r>
              <a:rPr lang="en-US" dirty="0" smtClean="0"/>
              <a:t> of mRNA copies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1-02-07 at 11.20.59 AM.png"/>
          <p:cNvPicPr>
            <a:picLocks noChangeAspect="1"/>
          </p:cNvPicPr>
          <p:nvPr/>
        </p:nvPicPr>
        <p:blipFill>
          <a:blip r:embed="rId2"/>
          <a:stretch>
            <a:fillRect/>
          </a:stretch>
        </p:blipFill>
        <p:spPr>
          <a:xfrm>
            <a:off x="750888" y="186021"/>
            <a:ext cx="4216400" cy="6413501"/>
          </a:xfrm>
          <a:prstGeom prst="rect">
            <a:avLst/>
          </a:prstGeom>
        </p:spPr>
      </p:pic>
      <p:sp>
        <p:nvSpPr>
          <p:cNvPr id="5" name="TextBox 4"/>
          <p:cNvSpPr txBox="1"/>
          <p:nvPr/>
        </p:nvSpPr>
        <p:spPr>
          <a:xfrm>
            <a:off x="5494879" y="2188627"/>
            <a:ext cx="3507027" cy="492443"/>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600" b="1" dirty="0" smtClean="0">
                <a:solidFill>
                  <a:srgbClr val="FF0000"/>
                </a:solidFill>
              </a:rPr>
              <a:t>Contains 1165 citations!</a:t>
            </a:r>
            <a:endParaRPr lang="en-US" sz="2600" b="1" dirty="0">
              <a:solidFill>
                <a:srgbClr val="FF0000"/>
              </a:solidFill>
            </a:endParaRPr>
          </a:p>
        </p:txBody>
      </p:sp>
      <p:sp>
        <p:nvSpPr>
          <p:cNvPr id="6" name="TextBox 5"/>
          <p:cNvSpPr txBox="1"/>
          <p:nvPr/>
        </p:nvSpPr>
        <p:spPr>
          <a:xfrm>
            <a:off x="5636973" y="417386"/>
            <a:ext cx="3230421" cy="954107"/>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lgn="ctr"/>
            <a:r>
              <a:rPr lang="en-US" sz="3200" dirty="0" smtClean="0">
                <a:solidFill>
                  <a:srgbClr val="FF0000"/>
                </a:solidFill>
              </a:rPr>
              <a:t>2007</a:t>
            </a:r>
          </a:p>
          <a:p>
            <a:r>
              <a:rPr lang="en-US" sz="2400" dirty="0" smtClean="0"/>
              <a:t>Harvard University Press</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glow rad="228600">
              <a:schemeClr val="accent5">
                <a:alpha val="75000"/>
              </a:schemeClr>
            </a:glow>
            <a:outerShdw blurRad="76200" dir="13500000" sy="23000" kx="1200000" algn="br" rotWithShape="0">
              <a:srgbClr val="000000">
                <a:alpha val="15000"/>
              </a:srgbClr>
            </a:outerShdw>
          </a:effectLst>
        </p:spPr>
        <p:style>
          <a:lnRef idx="1">
            <a:schemeClr val="accent3"/>
          </a:lnRef>
          <a:fillRef idx="2">
            <a:schemeClr val="accent3"/>
          </a:fillRef>
          <a:effectRef idx="1">
            <a:schemeClr val="accent3"/>
          </a:effectRef>
          <a:fontRef idx="minor">
            <a:schemeClr val="dk1"/>
          </a:fontRef>
        </p:style>
        <p:txBody>
          <a:bodyPr>
            <a:normAutofit/>
          </a:bodyPr>
          <a:lstStyle/>
          <a:p>
            <a:r>
              <a:rPr lang="en-US" dirty="0" smtClean="0"/>
              <a:t>From the book Editorial reviews: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It has been a dogma of evolutionary biology that gene duplication precedes the evolution of new gene and protein function. </a:t>
            </a:r>
            <a:r>
              <a:rPr lang="en-US" dirty="0" err="1"/>
              <a:t>Joram</a:t>
            </a:r>
            <a:r>
              <a:rPr lang="en-US" dirty="0"/>
              <a:t> </a:t>
            </a:r>
            <a:r>
              <a:rPr lang="en-US" dirty="0" err="1"/>
              <a:t>Piatigorsky</a:t>
            </a:r>
            <a:r>
              <a:rPr lang="en-US" dirty="0"/>
              <a:t> stands this scenario on its head by showing that, in the case of lens </a:t>
            </a:r>
            <a:r>
              <a:rPr lang="en-US" dirty="0" err="1"/>
              <a:t>crystallins</a:t>
            </a:r>
            <a:r>
              <a:rPr lang="en-US" dirty="0"/>
              <a:t> and probably other protein families, functional diversity can precede gene duplication. His revolutionary perspective provides unexpected insight into how biological systems evolve</a:t>
            </a:r>
            <a:r>
              <a:rPr lang="en-US" dirty="0" smtClean="0"/>
              <a:t>.</a:t>
            </a:r>
          </a:p>
          <a:p>
            <a:pPr marL="0" indent="0">
              <a:buNone/>
            </a:pPr>
            <a:r>
              <a:rPr lang="en-US" dirty="0" smtClean="0"/>
              <a:t>-</a:t>
            </a:r>
            <a:r>
              <a:rPr lang="en-US" dirty="0"/>
              <a:t>-Austin Hughes, Professor of Biological Sciences, University of South Carolina</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1143000"/>
          </a:xfrm>
          <a:effectLst>
            <a:glow rad="190500">
              <a:schemeClr val="accent6">
                <a:alpha val="75000"/>
              </a:schemeClr>
            </a:glow>
            <a:outerShdw blurRad="76200" dir="13500000" sy="23000" kx="1200000" algn="br" rotWithShape="0">
              <a:srgbClr val="000000">
                <a:alpha val="15000"/>
              </a:srgbClr>
            </a:outerShdw>
          </a:effectLst>
        </p:spPr>
        <p:style>
          <a:lnRef idx="1">
            <a:schemeClr val="accent4"/>
          </a:lnRef>
          <a:fillRef idx="2">
            <a:schemeClr val="accent4"/>
          </a:fillRef>
          <a:effectRef idx="1">
            <a:schemeClr val="accent4"/>
          </a:effectRef>
          <a:fontRef idx="minor">
            <a:schemeClr val="dk1"/>
          </a:fontRef>
        </p:style>
        <p:txBody>
          <a:bodyPr>
            <a:noAutofit/>
          </a:bodyPr>
          <a:lstStyle/>
          <a:p>
            <a:r>
              <a:rPr lang="en-US" sz="3600" dirty="0" smtClean="0">
                <a:solidFill>
                  <a:srgbClr val="3366FF"/>
                </a:solidFill>
              </a:rPr>
              <a:t>MULTIPLE NAMES</a:t>
            </a:r>
            <a:r>
              <a:rPr lang="en-US" sz="3600" dirty="0" smtClean="0"/>
              <a:t>: Moonlighting proteins</a:t>
            </a:r>
            <a:br>
              <a:rPr lang="en-US" sz="3600" dirty="0" smtClean="0"/>
            </a:br>
            <a:r>
              <a:rPr lang="en-US" sz="3600" dirty="0" smtClean="0"/>
              <a:t>“Hijacking”</a:t>
            </a:r>
            <a:r>
              <a:rPr lang="en-US" sz="3600" baseline="30000" dirty="0" smtClean="0"/>
              <a:t>31</a:t>
            </a:r>
            <a:r>
              <a:rPr lang="en-US" sz="3600" dirty="0" smtClean="0"/>
              <a:t> and “co-option”</a:t>
            </a:r>
            <a:r>
              <a:rPr lang="en-US" sz="3600" baseline="30000" dirty="0" smtClean="0"/>
              <a:t>32</a:t>
            </a:r>
            <a:r>
              <a:rPr lang="en-US" sz="3600" dirty="0" smtClean="0"/>
              <a:t> proteins</a:t>
            </a:r>
            <a:endParaRPr lang="en-US" sz="3600" dirty="0"/>
          </a:p>
        </p:txBody>
      </p:sp>
      <p:sp>
        <p:nvSpPr>
          <p:cNvPr id="3" name="Content Placeholder 2"/>
          <p:cNvSpPr>
            <a:spLocks noGrp="1"/>
          </p:cNvSpPr>
          <p:nvPr>
            <p:ph idx="1"/>
          </p:nvPr>
        </p:nvSpPr>
        <p:spPr>
          <a:xfrm>
            <a:off x="457200" y="1748000"/>
            <a:ext cx="8229600" cy="4525963"/>
          </a:xfrm>
        </p:spPr>
        <p:txBody>
          <a:bodyPr>
            <a:normAutofit fontScale="92500" lnSpcReduction="20000"/>
          </a:bodyPr>
          <a:lstStyle/>
          <a:p>
            <a:pPr>
              <a:buNone/>
            </a:pPr>
            <a:r>
              <a:rPr lang="en-US" dirty="0" smtClean="0"/>
              <a:t>Reviews on moonlighting proteins: Jeffrey 1999</a:t>
            </a:r>
            <a:r>
              <a:rPr lang="en-US" dirty="0"/>
              <a:t>;</a:t>
            </a:r>
            <a:r>
              <a:rPr lang="en-US" dirty="0" smtClean="0"/>
              <a:t> Copley 2003.</a:t>
            </a:r>
          </a:p>
          <a:p>
            <a:pPr>
              <a:buNone/>
            </a:pPr>
            <a:endParaRPr lang="en-US" dirty="0" smtClean="0"/>
          </a:p>
          <a:p>
            <a:pPr>
              <a:buNone/>
            </a:pPr>
            <a:r>
              <a:rPr lang="en-US" dirty="0" smtClean="0"/>
              <a:t>From </a:t>
            </a:r>
            <a:r>
              <a:rPr lang="en-US" dirty="0" err="1" smtClean="0"/>
              <a:t>Piatigorsky</a:t>
            </a:r>
            <a:r>
              <a:rPr lang="en-US" dirty="0" smtClean="0"/>
              <a:t> book:   … As early as 70es..</a:t>
            </a:r>
          </a:p>
          <a:p>
            <a:pPr>
              <a:buNone/>
            </a:pPr>
            <a:r>
              <a:rPr lang="en-US" dirty="0" smtClean="0"/>
              <a:t>(17) </a:t>
            </a:r>
            <a:r>
              <a:rPr lang="en-US" dirty="0" err="1" smtClean="0"/>
              <a:t>Orgel</a:t>
            </a:r>
            <a:r>
              <a:rPr lang="en-US" dirty="0" smtClean="0"/>
              <a:t>, L.E. Gene-duplication and the origin of proteins with novel functions.  J. </a:t>
            </a:r>
            <a:r>
              <a:rPr lang="en-US" dirty="0" err="1" smtClean="0"/>
              <a:t>Theor</a:t>
            </a:r>
            <a:r>
              <a:rPr lang="en-US" dirty="0" smtClean="0"/>
              <a:t>. Biol. 67, 773, 1977.</a:t>
            </a:r>
          </a:p>
          <a:p>
            <a:pPr>
              <a:buNone/>
            </a:pPr>
            <a:r>
              <a:rPr lang="en-US" dirty="0" smtClean="0"/>
              <a:t>(13) Jensen R.A. Enzyme recruitment in evolution of new function. </a:t>
            </a:r>
            <a:r>
              <a:rPr lang="en-US" dirty="0" err="1" smtClean="0"/>
              <a:t>Annu</a:t>
            </a:r>
            <a:r>
              <a:rPr lang="en-US" dirty="0" smtClean="0"/>
              <a:t> Rev </a:t>
            </a:r>
            <a:r>
              <a:rPr lang="en-US" dirty="0" err="1" smtClean="0"/>
              <a:t>Micorbiol</a:t>
            </a:r>
            <a:r>
              <a:rPr lang="en-US" dirty="0" smtClean="0"/>
              <a:t> 30, 409-425, 1976.</a:t>
            </a:r>
          </a:p>
          <a:p>
            <a:pPr>
              <a:buNone/>
            </a:pPr>
            <a:endParaRPr lang="en-US" dirty="0"/>
          </a:p>
          <a:p>
            <a:pPr>
              <a:buNone/>
            </a:pPr>
            <a:endParaRPr lang="en-US" dirty="0" smtClean="0"/>
          </a:p>
          <a:p>
            <a:pPr>
              <a:buNone/>
            </a:pPr>
            <a:endParaRPr lang="en-US" dirty="0" smtClean="0"/>
          </a:p>
          <a:p>
            <a:pPr>
              <a:buNone/>
            </a:pPr>
            <a:endParaRPr lang="en-US" dirty="0" smtClean="0"/>
          </a:p>
          <a:p>
            <a:pPr>
              <a:buNone/>
            </a:pPr>
            <a:endParaRPr lang="en-US" dirty="0"/>
          </a:p>
        </p:txBody>
      </p:sp>
      <p:grpSp>
        <p:nvGrpSpPr>
          <p:cNvPr id="7" name="Group 6"/>
          <p:cNvGrpSpPr/>
          <p:nvPr/>
        </p:nvGrpSpPr>
        <p:grpSpPr>
          <a:xfrm>
            <a:off x="72765" y="3151865"/>
            <a:ext cx="603565" cy="1761626"/>
            <a:chOff x="72765" y="3151865"/>
            <a:chExt cx="603565" cy="1761626"/>
          </a:xfrm>
        </p:grpSpPr>
        <p:cxnSp>
          <p:nvCxnSpPr>
            <p:cNvPr id="4" name="Straight Connector 3"/>
            <p:cNvCxnSpPr/>
            <p:nvPr/>
          </p:nvCxnSpPr>
          <p:spPr>
            <a:xfrm rot="16200000" flipH="1">
              <a:off x="57595" y="3167035"/>
              <a:ext cx="554270" cy="523930"/>
            </a:xfrm>
            <a:prstGeom prst="line">
              <a:avLst/>
            </a:prstGeom>
            <a:ln w="53975">
              <a:tailEnd type="triangle" w="lg"/>
            </a:ln>
            <a:effectLst>
              <a:glow rad="76200">
                <a:srgbClr val="FF0000">
                  <a:alpha val="75000"/>
                </a:srgb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rot="16200000" flipH="1">
              <a:off x="137230" y="4374391"/>
              <a:ext cx="554270" cy="523930"/>
            </a:xfrm>
            <a:prstGeom prst="line">
              <a:avLst/>
            </a:prstGeom>
            <a:ln w="53975">
              <a:tailEnd type="triangle" w="lg"/>
            </a:ln>
            <a:effectLst>
              <a:glow rad="76200">
                <a:srgbClr val="FF0000">
                  <a:alpha val="75000"/>
                </a:srgb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glow rad="228600">
              <a:schemeClr val="accent1">
                <a:alpha val="75000"/>
              </a:schemeClr>
            </a:glow>
            <a:outerShdw blurRad="76200" dir="13500000" sy="23000" kx="1200000" algn="br" rotWithShape="0">
              <a:srgbClr val="000000">
                <a:alpha val="15000"/>
              </a:srgbClr>
            </a:outerShdw>
          </a:effectLst>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dirty="0" smtClean="0"/>
              <a:t>Origin of new of new genes according to gene sharing theory</a:t>
            </a:r>
            <a:endParaRPr lang="en-US" dirty="0"/>
          </a:p>
        </p:txBody>
      </p:sp>
      <p:sp>
        <p:nvSpPr>
          <p:cNvPr id="3" name="Content Placeholder 2"/>
          <p:cNvSpPr>
            <a:spLocks noGrp="1"/>
          </p:cNvSpPr>
          <p:nvPr>
            <p:ph idx="1"/>
          </p:nvPr>
        </p:nvSpPr>
        <p:spPr/>
        <p:txBody>
          <a:bodyPr/>
          <a:lstStyle/>
          <a:p>
            <a:r>
              <a:rPr lang="en-US" dirty="0" smtClean="0"/>
              <a:t>Acquisition of a new function (B)</a:t>
            </a:r>
          </a:p>
          <a:p>
            <a:r>
              <a:rPr lang="en-US" dirty="0" smtClean="0"/>
              <a:t>Gene duplication</a:t>
            </a:r>
          </a:p>
          <a:p>
            <a:r>
              <a:rPr lang="en-US" dirty="0" smtClean="0"/>
              <a:t>Gene duplicates specialize on different functions  </a:t>
            </a:r>
            <a:endParaRPr lang="en-US" dirty="0"/>
          </a:p>
        </p:txBody>
      </p:sp>
      <p:sp>
        <p:nvSpPr>
          <p:cNvPr id="9" name="Rectangle 8"/>
          <p:cNvSpPr/>
          <p:nvPr/>
        </p:nvSpPr>
        <p:spPr>
          <a:xfrm>
            <a:off x="7321942" y="4479960"/>
            <a:ext cx="1718405" cy="629920"/>
          </a:xfrm>
          <a:prstGeom prst="rect">
            <a:avLst/>
          </a:prstGeom>
          <a:gradFill flip="none" rotWithShape="1">
            <a:gsLst>
              <a:gs pos="18000">
                <a:srgbClr val="008000"/>
              </a:gs>
              <a:gs pos="100000">
                <a:srgbClr val="FFFFFF">
                  <a:alpha val="71000"/>
                </a:srgbClr>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3200" dirty="0">
                <a:solidFill>
                  <a:prstClr val="white"/>
                </a:solidFill>
              </a:rPr>
              <a:t>Gene</a:t>
            </a:r>
            <a:r>
              <a:rPr lang="en-US" sz="3200" dirty="0" smtClean="0">
                <a:solidFill>
                  <a:prstClr val="white"/>
                </a:solidFill>
              </a:rPr>
              <a:t> B</a:t>
            </a:r>
            <a:endParaRPr lang="en-US" sz="3200" dirty="0">
              <a:solidFill>
                <a:prstClr val="white"/>
              </a:solidFill>
            </a:endParaRPr>
          </a:p>
        </p:txBody>
      </p:sp>
      <p:sp>
        <p:nvSpPr>
          <p:cNvPr id="10" name="Rectangle 9"/>
          <p:cNvSpPr/>
          <p:nvPr/>
        </p:nvSpPr>
        <p:spPr>
          <a:xfrm>
            <a:off x="7347343" y="5539140"/>
            <a:ext cx="1727200" cy="6299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3200" dirty="0">
                <a:solidFill>
                  <a:prstClr val="white"/>
                </a:solidFill>
              </a:rPr>
              <a:t>Gene</a:t>
            </a:r>
            <a:r>
              <a:rPr lang="en-US" sz="3200" dirty="0" smtClean="0">
                <a:solidFill>
                  <a:prstClr val="white"/>
                </a:solidFill>
              </a:rPr>
              <a:t> A</a:t>
            </a:r>
            <a:endParaRPr lang="en-US" sz="3200" dirty="0">
              <a:solidFill>
                <a:prstClr val="white"/>
              </a:solidFill>
            </a:endParaRPr>
          </a:p>
        </p:txBody>
      </p:sp>
      <p:cxnSp>
        <p:nvCxnSpPr>
          <p:cNvPr id="13" name="Straight Arrow Connector 12"/>
          <p:cNvCxnSpPr/>
          <p:nvPr/>
        </p:nvCxnSpPr>
        <p:spPr>
          <a:xfrm>
            <a:off x="6571868" y="4847167"/>
            <a:ext cx="715878" cy="1588"/>
          </a:xfrm>
          <a:prstGeom prst="straightConnector1">
            <a:avLst/>
          </a:prstGeom>
          <a:ln w="63500">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6571868" y="5852969"/>
            <a:ext cx="775475" cy="11518"/>
          </a:xfrm>
          <a:prstGeom prst="straightConnector1">
            <a:avLst/>
          </a:prstGeom>
          <a:ln w="63500">
            <a:tailEnd type="arrow"/>
          </a:ln>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2223191" y="5109880"/>
            <a:ext cx="1727200" cy="6299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Gene A,</a:t>
            </a:r>
            <a:r>
              <a:rPr lang="en-US" sz="3200" dirty="0" smtClean="0">
                <a:solidFill>
                  <a:srgbClr val="FF0000"/>
                </a:solidFill>
              </a:rPr>
              <a:t>B</a:t>
            </a:r>
            <a:endParaRPr lang="en-US" sz="3200" dirty="0">
              <a:solidFill>
                <a:srgbClr val="FF0000"/>
              </a:solidFill>
            </a:endParaRPr>
          </a:p>
        </p:txBody>
      </p:sp>
      <p:sp>
        <p:nvSpPr>
          <p:cNvPr id="6" name="Rectangle 5"/>
          <p:cNvSpPr/>
          <p:nvPr/>
        </p:nvSpPr>
        <p:spPr>
          <a:xfrm>
            <a:off x="4750491" y="5577240"/>
            <a:ext cx="1727200" cy="6299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3200" dirty="0">
                <a:solidFill>
                  <a:prstClr val="white"/>
                </a:solidFill>
              </a:rPr>
              <a:t>Gene </a:t>
            </a:r>
            <a:r>
              <a:rPr lang="en-US" sz="3200" dirty="0" smtClean="0">
                <a:solidFill>
                  <a:prstClr val="white"/>
                </a:solidFill>
              </a:rPr>
              <a:t>A,B</a:t>
            </a:r>
            <a:endParaRPr lang="en-US" sz="3200" dirty="0">
              <a:solidFill>
                <a:prstClr val="white"/>
              </a:solidFill>
            </a:endParaRPr>
          </a:p>
        </p:txBody>
      </p:sp>
      <p:sp>
        <p:nvSpPr>
          <p:cNvPr id="7" name="Rectangle 6"/>
          <p:cNvSpPr/>
          <p:nvPr/>
        </p:nvSpPr>
        <p:spPr>
          <a:xfrm>
            <a:off x="4750491" y="4479960"/>
            <a:ext cx="1727200" cy="6299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3200" dirty="0">
                <a:solidFill>
                  <a:prstClr val="white"/>
                </a:solidFill>
              </a:rPr>
              <a:t>Gene </a:t>
            </a:r>
            <a:r>
              <a:rPr lang="en-US" sz="3200" dirty="0" smtClean="0">
                <a:solidFill>
                  <a:prstClr val="white"/>
                </a:solidFill>
              </a:rPr>
              <a:t>A,B</a:t>
            </a:r>
            <a:endParaRPr lang="en-US" sz="3200" dirty="0">
              <a:solidFill>
                <a:prstClr val="white"/>
              </a:solidFill>
            </a:endParaRPr>
          </a:p>
        </p:txBody>
      </p:sp>
      <p:sp>
        <p:nvSpPr>
          <p:cNvPr id="8" name="TextBox 7"/>
          <p:cNvSpPr txBox="1"/>
          <p:nvPr/>
        </p:nvSpPr>
        <p:spPr>
          <a:xfrm>
            <a:off x="3241834" y="4445469"/>
            <a:ext cx="1348722" cy="400110"/>
          </a:xfrm>
          <a:prstGeom prst="rect">
            <a:avLst/>
          </a:prstGeom>
          <a:noFill/>
        </p:spPr>
        <p:txBody>
          <a:bodyPr wrap="none" rtlCol="0">
            <a:spAutoFit/>
          </a:bodyPr>
          <a:lstStyle/>
          <a:p>
            <a:r>
              <a:rPr lang="en-US" sz="2000" dirty="0" smtClean="0"/>
              <a:t>duplication</a:t>
            </a:r>
            <a:endParaRPr lang="en-US" sz="2000" dirty="0"/>
          </a:p>
        </p:txBody>
      </p:sp>
      <p:cxnSp>
        <p:nvCxnSpPr>
          <p:cNvPr id="11" name="Straight Arrow Connector 10"/>
          <p:cNvCxnSpPr/>
          <p:nvPr/>
        </p:nvCxnSpPr>
        <p:spPr>
          <a:xfrm>
            <a:off x="4064691" y="5600100"/>
            <a:ext cx="609600" cy="429260"/>
          </a:xfrm>
          <a:prstGeom prst="straightConnector1">
            <a:avLst/>
          </a:prstGeom>
          <a:ln w="63500">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4064691" y="4913169"/>
            <a:ext cx="609600" cy="393422"/>
          </a:xfrm>
          <a:prstGeom prst="straightConnector1">
            <a:avLst/>
          </a:prstGeom>
          <a:ln w="63500">
            <a:tailEnd type="arrow"/>
          </a:ln>
        </p:spPr>
        <p:style>
          <a:lnRef idx="2">
            <a:schemeClr val="accent1"/>
          </a:lnRef>
          <a:fillRef idx="0">
            <a:schemeClr val="accent1"/>
          </a:fillRef>
          <a:effectRef idx="1">
            <a:schemeClr val="accent1"/>
          </a:effectRef>
          <a:fontRef idx="minor">
            <a:schemeClr val="tx1"/>
          </a:fontRef>
        </p:style>
      </p:cxnSp>
      <p:sp>
        <p:nvSpPr>
          <p:cNvPr id="15" name="5-Point Star 14"/>
          <p:cNvSpPr/>
          <p:nvPr/>
        </p:nvSpPr>
        <p:spPr>
          <a:xfrm>
            <a:off x="6143775" y="5739800"/>
            <a:ext cx="149860" cy="127630"/>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5-Point Star 15"/>
          <p:cNvSpPr/>
          <p:nvPr/>
        </p:nvSpPr>
        <p:spPr>
          <a:xfrm>
            <a:off x="6293635" y="5736857"/>
            <a:ext cx="149860" cy="127630"/>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5-Point Star 16"/>
          <p:cNvSpPr/>
          <p:nvPr/>
        </p:nvSpPr>
        <p:spPr>
          <a:xfrm>
            <a:off x="5926423" y="4645524"/>
            <a:ext cx="149860" cy="127630"/>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5-Point Star 17"/>
          <p:cNvSpPr/>
          <p:nvPr/>
        </p:nvSpPr>
        <p:spPr>
          <a:xfrm>
            <a:off x="5776563" y="4645524"/>
            <a:ext cx="149860" cy="127630"/>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5966129" y="5139030"/>
            <a:ext cx="1588045" cy="400110"/>
          </a:xfrm>
          <a:prstGeom prst="rect">
            <a:avLst/>
          </a:prstGeom>
          <a:noFill/>
        </p:spPr>
        <p:txBody>
          <a:bodyPr wrap="none" rtlCol="0">
            <a:spAutoFit/>
          </a:bodyPr>
          <a:lstStyle/>
          <a:p>
            <a:r>
              <a:rPr lang="en-US" sz="2000" dirty="0" smtClean="0"/>
              <a:t>specialization</a:t>
            </a:r>
            <a:endParaRPr lang="en-US" sz="2000" dirty="0"/>
          </a:p>
        </p:txBody>
      </p:sp>
      <p:sp>
        <p:nvSpPr>
          <p:cNvPr id="23" name="Rectangle 22"/>
          <p:cNvSpPr/>
          <p:nvPr/>
        </p:nvSpPr>
        <p:spPr>
          <a:xfrm>
            <a:off x="150974" y="5085744"/>
            <a:ext cx="1438707" cy="6299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Gene A</a:t>
            </a:r>
            <a:endParaRPr lang="en-US" sz="3200" dirty="0">
              <a:solidFill>
                <a:srgbClr val="FF0000"/>
              </a:solidFill>
            </a:endParaRPr>
          </a:p>
        </p:txBody>
      </p:sp>
      <p:cxnSp>
        <p:nvCxnSpPr>
          <p:cNvPr id="25" name="Straight Arrow Connector 24"/>
          <p:cNvCxnSpPr/>
          <p:nvPr/>
        </p:nvCxnSpPr>
        <p:spPr>
          <a:xfrm>
            <a:off x="1651847" y="5426012"/>
            <a:ext cx="538259" cy="1588"/>
          </a:xfrm>
          <a:prstGeom prst="straightConnector1">
            <a:avLst/>
          </a:prstGeom>
          <a:ln w="63500">
            <a:tailEnd type="arrow"/>
          </a:ln>
        </p:spPr>
        <p:style>
          <a:lnRef idx="2">
            <a:schemeClr val="accent1"/>
          </a:lnRef>
          <a:fillRef idx="0">
            <a:schemeClr val="accent1"/>
          </a:fillRef>
          <a:effectRef idx="1">
            <a:schemeClr val="accent1"/>
          </a:effectRef>
          <a:fontRef idx="minor">
            <a:schemeClr val="tx1"/>
          </a:fontRef>
        </p:style>
      </p:cxnSp>
      <p:sp>
        <p:nvSpPr>
          <p:cNvPr id="27" name="5-Point Star 26"/>
          <p:cNvSpPr/>
          <p:nvPr/>
        </p:nvSpPr>
        <p:spPr>
          <a:xfrm>
            <a:off x="5804629" y="4114087"/>
            <a:ext cx="149860" cy="127630"/>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5889782" y="3968241"/>
            <a:ext cx="1163224" cy="369332"/>
          </a:xfrm>
          <a:prstGeom prst="rect">
            <a:avLst/>
          </a:prstGeom>
          <a:noFill/>
        </p:spPr>
        <p:txBody>
          <a:bodyPr wrap="none" rtlCol="0">
            <a:spAutoFit/>
          </a:bodyPr>
          <a:lstStyle/>
          <a:p>
            <a:r>
              <a:rPr lang="en-US" b="1" dirty="0" smtClean="0">
                <a:solidFill>
                  <a:srgbClr val="FF0000"/>
                </a:solidFill>
              </a:rPr>
              <a:t>mutations</a:t>
            </a:r>
            <a:endParaRPr lang="en-US" b="1" dirty="0">
              <a:solidFill>
                <a:srgbClr val="FF0000"/>
              </a:solidFill>
            </a:endParaRPr>
          </a:p>
        </p:txBody>
      </p:sp>
      <p:cxnSp>
        <p:nvCxnSpPr>
          <p:cNvPr id="24" name="Straight Connector 23"/>
          <p:cNvCxnSpPr/>
          <p:nvPr/>
        </p:nvCxnSpPr>
        <p:spPr>
          <a:xfrm rot="16200000" flipH="1">
            <a:off x="3133428" y="4788324"/>
            <a:ext cx="554270" cy="523930"/>
          </a:xfrm>
          <a:prstGeom prst="line">
            <a:avLst/>
          </a:prstGeom>
          <a:ln w="53975">
            <a:solidFill>
              <a:srgbClr val="008000"/>
            </a:solidFill>
            <a:tailEnd type="triangle" w="lg"/>
          </a:ln>
          <a:effectLst>
            <a:glow rad="76200">
              <a:srgbClr val="FF0000">
                <a:alpha val="75000"/>
              </a:srgb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16200000" flipH="1">
            <a:off x="442030" y="4663588"/>
            <a:ext cx="554270" cy="523930"/>
          </a:xfrm>
          <a:prstGeom prst="line">
            <a:avLst/>
          </a:prstGeom>
          <a:ln w="53975">
            <a:solidFill>
              <a:srgbClr val="0000FF"/>
            </a:solidFill>
            <a:tailEnd type="triangle" w="lg"/>
          </a:ln>
          <a:effectLst>
            <a:glow rad="76200">
              <a:srgbClr val="FF0000">
                <a:alpha val="75000"/>
              </a:srgb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5400000" flipH="1" flipV="1">
            <a:off x="3106559" y="5735375"/>
            <a:ext cx="625751" cy="355201"/>
          </a:xfrm>
          <a:prstGeom prst="line">
            <a:avLst/>
          </a:prstGeom>
          <a:ln w="53975">
            <a:solidFill>
              <a:srgbClr val="0000FF"/>
            </a:solidFill>
            <a:tailEnd type="triangle" w="lg"/>
          </a:ln>
          <a:effectLst>
            <a:glow rad="76200">
              <a:srgbClr val="FF0000">
                <a:alpha val="75000"/>
              </a:srgb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nvGrpSpPr>
          <p:cNvPr id="35" name="Group 34"/>
          <p:cNvGrpSpPr/>
          <p:nvPr/>
        </p:nvGrpSpPr>
        <p:grpSpPr>
          <a:xfrm>
            <a:off x="4674291" y="3968241"/>
            <a:ext cx="431401" cy="2722885"/>
            <a:chOff x="4674291" y="3968241"/>
            <a:chExt cx="431401" cy="2722885"/>
          </a:xfrm>
        </p:grpSpPr>
        <p:cxnSp>
          <p:nvCxnSpPr>
            <p:cNvPr id="32" name="Straight Connector 31"/>
            <p:cNvCxnSpPr/>
            <p:nvPr/>
          </p:nvCxnSpPr>
          <p:spPr>
            <a:xfrm rot="16200000" flipH="1">
              <a:off x="4585225" y="4057307"/>
              <a:ext cx="609533" cy="431401"/>
            </a:xfrm>
            <a:prstGeom prst="line">
              <a:avLst/>
            </a:prstGeom>
            <a:ln w="53975">
              <a:solidFill>
                <a:srgbClr val="0000FF"/>
              </a:solidFill>
              <a:tailEnd type="triangle" w="lg"/>
            </a:ln>
            <a:effectLst>
              <a:glow rad="76200">
                <a:srgbClr val="FF0000">
                  <a:alpha val="75000"/>
                </a:srgb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rot="5400000" flipH="1" flipV="1">
              <a:off x="4615216" y="6200650"/>
              <a:ext cx="625751" cy="355201"/>
            </a:xfrm>
            <a:prstGeom prst="line">
              <a:avLst/>
            </a:prstGeom>
            <a:ln w="53975">
              <a:solidFill>
                <a:srgbClr val="0000FF"/>
              </a:solidFill>
              <a:tailEnd type="triangle" w="lg"/>
            </a:ln>
            <a:effectLst>
              <a:glow rad="76200">
                <a:srgbClr val="FF0000">
                  <a:alpha val="75000"/>
                </a:srgb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2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499" y="136563"/>
            <a:ext cx="8827618" cy="1281075"/>
          </a:xfrm>
          <a:effectLst>
            <a:glow rad="228600">
              <a:schemeClr val="accent1">
                <a:alpha val="75000"/>
              </a:schemeClr>
            </a:glow>
            <a:outerShdw blurRad="76200" dir="13500000" sy="23000" kx="1200000" algn="br" rotWithShape="0">
              <a:srgbClr val="000000">
                <a:alpha val="15000"/>
              </a:srgbClr>
            </a:outerShdw>
          </a:effectLst>
        </p:spPr>
        <p:style>
          <a:lnRef idx="1">
            <a:schemeClr val="accent2"/>
          </a:lnRef>
          <a:fillRef idx="2">
            <a:schemeClr val="accent2"/>
          </a:fillRef>
          <a:effectRef idx="1">
            <a:schemeClr val="accent2"/>
          </a:effectRef>
          <a:fontRef idx="minor">
            <a:schemeClr val="dk1"/>
          </a:fontRef>
        </p:style>
        <p:txBody>
          <a:bodyPr anchor="t">
            <a:noAutofit/>
          </a:bodyPr>
          <a:lstStyle/>
          <a:p>
            <a:pPr>
              <a:spcAft>
                <a:spcPts val="600"/>
              </a:spcAft>
            </a:pPr>
            <a:r>
              <a:rPr lang="en-US" sz="3600" dirty="0" smtClean="0"/>
              <a:t>Famous examples of gene sharing: </a:t>
            </a:r>
            <a:br>
              <a:rPr lang="en-US" sz="3600" dirty="0" smtClean="0"/>
            </a:br>
            <a:r>
              <a:rPr lang="en-US" sz="3600" dirty="0" err="1" smtClean="0"/>
              <a:t>Crystallins</a:t>
            </a:r>
            <a:r>
              <a:rPr lang="en-US" sz="3600" dirty="0" smtClean="0"/>
              <a:t> –structural proteins in eye lenses</a:t>
            </a:r>
            <a:br>
              <a:rPr lang="en-US" sz="3600" dirty="0" smtClean="0"/>
            </a:br>
            <a:endParaRPr lang="en-US" sz="3600" dirty="0"/>
          </a:p>
        </p:txBody>
      </p:sp>
      <p:sp>
        <p:nvSpPr>
          <p:cNvPr id="3" name="Content Placeholder 2"/>
          <p:cNvSpPr>
            <a:spLocks noGrp="1"/>
          </p:cNvSpPr>
          <p:nvPr>
            <p:ph idx="1"/>
          </p:nvPr>
        </p:nvSpPr>
        <p:spPr>
          <a:xfrm>
            <a:off x="457200" y="2047513"/>
            <a:ext cx="8229600" cy="3408160"/>
          </a:xfrm>
        </p:spPr>
        <p:txBody>
          <a:bodyPr>
            <a:noAutofit/>
          </a:bodyPr>
          <a:lstStyle/>
          <a:p>
            <a:pPr>
              <a:buNone/>
            </a:pPr>
            <a:r>
              <a:rPr lang="en-US" sz="3100" dirty="0" smtClean="0"/>
              <a:t>δ-2 </a:t>
            </a:r>
            <a:r>
              <a:rPr lang="en-US" sz="3100" dirty="0" err="1" smtClean="0"/>
              <a:t>crystallin</a:t>
            </a:r>
            <a:r>
              <a:rPr lang="en-US" sz="3100" dirty="0" smtClean="0"/>
              <a:t> is </a:t>
            </a:r>
            <a:r>
              <a:rPr lang="en-US" sz="3100" dirty="0" err="1" smtClean="0"/>
              <a:t>argininosuccinate</a:t>
            </a:r>
            <a:r>
              <a:rPr lang="en-US" sz="3100" dirty="0" smtClean="0"/>
              <a:t> </a:t>
            </a:r>
            <a:r>
              <a:rPr lang="en-US" sz="3100" dirty="0" err="1" smtClean="0"/>
              <a:t>lyase</a:t>
            </a:r>
            <a:r>
              <a:rPr lang="en-US" sz="3100" dirty="0" smtClean="0"/>
              <a:t> (chicken)</a:t>
            </a:r>
          </a:p>
          <a:p>
            <a:pPr>
              <a:buNone/>
            </a:pPr>
            <a:r>
              <a:rPr lang="en-US" sz="3100" dirty="0" err="1" smtClean="0"/>
              <a:t>ε</a:t>
            </a:r>
            <a:r>
              <a:rPr lang="en-US" sz="3100" dirty="0" smtClean="0"/>
              <a:t> </a:t>
            </a:r>
            <a:r>
              <a:rPr lang="en-US" sz="3100" dirty="0" err="1" smtClean="0"/>
              <a:t>crystallin</a:t>
            </a:r>
            <a:r>
              <a:rPr lang="en-US" sz="3100" dirty="0" smtClean="0"/>
              <a:t> is a lactate </a:t>
            </a:r>
            <a:r>
              <a:rPr lang="en-US" sz="3100" dirty="0" err="1" smtClean="0"/>
              <a:t>dehydrogenase</a:t>
            </a:r>
            <a:r>
              <a:rPr lang="en-US" sz="3100" dirty="0" smtClean="0"/>
              <a:t> B4 (duck)</a:t>
            </a:r>
          </a:p>
          <a:p>
            <a:pPr>
              <a:buNone/>
            </a:pPr>
            <a:r>
              <a:rPr lang="en-US" sz="3100" dirty="0" err="1" smtClean="0"/>
              <a:t>λ</a:t>
            </a:r>
            <a:r>
              <a:rPr lang="en-US" sz="3100" dirty="0" smtClean="0"/>
              <a:t> </a:t>
            </a:r>
            <a:r>
              <a:rPr lang="en-US" sz="3100" dirty="0" err="1" smtClean="0"/>
              <a:t>crystallin</a:t>
            </a:r>
            <a:r>
              <a:rPr lang="en-US" sz="3100" dirty="0" smtClean="0"/>
              <a:t> is a L-gulonate-3-dehydrogenase (</a:t>
            </a:r>
            <a:r>
              <a:rPr lang="en-US" sz="3100" dirty="0" err="1" smtClean="0"/>
              <a:t>rabit</a:t>
            </a:r>
            <a:r>
              <a:rPr lang="en-US" sz="3100" dirty="0" smtClean="0"/>
              <a:t>)</a:t>
            </a:r>
          </a:p>
          <a:p>
            <a:pPr>
              <a:buNone/>
            </a:pPr>
            <a:r>
              <a:rPr lang="en-US" sz="3100" dirty="0" err="1" smtClean="0"/>
              <a:t>Τ</a:t>
            </a:r>
            <a:r>
              <a:rPr lang="en-US" sz="3100" dirty="0" smtClean="0"/>
              <a:t> </a:t>
            </a:r>
            <a:r>
              <a:rPr lang="en-US" sz="3100" dirty="0" err="1" smtClean="0"/>
              <a:t>crystallin</a:t>
            </a:r>
            <a:r>
              <a:rPr lang="en-US" sz="3100" dirty="0" smtClean="0"/>
              <a:t> is a alpha-</a:t>
            </a:r>
            <a:r>
              <a:rPr lang="en-US" sz="3100" dirty="0" err="1" smtClean="0"/>
              <a:t>enolase</a:t>
            </a:r>
            <a:r>
              <a:rPr lang="en-US" sz="3100" dirty="0" smtClean="0"/>
              <a:t> (turtle, Lamprey)</a:t>
            </a:r>
          </a:p>
          <a:p>
            <a:pPr>
              <a:buNone/>
            </a:pPr>
            <a:endParaRPr lang="en-US" sz="3100" dirty="0" smtClean="0"/>
          </a:p>
          <a:p>
            <a:pPr>
              <a:buNone/>
            </a:pPr>
            <a:r>
              <a:rPr lang="en-US" sz="3100" dirty="0" smtClean="0"/>
              <a:t>…(12 examples; see </a:t>
            </a:r>
            <a:r>
              <a:rPr lang="en-US" sz="2800" dirty="0" smtClean="0"/>
              <a:t>p 62. </a:t>
            </a:r>
            <a:r>
              <a:rPr lang="en-US" sz="2800" dirty="0" err="1" smtClean="0"/>
              <a:t>Piatigorsky</a:t>
            </a:r>
            <a:r>
              <a:rPr lang="en-US" sz="3100" dirty="0" smtClean="0"/>
              <a:t>)</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457200" y="119827"/>
            <a:ext cx="8161208" cy="3359973"/>
            <a:chOff x="457200" y="3163530"/>
            <a:chExt cx="8161208" cy="3359973"/>
          </a:xfrm>
        </p:grpSpPr>
        <p:sp>
          <p:nvSpPr>
            <p:cNvPr id="33" name="Rectangle 32"/>
            <p:cNvSpPr/>
            <p:nvPr/>
          </p:nvSpPr>
          <p:spPr>
            <a:xfrm>
              <a:off x="457200" y="4716780"/>
              <a:ext cx="1727200" cy="6299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Gene A</a:t>
              </a:r>
              <a:endParaRPr lang="en-US" sz="3200" dirty="0"/>
            </a:p>
          </p:txBody>
        </p:sp>
        <p:sp>
          <p:nvSpPr>
            <p:cNvPr id="34" name="Rectangle 33"/>
            <p:cNvSpPr/>
            <p:nvPr/>
          </p:nvSpPr>
          <p:spPr>
            <a:xfrm>
              <a:off x="2984500" y="5184140"/>
              <a:ext cx="1727200" cy="6299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3200" dirty="0">
                  <a:solidFill>
                    <a:prstClr val="white"/>
                  </a:solidFill>
                </a:rPr>
                <a:t>Gene </a:t>
              </a:r>
              <a:r>
                <a:rPr lang="en-US" sz="3200" dirty="0" smtClean="0">
                  <a:solidFill>
                    <a:prstClr val="white"/>
                  </a:solidFill>
                </a:rPr>
                <a:t>A2</a:t>
              </a:r>
              <a:endParaRPr lang="en-US" sz="3200" dirty="0">
                <a:solidFill>
                  <a:prstClr val="white"/>
                </a:solidFill>
              </a:endParaRPr>
            </a:p>
          </p:txBody>
        </p:sp>
        <p:sp>
          <p:nvSpPr>
            <p:cNvPr id="35" name="Rectangle 34"/>
            <p:cNvSpPr/>
            <p:nvPr/>
          </p:nvSpPr>
          <p:spPr>
            <a:xfrm>
              <a:off x="2984500" y="4086860"/>
              <a:ext cx="1727200" cy="6299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3200" dirty="0">
                  <a:solidFill>
                    <a:prstClr val="white"/>
                  </a:solidFill>
                </a:rPr>
                <a:t>Gene </a:t>
              </a:r>
              <a:r>
                <a:rPr lang="en-US" sz="3200" dirty="0" smtClean="0">
                  <a:solidFill>
                    <a:prstClr val="white"/>
                  </a:solidFill>
                </a:rPr>
                <a:t>A1</a:t>
              </a:r>
              <a:endParaRPr lang="en-US" sz="3200" dirty="0">
                <a:solidFill>
                  <a:prstClr val="white"/>
                </a:solidFill>
              </a:endParaRPr>
            </a:p>
          </p:txBody>
        </p:sp>
        <p:sp>
          <p:nvSpPr>
            <p:cNvPr id="36" name="TextBox 35"/>
            <p:cNvSpPr txBox="1"/>
            <p:nvPr/>
          </p:nvSpPr>
          <p:spPr>
            <a:xfrm>
              <a:off x="1397000" y="3479800"/>
              <a:ext cx="1930749" cy="553998"/>
            </a:xfrm>
            <a:prstGeom prst="rect">
              <a:avLst/>
            </a:prstGeom>
            <a:noFill/>
          </p:spPr>
          <p:txBody>
            <a:bodyPr wrap="none" rtlCol="0">
              <a:spAutoFit/>
            </a:bodyPr>
            <a:lstStyle/>
            <a:p>
              <a:r>
                <a:rPr lang="en-US" sz="3000" dirty="0" smtClean="0"/>
                <a:t>duplication</a:t>
              </a:r>
              <a:endParaRPr lang="en-US" sz="3000" dirty="0"/>
            </a:p>
          </p:txBody>
        </p:sp>
        <p:sp>
          <p:nvSpPr>
            <p:cNvPr id="37" name="Rectangle 36"/>
            <p:cNvSpPr/>
            <p:nvPr/>
          </p:nvSpPr>
          <p:spPr>
            <a:xfrm>
              <a:off x="6515099" y="4086860"/>
              <a:ext cx="2103309" cy="629920"/>
            </a:xfrm>
            <a:prstGeom prst="rect">
              <a:avLst/>
            </a:prstGeom>
            <a:gradFill flip="none" rotWithShape="1">
              <a:gsLst>
                <a:gs pos="18000">
                  <a:srgbClr val="008000"/>
                </a:gs>
                <a:gs pos="100000">
                  <a:srgbClr val="FFFFFF">
                    <a:alpha val="71000"/>
                  </a:srgbClr>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3200" dirty="0">
                  <a:solidFill>
                    <a:prstClr val="white"/>
                  </a:solidFill>
                </a:rPr>
                <a:t>Gene</a:t>
              </a:r>
              <a:r>
                <a:rPr lang="en-US" sz="3200" dirty="0" smtClean="0">
                  <a:solidFill>
                    <a:prstClr val="white"/>
                  </a:solidFill>
                </a:rPr>
                <a:t> new</a:t>
              </a:r>
              <a:endParaRPr lang="en-US" sz="3200" dirty="0">
                <a:solidFill>
                  <a:prstClr val="white"/>
                </a:solidFill>
              </a:endParaRPr>
            </a:p>
          </p:txBody>
        </p:sp>
        <p:sp>
          <p:nvSpPr>
            <p:cNvPr id="38" name="Rectangle 37"/>
            <p:cNvSpPr/>
            <p:nvPr/>
          </p:nvSpPr>
          <p:spPr>
            <a:xfrm>
              <a:off x="6540500" y="5146040"/>
              <a:ext cx="1727200" cy="6299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3200" dirty="0">
                  <a:solidFill>
                    <a:prstClr val="white"/>
                  </a:solidFill>
                </a:rPr>
                <a:t>Gene </a:t>
              </a:r>
              <a:r>
                <a:rPr lang="en-US" sz="3200" dirty="0" smtClean="0">
                  <a:solidFill>
                    <a:prstClr val="white"/>
                  </a:solidFill>
                </a:rPr>
                <a:t>A2</a:t>
              </a:r>
              <a:endParaRPr lang="en-US" sz="3200" dirty="0">
                <a:solidFill>
                  <a:prstClr val="white"/>
                </a:solidFill>
              </a:endParaRPr>
            </a:p>
          </p:txBody>
        </p:sp>
        <p:cxnSp>
          <p:nvCxnSpPr>
            <p:cNvPr id="39" name="Straight Arrow Connector 38"/>
            <p:cNvCxnSpPr/>
            <p:nvPr/>
          </p:nvCxnSpPr>
          <p:spPr>
            <a:xfrm>
              <a:off x="2298700" y="5207000"/>
              <a:ext cx="609600" cy="429260"/>
            </a:xfrm>
            <a:prstGeom prst="straightConnector1">
              <a:avLst/>
            </a:prstGeom>
            <a:ln w="63500">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flipV="1">
              <a:off x="2298700" y="4520069"/>
              <a:ext cx="609600" cy="393422"/>
            </a:xfrm>
            <a:prstGeom prst="straightConnector1">
              <a:avLst/>
            </a:prstGeom>
            <a:ln w="63500">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5029200" y="4443869"/>
              <a:ext cx="1143000" cy="1588"/>
            </a:xfrm>
            <a:prstGeom prst="straightConnector1">
              <a:avLst/>
            </a:prstGeom>
            <a:ln w="63500">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a:off x="5016500" y="5459869"/>
              <a:ext cx="1143000" cy="1588"/>
            </a:xfrm>
            <a:prstGeom prst="straightConnector1">
              <a:avLst/>
            </a:prstGeom>
            <a:ln w="63500">
              <a:tailEnd type="arrow"/>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4572000" y="5692506"/>
              <a:ext cx="2232703" cy="830997"/>
            </a:xfrm>
            <a:prstGeom prst="rect">
              <a:avLst/>
            </a:prstGeom>
            <a:noFill/>
          </p:spPr>
          <p:txBody>
            <a:bodyPr wrap="none" rtlCol="0">
              <a:spAutoFit/>
            </a:bodyPr>
            <a:lstStyle/>
            <a:p>
              <a:r>
                <a:rPr lang="en-US" sz="2400" dirty="0" smtClean="0"/>
                <a:t>Preservation an </a:t>
              </a:r>
            </a:p>
            <a:p>
              <a:r>
                <a:rPr lang="en-US" sz="2400" dirty="0" smtClean="0"/>
                <a:t>original function</a:t>
              </a:r>
              <a:endParaRPr lang="en-US" sz="2400" dirty="0"/>
            </a:p>
          </p:txBody>
        </p:sp>
        <p:sp>
          <p:nvSpPr>
            <p:cNvPr id="44" name="TextBox 43"/>
            <p:cNvSpPr txBox="1"/>
            <p:nvPr/>
          </p:nvSpPr>
          <p:spPr>
            <a:xfrm>
              <a:off x="4734906" y="3163530"/>
              <a:ext cx="2069797" cy="1015663"/>
            </a:xfrm>
            <a:prstGeom prst="rect">
              <a:avLst/>
            </a:prstGeom>
            <a:noFill/>
          </p:spPr>
          <p:txBody>
            <a:bodyPr wrap="none" rtlCol="0">
              <a:spAutoFit/>
            </a:bodyPr>
            <a:lstStyle/>
            <a:p>
              <a:r>
                <a:rPr lang="en-US" sz="2000" dirty="0" smtClean="0"/>
                <a:t>Rapid mutations </a:t>
              </a:r>
            </a:p>
            <a:p>
              <a:r>
                <a:rPr lang="en-US" sz="2000" dirty="0" smtClean="0"/>
                <a:t>And acquisition of</a:t>
              </a:r>
            </a:p>
            <a:p>
              <a:r>
                <a:rPr lang="en-US" sz="2000" dirty="0" smtClean="0"/>
                <a:t>a new function</a:t>
              </a:r>
              <a:endParaRPr lang="en-US" sz="2000" dirty="0"/>
            </a:p>
          </p:txBody>
        </p:sp>
        <p:sp>
          <p:nvSpPr>
            <p:cNvPr id="45" name="5-Point Star 44"/>
            <p:cNvSpPr/>
            <p:nvPr/>
          </p:nvSpPr>
          <p:spPr>
            <a:xfrm>
              <a:off x="7914640" y="4115378"/>
              <a:ext cx="149860" cy="127630"/>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5-Point Star 45"/>
            <p:cNvSpPr/>
            <p:nvPr/>
          </p:nvSpPr>
          <p:spPr>
            <a:xfrm>
              <a:off x="6551930" y="3301370"/>
              <a:ext cx="149860" cy="127630"/>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5-Point Star 46"/>
            <p:cNvSpPr/>
            <p:nvPr/>
          </p:nvSpPr>
          <p:spPr>
            <a:xfrm>
              <a:off x="7391400" y="4115378"/>
              <a:ext cx="149860" cy="127630"/>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5-Point Star 47"/>
            <p:cNvSpPr/>
            <p:nvPr/>
          </p:nvSpPr>
          <p:spPr>
            <a:xfrm>
              <a:off x="6615430" y="4115378"/>
              <a:ext cx="149860" cy="127630"/>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5-Point Star 48"/>
            <p:cNvSpPr/>
            <p:nvPr/>
          </p:nvSpPr>
          <p:spPr>
            <a:xfrm>
              <a:off x="6804703" y="4115378"/>
              <a:ext cx="149860" cy="127630"/>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491396" y="4829139"/>
            <a:ext cx="7810500" cy="1761691"/>
            <a:chOff x="491396" y="4445469"/>
            <a:chExt cx="7810500" cy="1761691"/>
          </a:xfrm>
        </p:grpSpPr>
        <p:sp>
          <p:nvSpPr>
            <p:cNvPr id="6" name="Rectangle 5"/>
            <p:cNvSpPr/>
            <p:nvPr/>
          </p:nvSpPr>
          <p:spPr>
            <a:xfrm>
              <a:off x="491396" y="5109880"/>
              <a:ext cx="1727200" cy="6299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Gene A,</a:t>
              </a:r>
              <a:r>
                <a:rPr lang="en-US" sz="3200" dirty="0" smtClean="0">
                  <a:solidFill>
                    <a:srgbClr val="FF0000"/>
                  </a:solidFill>
                </a:rPr>
                <a:t>B</a:t>
              </a:r>
              <a:endParaRPr lang="en-US" sz="3200" dirty="0">
                <a:solidFill>
                  <a:srgbClr val="FF0000"/>
                </a:solidFill>
              </a:endParaRPr>
            </a:p>
          </p:txBody>
        </p:sp>
        <p:sp>
          <p:nvSpPr>
            <p:cNvPr id="7" name="Rectangle 6"/>
            <p:cNvSpPr/>
            <p:nvPr/>
          </p:nvSpPr>
          <p:spPr>
            <a:xfrm>
              <a:off x="3018696" y="5577240"/>
              <a:ext cx="1727200" cy="6299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3200" dirty="0">
                  <a:solidFill>
                    <a:prstClr val="white"/>
                  </a:solidFill>
                </a:rPr>
                <a:t>Gene </a:t>
              </a:r>
              <a:r>
                <a:rPr lang="en-US" sz="3200" dirty="0" smtClean="0">
                  <a:solidFill>
                    <a:prstClr val="white"/>
                  </a:solidFill>
                </a:rPr>
                <a:t>A,B</a:t>
              </a:r>
              <a:endParaRPr lang="en-US" sz="3200" dirty="0">
                <a:solidFill>
                  <a:prstClr val="white"/>
                </a:solidFill>
              </a:endParaRPr>
            </a:p>
          </p:txBody>
        </p:sp>
        <p:sp>
          <p:nvSpPr>
            <p:cNvPr id="8" name="Rectangle 7"/>
            <p:cNvSpPr/>
            <p:nvPr/>
          </p:nvSpPr>
          <p:spPr>
            <a:xfrm>
              <a:off x="3018696" y="4479960"/>
              <a:ext cx="1727200" cy="6299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3200" dirty="0">
                  <a:solidFill>
                    <a:prstClr val="white"/>
                  </a:solidFill>
                </a:rPr>
                <a:t>Gene </a:t>
              </a:r>
              <a:r>
                <a:rPr lang="en-US" sz="3200" dirty="0" smtClean="0">
                  <a:solidFill>
                    <a:prstClr val="white"/>
                  </a:solidFill>
                </a:rPr>
                <a:t>A,B</a:t>
              </a:r>
              <a:endParaRPr lang="en-US" sz="3200" dirty="0">
                <a:solidFill>
                  <a:prstClr val="white"/>
                </a:solidFill>
              </a:endParaRPr>
            </a:p>
          </p:txBody>
        </p:sp>
        <p:sp>
          <p:nvSpPr>
            <p:cNvPr id="9" name="TextBox 8"/>
            <p:cNvSpPr txBox="1"/>
            <p:nvPr/>
          </p:nvSpPr>
          <p:spPr>
            <a:xfrm>
              <a:off x="1510039" y="4445469"/>
              <a:ext cx="1348722" cy="400110"/>
            </a:xfrm>
            <a:prstGeom prst="rect">
              <a:avLst/>
            </a:prstGeom>
            <a:noFill/>
          </p:spPr>
          <p:txBody>
            <a:bodyPr wrap="none" rtlCol="0">
              <a:spAutoFit/>
            </a:bodyPr>
            <a:lstStyle/>
            <a:p>
              <a:r>
                <a:rPr lang="en-US" sz="2000" dirty="0" smtClean="0"/>
                <a:t>duplication</a:t>
              </a:r>
              <a:endParaRPr lang="en-US" sz="2000" dirty="0"/>
            </a:p>
          </p:txBody>
        </p:sp>
        <p:sp>
          <p:nvSpPr>
            <p:cNvPr id="10" name="Rectangle 9"/>
            <p:cNvSpPr/>
            <p:nvPr/>
          </p:nvSpPr>
          <p:spPr>
            <a:xfrm>
              <a:off x="6549295" y="4479960"/>
              <a:ext cx="1718405" cy="629920"/>
            </a:xfrm>
            <a:prstGeom prst="rect">
              <a:avLst/>
            </a:prstGeom>
            <a:gradFill flip="none" rotWithShape="1">
              <a:gsLst>
                <a:gs pos="18000">
                  <a:srgbClr val="008000"/>
                </a:gs>
                <a:gs pos="100000">
                  <a:srgbClr val="FFFFFF">
                    <a:alpha val="71000"/>
                  </a:srgbClr>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3200" dirty="0">
                  <a:solidFill>
                    <a:prstClr val="white"/>
                  </a:solidFill>
                </a:rPr>
                <a:t>Gene</a:t>
              </a:r>
              <a:r>
                <a:rPr lang="en-US" sz="3200" dirty="0" smtClean="0">
                  <a:solidFill>
                    <a:prstClr val="white"/>
                  </a:solidFill>
                </a:rPr>
                <a:t> B</a:t>
              </a:r>
              <a:endParaRPr lang="en-US" sz="3200" dirty="0">
                <a:solidFill>
                  <a:prstClr val="white"/>
                </a:solidFill>
              </a:endParaRPr>
            </a:p>
          </p:txBody>
        </p:sp>
        <p:sp>
          <p:nvSpPr>
            <p:cNvPr id="11" name="Rectangle 10"/>
            <p:cNvSpPr/>
            <p:nvPr/>
          </p:nvSpPr>
          <p:spPr>
            <a:xfrm>
              <a:off x="6574696" y="5539140"/>
              <a:ext cx="1727200" cy="6299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3200" dirty="0">
                  <a:solidFill>
                    <a:prstClr val="white"/>
                  </a:solidFill>
                </a:rPr>
                <a:t>Gene</a:t>
              </a:r>
              <a:r>
                <a:rPr lang="en-US" sz="3200" dirty="0" smtClean="0">
                  <a:solidFill>
                    <a:prstClr val="white"/>
                  </a:solidFill>
                </a:rPr>
                <a:t> A</a:t>
              </a:r>
              <a:endParaRPr lang="en-US" sz="3200" dirty="0">
                <a:solidFill>
                  <a:prstClr val="white"/>
                </a:solidFill>
              </a:endParaRPr>
            </a:p>
          </p:txBody>
        </p:sp>
        <p:cxnSp>
          <p:nvCxnSpPr>
            <p:cNvPr id="14" name="Straight Arrow Connector 13"/>
            <p:cNvCxnSpPr/>
            <p:nvPr/>
          </p:nvCxnSpPr>
          <p:spPr>
            <a:xfrm>
              <a:off x="2332896" y="5600100"/>
              <a:ext cx="609600" cy="429260"/>
            </a:xfrm>
            <a:prstGeom prst="straightConnector1">
              <a:avLst/>
            </a:prstGeom>
            <a:ln w="63500">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V="1">
              <a:off x="2332896" y="4913169"/>
              <a:ext cx="609600" cy="393422"/>
            </a:xfrm>
            <a:prstGeom prst="straightConnector1">
              <a:avLst/>
            </a:prstGeom>
            <a:ln w="63500">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5063396" y="4836969"/>
              <a:ext cx="1143000" cy="1588"/>
            </a:xfrm>
            <a:prstGeom prst="straightConnector1">
              <a:avLst/>
            </a:prstGeom>
            <a:ln w="63500">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5050696" y="5852969"/>
              <a:ext cx="1143000" cy="1588"/>
            </a:xfrm>
            <a:prstGeom prst="straightConnector1">
              <a:avLst/>
            </a:prstGeom>
            <a:ln w="63500">
              <a:tailEnd type="arrow"/>
            </a:ln>
          </p:spPr>
          <p:style>
            <a:lnRef idx="2">
              <a:schemeClr val="accent1"/>
            </a:lnRef>
            <a:fillRef idx="0">
              <a:schemeClr val="accent1"/>
            </a:fillRef>
            <a:effectRef idx="1">
              <a:schemeClr val="accent1"/>
            </a:effectRef>
            <a:fontRef idx="minor">
              <a:schemeClr val="tx1"/>
            </a:fontRef>
          </p:style>
        </p:cxnSp>
        <p:sp>
          <p:nvSpPr>
            <p:cNvPr id="28" name="5-Point Star 27"/>
            <p:cNvSpPr/>
            <p:nvPr/>
          </p:nvSpPr>
          <p:spPr>
            <a:xfrm>
              <a:off x="4411980" y="5739800"/>
              <a:ext cx="149860" cy="127630"/>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5-Point Star 29"/>
            <p:cNvSpPr/>
            <p:nvPr/>
          </p:nvSpPr>
          <p:spPr>
            <a:xfrm>
              <a:off x="4561840" y="5736857"/>
              <a:ext cx="149860" cy="127630"/>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5-Point Star 30"/>
            <p:cNvSpPr/>
            <p:nvPr/>
          </p:nvSpPr>
          <p:spPr>
            <a:xfrm>
              <a:off x="4194628" y="4645524"/>
              <a:ext cx="149860" cy="127630"/>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5-Point Star 31"/>
            <p:cNvSpPr/>
            <p:nvPr/>
          </p:nvSpPr>
          <p:spPr>
            <a:xfrm>
              <a:off x="4044768" y="4645524"/>
              <a:ext cx="149860" cy="127630"/>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extBox 49"/>
            <p:cNvSpPr txBox="1"/>
            <p:nvPr/>
          </p:nvSpPr>
          <p:spPr>
            <a:xfrm>
              <a:off x="4927054" y="5199990"/>
              <a:ext cx="1588045" cy="400110"/>
            </a:xfrm>
            <a:prstGeom prst="rect">
              <a:avLst/>
            </a:prstGeom>
            <a:noFill/>
          </p:spPr>
          <p:txBody>
            <a:bodyPr wrap="none" rtlCol="0">
              <a:spAutoFit/>
            </a:bodyPr>
            <a:lstStyle/>
            <a:p>
              <a:r>
                <a:rPr lang="en-US" sz="2000" dirty="0" smtClean="0"/>
                <a:t>specialization</a:t>
              </a:r>
              <a:endParaRPr lang="en-US" sz="2000" dirty="0"/>
            </a:p>
          </p:txBody>
        </p:sp>
      </p:grpSp>
      <p:sp>
        <p:nvSpPr>
          <p:cNvPr id="52" name="TextBox 51"/>
          <p:cNvSpPr txBox="1"/>
          <p:nvPr/>
        </p:nvSpPr>
        <p:spPr>
          <a:xfrm>
            <a:off x="350579" y="119827"/>
            <a:ext cx="2848644" cy="492443"/>
          </a:xfrm>
          <a:prstGeom prst="rect">
            <a:avLst/>
          </a:prstGeom>
          <a:noFill/>
        </p:spPr>
        <p:txBody>
          <a:bodyPr wrap="none" rtlCol="0">
            <a:spAutoFit/>
          </a:bodyPr>
          <a:lstStyle/>
          <a:p>
            <a:r>
              <a:rPr lang="en-US" sz="2600" b="1" dirty="0" smtClean="0">
                <a:solidFill>
                  <a:srgbClr val="FF0000"/>
                </a:solidFill>
              </a:rPr>
              <a:t>COMMON SCHEME</a:t>
            </a:r>
            <a:endParaRPr lang="en-US" sz="2600" b="1" dirty="0">
              <a:solidFill>
                <a:srgbClr val="FF0000"/>
              </a:solidFill>
            </a:endParaRPr>
          </a:p>
        </p:txBody>
      </p:sp>
      <p:sp>
        <p:nvSpPr>
          <p:cNvPr id="53" name="TextBox 52"/>
          <p:cNvSpPr txBox="1"/>
          <p:nvPr/>
        </p:nvSpPr>
        <p:spPr>
          <a:xfrm>
            <a:off x="170052" y="4112999"/>
            <a:ext cx="3532588" cy="492443"/>
          </a:xfrm>
          <a:prstGeom prst="rect">
            <a:avLst/>
          </a:prstGeom>
          <a:noFill/>
        </p:spPr>
        <p:txBody>
          <a:bodyPr wrap="none" rtlCol="0">
            <a:spAutoFit/>
          </a:bodyPr>
          <a:lstStyle/>
          <a:p>
            <a:r>
              <a:rPr lang="en-US" sz="2600" b="1" dirty="0" smtClean="0">
                <a:solidFill>
                  <a:srgbClr val="FF0000"/>
                </a:solidFill>
              </a:rPr>
              <a:t>GENE SHARING SCHEME</a:t>
            </a:r>
            <a:endParaRPr lang="en-US" sz="2600" b="1"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662" y="132298"/>
            <a:ext cx="8389138" cy="935889"/>
          </a:xfrm>
          <a:effectLst>
            <a:glow rad="190500">
              <a:schemeClr val="accent6">
                <a:alpha val="75000"/>
              </a:schemeClr>
            </a:glow>
            <a:outerShdw blurRad="76200" dir="13500000" sy="23000" kx="1200000" algn="br" rotWithShape="0">
              <a:srgbClr val="000000">
                <a:alpha val="15000"/>
              </a:srgbClr>
            </a:outerShdw>
          </a:effectLst>
        </p:spPr>
        <p:style>
          <a:lnRef idx="1">
            <a:schemeClr val="accent3"/>
          </a:lnRef>
          <a:fillRef idx="2">
            <a:schemeClr val="accent3"/>
          </a:fillRef>
          <a:effectRef idx="1">
            <a:schemeClr val="accent3"/>
          </a:effectRef>
          <a:fontRef idx="minor">
            <a:schemeClr val="dk1"/>
          </a:fontRef>
        </p:style>
        <p:txBody>
          <a:bodyPr>
            <a:noAutofit/>
          </a:bodyPr>
          <a:lstStyle/>
          <a:p>
            <a:r>
              <a:rPr lang="en-US" sz="3900" dirty="0" smtClean="0"/>
              <a:t>Large proteins have small active sites </a:t>
            </a:r>
            <a:endParaRPr lang="en-US" sz="3900" dirty="0"/>
          </a:p>
        </p:txBody>
      </p:sp>
      <p:pic>
        <p:nvPicPr>
          <p:cNvPr id="4" name="Picture 3" descr="Screen shot 2011-02-07 at 12.38.53 PM.png"/>
          <p:cNvPicPr>
            <a:picLocks noChangeAspect="1"/>
          </p:cNvPicPr>
          <p:nvPr/>
        </p:nvPicPr>
        <p:blipFill>
          <a:blip r:embed="rId2"/>
          <a:stretch>
            <a:fillRect/>
          </a:stretch>
        </p:blipFill>
        <p:spPr>
          <a:xfrm>
            <a:off x="1198922" y="1677123"/>
            <a:ext cx="6336941" cy="5180877"/>
          </a:xfrm>
          <a:prstGeom prst="rect">
            <a:avLst/>
          </a:prstGeom>
        </p:spPr>
      </p:pic>
      <p:sp>
        <p:nvSpPr>
          <p:cNvPr id="6" name="TextBox 5"/>
          <p:cNvSpPr txBox="1"/>
          <p:nvPr/>
        </p:nvSpPr>
        <p:spPr>
          <a:xfrm>
            <a:off x="1475079" y="1068187"/>
            <a:ext cx="7078192" cy="538609"/>
          </a:xfrm>
          <a:prstGeom prst="rect">
            <a:avLst/>
          </a:prstGeom>
          <a:noFill/>
        </p:spPr>
        <p:txBody>
          <a:bodyPr wrap="none" rtlCol="0">
            <a:spAutoFit/>
          </a:bodyPr>
          <a:lstStyle/>
          <a:p>
            <a:r>
              <a:rPr lang="en-US" sz="2900" dirty="0" smtClean="0">
                <a:solidFill>
                  <a:srgbClr val="FF0000"/>
                </a:solidFill>
              </a:rPr>
              <a:t>Plenty of room for a new function to arrive !!!</a:t>
            </a:r>
            <a:endParaRPr lang="en-US" sz="2900" dirty="0">
              <a:solidFill>
                <a:srgbClr val="FF0000"/>
              </a:solidFill>
            </a:endParaRPr>
          </a:p>
        </p:txBody>
      </p:sp>
      <p:cxnSp>
        <p:nvCxnSpPr>
          <p:cNvPr id="5" name="Straight Connector 4"/>
          <p:cNvCxnSpPr/>
          <p:nvPr/>
        </p:nvCxnSpPr>
        <p:spPr>
          <a:xfrm flipV="1">
            <a:off x="3393342" y="5287226"/>
            <a:ext cx="746098" cy="625750"/>
          </a:xfrm>
          <a:prstGeom prst="line">
            <a:avLst/>
          </a:prstGeom>
          <a:ln w="53975">
            <a:solidFill>
              <a:srgbClr val="0000FF"/>
            </a:solidFill>
            <a:tailEnd type="triangle" w="lg"/>
          </a:ln>
          <a:effectLst>
            <a:glow rad="76200">
              <a:srgbClr val="FF0000">
                <a:alpha val="75000"/>
              </a:srgb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2315147" y="4337401"/>
            <a:ext cx="807623" cy="385639"/>
          </a:xfrm>
          <a:prstGeom prst="line">
            <a:avLst/>
          </a:prstGeom>
          <a:ln w="53975">
            <a:solidFill>
              <a:srgbClr val="0000FF"/>
            </a:solidFill>
            <a:tailEnd type="triangle" w="lg"/>
          </a:ln>
          <a:effectLst>
            <a:glow rad="76200">
              <a:srgbClr val="FF0000">
                <a:alpha val="75000"/>
              </a:srgb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10800000" flipV="1">
            <a:off x="5746129" y="5745629"/>
            <a:ext cx="715751" cy="431943"/>
          </a:xfrm>
          <a:prstGeom prst="line">
            <a:avLst/>
          </a:prstGeom>
          <a:ln w="53975">
            <a:solidFill>
              <a:srgbClr val="0000FF"/>
            </a:solidFill>
            <a:tailEnd type="triangle" w="lg"/>
          </a:ln>
          <a:effectLst>
            <a:glow rad="76200">
              <a:srgbClr val="FF0000">
                <a:alpha val="75000"/>
              </a:srgb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446"/>
            <a:ext cx="8229600" cy="1696185"/>
          </a:xfrm>
          <a:effectLst>
            <a:glow rad="190500">
              <a:schemeClr val="accent6">
                <a:alpha val="75000"/>
              </a:schemeClr>
            </a:glow>
            <a:outerShdw blurRad="76200" dir="13500000" sy="23000" kx="1200000" algn="br" rotWithShape="0">
              <a:srgbClr val="000000">
                <a:alpha val="15000"/>
              </a:srgbClr>
            </a:outerShdw>
          </a:effectLst>
        </p:spPr>
        <p:style>
          <a:lnRef idx="1">
            <a:schemeClr val="accent3"/>
          </a:lnRef>
          <a:fillRef idx="2">
            <a:schemeClr val="accent3"/>
          </a:fillRef>
          <a:effectRef idx="1">
            <a:schemeClr val="accent3"/>
          </a:effectRef>
          <a:fontRef idx="minor">
            <a:schemeClr val="dk1"/>
          </a:fontRef>
        </p:style>
        <p:txBody>
          <a:bodyPr anchor="t">
            <a:normAutofit fontScale="90000"/>
          </a:bodyPr>
          <a:lstStyle/>
          <a:p>
            <a:r>
              <a:rPr lang="en-US" dirty="0" smtClean="0">
                <a:solidFill>
                  <a:srgbClr val="0000FF"/>
                </a:solidFill>
              </a:rPr>
              <a:t>Hemoglobin</a:t>
            </a:r>
            <a:r>
              <a:rPr lang="en-US" dirty="0" smtClean="0"/>
              <a:t> binds </a:t>
            </a:r>
            <a:r>
              <a:rPr lang="en-US" dirty="0" smtClean="0">
                <a:solidFill>
                  <a:srgbClr val="FF0000"/>
                </a:solidFill>
              </a:rPr>
              <a:t>oxygen</a:t>
            </a:r>
            <a:r>
              <a:rPr lang="en-US" dirty="0" smtClean="0"/>
              <a:t> molecules</a:t>
            </a:r>
            <a:br>
              <a:rPr lang="en-US" dirty="0" smtClean="0"/>
            </a:br>
            <a:r>
              <a:rPr lang="en-US" sz="2667" dirty="0" smtClean="0"/>
              <a:t>Acknowledgement to  Janet </a:t>
            </a:r>
            <a:r>
              <a:rPr lang="en-US" sz="2667" dirty="0" err="1" smtClean="0"/>
              <a:t>Iwasa</a:t>
            </a:r>
            <a:r>
              <a:rPr lang="en-US" sz="2667" dirty="0" smtClean="0"/>
              <a:t/>
            </a:r>
            <a:br>
              <a:rPr lang="en-US" sz="2667" dirty="0" smtClean="0"/>
            </a:br>
            <a:r>
              <a:rPr lang="en-US" sz="2222" dirty="0" err="1" smtClean="0"/>
              <a:t>https://iwasa.hms.harvard.edu/project_pages/hemoglobin/hemoglobin.html</a:t>
            </a:r>
            <a:r>
              <a:rPr lang="en-US" dirty="0" smtClean="0"/>
              <a:t/>
            </a:r>
            <a:br>
              <a:rPr lang="en-US" dirty="0" smtClean="0"/>
            </a:br>
            <a:endParaRPr lang="en-US" dirty="0"/>
          </a:p>
        </p:txBody>
      </p:sp>
      <p:pic>
        <p:nvPicPr>
          <p:cNvPr id="4" name="Picture 3" descr="Screen shot 2011-02-10 at 2.23.38 PM.png"/>
          <p:cNvPicPr>
            <a:picLocks noChangeAspect="1"/>
          </p:cNvPicPr>
          <p:nvPr/>
        </p:nvPicPr>
        <p:blipFill>
          <a:blip r:embed="rId2"/>
          <a:stretch>
            <a:fillRect/>
          </a:stretch>
        </p:blipFill>
        <p:spPr>
          <a:xfrm>
            <a:off x="856610" y="1759951"/>
            <a:ext cx="7430779" cy="5046369"/>
          </a:xfrm>
          <a:prstGeom prst="rect">
            <a:avLst/>
          </a:prstGeom>
        </p:spPr>
      </p:pic>
      <p:grpSp>
        <p:nvGrpSpPr>
          <p:cNvPr id="9" name="Group 8"/>
          <p:cNvGrpSpPr/>
          <p:nvPr/>
        </p:nvGrpSpPr>
        <p:grpSpPr>
          <a:xfrm>
            <a:off x="3007804" y="2063168"/>
            <a:ext cx="4056323" cy="3825063"/>
            <a:chOff x="3007804" y="2063168"/>
            <a:chExt cx="4056323" cy="3825063"/>
          </a:xfrm>
        </p:grpSpPr>
        <p:sp>
          <p:nvSpPr>
            <p:cNvPr id="5" name="Right Arrow 4"/>
            <p:cNvSpPr/>
            <p:nvPr/>
          </p:nvSpPr>
          <p:spPr>
            <a:xfrm rot="7573504">
              <a:off x="6406886" y="3183239"/>
              <a:ext cx="822960" cy="491522"/>
            </a:xfrm>
            <a:prstGeom prst="rightArrow">
              <a:avLst>
                <a:gd name="adj1" fmla="val 23384"/>
                <a:gd name="adj2" fmla="val 54624"/>
              </a:avLst>
            </a:prstGeom>
            <a:gradFill flip="none" rotWithShape="1">
              <a:gsLst>
                <a:gs pos="0">
                  <a:srgbClr val="FF0000"/>
                </a:gs>
                <a:gs pos="100000">
                  <a:srgbClr val="FFFFFF"/>
                </a:gs>
              </a:gsLst>
              <a:lin ang="7200000" scaled="0"/>
              <a:tileRect/>
            </a:gradFill>
            <a:ln/>
          </p:spPr>
          <p:style>
            <a:lnRef idx="1">
              <a:schemeClr val="accent1"/>
            </a:lnRef>
            <a:fillRef idx="3">
              <a:schemeClr val="accent1"/>
            </a:fillRef>
            <a:effectRef idx="2">
              <a:schemeClr val="accent1"/>
            </a:effectRef>
            <a:fontRef idx="minor">
              <a:schemeClr val="lt1"/>
            </a:fontRef>
          </p:style>
        </p:sp>
        <p:sp>
          <p:nvSpPr>
            <p:cNvPr id="6" name="Right Arrow 5"/>
            <p:cNvSpPr/>
            <p:nvPr/>
          </p:nvSpPr>
          <p:spPr>
            <a:xfrm rot="7573504">
              <a:off x="4601944" y="2228887"/>
              <a:ext cx="822960" cy="491522"/>
            </a:xfrm>
            <a:prstGeom prst="rightArrow">
              <a:avLst>
                <a:gd name="adj1" fmla="val 23384"/>
                <a:gd name="adj2" fmla="val 54624"/>
              </a:avLst>
            </a:prstGeom>
            <a:gradFill flip="none" rotWithShape="1">
              <a:gsLst>
                <a:gs pos="0">
                  <a:srgbClr val="FF0000"/>
                </a:gs>
                <a:gs pos="100000">
                  <a:srgbClr val="FFFFFF"/>
                </a:gs>
              </a:gsLst>
              <a:lin ang="7200000" scaled="0"/>
              <a:tileRect/>
            </a:gradFill>
            <a:ln/>
          </p:spPr>
          <p:style>
            <a:lnRef idx="1">
              <a:schemeClr val="accent1"/>
            </a:lnRef>
            <a:fillRef idx="3">
              <a:schemeClr val="accent1"/>
            </a:fillRef>
            <a:effectRef idx="2">
              <a:schemeClr val="accent1"/>
            </a:effectRef>
            <a:fontRef idx="minor">
              <a:schemeClr val="lt1"/>
            </a:fontRef>
          </p:style>
        </p:sp>
        <p:sp>
          <p:nvSpPr>
            <p:cNvPr id="7" name="Right Arrow 6"/>
            <p:cNvSpPr/>
            <p:nvPr/>
          </p:nvSpPr>
          <p:spPr>
            <a:xfrm rot="7573504">
              <a:off x="2842085" y="4053535"/>
              <a:ext cx="822960" cy="491522"/>
            </a:xfrm>
            <a:prstGeom prst="rightArrow">
              <a:avLst>
                <a:gd name="adj1" fmla="val 23384"/>
                <a:gd name="adj2" fmla="val 54624"/>
              </a:avLst>
            </a:prstGeom>
            <a:gradFill flip="none" rotWithShape="1">
              <a:gsLst>
                <a:gs pos="0">
                  <a:srgbClr val="FF0000"/>
                </a:gs>
                <a:gs pos="100000">
                  <a:srgbClr val="FFFFFF"/>
                </a:gs>
              </a:gsLst>
              <a:lin ang="7200000" scaled="0"/>
              <a:tileRect/>
            </a:gradFill>
            <a:ln/>
          </p:spPr>
          <p:style>
            <a:lnRef idx="1">
              <a:schemeClr val="accent1"/>
            </a:lnRef>
            <a:fillRef idx="3">
              <a:schemeClr val="accent1"/>
            </a:fillRef>
            <a:effectRef idx="2">
              <a:schemeClr val="accent1"/>
            </a:effectRef>
            <a:fontRef idx="minor">
              <a:schemeClr val="lt1"/>
            </a:fontRef>
          </p:style>
        </p:sp>
        <p:sp>
          <p:nvSpPr>
            <p:cNvPr id="8" name="Right Arrow 7"/>
            <p:cNvSpPr/>
            <p:nvPr/>
          </p:nvSpPr>
          <p:spPr>
            <a:xfrm rot="7573504">
              <a:off x="4469564" y="5230990"/>
              <a:ext cx="822960" cy="491522"/>
            </a:xfrm>
            <a:prstGeom prst="rightArrow">
              <a:avLst>
                <a:gd name="adj1" fmla="val 23384"/>
                <a:gd name="adj2" fmla="val 54624"/>
              </a:avLst>
            </a:prstGeom>
            <a:gradFill flip="none" rotWithShape="1">
              <a:gsLst>
                <a:gs pos="0">
                  <a:srgbClr val="FF0000"/>
                </a:gs>
                <a:gs pos="100000">
                  <a:srgbClr val="FFFFFF"/>
                </a:gs>
              </a:gsLst>
              <a:lin ang="7200000" scaled="0"/>
              <a:tileRect/>
            </a:gradFill>
            <a:ln/>
          </p:spPr>
          <p:style>
            <a:lnRef idx="1">
              <a:schemeClr val="accent1"/>
            </a:lnRef>
            <a:fillRef idx="3">
              <a:schemeClr val="accent1"/>
            </a:fillRef>
            <a:effectRef idx="2">
              <a:schemeClr val="accent1"/>
            </a:effectRef>
            <a:fontRef idx="minor">
              <a:schemeClr val="lt1"/>
            </a:fontRef>
          </p:style>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5" presetClass="emph" presetSubtype="0" fill="hold" nodeType="clickEffect">
                                  <p:stCondLst>
                                    <p:cond delay="0"/>
                                  </p:stCondLst>
                                  <p:childTnLst>
                                    <p:anim calcmode="discrete" valueType="str">
                                      <p:cBhvr>
                                        <p:cTn id="10" dur="1000" fill="hold"/>
                                        <p:tgtEl>
                                          <p:spTgt spid="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3700" y="495300"/>
            <a:ext cx="4483100" cy="2844800"/>
          </a:xfrm>
        </p:spPr>
        <p:txBody>
          <a:bodyPr>
            <a:noAutofit/>
          </a:bodyPr>
          <a:lstStyle/>
          <a:p>
            <a:r>
              <a:rPr lang="en-US" sz="2800" dirty="0" smtClean="0"/>
              <a:t>This book explores the weaknesses of Darwinian theory from the perspective of someone who has been at the cutting-edge of genetic research. </a:t>
            </a:r>
            <a:br>
              <a:rPr lang="en-US" sz="2800" dirty="0" smtClean="0"/>
            </a:br>
            <a:endParaRPr lang="en-US" sz="2800" dirty="0"/>
          </a:p>
        </p:txBody>
      </p:sp>
      <p:pic>
        <p:nvPicPr>
          <p:cNvPr id="5" name="Picture 4" descr="Screen shot 2011-01-23 at 2.17.35 PM.png"/>
          <p:cNvPicPr>
            <a:picLocks noChangeAspect="1"/>
          </p:cNvPicPr>
          <p:nvPr/>
        </p:nvPicPr>
        <p:blipFill>
          <a:blip r:embed="rId2"/>
          <a:stretch>
            <a:fillRect/>
          </a:stretch>
        </p:blipFill>
        <p:spPr>
          <a:xfrm>
            <a:off x="0" y="56585"/>
            <a:ext cx="4203700" cy="627436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42" y="274637"/>
            <a:ext cx="8473658" cy="1510351"/>
          </a:xfrm>
          <a:effectLst>
            <a:glow rad="190500">
              <a:schemeClr val="accent6">
                <a:alpha val="75000"/>
              </a:schemeClr>
            </a:glow>
            <a:outerShdw blurRad="76200" dir="13500000" sy="23000" kx="1200000" algn="br" rotWithShape="0">
              <a:srgbClr val="000000">
                <a:alpha val="15000"/>
              </a:srgbClr>
            </a:outerShdw>
          </a:effectLst>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dirty="0" smtClean="0"/>
              <a:t>Old Doctrine in Protein Biology:</a:t>
            </a:r>
            <a:br>
              <a:rPr lang="en-US" dirty="0" smtClean="0"/>
            </a:br>
            <a:r>
              <a:rPr lang="en-US" sz="3111" dirty="0" smtClean="0"/>
              <a:t>Proteins are dozens of times larger than their active sites in order to keep their shapes despite thermal motion</a:t>
            </a:r>
            <a:endParaRPr lang="en-US" sz="3111" dirty="0"/>
          </a:p>
        </p:txBody>
      </p:sp>
      <p:sp>
        <p:nvSpPr>
          <p:cNvPr id="4" name="TextBox 3"/>
          <p:cNvSpPr txBox="1"/>
          <p:nvPr/>
        </p:nvSpPr>
        <p:spPr>
          <a:xfrm>
            <a:off x="905845" y="2078032"/>
            <a:ext cx="7132641"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dirty="0" smtClean="0">
                <a:hlinkClick r:id="rId2"/>
              </a:rPr>
              <a:t>http://www.ks.uiuc.edu/Gallery/Movies/</a:t>
            </a:r>
            <a:endParaRPr lang="en-US" sz="2400" dirty="0" smtClean="0"/>
          </a:p>
          <a:p>
            <a:r>
              <a:rPr lang="en-US" sz="2400" dirty="0" smtClean="0">
                <a:hlinkClick r:id="rId3"/>
              </a:rPr>
              <a:t>http://www.youtube.com/watch?v=ManrtvnpiI0</a:t>
            </a:r>
            <a:r>
              <a:rPr lang="en-US" sz="2400" dirty="0" smtClean="0"/>
              <a:t> </a:t>
            </a:r>
          </a:p>
        </p:txBody>
      </p:sp>
      <p:sp>
        <p:nvSpPr>
          <p:cNvPr id="5" name="TextBox 4"/>
          <p:cNvSpPr txBox="1"/>
          <p:nvPr/>
        </p:nvSpPr>
        <p:spPr>
          <a:xfrm>
            <a:off x="721003" y="6331828"/>
            <a:ext cx="6539658" cy="369332"/>
          </a:xfrm>
          <a:prstGeom prst="rect">
            <a:avLst/>
          </a:prstGeom>
          <a:noFill/>
        </p:spPr>
        <p:txBody>
          <a:bodyPr wrap="none" rtlCol="0">
            <a:spAutoFit/>
          </a:bodyPr>
          <a:lstStyle/>
          <a:p>
            <a:r>
              <a:rPr lang="en-US" dirty="0" smtClean="0">
                <a:hlinkClick r:id="rId4"/>
              </a:rPr>
              <a:t>http://www.youtube.com/watch?v=meNEUTn9Atg&amp;feature=related</a:t>
            </a:r>
            <a:r>
              <a:rPr lang="en-US" dirty="0" smtClean="0"/>
              <a:t> </a:t>
            </a:r>
            <a:endParaRPr lang="en-US" dirty="0"/>
          </a:p>
        </p:txBody>
      </p:sp>
      <p:sp>
        <p:nvSpPr>
          <p:cNvPr id="6" name="TextBox 5"/>
          <p:cNvSpPr txBox="1"/>
          <p:nvPr/>
        </p:nvSpPr>
        <p:spPr>
          <a:xfrm>
            <a:off x="721003" y="5962496"/>
            <a:ext cx="4685898" cy="369332"/>
          </a:xfrm>
          <a:prstGeom prst="rect">
            <a:avLst/>
          </a:prstGeom>
          <a:noFill/>
        </p:spPr>
        <p:txBody>
          <a:bodyPr wrap="none" rtlCol="0">
            <a:spAutoFit/>
          </a:bodyPr>
          <a:lstStyle/>
          <a:p>
            <a:r>
              <a:rPr lang="en-US" dirty="0" smtClean="0">
                <a:hlinkClick r:id="rId5"/>
              </a:rPr>
              <a:t>http://www.youtube.com/watch?v=J8-C9SaPeIY</a:t>
            </a:r>
            <a:r>
              <a:rPr lang="en-US" dirty="0" smtClean="0"/>
              <a:t>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glow rad="228600">
              <a:schemeClr val="accent1">
                <a:alpha val="75000"/>
              </a:schemeClr>
            </a:glow>
            <a:outerShdw blurRad="76200" dir="13500000" sy="23000" kx="1200000" algn="br" rotWithShape="0">
              <a:srgbClr val="000000">
                <a:alpha val="15000"/>
              </a:srgbClr>
            </a:outerShdw>
          </a:effectLst>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dirty="0" smtClean="0"/>
              <a:t>Topic 2: Often proteins are multi-functional molecules</a:t>
            </a:r>
            <a:endParaRPr lang="en-US" dirty="0"/>
          </a:p>
        </p:txBody>
      </p:sp>
      <p:pic>
        <p:nvPicPr>
          <p:cNvPr id="4" name="Content Placeholder 3" descr="Screen shot 2011-02-10 at 2.23.38 PM.png"/>
          <p:cNvPicPr>
            <a:picLocks noGrp="1" noChangeAspect="1"/>
          </p:cNvPicPr>
          <p:nvPr>
            <p:ph idx="1"/>
          </p:nvPr>
        </p:nvPicPr>
        <p:blipFill>
          <a:blip r:embed="rId2"/>
          <a:srcRect l="-11742" r="-11742"/>
          <a:stretch>
            <a:fillRect/>
          </a:stretch>
        </p:blipFill>
        <p:spPr>
          <a:xfrm rot="16200000">
            <a:off x="-1377843" y="2264310"/>
            <a:ext cx="6715240" cy="3693123"/>
          </a:xfrm>
        </p:spPr>
      </p:pic>
      <p:sp>
        <p:nvSpPr>
          <p:cNvPr id="5" name="TextBox 4"/>
          <p:cNvSpPr txBox="1"/>
          <p:nvPr/>
        </p:nvSpPr>
        <p:spPr>
          <a:xfrm>
            <a:off x="4316119" y="1980361"/>
            <a:ext cx="4660250" cy="3093154"/>
          </a:xfrm>
          <a:prstGeom prst="rect">
            <a:avLst/>
          </a:prstGeom>
          <a:noFill/>
        </p:spPr>
        <p:txBody>
          <a:bodyPr wrap="none" rtlCol="0">
            <a:spAutoFit/>
          </a:bodyPr>
          <a:lstStyle/>
          <a:p>
            <a:r>
              <a:rPr lang="en-US" sz="3900" dirty="0" smtClean="0"/>
              <a:t>HEMOGLOBINS:</a:t>
            </a:r>
          </a:p>
          <a:p>
            <a:pPr marL="342900" indent="-342900">
              <a:buAutoNum type="arabicParenR"/>
            </a:pPr>
            <a:r>
              <a:rPr lang="en-US" sz="3900" dirty="0" smtClean="0"/>
              <a:t>Transport </a:t>
            </a:r>
            <a:r>
              <a:rPr lang="en-US" sz="3900" b="1" dirty="0" smtClean="0"/>
              <a:t>O</a:t>
            </a:r>
            <a:r>
              <a:rPr lang="en-US" sz="3900" b="1" baseline="-25000" dirty="0" smtClean="0"/>
              <a:t>2</a:t>
            </a:r>
          </a:p>
          <a:p>
            <a:pPr marL="342900" indent="-342900">
              <a:buAutoNum type="arabicParenR"/>
            </a:pPr>
            <a:r>
              <a:rPr lang="en-US" sz="3900" dirty="0" smtClean="0"/>
              <a:t>Transport </a:t>
            </a:r>
            <a:r>
              <a:rPr lang="en-US" sz="3900" b="1" dirty="0" smtClean="0"/>
              <a:t>CO</a:t>
            </a:r>
            <a:r>
              <a:rPr lang="en-US" sz="3900" b="1" baseline="-25000" dirty="0" smtClean="0"/>
              <a:t>2</a:t>
            </a:r>
          </a:p>
          <a:p>
            <a:pPr marL="342900" indent="-342900">
              <a:buAutoNum type="arabicParenR"/>
            </a:pPr>
            <a:r>
              <a:rPr lang="en-US" sz="3900" dirty="0" smtClean="0"/>
              <a:t>Transport </a:t>
            </a:r>
            <a:r>
              <a:rPr lang="en-US" sz="3900" b="1" dirty="0" smtClean="0"/>
              <a:t>NO</a:t>
            </a:r>
          </a:p>
          <a:p>
            <a:pPr marL="342900" indent="-342900">
              <a:buAutoNum type="arabicParenR"/>
            </a:pPr>
            <a:r>
              <a:rPr lang="en-US" sz="3900" dirty="0" smtClean="0"/>
              <a:t> etc. (</a:t>
            </a:r>
            <a:r>
              <a:rPr lang="en-US" sz="3900" smtClean="0"/>
              <a:t>see Wikipedia) </a:t>
            </a:r>
            <a:endParaRPr lang="en-US" sz="3900"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446"/>
            <a:ext cx="8229600" cy="1696185"/>
          </a:xfrm>
          <a:effectLst>
            <a:glow rad="190500">
              <a:schemeClr val="accent6">
                <a:alpha val="75000"/>
              </a:schemeClr>
            </a:glow>
            <a:outerShdw blurRad="76200" dir="13500000" sy="23000" kx="1200000" algn="br" rotWithShape="0">
              <a:srgbClr val="000000">
                <a:alpha val="15000"/>
              </a:srgbClr>
            </a:outerShdw>
          </a:effectLst>
        </p:spPr>
        <p:style>
          <a:lnRef idx="1">
            <a:schemeClr val="accent3"/>
          </a:lnRef>
          <a:fillRef idx="2">
            <a:schemeClr val="accent3"/>
          </a:fillRef>
          <a:effectRef idx="1">
            <a:schemeClr val="accent3"/>
          </a:effectRef>
          <a:fontRef idx="minor">
            <a:schemeClr val="dk1"/>
          </a:fontRef>
        </p:style>
        <p:txBody>
          <a:bodyPr anchor="t">
            <a:normAutofit fontScale="90000"/>
          </a:bodyPr>
          <a:lstStyle/>
          <a:p>
            <a:r>
              <a:rPr lang="en-US" dirty="0" smtClean="0">
                <a:solidFill>
                  <a:srgbClr val="0000FF"/>
                </a:solidFill>
              </a:rPr>
              <a:t>Hemoglobin movements</a:t>
            </a:r>
            <a:r>
              <a:rPr lang="en-US" dirty="0" smtClean="0"/>
              <a:t/>
            </a:r>
            <a:br>
              <a:rPr lang="en-US" dirty="0" smtClean="0"/>
            </a:br>
            <a:r>
              <a:rPr lang="en-US" sz="2667" dirty="0" smtClean="0"/>
              <a:t>Acknowledgement to  Janet </a:t>
            </a:r>
            <a:r>
              <a:rPr lang="en-US" sz="2667" dirty="0" err="1" smtClean="0"/>
              <a:t>Iwasa</a:t>
            </a:r>
            <a:r>
              <a:rPr lang="en-US" sz="2667" dirty="0" smtClean="0"/>
              <a:t/>
            </a:r>
            <a:br>
              <a:rPr lang="en-US" sz="2667" dirty="0" smtClean="0"/>
            </a:br>
            <a:r>
              <a:rPr lang="en-US" sz="2222" dirty="0" err="1" smtClean="0"/>
              <a:t>https://iwasa.hms.harvard.edu/project_pages/hemoglobin/hemoglobin.html</a:t>
            </a:r>
            <a:r>
              <a:rPr lang="en-US" dirty="0" smtClean="0"/>
              <a:t/>
            </a:r>
            <a:br>
              <a:rPr lang="en-US" dirty="0" smtClean="0"/>
            </a:br>
            <a:endParaRPr lang="en-US" dirty="0"/>
          </a:p>
        </p:txBody>
      </p:sp>
      <p:pic>
        <p:nvPicPr>
          <p:cNvPr id="4" name="Picture 3" descr="Screen shot 2011-02-10 at 2.23.38 PM.png"/>
          <p:cNvPicPr>
            <a:picLocks noChangeAspect="1"/>
          </p:cNvPicPr>
          <p:nvPr/>
        </p:nvPicPr>
        <p:blipFill>
          <a:blip r:embed="rId2"/>
          <a:stretch>
            <a:fillRect/>
          </a:stretch>
        </p:blipFill>
        <p:spPr>
          <a:xfrm>
            <a:off x="728233" y="1811631"/>
            <a:ext cx="7430779" cy="504636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glow rad="190500">
              <a:schemeClr val="accent6">
                <a:alpha val="75000"/>
              </a:schemeClr>
            </a:glow>
            <a:outerShdw blurRad="76200" dir="13500000" sy="23000" kx="1200000" algn="br" rotWithShape="0">
              <a:srgbClr val="000000">
                <a:alpha val="15000"/>
              </a:srgbClr>
            </a:outerShdw>
          </a:effectLst>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sz="4000" b="1" dirty="0" smtClean="0">
                <a:solidFill>
                  <a:srgbClr val="800000"/>
                </a:solidFill>
              </a:rPr>
              <a:t>Hemoglobin movement from Wikipedia</a:t>
            </a:r>
            <a:r>
              <a:rPr lang="en-US" dirty="0" smtClean="0"/>
              <a:t/>
            </a:r>
            <a:br>
              <a:rPr lang="en-US" dirty="0" smtClean="0"/>
            </a:br>
            <a:r>
              <a:rPr lang="en-US" sz="3556" dirty="0" smtClean="0">
                <a:hlinkClick r:id="rId2"/>
              </a:rPr>
              <a:t>http://en.wikipedia.org/wiki/Hemoglobin</a:t>
            </a:r>
            <a:r>
              <a:rPr lang="en-US" sz="3556" dirty="0" smtClean="0"/>
              <a:t> </a:t>
            </a:r>
            <a:endParaRPr lang="en-US" sz="3556" dirty="0"/>
          </a:p>
        </p:txBody>
      </p:sp>
      <p:pic>
        <p:nvPicPr>
          <p:cNvPr id="4" name="Content Placeholder 3" descr="Hb-animation2.gif"/>
          <p:cNvPicPr>
            <a:picLocks noGrp="1" noChangeAspect="1"/>
          </p:cNvPicPr>
          <p:nvPr>
            <p:ph idx="1"/>
          </p:nvPr>
        </p:nvPicPr>
        <p:blipFill>
          <a:blip r:embed="rId3"/>
          <a:srcRect l="-40915" r="-40915"/>
          <a:stretch>
            <a:fillRect/>
          </a:stretch>
        </p:blipFill>
        <p:spPr>
          <a:xfrm>
            <a:off x="457200" y="1936551"/>
            <a:ext cx="8229600" cy="4525963"/>
          </a:xfrm>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903" y="274638"/>
            <a:ext cx="8667762" cy="1143000"/>
          </a:xfrm>
          <a:effectLst>
            <a:glow rad="190500">
              <a:schemeClr val="accent6">
                <a:alpha val="75000"/>
              </a:schemeClr>
            </a:glow>
            <a:outerShdw blurRad="76200" dir="13500000" sy="23000" kx="1200000" algn="br" rotWithShape="0">
              <a:srgbClr val="000000">
                <a:alpha val="15000"/>
              </a:srgbClr>
            </a:outerShdw>
          </a:effectLst>
        </p:spPr>
        <p:style>
          <a:lnRef idx="1">
            <a:schemeClr val="accent3"/>
          </a:lnRef>
          <a:fillRef idx="2">
            <a:schemeClr val="accent3"/>
          </a:fillRef>
          <a:effectRef idx="1">
            <a:schemeClr val="accent3"/>
          </a:effectRef>
          <a:fontRef idx="minor">
            <a:schemeClr val="dk1"/>
          </a:fontRef>
        </p:style>
        <p:txBody>
          <a:bodyPr>
            <a:noAutofit/>
          </a:bodyPr>
          <a:lstStyle/>
          <a:p>
            <a:r>
              <a:rPr lang="en-US" sz="2800" dirty="0" smtClean="0"/>
              <a:t>From PDB educational pages “molecule of the month”</a:t>
            </a:r>
            <a:br>
              <a:rPr lang="en-US" sz="2800" dirty="0" smtClean="0"/>
            </a:br>
            <a:r>
              <a:rPr lang="en-US" sz="2800" dirty="0" smtClean="0"/>
              <a:t>  The </a:t>
            </a:r>
            <a:r>
              <a:rPr lang="en-US" sz="2800" dirty="0" err="1" smtClean="0"/>
              <a:t>Glycolytic</a:t>
            </a:r>
            <a:r>
              <a:rPr lang="en-US" sz="2800" dirty="0" smtClean="0"/>
              <a:t> Enzymes.  </a:t>
            </a:r>
            <a:r>
              <a:rPr lang="en-US" sz="2800" dirty="0" err="1" smtClean="0"/>
              <a:t>Hexokinase</a:t>
            </a:r>
            <a:r>
              <a:rPr lang="en-US" sz="1600" dirty="0" smtClean="0"/>
              <a:t/>
            </a:r>
            <a:br>
              <a:rPr lang="en-US" sz="1600" dirty="0" smtClean="0"/>
            </a:br>
            <a:r>
              <a:rPr lang="en-US" sz="1600" dirty="0" smtClean="0">
                <a:hlinkClick r:id="rId2"/>
              </a:rPr>
              <a:t>http://www.pdb.org/pdb/static.do?p=education_discussion/molecule_of_the_month/pdb50_2.html</a:t>
            </a:r>
            <a:r>
              <a:rPr lang="en-US" sz="1600" dirty="0" smtClean="0"/>
              <a:t> </a:t>
            </a:r>
            <a:endParaRPr lang="en-US" sz="1600" dirty="0"/>
          </a:p>
        </p:txBody>
      </p:sp>
      <p:pic>
        <p:nvPicPr>
          <p:cNvPr id="4" name="Picture 3" descr="Screen shot 2011-02-10 at 1.06.19 PM.png"/>
          <p:cNvPicPr>
            <a:picLocks noChangeAspect="1"/>
          </p:cNvPicPr>
          <p:nvPr/>
        </p:nvPicPr>
        <p:blipFill>
          <a:blip r:embed="rId3"/>
          <a:stretch>
            <a:fillRect/>
          </a:stretch>
        </p:blipFill>
        <p:spPr>
          <a:xfrm>
            <a:off x="1074588" y="1768994"/>
            <a:ext cx="7421105" cy="508900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0903" y="5390490"/>
            <a:ext cx="8800976" cy="1348140"/>
          </a:xfrm>
        </p:spPr>
        <p:txBody>
          <a:bodyPr>
            <a:normAutofit fontScale="92500"/>
          </a:bodyPr>
          <a:lstStyle/>
          <a:p>
            <a:pPr marL="0" indent="0">
              <a:buNone/>
            </a:pPr>
            <a:r>
              <a:rPr lang="en-US" sz="2000" dirty="0" smtClean="0"/>
              <a:t>…</a:t>
            </a:r>
            <a:r>
              <a:rPr lang="en-US" sz="2000" dirty="0" err="1" smtClean="0"/>
              <a:t>Phosphofructokinase</a:t>
            </a:r>
            <a:r>
              <a:rPr lang="en-US" sz="2000" dirty="0" smtClean="0"/>
              <a:t> is like a miniature molecular computer that senses the levels of different molecules and decides if the time is right for breakdown of sugar. For instance, when ADP and AMP are common, the cell needs to make ATP, so the enzyme turns on. </a:t>
            </a:r>
            <a:r>
              <a:rPr lang="en-US" sz="2000" u="sng" dirty="0" err="1" smtClean="0">
                <a:solidFill>
                  <a:srgbClr val="800000"/>
                </a:solidFill>
              </a:rPr>
              <a:t>Phosphfructokinase</a:t>
            </a:r>
            <a:r>
              <a:rPr lang="en-US" sz="2000" u="sng" dirty="0" smtClean="0">
                <a:solidFill>
                  <a:srgbClr val="800000"/>
                </a:solidFill>
              </a:rPr>
              <a:t> is a mechanical computer, with moving parts.</a:t>
            </a:r>
            <a:endParaRPr lang="en-US" sz="2000" u="sng" dirty="0">
              <a:solidFill>
                <a:srgbClr val="800000"/>
              </a:solidFill>
            </a:endParaRPr>
          </a:p>
        </p:txBody>
      </p:sp>
      <p:sp>
        <p:nvSpPr>
          <p:cNvPr id="4" name="Title 1"/>
          <p:cNvSpPr>
            <a:spLocks noGrp="1"/>
          </p:cNvSpPr>
          <p:nvPr>
            <p:ph type="title"/>
          </p:nvPr>
        </p:nvSpPr>
        <p:spPr>
          <a:xfrm>
            <a:off x="230903" y="274638"/>
            <a:ext cx="8667762" cy="1143000"/>
          </a:xfrm>
          <a:effectLst>
            <a:glow rad="190500">
              <a:schemeClr val="accent6">
                <a:alpha val="75000"/>
              </a:schemeClr>
            </a:glow>
            <a:outerShdw blurRad="76200" dir="13500000" sy="23000" kx="1200000" algn="br" rotWithShape="0">
              <a:srgbClr val="000000">
                <a:alpha val="15000"/>
              </a:srgbClr>
            </a:outerShdw>
          </a:effectLst>
        </p:spPr>
        <p:style>
          <a:lnRef idx="1">
            <a:schemeClr val="accent3"/>
          </a:lnRef>
          <a:fillRef idx="2">
            <a:schemeClr val="accent3"/>
          </a:fillRef>
          <a:effectRef idx="1">
            <a:schemeClr val="accent3"/>
          </a:effectRef>
          <a:fontRef idx="minor">
            <a:schemeClr val="dk1"/>
          </a:fontRef>
        </p:style>
        <p:txBody>
          <a:bodyPr>
            <a:noAutofit/>
          </a:bodyPr>
          <a:lstStyle/>
          <a:p>
            <a:r>
              <a:rPr lang="en-US" sz="2800" dirty="0" smtClean="0"/>
              <a:t>From PDB educational pages “molecule of the month”</a:t>
            </a:r>
            <a:br>
              <a:rPr lang="en-US" sz="2800" dirty="0" smtClean="0"/>
            </a:br>
            <a:r>
              <a:rPr lang="en-US" sz="2800" dirty="0" smtClean="0"/>
              <a:t>  The </a:t>
            </a:r>
            <a:r>
              <a:rPr lang="en-US" sz="2800" dirty="0" err="1" smtClean="0"/>
              <a:t>Glycolytic</a:t>
            </a:r>
            <a:r>
              <a:rPr lang="en-US" sz="2800" dirty="0" smtClean="0"/>
              <a:t> Enzymes.</a:t>
            </a:r>
            <a:br>
              <a:rPr lang="en-US" sz="2800" dirty="0" smtClean="0"/>
            </a:br>
            <a:r>
              <a:rPr lang="en-US" sz="1600" dirty="0" smtClean="0">
                <a:hlinkClick r:id="rId2"/>
              </a:rPr>
              <a:t>http://www.pdb.org/pdb/static.do?p=education_discussion/molecule_of_the_month/pdb50_1.html</a:t>
            </a:r>
            <a:r>
              <a:rPr lang="en-US" sz="1600" dirty="0" smtClean="0"/>
              <a:t> </a:t>
            </a:r>
            <a:br>
              <a:rPr lang="en-US" sz="1600" dirty="0" smtClean="0"/>
            </a:br>
            <a:endParaRPr lang="en-US" sz="1600" dirty="0"/>
          </a:p>
        </p:txBody>
      </p:sp>
      <p:pic>
        <p:nvPicPr>
          <p:cNvPr id="5" name="Picture 4" descr="Screen shot 2011-02-13 at 1.08.15 PM.png"/>
          <p:cNvPicPr>
            <a:picLocks noChangeAspect="1"/>
          </p:cNvPicPr>
          <p:nvPr/>
        </p:nvPicPr>
        <p:blipFill>
          <a:blip r:embed="rId3"/>
          <a:stretch>
            <a:fillRect/>
          </a:stretch>
        </p:blipFill>
        <p:spPr>
          <a:xfrm>
            <a:off x="1838346" y="1524527"/>
            <a:ext cx="5701541" cy="380894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1143000"/>
          </a:xfrm>
          <a:effectLst>
            <a:glow rad="190500">
              <a:schemeClr val="accent6">
                <a:alpha val="75000"/>
              </a:schemeClr>
            </a:glow>
            <a:outerShdw blurRad="76200" dir="13500000" sy="23000" kx="1200000" algn="br" rotWithShape="0">
              <a:srgbClr val="000000">
                <a:alpha val="15000"/>
              </a:srgbClr>
            </a:outerShdw>
          </a:effectLst>
        </p:spPr>
        <p:style>
          <a:lnRef idx="1">
            <a:schemeClr val="accent1"/>
          </a:lnRef>
          <a:fillRef idx="2">
            <a:schemeClr val="accent1"/>
          </a:fillRef>
          <a:effectRef idx="1">
            <a:schemeClr val="accent1"/>
          </a:effectRef>
          <a:fontRef idx="minor">
            <a:schemeClr val="dk1"/>
          </a:fontRef>
        </p:style>
        <p:txBody>
          <a:bodyPr>
            <a:noAutofit/>
          </a:bodyPr>
          <a:lstStyle/>
          <a:p>
            <a:r>
              <a:rPr lang="en-US" sz="3400" dirty="0" smtClean="0"/>
              <a:t>TOPIC 3:  Proteins are flexible moving molecules</a:t>
            </a:r>
            <a:endParaRPr lang="en-US" sz="3400" dirty="0"/>
          </a:p>
        </p:txBody>
      </p:sp>
      <p:pic>
        <p:nvPicPr>
          <p:cNvPr id="4" name="Picture 3" descr="Lacrep_anim_large.gif"/>
          <p:cNvPicPr>
            <a:picLocks noChangeAspect="1"/>
          </p:cNvPicPr>
          <p:nvPr/>
        </p:nvPicPr>
        <p:blipFill>
          <a:blip r:embed="rId2"/>
          <a:stretch>
            <a:fillRect/>
          </a:stretch>
        </p:blipFill>
        <p:spPr>
          <a:xfrm>
            <a:off x="1046617" y="1143000"/>
            <a:ext cx="7332373" cy="5075206"/>
          </a:xfrm>
          <a:prstGeom prst="rect">
            <a:avLst/>
          </a:prstGeom>
        </p:spPr>
      </p:pic>
      <p:sp>
        <p:nvSpPr>
          <p:cNvPr id="5" name="TextBox 4"/>
          <p:cNvSpPr txBox="1"/>
          <p:nvPr/>
        </p:nvSpPr>
        <p:spPr>
          <a:xfrm>
            <a:off x="613224" y="6218206"/>
            <a:ext cx="7917552" cy="400110"/>
          </a:xfrm>
          <a:prstGeom prst="rect">
            <a:avLst/>
          </a:prstGeom>
          <a:noFill/>
        </p:spPr>
        <p:txBody>
          <a:bodyPr wrap="none" rtlCol="0">
            <a:spAutoFit/>
          </a:bodyPr>
          <a:lstStyle/>
          <a:p>
            <a:r>
              <a:rPr lang="en-US" sz="2000" dirty="0" smtClean="0">
                <a:solidFill>
                  <a:srgbClr val="FF0000"/>
                </a:solidFill>
                <a:effectLst>
                  <a:glow rad="101600">
                    <a:schemeClr val="accent2">
                      <a:alpha val="75000"/>
                    </a:schemeClr>
                  </a:glow>
                  <a:innerShdw blurRad="63500" dist="50800" dir="16200000">
                    <a:srgbClr val="000000">
                      <a:alpha val="50000"/>
                    </a:srgbClr>
                  </a:innerShdw>
                </a:effectLst>
              </a:rPr>
              <a:t>PROTEOPEDIA</a:t>
            </a:r>
            <a:r>
              <a:rPr lang="en-US" sz="2000" dirty="0" smtClean="0"/>
              <a:t> </a:t>
            </a:r>
            <a:r>
              <a:rPr lang="en-US" sz="2000" dirty="0" smtClean="0">
                <a:hlinkClick r:id="rId3"/>
              </a:rPr>
              <a:t>http://www.proteopedia.org/wiki/index.php/Lac_repressor</a:t>
            </a:r>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3">
            <a:schemeClr val="accent6"/>
          </a:fillRef>
          <a:effectRef idx="2">
            <a:schemeClr val="accent6"/>
          </a:effectRef>
          <a:fontRef idx="minor">
            <a:schemeClr val="lt1"/>
          </a:fontRef>
        </p:style>
        <p:txBody>
          <a:bodyPr/>
          <a:lstStyle/>
          <a:p>
            <a:r>
              <a:rPr lang="en-US" dirty="0" smtClean="0"/>
              <a:t>CONCLUSIONS</a:t>
            </a:r>
            <a:endParaRPr lang="en-US" dirty="0"/>
          </a:p>
        </p:txBody>
      </p:sp>
      <p:sp>
        <p:nvSpPr>
          <p:cNvPr id="3" name="Content Placeholder 2"/>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normAutofit lnSpcReduction="10000"/>
          </a:bodyPr>
          <a:lstStyle/>
          <a:p>
            <a:r>
              <a:rPr lang="en-US" dirty="0" smtClean="0"/>
              <a:t>Protein ability to alter conformations is essential for its function.  </a:t>
            </a:r>
          </a:p>
          <a:p>
            <a:r>
              <a:rPr lang="en-US" dirty="0" smtClean="0"/>
              <a:t>Transitions between several alternative conformations of a protein should be precisely regulated and should withstand constant pressure from thermal motion.  Therefore,  proteins should be pretty large macromolecules to possess such flexibility and precision of their actions.</a:t>
            </a:r>
          </a:p>
          <a:p>
            <a:endParaRPr lang="en-US" dirty="0"/>
          </a:p>
        </p:txBody>
      </p:sp>
    </p:spTree>
  </p:cSld>
  <p:clrMapOvr>
    <a:masterClrMapping/>
  </p:clrMapOvr>
  <p:transition xmlns:p14="http://schemas.microsoft.com/office/powerpoint/2010/main">
    <p:wheel spokes="8"/>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987" y="1216635"/>
            <a:ext cx="8229600" cy="2212365"/>
          </a:xfrm>
        </p:spPr>
        <p:style>
          <a:lnRef idx="1">
            <a:schemeClr val="accent1"/>
          </a:lnRef>
          <a:fillRef idx="2">
            <a:schemeClr val="accent1"/>
          </a:fillRef>
          <a:effectRef idx="1">
            <a:schemeClr val="accent1"/>
          </a:effectRef>
          <a:fontRef idx="minor">
            <a:schemeClr val="dk1"/>
          </a:fontRef>
        </p:style>
        <p:txBody>
          <a:bodyPr>
            <a:prstTxWarp prst="textPlain">
              <a:avLst/>
            </a:prstTxWarp>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Part II</a:t>
            </a:r>
            <a:br>
              <a:rPr lang="en-US" dirty="0" smtClean="0"/>
            </a:br>
            <a:r>
              <a:rPr lang="en-US" dirty="0" smtClean="0"/>
              <a:t>How bad are mutations to macromolecule structures?</a:t>
            </a:r>
            <a:endParaRPr lang="en-US" dirty="0"/>
          </a:p>
        </p:txBody>
      </p:sp>
    </p:spTree>
  </p:cSld>
  <p:clrMapOvr>
    <a:masterClrMapping/>
  </p:clrMapOvr>
  <p:transition xmlns:p14="http://schemas.microsoft.com/office/powerpoint/2010/main">
    <p:wheel spokes="8"/>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emph" presetSubtype="0" fill="hold" grpId="0" nodeType="clickEffect">
                                  <p:stCondLst>
                                    <p:cond delay="0"/>
                                  </p:stCondLst>
                                  <p:iterate type="lt">
                                    <p:tmPct val="10000"/>
                                  </p:iterate>
                                  <p:childTnLst>
                                    <p:animScale>
                                      <p:cBhvr>
                                        <p:cTn id="6" dur="250" autoRev="1" fill="hold">
                                          <p:stCondLst>
                                            <p:cond delay="0"/>
                                          </p:stCondLst>
                                        </p:cTn>
                                        <p:tgtEl>
                                          <p:spTgt spid="2"/>
                                        </p:tgtEl>
                                      </p:cBhvr>
                                      <p:to x="80000" y="100000"/>
                                    </p:animScale>
                                    <p:anim by="(#ppt_w*0.10)" calcmode="lin" valueType="num">
                                      <p:cBhvr>
                                        <p:cTn id="7" dur="250" autoRev="1" fill="hold">
                                          <p:stCondLst>
                                            <p:cond delay="0"/>
                                          </p:stCondLst>
                                        </p:cTn>
                                        <p:tgtEl>
                                          <p:spTgt spid="2"/>
                                        </p:tgtEl>
                                        <p:attrNameLst>
                                          <p:attrName>ppt_x</p:attrName>
                                        </p:attrNameLst>
                                      </p:cBhvr>
                                    </p:anim>
                                    <p:anim by="(-#ppt_w*0.10)" calcmode="lin" valueType="num">
                                      <p:cBhvr>
                                        <p:cTn id="8" dur="250" autoRev="1" fill="hold">
                                          <p:stCondLst>
                                            <p:cond delay="0"/>
                                          </p:stCondLst>
                                        </p:cTn>
                                        <p:tgtEl>
                                          <p:spTgt spid="2"/>
                                        </p:tgtEl>
                                        <p:attrNameLst>
                                          <p:attrName>ppt_y</p:attrName>
                                        </p:attrNameLst>
                                      </p:cBhvr>
                                    </p:anim>
                                    <p:animRot by="-480000">
                                      <p:cBhvr>
                                        <p:cTn id="9" dur="250" autoRev="1"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style>
          <a:lnRef idx="1">
            <a:schemeClr val="accent4"/>
          </a:lnRef>
          <a:fillRef idx="2">
            <a:schemeClr val="accent4"/>
          </a:fillRef>
          <a:effectRef idx="1">
            <a:schemeClr val="accent4"/>
          </a:effectRef>
          <a:fontRef idx="minor">
            <a:schemeClr val="dk1"/>
          </a:fontRef>
        </p:style>
        <p:txBody>
          <a:bodyPr>
            <a:noAutofit/>
          </a:bodyPr>
          <a:lstStyle/>
          <a:p>
            <a:r>
              <a:rPr lang="en-US" sz="3200" dirty="0" smtClean="0"/>
              <a:t>TOPIC 4: Proteins are very flexible and often can absorb many types of mutations slightly changing neighboring amino acid positions </a:t>
            </a:r>
            <a:endParaRPr lang="en-US" sz="3200" dirty="0"/>
          </a:p>
        </p:txBody>
      </p:sp>
      <p:sp>
        <p:nvSpPr>
          <p:cNvPr id="3" name="Content Placeholder 2"/>
          <p:cNvSpPr>
            <a:spLocks noGrp="1"/>
          </p:cNvSpPr>
          <p:nvPr>
            <p:ph idx="1"/>
          </p:nvPr>
        </p:nvSpPr>
        <p:spPr>
          <a:xfrm>
            <a:off x="457200" y="1829392"/>
            <a:ext cx="8229600" cy="4296771"/>
          </a:xfrm>
        </p:spPr>
        <p:txBody>
          <a:bodyPr>
            <a:normAutofit fontScale="92500" lnSpcReduction="10000"/>
          </a:bodyPr>
          <a:lstStyle/>
          <a:p>
            <a:pPr marL="0" indent="0">
              <a:buNone/>
            </a:pPr>
            <a:r>
              <a:rPr lang="en-US" dirty="0" smtClean="0">
                <a:solidFill>
                  <a:srgbClr val="3366FF"/>
                </a:solidFill>
              </a:rPr>
              <a:t>Protein folding is due to WEAK interactions between AA residues </a:t>
            </a:r>
          </a:p>
          <a:p>
            <a:r>
              <a:rPr lang="en-US" dirty="0" smtClean="0"/>
              <a:t>Hydrogen bonds</a:t>
            </a:r>
          </a:p>
          <a:p>
            <a:r>
              <a:rPr lang="en-US" dirty="0" smtClean="0"/>
              <a:t>Dipole-dipole (van </a:t>
            </a:r>
            <a:r>
              <a:rPr lang="en-US" dirty="0" err="1" smtClean="0"/>
              <a:t>der</a:t>
            </a:r>
            <a:r>
              <a:rPr lang="en-US" dirty="0" smtClean="0"/>
              <a:t> Waals interactions)</a:t>
            </a:r>
          </a:p>
          <a:p>
            <a:r>
              <a:rPr lang="en-US" dirty="0" smtClean="0"/>
              <a:t>Electrostatic interactions of ions</a:t>
            </a:r>
          </a:p>
          <a:p>
            <a:r>
              <a:rPr lang="en-US" dirty="0" smtClean="0"/>
              <a:t>Hydrophobic interactions in aquatic solutions</a:t>
            </a:r>
          </a:p>
          <a:p>
            <a:r>
              <a:rPr lang="en-US" dirty="0" smtClean="0"/>
              <a:t>Aromatic rings stacking</a:t>
            </a:r>
          </a:p>
          <a:p>
            <a:pPr>
              <a:buNone/>
            </a:pPr>
            <a:r>
              <a:rPr lang="en-US" dirty="0" smtClean="0">
                <a:solidFill>
                  <a:srgbClr val="FF0000"/>
                </a:solidFill>
              </a:rPr>
              <a:t>Rare exception inside cells: Disulfide </a:t>
            </a:r>
            <a:r>
              <a:rPr lang="en-US" dirty="0" err="1" smtClean="0">
                <a:solidFill>
                  <a:srgbClr val="FF0000"/>
                </a:solidFill>
              </a:rPr>
              <a:t>cysteine</a:t>
            </a:r>
            <a:r>
              <a:rPr lang="en-US" dirty="0" smtClean="0">
                <a:solidFill>
                  <a:srgbClr val="FF0000"/>
                </a:solidFill>
              </a:rPr>
              <a:t> bonds</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50670" y="469900"/>
            <a:ext cx="7772400" cy="1470025"/>
          </a:xfrm>
          <a:effectLst>
            <a:glow rad="190500">
              <a:schemeClr val="accent6">
                <a:alpha val="75000"/>
              </a:schemeClr>
            </a:glow>
            <a:outerShdw blurRad="76200" dir="13500000" sy="23000" kx="1200000" algn="br" rotWithShape="0">
              <a:srgbClr val="000000">
                <a:alpha val="15000"/>
              </a:srgbClr>
            </a:outerShdw>
          </a:effectLst>
        </p:spPr>
        <p:style>
          <a:lnRef idx="1">
            <a:schemeClr val="accent2"/>
          </a:lnRef>
          <a:fillRef idx="2">
            <a:schemeClr val="accent2"/>
          </a:fillRef>
          <a:effectRef idx="1">
            <a:schemeClr val="accent2"/>
          </a:effectRef>
          <a:fontRef idx="minor">
            <a:schemeClr val="dk1"/>
          </a:fontRef>
        </p:style>
        <p:txBody>
          <a:bodyPr/>
          <a:lstStyle/>
          <a:p>
            <a:r>
              <a:rPr lang="en-US" dirty="0" smtClean="0"/>
              <a:t>Genetic Entropy &amp; the Mystery of the Genome (2005)</a:t>
            </a:r>
            <a:endParaRPr lang="en-US" dirty="0"/>
          </a:p>
        </p:txBody>
      </p:sp>
      <p:sp>
        <p:nvSpPr>
          <p:cNvPr id="7" name="Subtitle 6"/>
          <p:cNvSpPr>
            <a:spLocks noGrp="1"/>
          </p:cNvSpPr>
          <p:nvPr>
            <p:ph type="subTitle" idx="1"/>
          </p:nvPr>
        </p:nvSpPr>
        <p:spPr>
          <a:xfrm>
            <a:off x="372870" y="2031999"/>
            <a:ext cx="8352356" cy="4724401"/>
          </a:xfrm>
        </p:spPr>
        <p:txBody>
          <a:bodyPr>
            <a:noAutofit/>
          </a:bodyPr>
          <a:lstStyle/>
          <a:p>
            <a:pPr algn="l"/>
            <a:r>
              <a:rPr lang="en-US" sz="2200" dirty="0" smtClean="0">
                <a:solidFill>
                  <a:schemeClr val="tx1"/>
                </a:solidFill>
              </a:rPr>
              <a:t>The book claims that the genome is deteriorating and therefore could not have evolved in the way specified by the Modern evolutionary synthesis.</a:t>
            </a:r>
          </a:p>
          <a:p>
            <a:pPr algn="l"/>
            <a:r>
              <a:rPr lang="en-US" sz="2200" dirty="0" smtClean="0">
                <a:solidFill>
                  <a:schemeClr val="tx1"/>
                </a:solidFill>
              </a:rPr>
              <a:t>Sanford is a prolific inventor with more than 30 patents. At Cornell Sanford and colleagues developed the "</a:t>
            </a:r>
            <a:r>
              <a:rPr lang="en-US" sz="2200" dirty="0" err="1" smtClean="0">
                <a:solidFill>
                  <a:schemeClr val="tx1"/>
                </a:solidFill>
              </a:rPr>
              <a:t>Biolistic</a:t>
            </a:r>
            <a:r>
              <a:rPr lang="en-US" sz="2200" dirty="0" smtClean="0">
                <a:solidFill>
                  <a:schemeClr val="tx1"/>
                </a:solidFill>
              </a:rPr>
              <a:t> Particle Delivery System" or so-called "gene gun”. He is the co-inventor of the Pathogen-derived Resistance process and the co-inventor of the genetic vaccination process. He was given the "Distinguished Inventor Award" by the Central New York Patent Law Association in 1990 and 1995. He has founded two biotechnology companies, Sanford Scientific and </a:t>
            </a:r>
            <a:r>
              <a:rPr lang="en-US" sz="2200" dirty="0" err="1" smtClean="0">
                <a:solidFill>
                  <a:schemeClr val="tx1"/>
                </a:solidFill>
              </a:rPr>
              <a:t>Biolistics</a:t>
            </a:r>
            <a:r>
              <a:rPr lang="en-US" sz="2200" dirty="0" smtClean="0">
                <a:solidFill>
                  <a:schemeClr val="tx1"/>
                </a:solidFill>
              </a:rPr>
              <a:t>. In 1998 he retired on the proceeds from the sale of his biotech companies, and continued at Cornell as a courtesy associate professor.              </a:t>
            </a:r>
            <a:r>
              <a:rPr lang="en-US" sz="2200" dirty="0" smtClean="0">
                <a:solidFill>
                  <a:schemeClr val="tx1"/>
                </a:solidFill>
                <a:hlinkClick r:id="rId2"/>
              </a:rPr>
              <a:t>http://www.youtube.com/watch?v=0-rx_lS3ZwI</a:t>
            </a:r>
            <a:r>
              <a:rPr lang="en-US" sz="2200" dirty="0" smtClean="0">
                <a:solidFill>
                  <a:schemeClr val="tx1"/>
                </a:solidFill>
              </a:rPr>
              <a:t>  </a:t>
            </a:r>
            <a:endParaRPr lang="en-US" sz="2200"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1-01-17 at 8.34.55 PM.png"/>
          <p:cNvPicPr>
            <a:picLocks noChangeAspect="1"/>
          </p:cNvPicPr>
          <p:nvPr/>
        </p:nvPicPr>
        <p:blipFill>
          <a:blip r:embed="rId2"/>
          <a:stretch>
            <a:fillRect/>
          </a:stretch>
        </p:blipFill>
        <p:spPr>
          <a:xfrm>
            <a:off x="-4" y="78506"/>
            <a:ext cx="9144000" cy="6021659"/>
          </a:xfrm>
          <a:prstGeom prst="rect">
            <a:avLst/>
          </a:prstGeom>
        </p:spPr>
      </p:pic>
      <p:pic>
        <p:nvPicPr>
          <p:cNvPr id="5" name="Picture 4" descr="Screen shot 2011-01-17 at 8.37.30 PM.png"/>
          <p:cNvPicPr>
            <a:picLocks noChangeAspect="1"/>
          </p:cNvPicPr>
          <p:nvPr/>
        </p:nvPicPr>
        <p:blipFill>
          <a:blip r:embed="rId3"/>
          <a:stretch>
            <a:fillRect/>
          </a:stretch>
        </p:blipFill>
        <p:spPr>
          <a:xfrm>
            <a:off x="2123168" y="6159237"/>
            <a:ext cx="6263283" cy="757835"/>
          </a:xfrm>
          <a:prstGeom prst="rect">
            <a:avLst/>
          </a:prstGeom>
        </p:spPr>
      </p:pic>
      <p:cxnSp>
        <p:nvCxnSpPr>
          <p:cNvPr id="7" name="Straight Connector 6"/>
          <p:cNvCxnSpPr/>
          <p:nvPr/>
        </p:nvCxnSpPr>
        <p:spPr>
          <a:xfrm rot="5400000">
            <a:off x="368329" y="3278991"/>
            <a:ext cx="5745726" cy="14766"/>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rot="5400000">
            <a:off x="2184577" y="3278991"/>
            <a:ext cx="5745726" cy="14766"/>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5400000">
            <a:off x="4266619" y="3278991"/>
            <a:ext cx="5745726" cy="14766"/>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723546" y="2067553"/>
            <a:ext cx="8420454" cy="14768"/>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723542" y="3411463"/>
            <a:ext cx="8420454" cy="14768"/>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723542" y="4740604"/>
            <a:ext cx="8420454" cy="14768"/>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903" y="274638"/>
            <a:ext cx="8667762" cy="1143000"/>
          </a:xfrm>
          <a:effectLst>
            <a:glow rad="190500">
              <a:schemeClr val="accent6">
                <a:alpha val="75000"/>
              </a:schemeClr>
            </a:glow>
            <a:outerShdw blurRad="76200" dir="13500000" sy="23000" kx="1200000" algn="br" rotWithShape="0">
              <a:srgbClr val="000000">
                <a:alpha val="15000"/>
              </a:srgbClr>
            </a:outerShdw>
          </a:effectLst>
        </p:spPr>
        <p:style>
          <a:lnRef idx="1">
            <a:schemeClr val="accent3"/>
          </a:lnRef>
          <a:fillRef idx="2">
            <a:schemeClr val="accent3"/>
          </a:fillRef>
          <a:effectRef idx="1">
            <a:schemeClr val="accent3"/>
          </a:effectRef>
          <a:fontRef idx="minor">
            <a:schemeClr val="dk1"/>
          </a:fontRef>
        </p:style>
        <p:txBody>
          <a:bodyPr>
            <a:noAutofit/>
          </a:bodyPr>
          <a:lstStyle/>
          <a:p>
            <a:r>
              <a:rPr lang="en-US" sz="2800" dirty="0" smtClean="0"/>
              <a:t>From PDB educational pages “molecule of the month”</a:t>
            </a:r>
            <a:br>
              <a:rPr lang="en-US" sz="2800" dirty="0" smtClean="0"/>
            </a:br>
            <a:r>
              <a:rPr lang="en-US" sz="2800" dirty="0" smtClean="0"/>
              <a:t>  The </a:t>
            </a:r>
            <a:r>
              <a:rPr lang="en-US" sz="2800" dirty="0" err="1" smtClean="0"/>
              <a:t>Glycolytic</a:t>
            </a:r>
            <a:r>
              <a:rPr lang="en-US" sz="2800" dirty="0" smtClean="0"/>
              <a:t> Enzymes.  </a:t>
            </a:r>
            <a:r>
              <a:rPr lang="en-US" sz="2800" dirty="0" err="1" smtClean="0"/>
              <a:t>Hexokinase</a:t>
            </a:r>
            <a:r>
              <a:rPr lang="en-US" sz="1600" dirty="0" smtClean="0"/>
              <a:t/>
            </a:r>
            <a:br>
              <a:rPr lang="en-US" sz="1600" dirty="0" smtClean="0"/>
            </a:br>
            <a:r>
              <a:rPr lang="en-US" sz="1600" dirty="0" smtClean="0">
                <a:hlinkClick r:id="rId2"/>
              </a:rPr>
              <a:t>http://www.pdb.org/pdb/static.do?p=education_discussion/molecule_of_the_month/pdb50_2.html</a:t>
            </a:r>
            <a:r>
              <a:rPr lang="en-US" sz="1600" dirty="0" smtClean="0"/>
              <a:t> </a:t>
            </a:r>
            <a:endParaRPr lang="en-US" sz="1600" dirty="0"/>
          </a:p>
        </p:txBody>
      </p:sp>
      <p:pic>
        <p:nvPicPr>
          <p:cNvPr id="4" name="Picture 3" descr="Screen shot 2011-02-10 at 1.06.19 PM.png"/>
          <p:cNvPicPr>
            <a:picLocks noChangeAspect="1"/>
          </p:cNvPicPr>
          <p:nvPr/>
        </p:nvPicPr>
        <p:blipFill>
          <a:blip r:embed="rId3"/>
          <a:stretch>
            <a:fillRect/>
          </a:stretch>
        </p:blipFill>
        <p:spPr>
          <a:xfrm>
            <a:off x="1074588" y="1768994"/>
            <a:ext cx="5861397" cy="4019440"/>
          </a:xfrm>
          <a:prstGeom prst="rect">
            <a:avLst/>
          </a:prstGeom>
        </p:spPr>
      </p:pic>
      <p:sp>
        <p:nvSpPr>
          <p:cNvPr id="5" name="TextBox 4"/>
          <p:cNvSpPr txBox="1"/>
          <p:nvPr/>
        </p:nvSpPr>
        <p:spPr>
          <a:xfrm>
            <a:off x="801015" y="6038769"/>
            <a:ext cx="8321621" cy="430887"/>
          </a:xfrm>
          <a:prstGeom prst="rect">
            <a:avLst/>
          </a:prstGeom>
          <a:noFill/>
        </p:spPr>
        <p:txBody>
          <a:bodyPr wrap="none" rtlCol="0">
            <a:spAutoFit/>
          </a:bodyPr>
          <a:lstStyle/>
          <a:p>
            <a:r>
              <a:rPr lang="en-US" sz="2200" dirty="0" smtClean="0"/>
              <a:t>WATCH YOURSELF ON THE WEB:  </a:t>
            </a:r>
            <a:r>
              <a:rPr lang="en-US" sz="2200" dirty="0" err="1" smtClean="0"/>
              <a:t>Hydorphobic</a:t>
            </a:r>
            <a:r>
              <a:rPr lang="en-US" sz="2200" dirty="0" smtClean="0"/>
              <a:t> core of globular proteins</a:t>
            </a:r>
            <a:endParaRPr lang="en-US" sz="2200" dirty="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3"/>
          <p:cNvSpPr>
            <a:spLocks noGrp="1"/>
          </p:cNvSpPr>
          <p:nvPr>
            <p:ph type="sldNum" sz="quarter" idx="12"/>
          </p:nvPr>
        </p:nvSpPr>
        <p:spPr>
          <a:noFill/>
        </p:spPr>
        <p:txBody>
          <a:bodyPr/>
          <a:lstStyle/>
          <a:p>
            <a:fld id="{618971F8-277B-194D-81B4-8074E27D1142}" type="slidenum">
              <a:rPr lang="en-US"/>
              <a:pPr/>
              <a:t>32</a:t>
            </a:fld>
            <a:endParaRPr lang="en-US"/>
          </a:p>
        </p:txBody>
      </p:sp>
      <p:pic>
        <p:nvPicPr>
          <p:cNvPr id="49155" name="Picture 3" descr="Picture 8"/>
          <p:cNvPicPr>
            <a:picLocks noChangeAspect="1" noChangeArrowheads="1"/>
          </p:cNvPicPr>
          <p:nvPr/>
        </p:nvPicPr>
        <p:blipFill>
          <a:blip r:embed="rId3"/>
          <a:srcRect/>
          <a:stretch>
            <a:fillRect/>
          </a:stretch>
        </p:blipFill>
        <p:spPr bwMode="auto">
          <a:xfrm>
            <a:off x="3200400" y="719901"/>
            <a:ext cx="3389313" cy="6132513"/>
          </a:xfrm>
          <a:prstGeom prst="rect">
            <a:avLst/>
          </a:prstGeom>
          <a:noFill/>
          <a:ln w="9525">
            <a:noFill/>
            <a:miter lim="800000"/>
            <a:headEnd/>
            <a:tailEnd/>
          </a:ln>
        </p:spPr>
      </p:pic>
      <p:sp>
        <p:nvSpPr>
          <p:cNvPr id="49156" name="TextBox 3"/>
          <p:cNvSpPr txBox="1">
            <a:spLocks noChangeArrowheads="1"/>
          </p:cNvSpPr>
          <p:nvPr/>
        </p:nvSpPr>
        <p:spPr bwMode="auto">
          <a:xfrm>
            <a:off x="381000" y="5257800"/>
            <a:ext cx="2596910" cy="646331"/>
          </a:xfrm>
          <a:prstGeom prst="rect">
            <a:avLst/>
          </a:prstGeom>
          <a:noFill/>
          <a:ln w="9525">
            <a:noFill/>
            <a:miter lim="800000"/>
            <a:headEnd/>
            <a:tailEnd/>
          </a:ln>
        </p:spPr>
        <p:txBody>
          <a:bodyPr wrap="none">
            <a:prstTxWarp prst="textNoShape">
              <a:avLst/>
            </a:prstTxWarp>
            <a:spAutoFit/>
          </a:bodyPr>
          <a:lstStyle/>
          <a:p>
            <a:r>
              <a:rPr lang="en-US" dirty="0"/>
              <a:t>See also rat </a:t>
            </a:r>
            <a:r>
              <a:rPr lang="en-US" dirty="0" err="1" smtClean="0"/>
              <a:t>sarcin</a:t>
            </a:r>
            <a:r>
              <a:rPr lang="en-US" dirty="0" smtClean="0"/>
              <a:t> loop</a:t>
            </a:r>
          </a:p>
          <a:p>
            <a:r>
              <a:rPr lang="en-US" b="1" dirty="0">
                <a:solidFill>
                  <a:srgbClr val="CC0000"/>
                </a:solidFill>
              </a:rPr>
              <a:t>1Q93 </a:t>
            </a:r>
            <a:r>
              <a:rPr lang="en-US" dirty="0"/>
              <a:t> 28S </a:t>
            </a:r>
            <a:r>
              <a:rPr lang="en-US" dirty="0" err="1"/>
              <a:t>rRNA</a:t>
            </a:r>
            <a:endParaRPr lang="en-US" dirty="0"/>
          </a:p>
        </p:txBody>
      </p:sp>
      <p:sp>
        <p:nvSpPr>
          <p:cNvPr id="5" name="Title 1"/>
          <p:cNvSpPr txBox="1">
            <a:spLocks/>
          </p:cNvSpPr>
          <p:nvPr/>
        </p:nvSpPr>
        <p:spPr>
          <a:xfrm>
            <a:off x="457200" y="0"/>
            <a:ext cx="8229600" cy="1003501"/>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rgbClr val="FF0000"/>
                </a:solidFill>
                <a:effectLst/>
                <a:uLnTx/>
                <a:uFillTx/>
                <a:latin typeface="+mj-lt"/>
                <a:ea typeface="+mj-ea"/>
                <a:cs typeface="+mj-cs"/>
              </a:rPr>
              <a:t>Flexibility of macromolecules</a:t>
            </a:r>
            <a:endParaRPr kumimoji="0" lang="en-US" sz="4400" b="0" i="0" u="none" strike="noStrike" kern="1200" cap="none" spc="0" normalizeH="0" baseline="0" noProof="0" dirty="0">
              <a:ln>
                <a:noFill/>
              </a:ln>
              <a:solidFill>
                <a:srgbClr val="FF0000"/>
              </a:solidFill>
              <a:effectLst/>
              <a:uLnTx/>
              <a:uFillTx/>
              <a:latin typeface="+mj-lt"/>
              <a:ea typeface="+mj-ea"/>
              <a:cs typeface="+mj-cs"/>
            </a:endParaRPr>
          </a:p>
        </p:txBody>
      </p:sp>
      <p:cxnSp>
        <p:nvCxnSpPr>
          <p:cNvPr id="7" name="Straight Connector 6"/>
          <p:cNvCxnSpPr/>
          <p:nvPr/>
        </p:nvCxnSpPr>
        <p:spPr>
          <a:xfrm>
            <a:off x="2491045" y="2841398"/>
            <a:ext cx="973730" cy="587602"/>
          </a:xfrm>
          <a:prstGeom prst="line">
            <a:avLst/>
          </a:prstGeom>
          <a:ln w="63500">
            <a:tailEnd type="triangle" w="lg"/>
          </a:ln>
          <a:effectLst>
            <a:glow rad="101600">
              <a:srgbClr val="FF0000">
                <a:alpha val="75000"/>
              </a:srgbClr>
            </a:glow>
            <a:outerShdw blurRad="40005" dist="19939" dir="5400000" algn="tl" rotWithShape="0">
              <a:srgbClr val="FF6600">
                <a:alpha val="38000"/>
              </a:srgbClr>
            </a:outerShdw>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p:cNvSpPr>
            <a:spLocks noGrp="1"/>
          </p:cNvSpPr>
          <p:nvPr>
            <p:ph type="sldNum" sz="quarter" idx="12"/>
          </p:nvPr>
        </p:nvSpPr>
        <p:spPr>
          <a:noFill/>
        </p:spPr>
        <p:txBody>
          <a:bodyPr/>
          <a:lstStyle/>
          <a:p>
            <a:fld id="{3B7491AF-B692-0B44-846C-0D4427F4BD52}" type="slidenum">
              <a:rPr lang="en-US"/>
              <a:pPr/>
              <a:t>33</a:t>
            </a:fld>
            <a:endParaRPr lang="en-US"/>
          </a:p>
        </p:txBody>
      </p:sp>
      <p:pic>
        <p:nvPicPr>
          <p:cNvPr id="47107" name="Picture 2" descr="23S_Hm_Sarcin_Stem_Loop1"/>
          <p:cNvPicPr>
            <a:picLocks noChangeAspect="1" noChangeArrowheads="1"/>
          </p:cNvPicPr>
          <p:nvPr/>
        </p:nvPicPr>
        <p:blipFill>
          <a:blip r:embed="rId3"/>
          <a:srcRect/>
          <a:stretch>
            <a:fillRect/>
          </a:stretch>
        </p:blipFill>
        <p:spPr bwMode="auto">
          <a:xfrm>
            <a:off x="3495675" y="1819275"/>
            <a:ext cx="2151063" cy="3217863"/>
          </a:xfrm>
          <a:prstGeom prst="rect">
            <a:avLst/>
          </a:prstGeom>
          <a:noFill/>
          <a:ln w="9525">
            <a:noFill/>
            <a:miter lim="800000"/>
            <a:headEnd/>
            <a:tailEnd/>
          </a:ln>
        </p:spPr>
      </p:pic>
      <p:sp>
        <p:nvSpPr>
          <p:cNvPr id="47108" name="Text Box 4"/>
          <p:cNvSpPr txBox="1">
            <a:spLocks noChangeArrowheads="1"/>
          </p:cNvSpPr>
          <p:nvPr/>
        </p:nvSpPr>
        <p:spPr bwMode="auto">
          <a:xfrm>
            <a:off x="1600200" y="5410200"/>
            <a:ext cx="6172200" cy="822325"/>
          </a:xfrm>
          <a:prstGeom prst="rect">
            <a:avLst/>
          </a:prstGeom>
          <a:noFill/>
          <a:ln w="9525">
            <a:noFill/>
            <a:miter lim="800000"/>
            <a:headEnd/>
            <a:tailEnd/>
          </a:ln>
        </p:spPr>
        <p:txBody>
          <a:bodyPr>
            <a:prstTxWarp prst="textNoShape">
              <a:avLst/>
            </a:prstTxWarp>
            <a:spAutoFit/>
          </a:bodyPr>
          <a:lstStyle/>
          <a:p>
            <a:pPr eaLnBrk="0" hangingPunct="0"/>
            <a:r>
              <a:rPr lang="en-US" sz="2400" b="1">
                <a:latin typeface="Courier" charset="0"/>
                <a:ea typeface="ＭＳ Ｐゴシック" charset="-128"/>
                <a:cs typeface="ＭＳ Ｐゴシック" charset="-128"/>
              </a:rPr>
              <a:t>  Sequence:</a:t>
            </a:r>
            <a:r>
              <a:rPr lang="en-US" sz="2400" b="1">
                <a:solidFill>
                  <a:srgbClr val="008000"/>
                </a:solidFill>
                <a:latin typeface="Courier" charset="0"/>
                <a:ea typeface="ＭＳ Ｐゴシック" charset="-128"/>
                <a:cs typeface="ＭＳ Ｐゴシック" charset="-128"/>
              </a:rPr>
              <a:t>UA</a:t>
            </a:r>
            <a:r>
              <a:rPr lang="en-US" sz="2400" b="1">
                <a:solidFill>
                  <a:srgbClr val="FF6FCF"/>
                </a:solidFill>
                <a:latin typeface="Courier" charset="0"/>
                <a:ea typeface="ＭＳ Ｐゴシック" charset="-128"/>
                <a:cs typeface="ＭＳ Ｐゴシック" charset="-128"/>
              </a:rPr>
              <a:t>U</a:t>
            </a:r>
            <a:r>
              <a:rPr lang="en-US" sz="2400" b="1">
                <a:solidFill>
                  <a:srgbClr val="804000"/>
                </a:solidFill>
                <a:latin typeface="Courier" charset="0"/>
                <a:ea typeface="ＭＳ Ｐゴシック" charset="-128"/>
                <a:cs typeface="ＭＳ Ｐゴシック" charset="-128"/>
              </a:rPr>
              <a:t>A</a:t>
            </a:r>
            <a:r>
              <a:rPr lang="en-US" sz="2400" b="1">
                <a:solidFill>
                  <a:srgbClr val="FF0080"/>
                </a:solidFill>
                <a:latin typeface="Courier" charset="0"/>
                <a:ea typeface="ＭＳ Ｐゴシック" charset="-128"/>
                <a:cs typeface="ＭＳ Ｐゴシック" charset="-128"/>
              </a:rPr>
              <a:t>G</a:t>
            </a:r>
            <a:r>
              <a:rPr lang="en-US" sz="2400" b="1">
                <a:solidFill>
                  <a:srgbClr val="FF8000"/>
                </a:solidFill>
                <a:latin typeface="Courier" charset="0"/>
                <a:ea typeface="ＭＳ Ｐゴシック" charset="-128"/>
                <a:cs typeface="ＭＳ Ｐゴシック" charset="-128"/>
              </a:rPr>
              <a:t>U</a:t>
            </a:r>
            <a:r>
              <a:rPr lang="en-US" sz="2400" b="1">
                <a:solidFill>
                  <a:srgbClr val="FF6FCF"/>
                </a:solidFill>
                <a:latin typeface="Courier" charset="0"/>
                <a:ea typeface="ＭＳ Ｐゴシック" charset="-128"/>
                <a:cs typeface="ＭＳ Ｐゴシック" charset="-128"/>
              </a:rPr>
              <a:t>A</a:t>
            </a:r>
            <a:r>
              <a:rPr lang="en-US" sz="2400" b="1">
                <a:solidFill>
                  <a:srgbClr val="008000"/>
                </a:solidFill>
                <a:latin typeface="Courier" charset="0"/>
                <a:ea typeface="ＭＳ Ｐゴシック" charset="-128"/>
                <a:cs typeface="ＭＳ Ｐゴシック" charset="-128"/>
              </a:rPr>
              <a:t>C</a:t>
            </a:r>
            <a:r>
              <a:rPr lang="en-US" sz="2400" b="1">
                <a:solidFill>
                  <a:srgbClr val="FF6FCF"/>
                </a:solidFill>
                <a:latin typeface="Courier" charset="0"/>
                <a:ea typeface="ＭＳ Ｐゴシック" charset="-128"/>
                <a:cs typeface="ＭＳ Ｐゴシック" charset="-128"/>
              </a:rPr>
              <a:t>G</a:t>
            </a:r>
            <a:r>
              <a:rPr lang="en-US" sz="2400" b="1">
                <a:solidFill>
                  <a:schemeClr val="bg2"/>
                </a:solidFill>
                <a:latin typeface="Courier" charset="0"/>
                <a:ea typeface="ＭＳ Ｐゴシック" charset="-128"/>
                <a:cs typeface="ＭＳ Ｐゴシック" charset="-128"/>
              </a:rPr>
              <a:t>AG</a:t>
            </a:r>
            <a:r>
              <a:rPr lang="en-US" sz="2400" b="1">
                <a:solidFill>
                  <a:srgbClr val="FF6FCF"/>
                </a:solidFill>
                <a:latin typeface="Courier" charset="0"/>
                <a:ea typeface="ＭＳ Ｐゴシック" charset="-128"/>
                <a:cs typeface="ＭＳ Ｐゴシック" charset="-128"/>
              </a:rPr>
              <a:t>A</a:t>
            </a:r>
            <a:r>
              <a:rPr lang="en-US" sz="2400" b="1">
                <a:solidFill>
                  <a:srgbClr val="008000"/>
                </a:solidFill>
                <a:latin typeface="Courier" charset="0"/>
                <a:ea typeface="ＭＳ Ｐゴシック" charset="-128"/>
                <a:cs typeface="ＭＳ Ｐゴシック" charset="-128"/>
              </a:rPr>
              <a:t>G</a:t>
            </a:r>
            <a:r>
              <a:rPr lang="en-US" sz="2400" b="1">
                <a:solidFill>
                  <a:srgbClr val="FF6FCF"/>
                </a:solidFill>
                <a:latin typeface="Courier" charset="0"/>
                <a:ea typeface="ＭＳ Ｐゴシック" charset="-128"/>
                <a:cs typeface="ＭＳ Ｐゴシック" charset="-128"/>
              </a:rPr>
              <a:t>G</a:t>
            </a:r>
            <a:r>
              <a:rPr lang="en-US" sz="2400" b="1">
                <a:solidFill>
                  <a:srgbClr val="FF8000"/>
                </a:solidFill>
                <a:latin typeface="Courier" charset="0"/>
                <a:ea typeface="ＭＳ Ｐゴシック" charset="-128"/>
                <a:cs typeface="ＭＳ Ｐゴシック" charset="-128"/>
              </a:rPr>
              <a:t>A</a:t>
            </a:r>
            <a:r>
              <a:rPr lang="en-US" sz="2400" b="1">
                <a:solidFill>
                  <a:srgbClr val="804000"/>
                </a:solidFill>
                <a:latin typeface="Courier" charset="0"/>
                <a:ea typeface="ＭＳ Ｐゴシック" charset="-128"/>
                <a:cs typeface="ＭＳ Ｐゴシック" charset="-128"/>
              </a:rPr>
              <a:t>A</a:t>
            </a:r>
            <a:r>
              <a:rPr lang="en-US" sz="2400" b="1">
                <a:solidFill>
                  <a:srgbClr val="FF6FCF"/>
                </a:solidFill>
                <a:latin typeface="Courier" charset="0"/>
                <a:ea typeface="ＭＳ Ｐゴシック" charset="-128"/>
                <a:cs typeface="ＭＳ Ｐゴシック" charset="-128"/>
              </a:rPr>
              <a:t>C</a:t>
            </a:r>
            <a:r>
              <a:rPr lang="en-US" sz="2400" b="1">
                <a:solidFill>
                  <a:srgbClr val="008000"/>
                </a:solidFill>
                <a:latin typeface="Courier" charset="0"/>
                <a:ea typeface="ＭＳ Ｐゴシック" charset="-128"/>
                <a:cs typeface="ＭＳ Ｐゴシック" charset="-128"/>
              </a:rPr>
              <a:t>UA</a:t>
            </a:r>
            <a:endParaRPr lang="en-US" sz="2400" b="1">
              <a:latin typeface="Courier" charset="0"/>
              <a:ea typeface="ＭＳ Ｐゴシック" charset="-128"/>
              <a:cs typeface="ＭＳ Ｐゴシック" charset="-128"/>
            </a:endParaRPr>
          </a:p>
          <a:p>
            <a:pPr eaLnBrk="0" hangingPunct="0"/>
            <a:r>
              <a:rPr lang="en-US" sz="2400" b="1">
                <a:latin typeface="Courier" charset="0"/>
                <a:ea typeface="ＭＳ Ｐゴシック" charset="-128"/>
                <a:cs typeface="ＭＳ Ｐゴシック" charset="-128"/>
              </a:rPr>
              <a:t>Annotation:</a:t>
            </a:r>
            <a:r>
              <a:rPr lang="en-US" sz="2400" b="1">
                <a:solidFill>
                  <a:srgbClr val="008000"/>
                </a:solidFill>
                <a:latin typeface="Courier" charset="0"/>
                <a:ea typeface="ＭＳ Ｐゴシック" charset="-128"/>
                <a:cs typeface="ＭＳ Ｐゴシック" charset="-128"/>
              </a:rPr>
              <a:t>((</a:t>
            </a:r>
            <a:r>
              <a:rPr lang="en-US" sz="2400" b="1">
                <a:solidFill>
                  <a:srgbClr val="FF6FCF"/>
                </a:solidFill>
                <a:latin typeface="Courier" charset="0"/>
                <a:ea typeface="ＭＳ Ｐゴシック" charset="-128"/>
                <a:cs typeface="ＭＳ Ｐゴシック" charset="-128"/>
              </a:rPr>
              <a:t>.</a:t>
            </a:r>
            <a:r>
              <a:rPr lang="en-US" sz="2400" b="1">
                <a:solidFill>
                  <a:srgbClr val="804000"/>
                </a:solidFill>
                <a:latin typeface="Courier" charset="0"/>
                <a:ea typeface="ＭＳ Ｐゴシック" charset="-128"/>
                <a:cs typeface="ＭＳ Ｐゴシック" charset="-128"/>
              </a:rPr>
              <a:t>.</a:t>
            </a:r>
            <a:r>
              <a:rPr lang="en-US" sz="2400" b="1">
                <a:solidFill>
                  <a:srgbClr val="FF0080"/>
                </a:solidFill>
                <a:latin typeface="Courier" charset="0"/>
                <a:ea typeface="ＭＳ Ｐゴシック" charset="-128"/>
                <a:cs typeface="ＭＳ Ｐゴシック" charset="-128"/>
              </a:rPr>
              <a:t>.</a:t>
            </a:r>
            <a:r>
              <a:rPr lang="en-US" sz="2400" b="1">
                <a:solidFill>
                  <a:srgbClr val="FF8000"/>
                </a:solidFill>
                <a:latin typeface="Courier" charset="0"/>
                <a:ea typeface="ＭＳ Ｐゴシック" charset="-128"/>
                <a:cs typeface="ＭＳ Ｐゴシック" charset="-128"/>
              </a:rPr>
              <a:t>.</a:t>
            </a:r>
            <a:r>
              <a:rPr lang="en-US" sz="2400" b="1">
                <a:solidFill>
                  <a:srgbClr val="FF6FCF"/>
                </a:solidFill>
                <a:latin typeface="Courier" charset="0"/>
                <a:ea typeface="ＭＳ Ｐゴシック" charset="-128"/>
                <a:cs typeface="ＭＳ Ｐゴシック" charset="-128"/>
              </a:rPr>
              <a:t>.</a:t>
            </a:r>
            <a:r>
              <a:rPr lang="en-US" sz="2400" b="1">
                <a:solidFill>
                  <a:srgbClr val="008000"/>
                </a:solidFill>
                <a:latin typeface="Courier" charset="0"/>
                <a:ea typeface="ＭＳ Ｐゴシック" charset="-128"/>
                <a:cs typeface="ＭＳ Ｐゴシック" charset="-128"/>
              </a:rPr>
              <a:t>(</a:t>
            </a:r>
            <a:r>
              <a:rPr lang="en-US" sz="2400" b="1">
                <a:solidFill>
                  <a:srgbClr val="FF6FCF"/>
                </a:solidFill>
                <a:latin typeface="Courier" charset="0"/>
                <a:ea typeface="ＭＳ Ｐゴシック" charset="-128"/>
                <a:cs typeface="ＭＳ Ｐゴシック" charset="-128"/>
              </a:rPr>
              <a:t>.</a:t>
            </a:r>
            <a:r>
              <a:rPr lang="en-US" sz="2400" b="1">
                <a:solidFill>
                  <a:schemeClr val="bg2"/>
                </a:solidFill>
                <a:latin typeface="Courier" charset="0"/>
                <a:ea typeface="ＭＳ Ｐゴシック" charset="-128"/>
                <a:cs typeface="ＭＳ Ｐゴシック" charset="-128"/>
              </a:rPr>
              <a:t>..</a:t>
            </a:r>
            <a:r>
              <a:rPr lang="en-US" sz="2400" b="1">
                <a:solidFill>
                  <a:srgbClr val="FF6FCF"/>
                </a:solidFill>
                <a:latin typeface="Courier" charset="0"/>
                <a:ea typeface="ＭＳ Ｐゴシック" charset="-128"/>
                <a:cs typeface="ＭＳ Ｐゴシック" charset="-128"/>
              </a:rPr>
              <a:t>.</a:t>
            </a:r>
            <a:r>
              <a:rPr lang="en-US" sz="2400" b="1">
                <a:solidFill>
                  <a:srgbClr val="008000"/>
                </a:solidFill>
                <a:latin typeface="Courier" charset="0"/>
                <a:ea typeface="ＭＳ Ｐゴシック" charset="-128"/>
                <a:cs typeface="ＭＳ Ｐゴシック" charset="-128"/>
              </a:rPr>
              <a:t>)</a:t>
            </a:r>
            <a:r>
              <a:rPr lang="en-US" sz="2400" b="1">
                <a:solidFill>
                  <a:srgbClr val="FF6FCF"/>
                </a:solidFill>
                <a:latin typeface="Courier" charset="0"/>
                <a:ea typeface="ＭＳ Ｐゴシック" charset="-128"/>
                <a:cs typeface="ＭＳ Ｐゴシック" charset="-128"/>
              </a:rPr>
              <a:t>.</a:t>
            </a:r>
            <a:r>
              <a:rPr lang="en-US" sz="2400" b="1">
                <a:solidFill>
                  <a:srgbClr val="FF8000"/>
                </a:solidFill>
                <a:latin typeface="Courier" charset="0"/>
                <a:ea typeface="ＭＳ Ｐゴシック" charset="-128"/>
                <a:cs typeface="ＭＳ Ｐゴシック" charset="-128"/>
              </a:rPr>
              <a:t>.</a:t>
            </a:r>
            <a:r>
              <a:rPr lang="en-US" sz="2400" b="1">
                <a:solidFill>
                  <a:srgbClr val="804000"/>
                </a:solidFill>
                <a:latin typeface="Courier" charset="0"/>
                <a:ea typeface="ＭＳ Ｐゴシック" charset="-128"/>
                <a:cs typeface="ＭＳ Ｐゴシック" charset="-128"/>
              </a:rPr>
              <a:t>.</a:t>
            </a:r>
            <a:r>
              <a:rPr lang="en-US" sz="2400" b="1">
                <a:solidFill>
                  <a:srgbClr val="FF6FCF"/>
                </a:solidFill>
                <a:latin typeface="Courier" charset="0"/>
                <a:ea typeface="ＭＳ Ｐゴシック" charset="-128"/>
                <a:cs typeface="ＭＳ Ｐゴシック" charset="-128"/>
              </a:rPr>
              <a:t>.</a:t>
            </a:r>
            <a:r>
              <a:rPr lang="en-US" sz="2400" b="1">
                <a:solidFill>
                  <a:srgbClr val="008000"/>
                </a:solidFill>
                <a:latin typeface="Courier" charset="0"/>
                <a:ea typeface="ＭＳ Ｐゴシック" charset="-128"/>
                <a:cs typeface="ＭＳ Ｐゴシック" charset="-128"/>
              </a:rPr>
              <a:t>))</a:t>
            </a:r>
            <a:endParaRPr lang="en-US" sz="2400" b="1">
              <a:latin typeface="Courier" charset="0"/>
              <a:ea typeface="ＭＳ Ｐゴシック" charset="-128"/>
              <a:cs typeface="ＭＳ Ｐゴシック" charset="-128"/>
            </a:endParaRPr>
          </a:p>
        </p:txBody>
      </p:sp>
      <p:sp>
        <p:nvSpPr>
          <p:cNvPr id="47109" name="Rectangle 6"/>
          <p:cNvSpPr>
            <a:spLocks noChangeArrowheads="1"/>
          </p:cNvSpPr>
          <p:nvPr/>
        </p:nvSpPr>
        <p:spPr bwMode="auto">
          <a:xfrm>
            <a:off x="457200" y="609600"/>
            <a:ext cx="8305800" cy="954088"/>
          </a:xfrm>
          <a:prstGeom prst="rect">
            <a:avLst/>
          </a:prstGeom>
          <a:noFill/>
          <a:ln w="9525">
            <a:noFill/>
            <a:miter lim="800000"/>
            <a:headEnd/>
            <a:tailEnd/>
          </a:ln>
        </p:spPr>
        <p:txBody>
          <a:bodyPr>
            <a:prstTxWarp prst="textNoShape">
              <a:avLst/>
            </a:prstTxWarp>
            <a:spAutoFit/>
          </a:bodyPr>
          <a:lstStyle/>
          <a:p>
            <a:r>
              <a:rPr lang="en-US" sz="2800" b="1">
                <a:solidFill>
                  <a:srgbClr val="FF0000"/>
                </a:solidFill>
              </a:rPr>
              <a:t>EXAMPLE: Sarcin/ricin stem-loop motif from 23S ribosomal RNA of </a:t>
            </a:r>
            <a:r>
              <a:rPr lang="en-US" sz="2800" b="1" i="1">
                <a:solidFill>
                  <a:srgbClr val="FF0000"/>
                </a:solidFill>
              </a:rPr>
              <a:t>Haloarcula marismortui</a:t>
            </a:r>
            <a:r>
              <a:rPr lang="en-US" sz="2800" b="1">
                <a:solidFill>
                  <a:srgbClr val="FF0000"/>
                </a:solidFill>
              </a:rPr>
              <a:t>.</a:t>
            </a:r>
          </a:p>
        </p:txBody>
      </p:sp>
      <p:sp>
        <p:nvSpPr>
          <p:cNvPr id="6" name="Right Arrow 5"/>
          <p:cNvSpPr/>
          <p:nvPr/>
        </p:nvSpPr>
        <p:spPr>
          <a:xfrm>
            <a:off x="2590800" y="3048000"/>
            <a:ext cx="978408" cy="304800"/>
          </a:xfrm>
          <a:prstGeom prst="righ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380"/>
            <a:ext cx="8229600" cy="1554502"/>
          </a:xfrm>
          <a:effectLst>
            <a:glow rad="228600">
              <a:schemeClr val="accent2">
                <a:alpha val="75000"/>
              </a:schemeClr>
            </a:glow>
            <a:outerShdw blurRad="76200" dir="13500000" sy="23000" kx="1200000" algn="br" rotWithShape="0">
              <a:srgbClr val="000000">
                <a:alpha val="15000"/>
              </a:srgbClr>
            </a:outerShdw>
          </a:effectLst>
        </p:spPr>
        <p:style>
          <a:lnRef idx="1">
            <a:schemeClr val="accent2"/>
          </a:lnRef>
          <a:fillRef idx="2">
            <a:schemeClr val="accent2"/>
          </a:fillRef>
          <a:effectRef idx="1">
            <a:schemeClr val="accent2"/>
          </a:effectRef>
          <a:fontRef idx="minor">
            <a:schemeClr val="dk1"/>
          </a:fontRef>
        </p:style>
        <p:txBody>
          <a:bodyPr>
            <a:noAutofit/>
          </a:bodyPr>
          <a:lstStyle/>
          <a:p>
            <a:r>
              <a:rPr lang="en-US" sz="3100" dirty="0" smtClean="0"/>
              <a:t>TOPIC 5: Translational errors are not rare!  Substantial safety factor presumably is imbedded into proteins to withstand these errors. </a:t>
            </a:r>
            <a:endParaRPr lang="en-US" sz="3100" dirty="0"/>
          </a:p>
        </p:txBody>
      </p:sp>
      <p:pic>
        <p:nvPicPr>
          <p:cNvPr id="4" name="Picture 3" descr="Screen shot 2011-02-18 at 12.18.52 PM.png"/>
          <p:cNvPicPr>
            <a:picLocks noChangeAspect="1"/>
          </p:cNvPicPr>
          <p:nvPr/>
        </p:nvPicPr>
        <p:blipFill>
          <a:blip r:embed="rId2"/>
          <a:stretch>
            <a:fillRect/>
          </a:stretch>
        </p:blipFill>
        <p:spPr>
          <a:xfrm>
            <a:off x="26406" y="1746299"/>
            <a:ext cx="6537012" cy="4512354"/>
          </a:xfrm>
          <a:prstGeom prst="rect">
            <a:avLst/>
          </a:prstGeom>
        </p:spPr>
      </p:pic>
      <p:sp>
        <p:nvSpPr>
          <p:cNvPr id="5" name="TextBox 4"/>
          <p:cNvSpPr txBox="1"/>
          <p:nvPr/>
        </p:nvSpPr>
        <p:spPr>
          <a:xfrm>
            <a:off x="377038" y="6330461"/>
            <a:ext cx="8618958" cy="369332"/>
          </a:xfrm>
          <a:prstGeom prst="rect">
            <a:avLst/>
          </a:prstGeom>
          <a:noFill/>
        </p:spPr>
        <p:txBody>
          <a:bodyPr wrap="square" rtlCol="0">
            <a:spAutoFit/>
          </a:bodyPr>
          <a:lstStyle/>
          <a:p>
            <a:r>
              <a:rPr lang="en-US" dirty="0" smtClean="0"/>
              <a:t>This work has been released into the Wikipedia public domain by its author, </a:t>
            </a:r>
            <a:r>
              <a:rPr lang="en-US" dirty="0" err="1" smtClean="0"/>
              <a:t>LadyofHats</a:t>
            </a:r>
            <a:r>
              <a:rPr lang="en-US" dirty="0" smtClean="0"/>
              <a:t>.</a:t>
            </a:r>
            <a:endParaRPr lang="en-US" dirty="0"/>
          </a:p>
        </p:txBody>
      </p:sp>
      <p:sp>
        <p:nvSpPr>
          <p:cNvPr id="6" name="TextBox 5"/>
          <p:cNvSpPr txBox="1"/>
          <p:nvPr/>
        </p:nvSpPr>
        <p:spPr>
          <a:xfrm>
            <a:off x="6100251" y="2156458"/>
            <a:ext cx="2895745" cy="830997"/>
          </a:xfrm>
          <a:prstGeom prst="rect">
            <a:avLst/>
          </a:prstGeom>
          <a:effectLst>
            <a:glow rad="228600">
              <a:schemeClr val="accent2">
                <a:alpha val="75000"/>
              </a:schemeClr>
            </a:glow>
            <a:outerShdw blurRad="40000" dist="23000" dir="5400000" rotWithShape="0">
              <a:srgbClr val="000000">
                <a:alpha val="35000"/>
              </a:srgbClr>
            </a:outerShdw>
          </a:effectLst>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sz="2400" b="1" dirty="0" smtClean="0">
                <a:solidFill>
                  <a:srgbClr val="800000"/>
                </a:solidFill>
              </a:rPr>
              <a:t>Translation error rate </a:t>
            </a:r>
          </a:p>
          <a:p>
            <a:r>
              <a:rPr lang="en-US" sz="2400" b="1" dirty="0" smtClean="0">
                <a:solidFill>
                  <a:srgbClr val="800000"/>
                </a:solidFill>
              </a:rPr>
              <a:t>~2×10</a:t>
            </a:r>
            <a:r>
              <a:rPr lang="en-US" sz="2400" b="1" baseline="30000" dirty="0" smtClean="0">
                <a:solidFill>
                  <a:srgbClr val="800000"/>
                </a:solidFill>
              </a:rPr>
              <a:t>-4 </a:t>
            </a:r>
            <a:r>
              <a:rPr lang="en-US" sz="2400" b="1" dirty="0" smtClean="0">
                <a:solidFill>
                  <a:srgbClr val="800000"/>
                </a:solidFill>
              </a:rPr>
              <a:t>per </a:t>
            </a:r>
            <a:r>
              <a:rPr lang="en-US" sz="2400" b="1" dirty="0" err="1" smtClean="0">
                <a:solidFill>
                  <a:srgbClr val="800000"/>
                </a:solidFill>
              </a:rPr>
              <a:t>codon</a:t>
            </a:r>
            <a:endParaRPr lang="en-US" sz="2400" b="1" dirty="0">
              <a:solidFill>
                <a:srgbClr val="80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emph" presetSubtype="0" fill="hold" grpId="0" nodeType="clickEffect">
                                  <p:stCondLst>
                                    <p:cond delay="0"/>
                                  </p:stCondLst>
                                  <p:iterate type="lt">
                                    <p:tmPct val="10000"/>
                                  </p:iterate>
                                  <p:childTnLst>
                                    <p:animScale>
                                      <p:cBhvr>
                                        <p:cTn id="6" dur="250" autoRev="1" fill="hold">
                                          <p:stCondLst>
                                            <p:cond delay="0"/>
                                          </p:stCondLst>
                                        </p:cTn>
                                        <p:tgtEl>
                                          <p:spTgt spid="6"/>
                                        </p:tgtEl>
                                      </p:cBhvr>
                                      <p:to x="80000" y="100000"/>
                                    </p:animScale>
                                    <p:anim by="(#ppt_w*0.10)" calcmode="lin" valueType="num">
                                      <p:cBhvr>
                                        <p:cTn id="7" dur="250" autoRev="1" fill="hold">
                                          <p:stCondLst>
                                            <p:cond delay="0"/>
                                          </p:stCondLst>
                                        </p:cTn>
                                        <p:tgtEl>
                                          <p:spTgt spid="6"/>
                                        </p:tgtEl>
                                        <p:attrNameLst>
                                          <p:attrName>ppt_x</p:attrName>
                                        </p:attrNameLst>
                                      </p:cBhvr>
                                    </p:anim>
                                    <p:anim by="(-#ppt_w*0.10)" calcmode="lin" valueType="num">
                                      <p:cBhvr>
                                        <p:cTn id="8" dur="250" autoRev="1" fill="hold">
                                          <p:stCondLst>
                                            <p:cond delay="0"/>
                                          </p:stCondLst>
                                        </p:cTn>
                                        <p:tgtEl>
                                          <p:spTgt spid="6"/>
                                        </p:tgtEl>
                                        <p:attrNameLst>
                                          <p:attrName>ppt_y</p:attrName>
                                        </p:attrNameLst>
                                      </p:cBhvr>
                                    </p:anim>
                                    <p:animRot by="-480000">
                                      <p:cBhvr>
                                        <p:cTn id="9" dur="250" autoRev="1"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glow rad="228600">
              <a:schemeClr val="accent1">
                <a:alpha val="75000"/>
              </a:schemeClr>
            </a:glow>
            <a:outerShdw blurRad="76200" dir="13500000" sy="23000" kx="1200000" algn="br" rotWithShape="0">
              <a:srgbClr val="000000">
                <a:alpha val="15000"/>
              </a:srgbClr>
            </a:outerShdw>
          </a:effectLst>
        </p:spPr>
        <p:style>
          <a:lnRef idx="1">
            <a:schemeClr val="accent3"/>
          </a:lnRef>
          <a:fillRef idx="2">
            <a:schemeClr val="accent3"/>
          </a:fillRef>
          <a:effectRef idx="1">
            <a:schemeClr val="accent3"/>
          </a:effectRef>
          <a:fontRef idx="minor">
            <a:schemeClr val="dk1"/>
          </a:fontRef>
        </p:style>
        <p:txBody>
          <a:bodyPr>
            <a:noAutofit/>
          </a:bodyPr>
          <a:lstStyle/>
          <a:p>
            <a:r>
              <a:rPr lang="en-US" sz="2400" dirty="0" smtClean="0"/>
              <a:t>The frequency of translational misreading errors in E. coli is largely determined by </a:t>
            </a:r>
            <a:r>
              <a:rPr lang="en-US" sz="2400" dirty="0" err="1" smtClean="0"/>
              <a:t>tRNA</a:t>
            </a:r>
            <a:r>
              <a:rPr lang="en-US" sz="2400" dirty="0" smtClean="0"/>
              <a:t> competition.</a:t>
            </a:r>
            <a:br>
              <a:rPr lang="en-US" sz="2400" dirty="0" smtClean="0"/>
            </a:br>
            <a:r>
              <a:rPr lang="en-US" sz="2400" dirty="0" smtClean="0"/>
              <a:t>Kramer EB, </a:t>
            </a:r>
            <a:r>
              <a:rPr lang="en-US" sz="2400" dirty="0" err="1" smtClean="0"/>
              <a:t>Farabaugh</a:t>
            </a:r>
            <a:r>
              <a:rPr lang="en-US" sz="2400" dirty="0" smtClean="0"/>
              <a:t> PJ. RNA. 2007;13(1):87-96.</a:t>
            </a:r>
            <a:endParaRPr lang="en-US" sz="2400" dirty="0"/>
          </a:p>
        </p:txBody>
      </p:sp>
      <p:sp>
        <p:nvSpPr>
          <p:cNvPr id="3" name="Content Placeholder 2"/>
          <p:cNvSpPr>
            <a:spLocks noGrp="1"/>
          </p:cNvSpPr>
          <p:nvPr>
            <p:ph idx="1"/>
          </p:nvPr>
        </p:nvSpPr>
        <p:spPr>
          <a:xfrm>
            <a:off x="457200" y="1600201"/>
            <a:ext cx="8229600" cy="2329052"/>
          </a:xfrm>
        </p:spPr>
        <p:txBody>
          <a:bodyPr>
            <a:noAutofit/>
          </a:bodyPr>
          <a:lstStyle/>
          <a:p>
            <a:pPr marL="0" indent="0">
              <a:buNone/>
            </a:pPr>
            <a:r>
              <a:rPr lang="en-US" sz="2400" dirty="0" smtClean="0"/>
              <a:t>Estimates of </a:t>
            </a:r>
            <a:r>
              <a:rPr lang="en-US" sz="2400" b="1" dirty="0" err="1" smtClean="0"/>
              <a:t>missense</a:t>
            </a:r>
            <a:r>
              <a:rPr lang="en-US" sz="2400" b="1" dirty="0" smtClean="0"/>
              <a:t> error rates </a:t>
            </a:r>
            <a:r>
              <a:rPr lang="en-US" sz="2400" dirty="0" smtClean="0"/>
              <a:t>(misreading) during protein synthesis </a:t>
            </a:r>
            <a:r>
              <a:rPr lang="en-US" sz="2400" b="1" dirty="0" smtClean="0"/>
              <a:t>vary from 10</a:t>
            </a:r>
            <a:r>
              <a:rPr lang="en-US" sz="2400" b="1" baseline="30000" dirty="0" smtClean="0"/>
              <a:t>-3 </a:t>
            </a:r>
            <a:r>
              <a:rPr lang="en-US" sz="2400" b="1" dirty="0" smtClean="0"/>
              <a:t>to 10</a:t>
            </a:r>
            <a:r>
              <a:rPr lang="en-US" sz="2400" b="1" baseline="30000" dirty="0" smtClean="0"/>
              <a:t>-4</a:t>
            </a:r>
            <a:r>
              <a:rPr lang="en-US" sz="2400" b="1" dirty="0" smtClean="0"/>
              <a:t> per </a:t>
            </a:r>
            <a:r>
              <a:rPr lang="en-US" sz="2400" b="1" dirty="0" err="1" smtClean="0"/>
              <a:t>codon</a:t>
            </a:r>
            <a:r>
              <a:rPr lang="en-US" sz="2400" dirty="0" smtClean="0"/>
              <a:t>. The experiments reporting these rates have measured several distinct errors using several methods and reporter systems. Variation in reported rates may reflect real differences in rates among the errors tested or in sensitivity of the reporter systems.</a:t>
            </a:r>
            <a:endParaRPr lang="en-US" sz="2400" dirty="0"/>
          </a:p>
        </p:txBody>
      </p:sp>
    </p:spTree>
  </p:cSld>
  <p:clrMapOvr>
    <a:masterClrMapping/>
  </p:clrMapOvr>
  <p:transition xmlns:p14="http://schemas.microsoft.com/office/powerpoint/2010/main">
    <p:wheel spokes="8"/>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glow rad="190500">
              <a:schemeClr val="accent6">
                <a:alpha val="75000"/>
              </a:schemeClr>
            </a:glow>
            <a:outerShdw blurRad="76200" dir="13500000" sy="23000" kx="1200000" algn="br">
              <a:srgbClr val="000000">
                <a:alpha val="15000"/>
              </a:srgbClr>
            </a:outerShdw>
          </a:effectLst>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smtClean="0"/>
              <a:t>Take home exam, March 1</a:t>
            </a:r>
            <a:r>
              <a:rPr lang="en-US" baseline="30000" dirty="0" smtClean="0"/>
              <a:t>st</a:t>
            </a:r>
            <a:r>
              <a:rPr lang="en-US" dirty="0" smtClean="0"/>
              <a:t>, 2011</a:t>
            </a:r>
            <a:endParaRPr lang="en-US" dirty="0"/>
          </a:p>
        </p:txBody>
      </p:sp>
      <p:sp>
        <p:nvSpPr>
          <p:cNvPr id="3" name="Content Placeholder 2"/>
          <p:cNvSpPr>
            <a:spLocks noGrp="1"/>
          </p:cNvSpPr>
          <p:nvPr>
            <p:ph idx="1"/>
          </p:nvPr>
        </p:nvSpPr>
        <p:spPr/>
        <p:txBody>
          <a:bodyPr/>
          <a:lstStyle/>
          <a:p>
            <a:pPr marL="0" indent="0">
              <a:buNone/>
            </a:pPr>
            <a:r>
              <a:rPr lang="en-US" dirty="0" smtClean="0"/>
              <a:t>Write a minimum of 3 pages and describe the best experiment you can think of or find in the literature for the estimation of the rate of translational errors. </a:t>
            </a:r>
          </a:p>
          <a:p>
            <a:endParaRPr lang="en-US" dirty="0"/>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rnea_fig.png"/>
          <p:cNvPicPr>
            <a:picLocks noChangeAspect="1"/>
          </p:cNvPicPr>
          <p:nvPr/>
        </p:nvPicPr>
        <p:blipFill>
          <a:blip r:embed="rId2"/>
          <a:stretch>
            <a:fillRect/>
          </a:stretch>
        </p:blipFill>
        <p:spPr>
          <a:xfrm>
            <a:off x="1442005" y="1369311"/>
            <a:ext cx="5736130" cy="5827908"/>
          </a:xfrm>
          <a:prstGeom prst="rect">
            <a:avLst/>
          </a:prstGeom>
        </p:spPr>
      </p:pic>
      <p:sp>
        <p:nvSpPr>
          <p:cNvPr id="5" name="Title 1"/>
          <p:cNvSpPr>
            <a:spLocks noGrp="1"/>
          </p:cNvSpPr>
          <p:nvPr>
            <p:ph type="title"/>
          </p:nvPr>
        </p:nvSpPr>
        <p:spPr>
          <a:xfrm>
            <a:off x="244743" y="135723"/>
            <a:ext cx="8665261" cy="1233560"/>
          </a:xfrm>
          <a:effectLst>
            <a:glow rad="228600">
              <a:schemeClr val="accent1">
                <a:alpha val="75000"/>
              </a:schemeClr>
            </a:glow>
            <a:outerShdw blurRad="76200" dir="13500000" sy="23000" kx="1200000" algn="br" rotWithShape="0">
              <a:srgbClr val="000000">
                <a:alpha val="15000"/>
              </a:srgbClr>
            </a:outerShdw>
          </a:effectLst>
        </p:spPr>
        <p:style>
          <a:lnRef idx="1">
            <a:schemeClr val="accent3"/>
          </a:lnRef>
          <a:fillRef idx="2">
            <a:schemeClr val="accent3"/>
          </a:fillRef>
          <a:effectRef idx="1">
            <a:schemeClr val="accent3"/>
          </a:effectRef>
          <a:fontRef idx="minor">
            <a:schemeClr val="dk1"/>
          </a:fontRef>
        </p:style>
        <p:txBody>
          <a:bodyPr>
            <a:noAutofit/>
          </a:bodyPr>
          <a:lstStyle/>
          <a:p>
            <a:r>
              <a:rPr lang="en-US" sz="2800" dirty="0" smtClean="0"/>
              <a:t>human </a:t>
            </a:r>
            <a:r>
              <a:rPr lang="en-US" sz="2800" b="1" dirty="0" err="1" smtClean="0">
                <a:solidFill>
                  <a:srgbClr val="FF0000"/>
                </a:solidFill>
              </a:rPr>
              <a:t>keratoepithelin</a:t>
            </a:r>
            <a:r>
              <a:rPr lang="en-US" sz="2800" dirty="0" smtClean="0"/>
              <a:t> is a primary component of cornea composing nearly 20% of its protein mass. It performs a structural function in organization of this tissue. </a:t>
            </a:r>
            <a:endParaRPr lang="en-US" sz="2800" dirty="0"/>
          </a:p>
        </p:txBody>
      </p:sp>
      <p:sp>
        <p:nvSpPr>
          <p:cNvPr id="6" name="TextBox 5"/>
          <p:cNvSpPr txBox="1"/>
          <p:nvPr/>
        </p:nvSpPr>
        <p:spPr>
          <a:xfrm>
            <a:off x="5470359" y="6191549"/>
            <a:ext cx="3593502" cy="369332"/>
          </a:xfrm>
          <a:prstGeom prst="rect">
            <a:avLst/>
          </a:prstGeom>
          <a:noFill/>
        </p:spPr>
        <p:txBody>
          <a:bodyPr wrap="none" rtlCol="0">
            <a:spAutoFit/>
          </a:bodyPr>
          <a:lstStyle/>
          <a:p>
            <a:r>
              <a:rPr lang="en-US" dirty="0" smtClean="0"/>
              <a:t>http://</a:t>
            </a:r>
            <a:r>
              <a:rPr lang="en-US" dirty="0" err="1" smtClean="0"/>
              <a:t>en.wikipedia.org</a:t>
            </a:r>
            <a:r>
              <a:rPr lang="en-US" dirty="0" smtClean="0"/>
              <a:t>/wiki/Cornea</a:t>
            </a:r>
            <a:endParaRPr lang="en-US" dirty="0"/>
          </a:p>
        </p:txBody>
      </p:sp>
      <p:cxnSp>
        <p:nvCxnSpPr>
          <p:cNvPr id="8" name="Straight Arrow Connector 7"/>
          <p:cNvCxnSpPr/>
          <p:nvPr/>
        </p:nvCxnSpPr>
        <p:spPr>
          <a:xfrm rot="5400000">
            <a:off x="4563517" y="1958635"/>
            <a:ext cx="509348" cy="164127"/>
          </a:xfrm>
          <a:prstGeom prst="straightConnector1">
            <a:avLst/>
          </a:prstGeom>
          <a:ln w="50800">
            <a:tailEnd type="arrow"/>
          </a:ln>
          <a:effectLst>
            <a:glow rad="101600">
              <a:srgbClr val="FF0000">
                <a:alpha val="75000"/>
              </a:srgb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fill="hold" nodeType="clickEffect">
                                  <p:stCondLst>
                                    <p:cond delay="0"/>
                                  </p:stCondLst>
                                  <p:childTnLst>
                                    <p:anim calcmode="discrete" valueType="str">
                                      <p:cBhvr>
                                        <p:cTn id="6" dur="1000" fill="hold"/>
                                        <p:tgtEl>
                                          <p:spTgt spid="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glow rad="101600">
              <a:schemeClr val="accent4">
                <a:alpha val="75000"/>
              </a:schemeClr>
            </a:glow>
            <a:outerShdw blurRad="76200" dir="13500000" sy="23000" kx="1200000" algn="br" rotWithShape="0">
              <a:srgbClr val="000000">
                <a:alpha val="15000"/>
              </a:srgbClr>
            </a:outerShdw>
          </a:effectLst>
        </p:spPr>
        <p:style>
          <a:lnRef idx="1">
            <a:schemeClr val="accent4"/>
          </a:lnRef>
          <a:fillRef idx="3">
            <a:schemeClr val="accent4"/>
          </a:fillRef>
          <a:effectRef idx="2">
            <a:schemeClr val="accent4"/>
          </a:effectRef>
          <a:fontRef idx="minor">
            <a:schemeClr val="lt1"/>
          </a:fontRef>
        </p:style>
        <p:txBody>
          <a:bodyPr>
            <a:noAutofit/>
          </a:bodyPr>
          <a:lstStyle/>
          <a:p>
            <a:r>
              <a:rPr lang="en-US" sz="4000" dirty="0" smtClean="0"/>
              <a:t>Conclusions:</a:t>
            </a:r>
            <a:br>
              <a:rPr lang="en-US" sz="4000" dirty="0" smtClean="0"/>
            </a:br>
            <a:r>
              <a:rPr lang="en-US" sz="4000" dirty="0" smtClean="0"/>
              <a:t>Mutations are ambivalent</a:t>
            </a:r>
            <a:endParaRPr lang="en-US" sz="4000" dirty="0"/>
          </a:p>
        </p:txBody>
      </p:sp>
      <p:sp>
        <p:nvSpPr>
          <p:cNvPr id="3" name="Content Placeholder 2"/>
          <p:cNvSpPr>
            <a:spLocks noGrp="1"/>
          </p:cNvSpPr>
          <p:nvPr>
            <p:ph idx="1"/>
          </p:nvPr>
        </p:nvSpPr>
        <p:spPr>
          <a:xfrm>
            <a:off x="457200" y="1977255"/>
            <a:ext cx="8229600" cy="4525963"/>
          </a:xfrm>
        </p:spPr>
        <p:txBody>
          <a:bodyPr>
            <a:normAutofit fontScale="92500" lnSpcReduction="20000"/>
          </a:bodyPr>
          <a:lstStyle/>
          <a:p>
            <a:r>
              <a:rPr lang="en-US" dirty="0" smtClean="0">
                <a:solidFill>
                  <a:srgbClr val="C01D47"/>
                </a:solidFill>
                <a:effectLst>
                  <a:glow rad="114300">
                    <a:srgbClr val="FF6600">
                      <a:alpha val="47000"/>
                    </a:srgbClr>
                  </a:glow>
                </a:effectLst>
              </a:rPr>
              <a:t>Mutations are potentially dangerous because they may disrupt important gene functions. </a:t>
            </a:r>
          </a:p>
          <a:p>
            <a:r>
              <a:rPr lang="en-US" dirty="0" smtClean="0">
                <a:solidFill>
                  <a:srgbClr val="C01D47"/>
                </a:solidFill>
                <a:effectLst>
                  <a:glow rad="114300">
                    <a:srgbClr val="FF6600">
                      <a:alpha val="47000"/>
                    </a:srgbClr>
                  </a:glow>
                </a:effectLst>
              </a:rPr>
              <a:t>About 2-3% of newborns have genetic disorders.</a:t>
            </a:r>
          </a:p>
          <a:p>
            <a:r>
              <a:rPr lang="en-US" dirty="0" smtClean="0">
                <a:solidFill>
                  <a:srgbClr val="C01D47"/>
                </a:solidFill>
                <a:effectLst>
                  <a:glow rad="114300">
                    <a:srgbClr val="FF6600">
                      <a:alpha val="47000"/>
                    </a:srgbClr>
                  </a:glow>
                </a:effectLst>
              </a:rPr>
              <a:t>Currently about 6000 human genetic diseases have been described. </a:t>
            </a:r>
          </a:p>
          <a:p>
            <a:r>
              <a:rPr lang="en-US" dirty="0" smtClean="0">
                <a:solidFill>
                  <a:srgbClr val="008000"/>
                </a:solidFill>
                <a:effectLst>
                  <a:glow rad="101600">
                    <a:schemeClr val="accent3">
                      <a:alpha val="75000"/>
                    </a:schemeClr>
                  </a:glow>
                </a:effectLst>
              </a:rPr>
              <a:t>Mutations are a major driving force of evolution. They create novel genes and allow a population to adapt quickly to changing environment.  </a:t>
            </a:r>
          </a:p>
          <a:p>
            <a:r>
              <a:rPr lang="en-US" dirty="0" smtClean="0">
                <a:solidFill>
                  <a:srgbClr val="3366FF"/>
                </a:solidFill>
                <a:effectLst>
                  <a:glow rad="101600">
                    <a:schemeClr val="tx2">
                      <a:lumMod val="60000"/>
                      <a:lumOff val="40000"/>
                      <a:alpha val="75000"/>
                    </a:schemeClr>
                  </a:glow>
                </a:effectLst>
              </a:rPr>
              <a:t>A majority of mutations do not have a pronounced effect on the organism.</a:t>
            </a:r>
            <a:endParaRPr lang="en-US" dirty="0">
              <a:solidFill>
                <a:srgbClr val="3366FF"/>
              </a:solidFill>
              <a:effectLst>
                <a:glow rad="101600">
                  <a:schemeClr val="tx2">
                    <a:lumMod val="60000"/>
                    <a:lumOff val="40000"/>
                    <a:alpha val="75000"/>
                  </a:schemeClr>
                </a:glow>
              </a:effectLst>
            </a:endParaRP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glow rad="228600">
              <a:schemeClr val="accent4">
                <a:alpha val="75000"/>
              </a:schemeClr>
            </a:glow>
            <a:outerShdw blurRad="76200" dir="13500000" sy="23000" kx="1200000" algn="br" rotWithShape="0">
              <a:srgbClr val="000000">
                <a:alpha val="15000"/>
              </a:srgbClr>
            </a:outerShdw>
          </a:effectLst>
        </p:spPr>
        <p:style>
          <a:lnRef idx="1">
            <a:schemeClr val="accent6"/>
          </a:lnRef>
          <a:fillRef idx="2">
            <a:schemeClr val="accent6"/>
          </a:fillRef>
          <a:effectRef idx="1">
            <a:schemeClr val="accent6"/>
          </a:effectRef>
          <a:fontRef idx="minor">
            <a:schemeClr val="dk1"/>
          </a:fontRef>
        </p:style>
        <p:txBody>
          <a:bodyPr/>
          <a:lstStyle/>
          <a:p>
            <a:r>
              <a:rPr lang="en-US" dirty="0" smtClean="0"/>
              <a:t>FINAL PART OF THE LECTURE</a:t>
            </a:r>
            <a:endParaRPr lang="en-US" dirty="0"/>
          </a:p>
        </p:txBody>
      </p:sp>
      <p:sp>
        <p:nvSpPr>
          <p:cNvPr id="3" name="Content Placeholder 2"/>
          <p:cNvSpPr>
            <a:spLocks noGrp="1"/>
          </p:cNvSpPr>
          <p:nvPr>
            <p:ph idx="1"/>
          </p:nvPr>
        </p:nvSpPr>
        <p:spPr>
          <a:xfrm>
            <a:off x="457200" y="2288756"/>
            <a:ext cx="8229600" cy="1541879"/>
          </a:xfrm>
        </p:spPr>
        <p:txBody>
          <a:bodyPr>
            <a:noAutofit/>
          </a:bodyPr>
          <a:lstStyle/>
          <a:p>
            <a:pPr>
              <a:buNone/>
            </a:pPr>
            <a:r>
              <a:rPr lang="en-US" sz="4900" dirty="0" smtClean="0"/>
              <a:t>Can we distinguish between good and bad mutations?</a:t>
            </a:r>
            <a:endParaRPr lang="en-US" sz="49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iterate type="lt">
                                    <p:tmPct val="0"/>
                                  </p:iterate>
                                  <p:childTnLst>
                                    <p:animClr clrSpc="rgb" dir="cw">
                                      <p:cBhvr override="childStyle">
                                        <p:cTn id="6" dur="2000" fill="hold"/>
                                        <p:tgtEl>
                                          <p:spTgt spid="3">
                                            <p:txEl>
                                              <p:pRg st="0" end="0"/>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16" presetClass="emph" presetSubtype="0" fill="hold" grpId="1" nodeType="clickEffect">
                                  <p:stCondLst>
                                    <p:cond delay="0"/>
                                  </p:stCondLst>
                                  <p:iterate type="lt">
                                    <p:tmPct val="4000"/>
                                  </p:iterate>
                                  <p:childTnLst>
                                    <p:set>
                                      <p:cBhvr override="childStyle">
                                        <p:cTn id="10" dur="500" fill="hold"/>
                                        <p:tgtEl>
                                          <p:spTgt spid="3">
                                            <p:txEl>
                                              <p:pRg st="0" end="0"/>
                                            </p:txEl>
                                          </p:spTgt>
                                        </p:tgtEl>
                                        <p:attrNameLst>
                                          <p:attrName>style.color</p:attrName>
                                        </p:attrNameLst>
                                      </p:cBhvr>
                                      <p:to>
                                        <p:clrVal>
                                          <a:schemeClr val="accent2"/>
                                        </p:clrVal>
                                      </p:to>
                                    </p:set>
                                    <p:set>
                                      <p:cBhvr>
                                        <p:cTn id="11" dur="500" fill="hold"/>
                                        <p:tgtEl>
                                          <p:spTgt spid="3">
                                            <p:txEl>
                                              <p:pRg st="0" end="0"/>
                                            </p:txEl>
                                          </p:spTgt>
                                        </p:tgtEl>
                                        <p:attrNameLst>
                                          <p:attrName>fillcolor</p:attrName>
                                        </p:attrNameLst>
                                      </p:cBhvr>
                                      <p:to>
                                        <p:clrVal>
                                          <a:schemeClr val="accent2"/>
                                        </p:clrVal>
                                      </p:to>
                                    </p:set>
                                    <p:set>
                                      <p:cBhvr>
                                        <p:cTn id="12" dur="500" fill="hold"/>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821"/>
            <a:ext cx="8229600" cy="1143000"/>
          </a:xfrm>
          <a:effectLst>
            <a:glow rad="190500">
              <a:schemeClr val="accent6">
                <a:alpha val="75000"/>
              </a:schemeClr>
            </a:glow>
            <a:outerShdw blurRad="76200" dir="13500000" sy="23000" kx="1200000" algn="br" rotWithShape="0">
              <a:srgbClr val="000000">
                <a:alpha val="15000"/>
              </a:srgbClr>
            </a:outerShdw>
          </a:effectLst>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dirty="0" smtClean="0"/>
              <a:t>From Dr. Sanford’s presentation</a:t>
            </a:r>
            <a:br>
              <a:rPr lang="en-US" dirty="0" smtClean="0"/>
            </a:br>
            <a:r>
              <a:rPr lang="en-US" sz="3556" dirty="0" smtClean="0">
                <a:hlinkClick r:id="rId2"/>
              </a:rPr>
              <a:t>http://www.youtube.com/watch?v=0-rx_lS3ZwI</a:t>
            </a:r>
            <a:r>
              <a:rPr lang="en-US" sz="3556" dirty="0" smtClean="0"/>
              <a:t> </a:t>
            </a:r>
            <a:endParaRPr lang="en-US" sz="3556" dirty="0"/>
          </a:p>
        </p:txBody>
      </p:sp>
      <p:pic>
        <p:nvPicPr>
          <p:cNvPr id="5" name="Picture 4" descr="Screen shot 2011-02-13 at 7.16.29 PM.png"/>
          <p:cNvPicPr>
            <a:picLocks noChangeAspect="1"/>
          </p:cNvPicPr>
          <p:nvPr/>
        </p:nvPicPr>
        <p:blipFill>
          <a:blip r:embed="rId3"/>
          <a:stretch>
            <a:fillRect/>
          </a:stretch>
        </p:blipFill>
        <p:spPr>
          <a:xfrm>
            <a:off x="201837" y="1320107"/>
            <a:ext cx="8720138" cy="5537893"/>
          </a:xfrm>
          <a:prstGeom prst="rect">
            <a:avLst/>
          </a:prstGeom>
        </p:spPr>
      </p:pic>
      <p:grpSp>
        <p:nvGrpSpPr>
          <p:cNvPr id="10" name="Group 9"/>
          <p:cNvGrpSpPr/>
          <p:nvPr/>
        </p:nvGrpSpPr>
        <p:grpSpPr>
          <a:xfrm>
            <a:off x="201837" y="3646934"/>
            <a:ext cx="822960" cy="2384386"/>
            <a:chOff x="201837" y="3646934"/>
            <a:chExt cx="822960" cy="2384386"/>
          </a:xfrm>
        </p:grpSpPr>
        <p:sp>
          <p:nvSpPr>
            <p:cNvPr id="6" name="Right Arrow 5"/>
            <p:cNvSpPr/>
            <p:nvPr/>
          </p:nvSpPr>
          <p:spPr>
            <a:xfrm>
              <a:off x="201837" y="3646934"/>
              <a:ext cx="822960" cy="500285"/>
            </a:xfrm>
            <a:prstGeom prst="rightArrow">
              <a:avLst>
                <a:gd name="adj1" fmla="val 30096"/>
                <a:gd name="adj2" fmla="val 58531"/>
              </a:avLst>
            </a:prstGeom>
            <a:gradFill flip="none" rotWithShape="1">
              <a:gsLst>
                <a:gs pos="0">
                  <a:srgbClr val="008000"/>
                </a:gs>
                <a:gs pos="100000">
                  <a:srgbClr val="FFFFFF"/>
                </a:gs>
              </a:gsLst>
              <a:lin ang="0" scaled="1"/>
              <a:tileRect/>
            </a:gradFill>
            <a:ln/>
          </p:spPr>
          <p:style>
            <a:lnRef idx="1">
              <a:schemeClr val="accent1"/>
            </a:lnRef>
            <a:fillRef idx="3">
              <a:schemeClr val="accent1"/>
            </a:fillRef>
            <a:effectRef idx="2">
              <a:schemeClr val="accent1"/>
            </a:effectRef>
            <a:fontRef idx="minor">
              <a:schemeClr val="lt1"/>
            </a:fontRef>
          </p:style>
        </p:sp>
        <p:sp>
          <p:nvSpPr>
            <p:cNvPr id="7" name="Right Arrow 6"/>
            <p:cNvSpPr/>
            <p:nvPr/>
          </p:nvSpPr>
          <p:spPr>
            <a:xfrm>
              <a:off x="201837" y="4394263"/>
              <a:ext cx="822960" cy="500285"/>
            </a:xfrm>
            <a:prstGeom prst="rightArrow">
              <a:avLst>
                <a:gd name="adj1" fmla="val 30096"/>
                <a:gd name="adj2" fmla="val 58531"/>
              </a:avLst>
            </a:prstGeom>
            <a:gradFill flip="none" rotWithShape="1">
              <a:gsLst>
                <a:gs pos="0">
                  <a:srgbClr val="008000"/>
                </a:gs>
                <a:gs pos="100000">
                  <a:srgbClr val="FFFFFF"/>
                </a:gs>
              </a:gsLst>
              <a:lin ang="0" scaled="1"/>
              <a:tileRect/>
            </a:gradFill>
            <a:ln/>
          </p:spPr>
          <p:style>
            <a:lnRef idx="1">
              <a:schemeClr val="accent1"/>
            </a:lnRef>
            <a:fillRef idx="3">
              <a:schemeClr val="accent1"/>
            </a:fillRef>
            <a:effectRef idx="2">
              <a:schemeClr val="accent1"/>
            </a:effectRef>
            <a:fontRef idx="minor">
              <a:schemeClr val="lt1"/>
            </a:fontRef>
          </p:style>
        </p:sp>
        <p:sp>
          <p:nvSpPr>
            <p:cNvPr id="8" name="Right Arrow 7"/>
            <p:cNvSpPr/>
            <p:nvPr/>
          </p:nvSpPr>
          <p:spPr>
            <a:xfrm>
              <a:off x="201837" y="4742097"/>
              <a:ext cx="822960" cy="500285"/>
            </a:xfrm>
            <a:prstGeom prst="rightArrow">
              <a:avLst>
                <a:gd name="adj1" fmla="val 30096"/>
                <a:gd name="adj2" fmla="val 58531"/>
              </a:avLst>
            </a:prstGeom>
            <a:gradFill flip="none" rotWithShape="1">
              <a:gsLst>
                <a:gs pos="0">
                  <a:srgbClr val="008000"/>
                </a:gs>
                <a:gs pos="100000">
                  <a:srgbClr val="FFFFFF"/>
                </a:gs>
              </a:gsLst>
              <a:lin ang="0" scaled="1"/>
              <a:tileRect/>
            </a:gradFill>
            <a:ln/>
          </p:spPr>
          <p:style>
            <a:lnRef idx="1">
              <a:schemeClr val="accent1"/>
            </a:lnRef>
            <a:fillRef idx="3">
              <a:schemeClr val="accent1"/>
            </a:fillRef>
            <a:effectRef idx="2">
              <a:schemeClr val="accent1"/>
            </a:effectRef>
            <a:fontRef idx="minor">
              <a:schemeClr val="lt1"/>
            </a:fontRef>
          </p:style>
        </p:sp>
        <p:sp>
          <p:nvSpPr>
            <p:cNvPr id="9" name="Right Arrow 8"/>
            <p:cNvSpPr/>
            <p:nvPr/>
          </p:nvSpPr>
          <p:spPr>
            <a:xfrm>
              <a:off x="201837" y="5531035"/>
              <a:ext cx="822960" cy="500285"/>
            </a:xfrm>
            <a:prstGeom prst="rightArrow">
              <a:avLst>
                <a:gd name="adj1" fmla="val 30096"/>
                <a:gd name="adj2" fmla="val 58531"/>
              </a:avLst>
            </a:prstGeom>
            <a:gradFill flip="none" rotWithShape="1">
              <a:gsLst>
                <a:gs pos="0">
                  <a:srgbClr val="008000"/>
                </a:gs>
                <a:gs pos="100000">
                  <a:srgbClr val="FFFFFF"/>
                </a:gs>
              </a:gsLst>
              <a:lin ang="0" scaled="1"/>
              <a:tileRect/>
            </a:gradFill>
            <a:ln/>
          </p:spPr>
          <p:style>
            <a:lnRef idx="1">
              <a:schemeClr val="accent1"/>
            </a:lnRef>
            <a:fillRef idx="3">
              <a:schemeClr val="accent1"/>
            </a:fillRef>
            <a:effectRef idx="2">
              <a:schemeClr val="accent1"/>
            </a:effectRef>
            <a:fontRef idx="minor">
              <a:schemeClr val="lt1"/>
            </a:fontRef>
          </p:style>
        </p:sp>
      </p:grpSp>
      <p:sp>
        <p:nvSpPr>
          <p:cNvPr id="11" name="Right Arrow 10"/>
          <p:cNvSpPr/>
          <p:nvPr/>
        </p:nvSpPr>
        <p:spPr>
          <a:xfrm>
            <a:off x="201837" y="4019911"/>
            <a:ext cx="822960" cy="482525"/>
          </a:xfrm>
          <a:prstGeom prst="rightArrow">
            <a:avLst>
              <a:gd name="adj1" fmla="val 23659"/>
              <a:gd name="adj2" fmla="val 55854"/>
            </a:avLst>
          </a:prstGeom>
          <a:gradFill flip="none" rotWithShape="1">
            <a:gsLst>
              <a:gs pos="0">
                <a:srgbClr val="FFFF00"/>
              </a:gs>
              <a:gs pos="100000">
                <a:srgbClr val="FFFFFF"/>
              </a:gs>
            </a:gsLst>
            <a:lin ang="0" scaled="1"/>
            <a:tileRect/>
          </a:gradFill>
          <a:ln/>
        </p:spPr>
        <p:style>
          <a:lnRef idx="1">
            <a:schemeClr val="accent1"/>
          </a:lnRef>
          <a:fillRef idx="3">
            <a:schemeClr val="accent1"/>
          </a:fillRef>
          <a:effectRef idx="2">
            <a:schemeClr val="accent1"/>
          </a:effectRef>
          <a:fontRef idx="minor">
            <a:schemeClr val="lt1"/>
          </a:fontRef>
        </p:style>
      </p:sp>
      <p:sp>
        <p:nvSpPr>
          <p:cNvPr id="12" name="Right Arrow 11"/>
          <p:cNvSpPr/>
          <p:nvPr/>
        </p:nvSpPr>
        <p:spPr>
          <a:xfrm>
            <a:off x="201837" y="5146201"/>
            <a:ext cx="822960" cy="482525"/>
          </a:xfrm>
          <a:prstGeom prst="rightArrow">
            <a:avLst>
              <a:gd name="adj1" fmla="val 23659"/>
              <a:gd name="adj2" fmla="val 55854"/>
            </a:avLst>
          </a:prstGeom>
          <a:solidFill>
            <a:srgbClr val="FF0000"/>
          </a:solidFill>
          <a:ln/>
        </p:spPr>
        <p:style>
          <a:lnRef idx="1">
            <a:schemeClr val="accent1"/>
          </a:lnRef>
          <a:fillRef idx="3">
            <a:schemeClr val="accent1"/>
          </a:fillRef>
          <a:effectRef idx="2">
            <a:schemeClr val="accent1"/>
          </a:effectRef>
          <a:fontRef idx="minor">
            <a:schemeClr val="lt1"/>
          </a:fontRef>
        </p:style>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emph" presetSubtype="0" fill="hold" grpId="0" nodeType="clickEffect">
                                  <p:stCondLst>
                                    <p:cond delay="0"/>
                                  </p:stCondLst>
                                  <p:iterate type="lt">
                                    <p:tmPct val="10000"/>
                                  </p:iterate>
                                  <p:childTnLst>
                                    <p:animScale>
                                      <p:cBhvr>
                                        <p:cTn id="6" dur="250" autoRev="1" fill="hold">
                                          <p:stCondLst>
                                            <p:cond delay="0"/>
                                          </p:stCondLst>
                                        </p:cTn>
                                        <p:tgtEl>
                                          <p:spTgt spid="2"/>
                                        </p:tgtEl>
                                      </p:cBhvr>
                                      <p:to x="80000" y="100000"/>
                                    </p:animScale>
                                    <p:anim by="(#ppt_w*0.10)" calcmode="lin" valueType="num">
                                      <p:cBhvr>
                                        <p:cTn id="7" dur="250" autoRev="1" fill="hold">
                                          <p:stCondLst>
                                            <p:cond delay="0"/>
                                          </p:stCondLst>
                                        </p:cTn>
                                        <p:tgtEl>
                                          <p:spTgt spid="2"/>
                                        </p:tgtEl>
                                        <p:attrNameLst>
                                          <p:attrName>ppt_x</p:attrName>
                                        </p:attrNameLst>
                                      </p:cBhvr>
                                    </p:anim>
                                    <p:anim by="(-#ppt_w*0.10)" calcmode="lin" valueType="num">
                                      <p:cBhvr>
                                        <p:cTn id="8" dur="250" autoRev="1" fill="hold">
                                          <p:stCondLst>
                                            <p:cond delay="0"/>
                                          </p:stCondLst>
                                        </p:cTn>
                                        <p:tgtEl>
                                          <p:spTgt spid="2"/>
                                        </p:tgtEl>
                                        <p:attrNameLst>
                                          <p:attrName>ppt_y</p:attrName>
                                        </p:attrNameLst>
                                      </p:cBhvr>
                                    </p:anim>
                                    <p:animRot by="-480000">
                                      <p:cBhvr>
                                        <p:cTn id="9" dur="250" autoRev="1" fill="hold">
                                          <p:stCondLst>
                                            <p:cond delay="0"/>
                                          </p:stCondLst>
                                        </p:cTn>
                                        <p:tgtEl>
                                          <p:spTgt spid="2"/>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11"/>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glow rad="228600">
              <a:schemeClr val="accent1">
                <a:alpha val="75000"/>
              </a:schemeClr>
            </a:glow>
            <a:outerShdw blurRad="76200" dir="13500000" sy="23000" kx="1200000" algn="br" rotWithShape="0">
              <a:srgbClr val="000000">
                <a:alpha val="15000"/>
              </a:srgbClr>
            </a:outerShdw>
          </a:effectLst>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dirty="0" smtClean="0"/>
              <a:t>Two reviews on </a:t>
            </a:r>
            <a:r>
              <a:rPr lang="en-US" dirty="0" err="1" smtClean="0"/>
              <a:t>S</a:t>
            </a:r>
            <a:r>
              <a:rPr lang="en-US" i="1" dirty="0" err="1" smtClean="0"/>
              <a:t>electionism</a:t>
            </a:r>
            <a:r>
              <a:rPr lang="en-US" dirty="0" smtClean="0"/>
              <a:t> versus </a:t>
            </a:r>
            <a:r>
              <a:rPr lang="en-US" i="1" dirty="0" smtClean="0"/>
              <a:t>Neutralism </a:t>
            </a:r>
            <a:endParaRPr lang="en-US" dirty="0"/>
          </a:p>
        </p:txBody>
      </p:sp>
      <p:sp>
        <p:nvSpPr>
          <p:cNvPr id="3" name="Content Placeholder 2"/>
          <p:cNvSpPr>
            <a:spLocks noGrp="1"/>
          </p:cNvSpPr>
          <p:nvPr>
            <p:ph idx="1"/>
          </p:nvPr>
        </p:nvSpPr>
        <p:spPr>
          <a:xfrm>
            <a:off x="457200" y="1964626"/>
            <a:ext cx="8229600" cy="3830635"/>
          </a:xfrm>
        </p:spPr>
        <p:txBody>
          <a:bodyPr/>
          <a:lstStyle/>
          <a:p>
            <a:r>
              <a:rPr lang="en-US" dirty="0" smtClean="0"/>
              <a:t>“</a:t>
            </a:r>
            <a:r>
              <a:rPr lang="en-US" i="1" dirty="0" smtClean="0"/>
              <a:t>The Neutral Theory of Molecular Evolution in the Genomic Era</a:t>
            </a:r>
            <a:r>
              <a:rPr lang="en-US" dirty="0" smtClean="0"/>
              <a:t>” 2010, by Masatoshi </a:t>
            </a:r>
            <a:r>
              <a:rPr lang="en-US" dirty="0" err="1" smtClean="0"/>
              <a:t>Nei</a:t>
            </a:r>
            <a:r>
              <a:rPr lang="en-US" dirty="0" smtClean="0"/>
              <a:t>, Yoshiyuki Suzuki, and </a:t>
            </a:r>
            <a:r>
              <a:rPr lang="en-US" dirty="0" err="1" smtClean="0"/>
              <a:t>Masafumi</a:t>
            </a:r>
            <a:r>
              <a:rPr lang="en-US" dirty="0" smtClean="0"/>
              <a:t> </a:t>
            </a:r>
            <a:r>
              <a:rPr lang="en-US" dirty="0" err="1" smtClean="0"/>
              <a:t>Nozawa</a:t>
            </a:r>
            <a:r>
              <a:rPr lang="en-US" dirty="0" smtClean="0"/>
              <a:t>.</a:t>
            </a:r>
          </a:p>
          <a:p>
            <a:endParaRPr lang="en-US" dirty="0" smtClean="0"/>
          </a:p>
          <a:p>
            <a:r>
              <a:rPr lang="en-US" dirty="0" smtClean="0"/>
              <a:t>“</a:t>
            </a:r>
            <a:r>
              <a:rPr lang="en-US" i="1" dirty="0" smtClean="0"/>
              <a:t>Neutralism and </a:t>
            </a:r>
            <a:r>
              <a:rPr lang="en-US" i="1" dirty="0" err="1" smtClean="0"/>
              <a:t>selectionism</a:t>
            </a:r>
            <a:r>
              <a:rPr lang="en-US" i="1" dirty="0" smtClean="0"/>
              <a:t>: a network-based reconciliation</a:t>
            </a:r>
            <a:r>
              <a:rPr lang="en-US" dirty="0" smtClean="0"/>
              <a:t>” 2008 by Andreas Wagner</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glow rad="190500">
              <a:schemeClr val="accent6">
                <a:alpha val="75000"/>
              </a:schemeClr>
            </a:glow>
            <a:outerShdw blurRad="76200" dir="13500000" sy="23000" kx="1200000" algn="br" rotWithShape="0">
              <a:srgbClr val="000000">
                <a:alpha val="15000"/>
              </a:srgbClr>
            </a:outerShdw>
          </a:effectLst>
        </p:spPr>
        <p:style>
          <a:lnRef idx="1">
            <a:schemeClr val="accent2"/>
          </a:lnRef>
          <a:fillRef idx="2">
            <a:schemeClr val="accent2"/>
          </a:fillRef>
          <a:effectRef idx="1">
            <a:schemeClr val="accent2"/>
          </a:effectRef>
          <a:fontRef idx="minor">
            <a:schemeClr val="dk1"/>
          </a:fontRef>
        </p:style>
        <p:txBody>
          <a:bodyPr/>
          <a:lstStyle/>
          <a:p>
            <a:r>
              <a:rPr lang="en-US" dirty="0" smtClean="0"/>
              <a:t>From Andreas Wagner paper 2008</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“The tension between neutralism and </a:t>
            </a:r>
            <a:r>
              <a:rPr lang="en-US" dirty="0" err="1" smtClean="0"/>
              <a:t>selectionism</a:t>
            </a:r>
            <a:r>
              <a:rPr lang="en-US" dirty="0" smtClean="0"/>
              <a:t> is at least as old as the field of molecular evolution</a:t>
            </a:r>
            <a:r>
              <a:rPr lang="en-US" baseline="30000" dirty="0" smtClean="0"/>
              <a:t>1”. </a:t>
            </a:r>
          </a:p>
          <a:p>
            <a:pPr marL="0" indent="0">
              <a:buNone/>
            </a:pPr>
            <a:endParaRPr lang="en-US" baseline="30000" dirty="0" smtClean="0"/>
          </a:p>
          <a:p>
            <a:pPr marL="0" indent="0">
              <a:buNone/>
            </a:pPr>
            <a:r>
              <a:rPr lang="en-US" dirty="0" smtClean="0"/>
              <a:t>“…To neutralism, beneficial mutations are rare and are fixed less frequently than neutral or slightly deleterious mutations</a:t>
            </a:r>
            <a:r>
              <a:rPr lang="en-US" baseline="30000" dirty="0" smtClean="0"/>
              <a:t>2</a:t>
            </a:r>
            <a:r>
              <a:rPr lang="en-US" dirty="0" smtClean="0"/>
              <a:t>. By contrast, according to </a:t>
            </a:r>
            <a:r>
              <a:rPr lang="en-US" dirty="0" err="1" smtClean="0"/>
              <a:t>selectionism</a:t>
            </a:r>
            <a:r>
              <a:rPr lang="en-US" dirty="0" smtClean="0"/>
              <a:t>, beneficial mutations are abundant: most mutations that go to fixation in a population would be beneficial, or are at least linked to abundantly occurring beneficial mutations.”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121" y="274638"/>
            <a:ext cx="8724793" cy="1143000"/>
          </a:xfrm>
          <a:effectLst>
            <a:glow rad="228600">
              <a:schemeClr val="accent5">
                <a:alpha val="75000"/>
              </a:schemeClr>
            </a:glow>
            <a:outerShdw blurRad="76200" dir="13500000" sy="23000" kx="1200000" algn="br" rotWithShape="0">
              <a:srgbClr val="000000">
                <a:alpha val="15000"/>
              </a:srgbClr>
            </a:outerShdw>
          </a:effectLst>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dirty="0" smtClean="0"/>
              <a:t>Recommended book with balanced view. </a:t>
            </a:r>
            <a:endParaRPr lang="en-US" dirty="0"/>
          </a:p>
        </p:txBody>
      </p:sp>
      <p:pic>
        <p:nvPicPr>
          <p:cNvPr id="4" name="Content Placeholder 3" descr="Screen shot 2011-02-23 at 8.20.33 PM.png"/>
          <p:cNvPicPr>
            <a:picLocks noGrp="1" noChangeAspect="1"/>
          </p:cNvPicPr>
          <p:nvPr>
            <p:ph idx="1"/>
          </p:nvPr>
        </p:nvPicPr>
        <p:blipFill>
          <a:blip r:embed="rId2"/>
          <a:srcRect l="-66992" r="-66992"/>
          <a:stretch>
            <a:fillRect/>
          </a:stretch>
        </p:blipFill>
        <p:spPr>
          <a:xfrm>
            <a:off x="-1431322" y="1659537"/>
            <a:ext cx="8229600" cy="4525963"/>
          </a:xfrm>
        </p:spPr>
      </p:pic>
      <p:sp>
        <p:nvSpPr>
          <p:cNvPr id="6" name="TextBox 5"/>
          <p:cNvSpPr txBox="1"/>
          <p:nvPr/>
        </p:nvSpPr>
        <p:spPr>
          <a:xfrm>
            <a:off x="5338169" y="3037174"/>
            <a:ext cx="3335393" cy="646331"/>
          </a:xfrm>
          <a:prstGeom prst="rect">
            <a:avLst/>
          </a:prstGeom>
          <a:noFill/>
        </p:spPr>
        <p:txBody>
          <a:bodyPr wrap="none" rtlCol="0">
            <a:spAutoFit/>
          </a:bodyPr>
          <a:lstStyle/>
          <a:p>
            <a:r>
              <a:rPr lang="en-US" sz="3600" dirty="0" smtClean="0"/>
              <a:t>Chapters 5 and 7</a:t>
            </a:r>
            <a:endParaRPr lang="en-US" sz="3600" dirty="0"/>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glow rad="228600">
              <a:schemeClr val="accent4">
                <a:alpha val="75000"/>
              </a:schemeClr>
            </a:glow>
            <a:outerShdw blurRad="76200" dir="13500000" sy="23000" kx="1200000" algn="br" rotWithShape="0">
              <a:srgbClr val="000000">
                <a:alpha val="15000"/>
              </a:srgbClr>
            </a:outerShdw>
          </a:effectLst>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dirty="0" smtClean="0"/>
              <a:t>Each mutation can be characterized by a scalar:   selection coefficient (</a:t>
            </a:r>
            <a:r>
              <a:rPr lang="en-US" i="1" dirty="0" err="1" smtClean="0"/>
              <a:t>s</a:t>
            </a:r>
            <a:r>
              <a:rPr lang="en-US" i="1" dirty="0" smtClean="0"/>
              <a:t>)</a:t>
            </a:r>
            <a:endParaRPr lang="en-US" dirty="0"/>
          </a:p>
        </p:txBody>
      </p:sp>
      <p:pic>
        <p:nvPicPr>
          <p:cNvPr id="6" name="Picture 5" descr="Screen shot 2011-02-23 at 8.39.11 PM.png"/>
          <p:cNvPicPr>
            <a:picLocks noChangeAspect="1"/>
          </p:cNvPicPr>
          <p:nvPr/>
        </p:nvPicPr>
        <p:blipFill>
          <a:blip r:embed="rId2"/>
          <a:stretch>
            <a:fillRect/>
          </a:stretch>
        </p:blipFill>
        <p:spPr>
          <a:xfrm>
            <a:off x="1713208" y="2568995"/>
            <a:ext cx="6178765" cy="4078414"/>
          </a:xfrm>
          <a:prstGeom prst="rect">
            <a:avLst/>
          </a:prstGeom>
        </p:spPr>
      </p:pic>
      <p:sp>
        <p:nvSpPr>
          <p:cNvPr id="7" name="TextBox 6"/>
          <p:cNvSpPr txBox="1"/>
          <p:nvPr/>
        </p:nvSpPr>
        <p:spPr>
          <a:xfrm>
            <a:off x="491567" y="1819098"/>
            <a:ext cx="4080433" cy="661720"/>
          </a:xfrm>
          <a:prstGeom prst="rect">
            <a:avLst/>
          </a:prstGeom>
          <a:noFill/>
        </p:spPr>
        <p:txBody>
          <a:bodyPr wrap="none" rtlCol="0">
            <a:spAutoFit/>
          </a:bodyPr>
          <a:lstStyle/>
          <a:p>
            <a:r>
              <a:rPr lang="en-US" sz="3700" dirty="0" smtClean="0"/>
              <a:t>From </a:t>
            </a:r>
            <a:r>
              <a:rPr lang="en-US" sz="3700" dirty="0" err="1" smtClean="0"/>
              <a:t>Nei</a:t>
            </a:r>
            <a:r>
              <a:rPr lang="en-US" sz="3700" dirty="0" smtClean="0"/>
              <a:t> et al. 2010</a:t>
            </a:r>
            <a:endParaRPr lang="en-US" sz="3700" dirty="0"/>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5217"/>
            <a:ext cx="8229600" cy="2282142"/>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b="1" dirty="0" smtClean="0">
                <a:solidFill>
                  <a:srgbClr val="FF0000"/>
                </a:solidFill>
                <a:effectLst>
                  <a:glow rad="139700">
                    <a:srgbClr val="800000">
                      <a:alpha val="75000"/>
                    </a:srgbClr>
                  </a:glow>
                </a:effectLst>
              </a:rPr>
              <a:t>PROBLEM !!! </a:t>
            </a:r>
            <a:r>
              <a:rPr lang="en-US" dirty="0" smtClean="0"/>
              <a:t/>
            </a:r>
            <a:br>
              <a:rPr lang="en-US" dirty="0" smtClean="0"/>
            </a:br>
            <a:r>
              <a:rPr lang="en-US" sz="4222" dirty="0" smtClean="0"/>
              <a:t>It is absolutely impossible to measure the selection coefficient</a:t>
            </a:r>
            <a:r>
              <a:rPr lang="en-US" sz="4222" i="1" dirty="0" smtClean="0"/>
              <a:t> S  </a:t>
            </a:r>
            <a:r>
              <a:rPr lang="en-US" sz="4222" dirty="0" smtClean="0"/>
              <a:t>for a given mutation in experiments</a:t>
            </a:r>
            <a:endParaRPr lang="en-US" sz="4222" dirty="0"/>
          </a:p>
        </p:txBody>
      </p:sp>
      <p:sp>
        <p:nvSpPr>
          <p:cNvPr id="4" name="TextBox 3"/>
          <p:cNvSpPr txBox="1"/>
          <p:nvPr/>
        </p:nvSpPr>
        <p:spPr>
          <a:xfrm>
            <a:off x="1176720" y="2599657"/>
            <a:ext cx="6070968" cy="569387"/>
          </a:xfrm>
          <a:prstGeom prst="rect">
            <a:avLst/>
          </a:prstGeom>
          <a:noFill/>
        </p:spPr>
        <p:txBody>
          <a:bodyPr wrap="none" rtlCol="0">
            <a:spAutoFit/>
          </a:bodyPr>
          <a:lstStyle/>
          <a:p>
            <a:r>
              <a:rPr lang="en-US" sz="3100" dirty="0" smtClean="0">
                <a:solidFill>
                  <a:srgbClr val="800000"/>
                </a:solidFill>
              </a:rPr>
              <a:t>… unless this mutation is deleterious  </a:t>
            </a:r>
            <a:endParaRPr lang="en-US" sz="3100" dirty="0">
              <a:solidFill>
                <a:srgbClr val="800000"/>
              </a:solidFill>
            </a:endParaRPr>
          </a:p>
        </p:txBody>
      </p:sp>
      <p:sp>
        <p:nvSpPr>
          <p:cNvPr id="5" name="TextBox 4"/>
          <p:cNvSpPr txBox="1"/>
          <p:nvPr/>
        </p:nvSpPr>
        <p:spPr>
          <a:xfrm>
            <a:off x="182717" y="4021861"/>
            <a:ext cx="8778565" cy="2062103"/>
          </a:xfrm>
          <a:prstGeom prst="rect">
            <a:avLst/>
          </a:prstGeom>
          <a:noFill/>
        </p:spPr>
        <p:txBody>
          <a:bodyPr wrap="square" rtlCol="0">
            <a:spAutoFit/>
          </a:bodyPr>
          <a:lstStyle/>
          <a:p>
            <a:r>
              <a:rPr lang="en-US" sz="3200" dirty="0" smtClean="0">
                <a:solidFill>
                  <a:srgbClr val="0000FF"/>
                </a:solidFill>
                <a:effectLst>
                  <a:glow rad="101600">
                    <a:schemeClr val="accent6">
                      <a:lumMod val="60000"/>
                      <a:lumOff val="40000"/>
                      <a:alpha val="75000"/>
                    </a:schemeClr>
                  </a:glow>
                </a:effectLst>
              </a:rPr>
              <a:t>Therefore, the crucial parameter (S) for each theory </a:t>
            </a:r>
          </a:p>
          <a:p>
            <a:r>
              <a:rPr lang="en-US" sz="3200" dirty="0" smtClean="0">
                <a:solidFill>
                  <a:srgbClr val="0000FF"/>
                </a:solidFill>
                <a:effectLst>
                  <a:glow rad="101600">
                    <a:schemeClr val="accent6">
                      <a:lumMod val="60000"/>
                      <a:lumOff val="40000"/>
                      <a:alpha val="75000"/>
                    </a:schemeClr>
                  </a:glow>
                </a:effectLst>
              </a:rPr>
              <a:t>is totally elusive and the dispute between </a:t>
            </a:r>
          </a:p>
          <a:p>
            <a:r>
              <a:rPr lang="en-US" sz="3200" dirty="0" err="1" smtClean="0">
                <a:solidFill>
                  <a:srgbClr val="0000FF"/>
                </a:solidFill>
                <a:effectLst>
                  <a:glow rad="101600">
                    <a:schemeClr val="accent6">
                      <a:lumMod val="60000"/>
                      <a:lumOff val="40000"/>
                      <a:alpha val="75000"/>
                    </a:schemeClr>
                  </a:glow>
                </a:effectLst>
              </a:rPr>
              <a:t>Selectionism</a:t>
            </a:r>
            <a:r>
              <a:rPr lang="en-US" sz="3200" dirty="0" smtClean="0">
                <a:solidFill>
                  <a:srgbClr val="0000FF"/>
                </a:solidFill>
                <a:effectLst>
                  <a:glow rad="101600">
                    <a:schemeClr val="accent6">
                      <a:lumMod val="60000"/>
                      <a:lumOff val="40000"/>
                      <a:alpha val="75000"/>
                    </a:schemeClr>
                  </a:glow>
                </a:effectLst>
              </a:rPr>
              <a:t> versus Neutralism cannot be resolved!</a:t>
            </a:r>
          </a:p>
          <a:p>
            <a:endParaRPr lang="en-US" sz="3200" dirty="0">
              <a:solidFill>
                <a:srgbClr val="0000FF"/>
              </a:solidFill>
              <a:effectLst>
                <a:glow rad="101600">
                  <a:schemeClr val="accent6">
                    <a:lumMod val="60000"/>
                    <a:lumOff val="40000"/>
                    <a:alpha val="75000"/>
                  </a:schemeClr>
                </a:glow>
              </a:effectLs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gtEl>
                                        <p:attrNameLst>
                                          <p:attrName>ppt_x</p:attrName>
                                          <p:attrName>ppt_y</p:attrName>
                                        </p:attrNameLst>
                                      </p:cBhvr>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grpId="0" nodeType="click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5"/>
                                        </p:tgtEl>
                                        <p:attrNameLst>
                                          <p:attrName>ppt_x</p:attrName>
                                          <p:attrName>ppt_y</p:attrName>
                                        </p:attrNameLst>
                                      </p:cBhvr>
                                    </p:animMotion>
                                    <p:animRot by="1500000">
                                      <p:cBhvr>
                                        <p:cTn id="15" dur="125" fill="hold">
                                          <p:stCondLst>
                                            <p:cond delay="0"/>
                                          </p:stCondLst>
                                        </p:cTn>
                                        <p:tgtEl>
                                          <p:spTgt spid="5"/>
                                        </p:tgtEl>
                                        <p:attrNameLst>
                                          <p:attrName>r</p:attrName>
                                        </p:attrNameLst>
                                      </p:cBhvr>
                                    </p:animRot>
                                    <p:animRot by="-1500000">
                                      <p:cBhvr>
                                        <p:cTn id="16" dur="125" fill="hold">
                                          <p:stCondLst>
                                            <p:cond delay="125"/>
                                          </p:stCondLst>
                                        </p:cTn>
                                        <p:tgtEl>
                                          <p:spTgt spid="5"/>
                                        </p:tgtEl>
                                        <p:attrNameLst>
                                          <p:attrName>r</p:attrName>
                                        </p:attrNameLst>
                                      </p:cBhvr>
                                    </p:animRot>
                                    <p:animRot by="-1500000">
                                      <p:cBhvr>
                                        <p:cTn id="17" dur="125" fill="hold">
                                          <p:stCondLst>
                                            <p:cond delay="250"/>
                                          </p:stCondLst>
                                        </p:cTn>
                                        <p:tgtEl>
                                          <p:spTgt spid="5"/>
                                        </p:tgtEl>
                                        <p:attrNameLst>
                                          <p:attrName>r</p:attrName>
                                        </p:attrNameLst>
                                      </p:cBhvr>
                                    </p:animRot>
                                    <p:animRot by="1500000">
                                      <p:cBhvr>
                                        <p:cTn id="18"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350" y="274638"/>
            <a:ext cx="8349450" cy="1143000"/>
          </a:xfrm>
          <a:effectLst>
            <a:glow rad="190500">
              <a:schemeClr val="accent6">
                <a:alpha val="75000"/>
              </a:schemeClr>
            </a:glow>
            <a:outerShdw blurRad="76200" dir="13500000" sy="23000" kx="1200000" algn="br" rotWithShape="0">
              <a:srgbClr val="000000">
                <a:alpha val="15000"/>
              </a:srgbClr>
            </a:outerShdw>
          </a:effectLst>
        </p:spPr>
        <p:style>
          <a:lnRef idx="1">
            <a:schemeClr val="accent2"/>
          </a:lnRef>
          <a:fillRef idx="2">
            <a:schemeClr val="accent2"/>
          </a:fillRef>
          <a:effectRef idx="1">
            <a:schemeClr val="accent2"/>
          </a:effectRef>
          <a:fontRef idx="minor">
            <a:schemeClr val="dk1"/>
          </a:fontRef>
        </p:style>
        <p:txBody>
          <a:bodyPr>
            <a:noAutofit/>
          </a:bodyPr>
          <a:lstStyle/>
          <a:p>
            <a:r>
              <a:rPr lang="en-US" sz="3300" dirty="0" smtClean="0"/>
              <a:t>Sanford’s book criticized this distribution of S-values, which is popular among Neutralists   </a:t>
            </a:r>
            <a:endParaRPr lang="en-US" sz="3300" dirty="0"/>
          </a:p>
        </p:txBody>
      </p:sp>
      <p:pic>
        <p:nvPicPr>
          <p:cNvPr id="4" name="Picture 3" descr="Screen shot 2011-02-23 at 9.19.23 PM.png"/>
          <p:cNvPicPr>
            <a:picLocks noChangeAspect="1"/>
          </p:cNvPicPr>
          <p:nvPr/>
        </p:nvPicPr>
        <p:blipFill>
          <a:blip r:embed="rId2"/>
          <a:stretch>
            <a:fillRect/>
          </a:stretch>
        </p:blipFill>
        <p:spPr>
          <a:xfrm>
            <a:off x="1652340" y="1697711"/>
            <a:ext cx="5839319" cy="501455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glow rad="190500">
              <a:schemeClr val="accent6">
                <a:alpha val="75000"/>
              </a:schemeClr>
            </a:glow>
            <a:outerShdw blurRad="76200" dir="13500000" sy="23000" kx="1200000" algn="br" rotWithShape="0">
              <a:srgbClr val="000000">
                <a:alpha val="15000"/>
              </a:srgbClr>
            </a:outerShdw>
          </a:effectLst>
        </p:spPr>
        <p:style>
          <a:lnRef idx="3">
            <a:schemeClr val="lt1"/>
          </a:lnRef>
          <a:fillRef idx="1">
            <a:schemeClr val="accent2"/>
          </a:fillRef>
          <a:effectRef idx="1">
            <a:schemeClr val="accent2"/>
          </a:effectRef>
          <a:fontRef idx="minor">
            <a:schemeClr val="lt1"/>
          </a:fontRef>
        </p:style>
        <p:txBody>
          <a:bodyPr/>
          <a:lstStyle/>
          <a:p>
            <a:r>
              <a:rPr lang="en-US" dirty="0" smtClean="0"/>
              <a:t>Homework assignment </a:t>
            </a:r>
            <a:endParaRPr lang="en-US" dirty="0"/>
          </a:p>
        </p:txBody>
      </p:sp>
      <p:sp>
        <p:nvSpPr>
          <p:cNvPr id="3" name="Content Placeholder 2"/>
          <p:cNvSpPr>
            <a:spLocks noGrp="1"/>
          </p:cNvSpPr>
          <p:nvPr>
            <p:ph idx="1"/>
          </p:nvPr>
        </p:nvSpPr>
        <p:spPr/>
        <p:txBody>
          <a:bodyPr/>
          <a:lstStyle/>
          <a:p>
            <a:r>
              <a:rPr lang="en-US" dirty="0" smtClean="0"/>
              <a:t>Read two reviews by </a:t>
            </a:r>
            <a:r>
              <a:rPr lang="en-US" dirty="0" err="1" smtClean="0"/>
              <a:t>Nei</a:t>
            </a:r>
            <a:r>
              <a:rPr lang="en-US" dirty="0" smtClean="0"/>
              <a:t> et al. 2010 and Wagner 2008.</a:t>
            </a:r>
          </a:p>
          <a:p>
            <a:r>
              <a:rPr lang="en-US" dirty="0" smtClean="0"/>
              <a:t>List all arguments presented in these papers that support Neutralism. </a:t>
            </a:r>
          </a:p>
          <a:p>
            <a:r>
              <a:rPr lang="en-US" dirty="0" smtClean="0"/>
              <a:t>List all arguments presented in these papers that support </a:t>
            </a:r>
            <a:r>
              <a:rPr lang="en-US" dirty="0" err="1" smtClean="0"/>
              <a:t>Selectionism</a:t>
            </a:r>
            <a:r>
              <a:rPr lang="en-US" dirty="0" smtClean="0"/>
              <a:t>.  </a:t>
            </a:r>
          </a:p>
          <a:p>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52440"/>
          </a:xfrm>
          <a:effectLst>
            <a:glow rad="190500">
              <a:schemeClr val="accent6">
                <a:alpha val="75000"/>
              </a:schemeClr>
            </a:glow>
            <a:outerShdw blurRad="76200" dir="13500000" sy="23000" kx="1200000" algn="br" rotWithShape="0">
              <a:srgbClr val="000000">
                <a:alpha val="15000"/>
              </a:srgbClr>
            </a:outerShdw>
          </a:effectLst>
        </p:spPr>
        <p:style>
          <a:lnRef idx="1">
            <a:schemeClr val="accent2"/>
          </a:lnRef>
          <a:fillRef idx="2">
            <a:schemeClr val="accent2"/>
          </a:fillRef>
          <a:effectRef idx="1">
            <a:schemeClr val="accent2"/>
          </a:effectRef>
          <a:fontRef idx="minor">
            <a:schemeClr val="dk1"/>
          </a:fontRef>
        </p:style>
        <p:txBody>
          <a:bodyPr>
            <a:noAutofit/>
          </a:bodyPr>
          <a:lstStyle/>
          <a:p>
            <a:r>
              <a:rPr lang="en-US" sz="3100" dirty="0" smtClean="0"/>
              <a:t>Because of multiple mutations per generation, we are fated to change but not degradation</a:t>
            </a:r>
            <a:endParaRPr lang="en-US" sz="3100" dirty="0"/>
          </a:p>
        </p:txBody>
      </p:sp>
      <p:pic>
        <p:nvPicPr>
          <p:cNvPr id="4" name="Picture 3" descr="Screen shot 2011-02-13 at 8.17.45 PM.png"/>
          <p:cNvPicPr>
            <a:picLocks noChangeAspect="1"/>
          </p:cNvPicPr>
          <p:nvPr/>
        </p:nvPicPr>
        <p:blipFill>
          <a:blip r:embed="rId2"/>
          <a:stretch>
            <a:fillRect/>
          </a:stretch>
        </p:blipFill>
        <p:spPr>
          <a:xfrm>
            <a:off x="6669559" y="2378926"/>
            <a:ext cx="2474442" cy="3137636"/>
          </a:xfrm>
          <a:prstGeom prst="rect">
            <a:avLst/>
          </a:prstGeom>
        </p:spPr>
      </p:pic>
      <p:pic>
        <p:nvPicPr>
          <p:cNvPr id="5" name="Picture 4" descr="Screen shot 2011-02-13 at 8.19.22 PM.png"/>
          <p:cNvPicPr>
            <a:picLocks noChangeAspect="1"/>
          </p:cNvPicPr>
          <p:nvPr/>
        </p:nvPicPr>
        <p:blipFill>
          <a:blip r:embed="rId3"/>
          <a:stretch>
            <a:fillRect/>
          </a:stretch>
        </p:blipFill>
        <p:spPr>
          <a:xfrm>
            <a:off x="22648" y="2378924"/>
            <a:ext cx="2424123" cy="3137637"/>
          </a:xfrm>
          <a:prstGeom prst="rect">
            <a:avLst/>
          </a:prstGeom>
        </p:spPr>
      </p:pic>
      <p:pic>
        <p:nvPicPr>
          <p:cNvPr id="6" name="Picture 5" descr="Screen shot 2011-02-13 at 8.19.39 PM.png"/>
          <p:cNvPicPr>
            <a:picLocks noChangeAspect="1"/>
          </p:cNvPicPr>
          <p:nvPr/>
        </p:nvPicPr>
        <p:blipFill>
          <a:blip r:embed="rId4"/>
          <a:stretch>
            <a:fillRect/>
          </a:stretch>
        </p:blipFill>
        <p:spPr>
          <a:xfrm>
            <a:off x="3419145" y="2378925"/>
            <a:ext cx="2362456" cy="3137637"/>
          </a:xfrm>
          <a:prstGeom prst="rect">
            <a:avLst/>
          </a:prstGeom>
        </p:spPr>
      </p:pic>
      <p:sp>
        <p:nvSpPr>
          <p:cNvPr id="7" name="Right Arrow 6"/>
          <p:cNvSpPr/>
          <p:nvPr/>
        </p:nvSpPr>
        <p:spPr>
          <a:xfrm>
            <a:off x="2551780" y="3429000"/>
            <a:ext cx="822960" cy="822960"/>
          </a:xfrm>
          <a:prstGeom prst="rightArrow">
            <a:avLst/>
          </a:prstGeom>
          <a:ln/>
        </p:spPr>
        <p:style>
          <a:lnRef idx="1">
            <a:schemeClr val="accent1"/>
          </a:lnRef>
          <a:fillRef idx="3">
            <a:schemeClr val="accent1"/>
          </a:fillRef>
          <a:effectRef idx="2">
            <a:schemeClr val="accent1"/>
          </a:effectRef>
          <a:fontRef idx="minor">
            <a:schemeClr val="lt1"/>
          </a:fontRef>
        </p:style>
      </p:sp>
      <p:sp>
        <p:nvSpPr>
          <p:cNvPr id="8" name="Right Arrow 7"/>
          <p:cNvSpPr/>
          <p:nvPr/>
        </p:nvSpPr>
        <p:spPr>
          <a:xfrm>
            <a:off x="5846599" y="3411238"/>
            <a:ext cx="822960" cy="822960"/>
          </a:xfrm>
          <a:prstGeom prst="rightArrow">
            <a:avLst/>
          </a:prstGeom>
          <a:ln/>
        </p:spPr>
        <p:style>
          <a:lnRef idx="1">
            <a:schemeClr val="accent1"/>
          </a:lnRef>
          <a:fillRef idx="3">
            <a:schemeClr val="accent1"/>
          </a:fillRef>
          <a:effectRef idx="2">
            <a:schemeClr val="accent1"/>
          </a:effectRef>
          <a:fontRef idx="minor">
            <a:schemeClr val="lt1"/>
          </a:fontRef>
        </p:style>
      </p:sp>
      <p:sp>
        <p:nvSpPr>
          <p:cNvPr id="9" name="TextBox 8"/>
          <p:cNvSpPr txBox="1"/>
          <p:nvPr/>
        </p:nvSpPr>
        <p:spPr>
          <a:xfrm>
            <a:off x="3587885" y="5932203"/>
            <a:ext cx="1552867" cy="369332"/>
          </a:xfrm>
          <a:prstGeom prst="rect">
            <a:avLst/>
          </a:prstGeom>
          <a:noFill/>
        </p:spPr>
        <p:txBody>
          <a:bodyPr wrap="none" rtlCol="0">
            <a:spAutoFit/>
          </a:bodyPr>
          <a:lstStyle/>
          <a:p>
            <a:r>
              <a:rPr lang="en-US" dirty="0" smtClean="0"/>
              <a:t>PRESENT TIME</a:t>
            </a:r>
            <a:endParaRPr lang="en-US" dirty="0"/>
          </a:p>
        </p:txBody>
      </p:sp>
      <p:sp>
        <p:nvSpPr>
          <p:cNvPr id="11" name="TextBox 10"/>
          <p:cNvSpPr txBox="1"/>
          <p:nvPr/>
        </p:nvSpPr>
        <p:spPr>
          <a:xfrm>
            <a:off x="199654" y="5932203"/>
            <a:ext cx="2047781" cy="369332"/>
          </a:xfrm>
          <a:prstGeom prst="rect">
            <a:avLst/>
          </a:prstGeom>
          <a:noFill/>
        </p:spPr>
        <p:txBody>
          <a:bodyPr wrap="none" rtlCol="0">
            <a:spAutoFit/>
          </a:bodyPr>
          <a:lstStyle/>
          <a:p>
            <a:r>
              <a:rPr lang="en-US" dirty="0" smtClean="0"/>
              <a:t>10 million years ago</a:t>
            </a:r>
            <a:endParaRPr lang="en-US" dirty="0"/>
          </a:p>
        </p:txBody>
      </p:sp>
      <p:sp>
        <p:nvSpPr>
          <p:cNvPr id="12" name="TextBox 11"/>
          <p:cNvSpPr txBox="1"/>
          <p:nvPr/>
        </p:nvSpPr>
        <p:spPr>
          <a:xfrm>
            <a:off x="6821959" y="5899937"/>
            <a:ext cx="2286954" cy="369332"/>
          </a:xfrm>
          <a:prstGeom prst="rect">
            <a:avLst/>
          </a:prstGeom>
          <a:noFill/>
        </p:spPr>
        <p:txBody>
          <a:bodyPr wrap="none" rtlCol="0">
            <a:spAutoFit/>
          </a:bodyPr>
          <a:lstStyle/>
          <a:p>
            <a:r>
              <a:rPr lang="en-US" dirty="0" smtClean="0"/>
              <a:t>10 million years ahead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glow rad="139700">
              <a:schemeClr val="accent2">
                <a:alpha val="75000"/>
              </a:schemeClr>
            </a:glow>
            <a:outerShdw blurRad="76200" dir="13500000" sy="23000" kx="1200000" algn="br" rotWithShape="0">
              <a:srgbClr val="000000">
                <a:alpha val="15000"/>
              </a:srgbClr>
            </a:outerShdw>
          </a:effectLst>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dirty="0" smtClean="0"/>
              <a:t>Special assignment to get extra credits</a:t>
            </a:r>
            <a:br>
              <a:rPr lang="en-US" dirty="0" smtClean="0"/>
            </a:br>
            <a:r>
              <a:rPr lang="en-US" dirty="0" smtClean="0"/>
              <a:t>and earn “A+” for the course!</a:t>
            </a:r>
            <a:endParaRPr lang="en-US" dirty="0"/>
          </a:p>
        </p:txBody>
      </p:sp>
      <p:sp>
        <p:nvSpPr>
          <p:cNvPr id="4" name="TextBox 3"/>
          <p:cNvSpPr txBox="1"/>
          <p:nvPr/>
        </p:nvSpPr>
        <p:spPr>
          <a:xfrm>
            <a:off x="638462" y="1612900"/>
            <a:ext cx="8200738" cy="1077218"/>
          </a:xfrm>
          <a:prstGeom prst="rect">
            <a:avLst/>
          </a:prstGeom>
          <a:noFill/>
        </p:spPr>
        <p:txBody>
          <a:bodyPr wrap="square" rtlCol="0">
            <a:spAutoFit/>
          </a:bodyPr>
          <a:lstStyle/>
          <a:p>
            <a:r>
              <a:rPr lang="en-US" sz="3200" b="1" dirty="0" smtClean="0">
                <a:solidFill>
                  <a:srgbClr val="FF0000"/>
                </a:solidFill>
              </a:rPr>
              <a:t>YOUR TASK: Find in the literature an alternative SCIENTIFIC theory for the origin of new gene</a:t>
            </a:r>
          </a:p>
        </p:txBody>
      </p:sp>
      <p:sp>
        <p:nvSpPr>
          <p:cNvPr id="6" name="Rectangle 5"/>
          <p:cNvSpPr/>
          <p:nvPr/>
        </p:nvSpPr>
        <p:spPr>
          <a:xfrm>
            <a:off x="457200" y="4716780"/>
            <a:ext cx="1727200" cy="6299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Gene A</a:t>
            </a:r>
            <a:endParaRPr lang="en-US" sz="3200" dirty="0"/>
          </a:p>
        </p:txBody>
      </p:sp>
      <p:sp>
        <p:nvSpPr>
          <p:cNvPr id="7" name="Rectangle 6"/>
          <p:cNvSpPr/>
          <p:nvPr/>
        </p:nvSpPr>
        <p:spPr>
          <a:xfrm>
            <a:off x="2984500" y="5184140"/>
            <a:ext cx="1727200" cy="6299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3200" dirty="0">
                <a:solidFill>
                  <a:prstClr val="white"/>
                </a:solidFill>
              </a:rPr>
              <a:t>Gene </a:t>
            </a:r>
            <a:r>
              <a:rPr lang="en-US" sz="3200" dirty="0" smtClean="0">
                <a:solidFill>
                  <a:prstClr val="white"/>
                </a:solidFill>
              </a:rPr>
              <a:t>A2</a:t>
            </a:r>
            <a:endParaRPr lang="en-US" sz="3200" dirty="0">
              <a:solidFill>
                <a:prstClr val="white"/>
              </a:solidFill>
            </a:endParaRPr>
          </a:p>
        </p:txBody>
      </p:sp>
      <p:sp>
        <p:nvSpPr>
          <p:cNvPr id="8" name="Rectangle 7"/>
          <p:cNvSpPr/>
          <p:nvPr/>
        </p:nvSpPr>
        <p:spPr>
          <a:xfrm>
            <a:off x="2984500" y="4086860"/>
            <a:ext cx="1727200" cy="6299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3200" dirty="0">
                <a:solidFill>
                  <a:prstClr val="white"/>
                </a:solidFill>
              </a:rPr>
              <a:t>Gene </a:t>
            </a:r>
            <a:r>
              <a:rPr lang="en-US" sz="3200" dirty="0" smtClean="0">
                <a:solidFill>
                  <a:prstClr val="white"/>
                </a:solidFill>
              </a:rPr>
              <a:t>A1</a:t>
            </a:r>
            <a:endParaRPr lang="en-US" sz="3200" dirty="0">
              <a:solidFill>
                <a:prstClr val="white"/>
              </a:solidFill>
            </a:endParaRPr>
          </a:p>
        </p:txBody>
      </p:sp>
      <p:sp>
        <p:nvSpPr>
          <p:cNvPr id="9" name="TextBox 8"/>
          <p:cNvSpPr txBox="1"/>
          <p:nvPr/>
        </p:nvSpPr>
        <p:spPr>
          <a:xfrm>
            <a:off x="1397000" y="3479800"/>
            <a:ext cx="1930749" cy="553998"/>
          </a:xfrm>
          <a:prstGeom prst="rect">
            <a:avLst/>
          </a:prstGeom>
          <a:noFill/>
        </p:spPr>
        <p:txBody>
          <a:bodyPr wrap="none" rtlCol="0">
            <a:spAutoFit/>
          </a:bodyPr>
          <a:lstStyle/>
          <a:p>
            <a:r>
              <a:rPr lang="en-US" sz="3000" dirty="0" smtClean="0"/>
              <a:t>duplication</a:t>
            </a:r>
            <a:endParaRPr lang="en-US" sz="3000" dirty="0"/>
          </a:p>
        </p:txBody>
      </p:sp>
      <p:sp>
        <p:nvSpPr>
          <p:cNvPr id="10" name="Rectangle 9"/>
          <p:cNvSpPr/>
          <p:nvPr/>
        </p:nvSpPr>
        <p:spPr>
          <a:xfrm>
            <a:off x="6515099" y="4086860"/>
            <a:ext cx="2103309" cy="629920"/>
          </a:xfrm>
          <a:prstGeom prst="rect">
            <a:avLst/>
          </a:prstGeom>
          <a:gradFill flip="none" rotWithShape="1">
            <a:gsLst>
              <a:gs pos="18000">
                <a:srgbClr val="008000"/>
              </a:gs>
              <a:gs pos="100000">
                <a:srgbClr val="FFFFFF">
                  <a:alpha val="71000"/>
                </a:srgbClr>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3200" dirty="0">
                <a:solidFill>
                  <a:prstClr val="white"/>
                </a:solidFill>
              </a:rPr>
              <a:t>Gene</a:t>
            </a:r>
            <a:r>
              <a:rPr lang="en-US" sz="3200" dirty="0" smtClean="0">
                <a:solidFill>
                  <a:prstClr val="white"/>
                </a:solidFill>
              </a:rPr>
              <a:t> new</a:t>
            </a:r>
            <a:endParaRPr lang="en-US" sz="3200" dirty="0">
              <a:solidFill>
                <a:prstClr val="white"/>
              </a:solidFill>
            </a:endParaRPr>
          </a:p>
        </p:txBody>
      </p:sp>
      <p:sp>
        <p:nvSpPr>
          <p:cNvPr id="11" name="Rectangle 10"/>
          <p:cNvSpPr/>
          <p:nvPr/>
        </p:nvSpPr>
        <p:spPr>
          <a:xfrm>
            <a:off x="6540500" y="5146040"/>
            <a:ext cx="1727200" cy="6299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3200" dirty="0">
                <a:solidFill>
                  <a:prstClr val="white"/>
                </a:solidFill>
              </a:rPr>
              <a:t>Gene </a:t>
            </a:r>
            <a:r>
              <a:rPr lang="en-US" sz="3200" dirty="0" smtClean="0">
                <a:solidFill>
                  <a:prstClr val="white"/>
                </a:solidFill>
              </a:rPr>
              <a:t>A2</a:t>
            </a:r>
            <a:endParaRPr lang="en-US" sz="3200" dirty="0">
              <a:solidFill>
                <a:prstClr val="white"/>
              </a:solidFill>
            </a:endParaRPr>
          </a:p>
        </p:txBody>
      </p:sp>
      <p:cxnSp>
        <p:nvCxnSpPr>
          <p:cNvPr id="14" name="Straight Arrow Connector 13"/>
          <p:cNvCxnSpPr/>
          <p:nvPr/>
        </p:nvCxnSpPr>
        <p:spPr>
          <a:xfrm>
            <a:off x="2298700" y="5207000"/>
            <a:ext cx="609600" cy="429260"/>
          </a:xfrm>
          <a:prstGeom prst="straightConnector1">
            <a:avLst/>
          </a:prstGeom>
          <a:ln w="63500">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V="1">
            <a:off x="2298700" y="4520069"/>
            <a:ext cx="609600" cy="393422"/>
          </a:xfrm>
          <a:prstGeom prst="straightConnector1">
            <a:avLst/>
          </a:prstGeom>
          <a:ln w="63500">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5029200" y="4443869"/>
            <a:ext cx="1143000" cy="1588"/>
          </a:xfrm>
          <a:prstGeom prst="straightConnector1">
            <a:avLst/>
          </a:prstGeom>
          <a:ln w="63500">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5016500" y="5459869"/>
            <a:ext cx="1143000" cy="1588"/>
          </a:xfrm>
          <a:prstGeom prst="straightConnector1">
            <a:avLst/>
          </a:prstGeom>
          <a:ln w="63500">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4572000" y="5852160"/>
            <a:ext cx="2232703" cy="830997"/>
          </a:xfrm>
          <a:prstGeom prst="rect">
            <a:avLst/>
          </a:prstGeom>
          <a:noFill/>
        </p:spPr>
        <p:txBody>
          <a:bodyPr wrap="none" rtlCol="0">
            <a:spAutoFit/>
          </a:bodyPr>
          <a:lstStyle/>
          <a:p>
            <a:r>
              <a:rPr lang="en-US" sz="2400" dirty="0" smtClean="0"/>
              <a:t>Preservation an </a:t>
            </a:r>
          </a:p>
          <a:p>
            <a:r>
              <a:rPr lang="en-US" sz="2400" dirty="0" smtClean="0"/>
              <a:t>original function</a:t>
            </a:r>
            <a:endParaRPr lang="en-US" sz="2400" dirty="0"/>
          </a:p>
        </p:txBody>
      </p:sp>
      <p:sp>
        <p:nvSpPr>
          <p:cNvPr id="26" name="TextBox 25"/>
          <p:cNvSpPr txBox="1"/>
          <p:nvPr/>
        </p:nvSpPr>
        <p:spPr>
          <a:xfrm>
            <a:off x="4734906" y="3163530"/>
            <a:ext cx="2069797" cy="1015663"/>
          </a:xfrm>
          <a:prstGeom prst="rect">
            <a:avLst/>
          </a:prstGeom>
          <a:noFill/>
        </p:spPr>
        <p:txBody>
          <a:bodyPr wrap="none" rtlCol="0">
            <a:spAutoFit/>
          </a:bodyPr>
          <a:lstStyle/>
          <a:p>
            <a:r>
              <a:rPr lang="en-US" sz="2000" dirty="0" smtClean="0"/>
              <a:t>Rapid mutations </a:t>
            </a:r>
          </a:p>
          <a:p>
            <a:r>
              <a:rPr lang="en-US" sz="2000" dirty="0" smtClean="0"/>
              <a:t>And acquisition of</a:t>
            </a:r>
          </a:p>
          <a:p>
            <a:r>
              <a:rPr lang="en-US" sz="2000" dirty="0" smtClean="0"/>
              <a:t>a new function</a:t>
            </a:r>
            <a:endParaRPr lang="en-US" sz="2000" dirty="0"/>
          </a:p>
        </p:txBody>
      </p:sp>
      <p:sp>
        <p:nvSpPr>
          <p:cNvPr id="28" name="5-Point Star 27"/>
          <p:cNvSpPr/>
          <p:nvPr/>
        </p:nvSpPr>
        <p:spPr>
          <a:xfrm>
            <a:off x="7914640" y="4115378"/>
            <a:ext cx="149860" cy="127630"/>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5-Point Star 28"/>
          <p:cNvSpPr/>
          <p:nvPr/>
        </p:nvSpPr>
        <p:spPr>
          <a:xfrm>
            <a:off x="6551930" y="3301370"/>
            <a:ext cx="149860" cy="127630"/>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5-Point Star 29"/>
          <p:cNvSpPr/>
          <p:nvPr/>
        </p:nvSpPr>
        <p:spPr>
          <a:xfrm>
            <a:off x="7391400" y="4115378"/>
            <a:ext cx="149860" cy="127630"/>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5-Point Star 30"/>
          <p:cNvSpPr/>
          <p:nvPr/>
        </p:nvSpPr>
        <p:spPr>
          <a:xfrm>
            <a:off x="6615430" y="4115378"/>
            <a:ext cx="149860" cy="127630"/>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5-Point Star 31"/>
          <p:cNvSpPr/>
          <p:nvPr/>
        </p:nvSpPr>
        <p:spPr>
          <a:xfrm>
            <a:off x="6804703" y="4115378"/>
            <a:ext cx="149860" cy="127630"/>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Connector 22"/>
          <p:cNvCxnSpPr/>
          <p:nvPr/>
        </p:nvCxnSpPr>
        <p:spPr>
          <a:xfrm rot="16200000" flipH="1">
            <a:off x="1271035" y="4489794"/>
            <a:ext cx="432750" cy="414644"/>
          </a:xfrm>
          <a:prstGeom prst="line">
            <a:avLst/>
          </a:prstGeom>
          <a:ln>
            <a:tailEnd type="triangle" w="lg"/>
          </a:ln>
          <a:effectLst>
            <a:glow rad="50800">
              <a:srgbClr val="FF0000">
                <a:alpha val="75000"/>
              </a:srgb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nvGrpSpPr>
          <p:cNvPr id="37" name="Group 36"/>
          <p:cNvGrpSpPr/>
          <p:nvPr/>
        </p:nvGrpSpPr>
        <p:grpSpPr>
          <a:xfrm>
            <a:off x="3746266" y="3746443"/>
            <a:ext cx="414644" cy="1676932"/>
            <a:chOff x="3746266" y="3746443"/>
            <a:chExt cx="414644" cy="1676932"/>
          </a:xfrm>
        </p:grpSpPr>
        <p:cxnSp>
          <p:nvCxnSpPr>
            <p:cNvPr id="35" name="Straight Connector 34"/>
            <p:cNvCxnSpPr/>
            <p:nvPr/>
          </p:nvCxnSpPr>
          <p:spPr>
            <a:xfrm rot="16200000" flipH="1">
              <a:off x="3737213" y="3755496"/>
              <a:ext cx="432750" cy="414644"/>
            </a:xfrm>
            <a:prstGeom prst="line">
              <a:avLst/>
            </a:prstGeom>
            <a:ln>
              <a:tailEnd type="triangle" w="lg"/>
            </a:ln>
            <a:effectLst>
              <a:glow rad="50800">
                <a:srgbClr val="FF0000">
                  <a:alpha val="75000"/>
                </a:srgb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rot="16200000" flipH="1">
              <a:off x="3737213" y="4999678"/>
              <a:ext cx="432750" cy="414644"/>
            </a:xfrm>
            <a:prstGeom prst="line">
              <a:avLst/>
            </a:prstGeom>
            <a:ln>
              <a:tailEnd type="triangle" w="lg"/>
            </a:ln>
            <a:effectLst>
              <a:glow rad="50800">
                <a:srgbClr val="FF0000">
                  <a:alpha val="75000"/>
                </a:srgb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cxnSp>
        <p:nvCxnSpPr>
          <p:cNvPr id="38" name="Straight Connector 37"/>
          <p:cNvCxnSpPr/>
          <p:nvPr/>
        </p:nvCxnSpPr>
        <p:spPr>
          <a:xfrm rot="16200000" flipH="1">
            <a:off x="7324885" y="4938718"/>
            <a:ext cx="432750" cy="414644"/>
          </a:xfrm>
          <a:prstGeom prst="line">
            <a:avLst/>
          </a:prstGeom>
          <a:ln>
            <a:tailEnd type="triangle" w="lg"/>
          </a:ln>
          <a:effectLst>
            <a:glow rad="50800">
              <a:srgbClr val="FF0000">
                <a:alpha val="75000"/>
              </a:srgb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rot="16200000" flipH="1">
            <a:off x="7324885" y="3879538"/>
            <a:ext cx="432750" cy="414644"/>
          </a:xfrm>
          <a:prstGeom prst="line">
            <a:avLst/>
          </a:prstGeom>
          <a:ln>
            <a:tailEnd type="triangle" w="lg"/>
          </a:ln>
          <a:effectLst>
            <a:glow rad="50800">
              <a:srgbClr val="FF0000">
                <a:alpha val="75000"/>
              </a:srgb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3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3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iterate type="lt">
                                    <p:tmAbs val="0"/>
                                  </p:iterate>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35" presetClass="emph" presetSubtype="0" fill="hold" grpId="1" nodeType="clickEffect">
                                  <p:stCondLst>
                                    <p:cond delay="0"/>
                                  </p:stCondLst>
                                  <p:iterate type="lt">
                                    <p:tmPct val="0"/>
                                  </p:iterate>
                                  <p:childTnLst>
                                    <p:anim calcmode="discrete" valueType="str">
                                      <p:cBhvr>
                                        <p:cTn id="42" dur="1000" fill="hold"/>
                                        <p:tgtEl>
                                          <p:spTgt spid="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1-01-23 at 2.49.25 PM.png"/>
          <p:cNvPicPr>
            <a:picLocks noChangeAspect="1"/>
          </p:cNvPicPr>
          <p:nvPr/>
        </p:nvPicPr>
        <p:blipFill>
          <a:blip r:embed="rId2"/>
          <a:stretch>
            <a:fillRect/>
          </a:stretch>
        </p:blipFill>
        <p:spPr>
          <a:xfrm>
            <a:off x="787400" y="4473733"/>
            <a:ext cx="8089900" cy="2359238"/>
          </a:xfrm>
          <a:prstGeom prst="rect">
            <a:avLst/>
          </a:prstGeom>
        </p:spPr>
      </p:pic>
      <p:pic>
        <p:nvPicPr>
          <p:cNvPr id="5" name="Picture 4" descr="Screen shot 2011-01-23 at 2.51.22 PM.png"/>
          <p:cNvPicPr>
            <a:picLocks noChangeAspect="1"/>
          </p:cNvPicPr>
          <p:nvPr/>
        </p:nvPicPr>
        <p:blipFill>
          <a:blip r:embed="rId3"/>
          <a:stretch>
            <a:fillRect/>
          </a:stretch>
        </p:blipFill>
        <p:spPr>
          <a:xfrm>
            <a:off x="615950" y="579295"/>
            <a:ext cx="7912100" cy="4041740"/>
          </a:xfrm>
          <a:prstGeom prst="rect">
            <a:avLst/>
          </a:prstGeom>
        </p:spPr>
      </p:pic>
      <p:sp>
        <p:nvSpPr>
          <p:cNvPr id="6" name="TextBox 5"/>
          <p:cNvSpPr txBox="1"/>
          <p:nvPr/>
        </p:nvSpPr>
        <p:spPr>
          <a:xfrm rot="16200000">
            <a:off x="-2489200" y="3340100"/>
            <a:ext cx="5750292" cy="369332"/>
          </a:xfrm>
          <a:prstGeom prst="rect">
            <a:avLst/>
          </a:prstGeom>
          <a:noFill/>
        </p:spPr>
        <p:txBody>
          <a:bodyPr wrap="none" rtlCol="0">
            <a:spAutoFit/>
          </a:bodyPr>
          <a:lstStyle/>
          <a:p>
            <a:r>
              <a:rPr lang="en-US" dirty="0" smtClean="0">
                <a:hlinkClick r:id="rId4"/>
              </a:rPr>
              <a:t>http://creation.com/images/pdfs/tj/j21_1/j21_1_43-47.pdf</a:t>
            </a:r>
            <a:r>
              <a:rPr lang="en-US" dirty="0" smtClean="0"/>
              <a:t> </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emph" presetSubtype="0" fill="hold" grpId="0" nodeType="clickEffect">
                                  <p:stCondLst>
                                    <p:cond delay="0"/>
                                  </p:stCondLst>
                                  <p:iterate type="lt">
                                    <p:tmPct val="10000"/>
                                  </p:iterate>
                                  <p:childTnLst>
                                    <p:animScale>
                                      <p:cBhvr>
                                        <p:cTn id="6" dur="250" autoRev="1" fill="hold">
                                          <p:stCondLst>
                                            <p:cond delay="0"/>
                                          </p:stCondLst>
                                        </p:cTn>
                                        <p:tgtEl>
                                          <p:spTgt spid="6"/>
                                        </p:tgtEl>
                                      </p:cBhvr>
                                      <p:to x="80000" y="100000"/>
                                    </p:animScale>
                                    <p:anim by="(#ppt_w*0.10)" calcmode="lin" valueType="num">
                                      <p:cBhvr>
                                        <p:cTn id="7" dur="250" autoRev="1" fill="hold">
                                          <p:stCondLst>
                                            <p:cond delay="0"/>
                                          </p:stCondLst>
                                        </p:cTn>
                                        <p:tgtEl>
                                          <p:spTgt spid="6"/>
                                        </p:tgtEl>
                                        <p:attrNameLst>
                                          <p:attrName>ppt_x</p:attrName>
                                        </p:attrNameLst>
                                      </p:cBhvr>
                                    </p:anim>
                                    <p:anim by="(-#ppt_w*0.10)" calcmode="lin" valueType="num">
                                      <p:cBhvr>
                                        <p:cTn id="8" dur="250" autoRev="1" fill="hold">
                                          <p:stCondLst>
                                            <p:cond delay="0"/>
                                          </p:stCondLst>
                                        </p:cTn>
                                        <p:tgtEl>
                                          <p:spTgt spid="6"/>
                                        </p:tgtEl>
                                        <p:attrNameLst>
                                          <p:attrName>ppt_y</p:attrName>
                                        </p:attrNameLst>
                                      </p:cBhvr>
                                    </p:anim>
                                    <p:animRot by="-480000">
                                      <p:cBhvr>
                                        <p:cTn id="9" dur="250" autoRev="1"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effectLst>
            <a:glow rad="228600">
              <a:schemeClr val="accent4">
                <a:alpha val="75000"/>
              </a:schemeClr>
            </a:glow>
            <a:outerShdw blurRad="76200" dir="13500000" sy="23000" kx="1200000" algn="br" rotWithShape="0">
              <a:srgbClr val="000000">
                <a:alpha val="15000"/>
              </a:srgbClr>
            </a:outerShdw>
          </a:effectLst>
        </p:spPr>
        <p:style>
          <a:lnRef idx="1">
            <a:schemeClr val="accent3"/>
          </a:lnRef>
          <a:fillRef idx="2">
            <a:schemeClr val="accent3"/>
          </a:fillRef>
          <a:effectRef idx="1">
            <a:schemeClr val="accent3"/>
          </a:effectRef>
          <a:fontRef idx="minor">
            <a:schemeClr val="dk1"/>
          </a:fontRef>
        </p:style>
        <p:txBody>
          <a:bodyPr/>
          <a:lstStyle/>
          <a:p>
            <a:r>
              <a:rPr lang="en-US" dirty="0" smtClean="0"/>
              <a:t>ORIGIN OF NEW GENES</a:t>
            </a:r>
            <a:endParaRPr lang="en-US" dirty="0"/>
          </a:p>
        </p:txBody>
      </p:sp>
      <p:graphicFrame>
        <p:nvGraphicFramePr>
          <p:cNvPr id="22" name="Diagram 21"/>
          <p:cNvGraphicFramePr/>
          <p:nvPr/>
        </p:nvGraphicFramePr>
        <p:xfrm>
          <a:off x="457200" y="1417638"/>
          <a:ext cx="7322457" cy="5226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 name="Multiply 22"/>
          <p:cNvSpPr/>
          <p:nvPr/>
        </p:nvSpPr>
        <p:spPr>
          <a:xfrm>
            <a:off x="-108858" y="870858"/>
            <a:ext cx="4898571" cy="5254172"/>
          </a:xfrm>
          <a:prstGeom prst="mathMultiply">
            <a:avLst>
              <a:gd name="adj1" fmla="val 3372"/>
            </a:avLst>
          </a:prstGeom>
          <a:solidFill>
            <a:schemeClr val="tx1">
              <a:alpha val="5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p14:prism dir="d"/>
      </p:transition>
    </mc:Choice>
    <mc:Fallback>
      <p:transition xmlns:p14="http://schemas.microsoft.com/office/powerpoint/2010/main">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2714" y="284177"/>
            <a:ext cx="7772400" cy="1185848"/>
          </a:xfrm>
          <a:effectLst>
            <a:glow rad="190500">
              <a:schemeClr val="accent6">
                <a:alpha val="75000"/>
              </a:schemeClr>
            </a:glow>
            <a:outerShdw blurRad="76200" dir="13500000" sy="23000" kx="1200000" algn="br" rotWithShape="0">
              <a:srgbClr val="000000">
                <a:alpha val="15000"/>
              </a:srgbClr>
            </a:outerShdw>
          </a:effectLst>
        </p:spPr>
        <p:style>
          <a:lnRef idx="1">
            <a:schemeClr val="accent3"/>
          </a:lnRef>
          <a:fillRef idx="2">
            <a:schemeClr val="accent3"/>
          </a:fillRef>
          <a:effectRef idx="1">
            <a:schemeClr val="accent3"/>
          </a:effectRef>
          <a:fontRef idx="minor">
            <a:schemeClr val="dk1"/>
          </a:fontRef>
        </p:style>
        <p:txBody>
          <a:bodyPr/>
          <a:lstStyle/>
          <a:p>
            <a:r>
              <a:rPr lang="en-US" dirty="0" smtClean="0"/>
              <a:t>Ambiguities in biology</a:t>
            </a:r>
            <a:endParaRPr lang="en-US" dirty="0"/>
          </a:p>
        </p:txBody>
      </p:sp>
      <p:sp>
        <p:nvSpPr>
          <p:cNvPr id="4" name="Vertical Text Placeholder 3"/>
          <p:cNvSpPr>
            <a:spLocks noGrp="1"/>
          </p:cNvSpPr>
          <p:nvPr>
            <p:ph type="subTitle" idx="1"/>
          </p:nvPr>
        </p:nvSpPr>
        <p:spPr>
          <a:xfrm>
            <a:off x="444045" y="1625140"/>
            <a:ext cx="8181069" cy="3454531"/>
          </a:xfrm>
        </p:spPr>
        <p:txBody>
          <a:bodyPr>
            <a:normAutofit/>
          </a:bodyPr>
          <a:lstStyle/>
          <a:p>
            <a:pPr algn="l">
              <a:buClr>
                <a:schemeClr val="tx1"/>
              </a:buClr>
              <a:buFont typeface="Arial"/>
              <a:buChar char="•"/>
            </a:pPr>
            <a:r>
              <a:rPr lang="en-US" dirty="0" smtClean="0"/>
              <a:t>CODON BIAS (mutation bias or selection?)</a:t>
            </a:r>
          </a:p>
          <a:p>
            <a:pPr algn="l">
              <a:buClr>
                <a:schemeClr val="tx1"/>
              </a:buClr>
              <a:buFont typeface="Arial"/>
              <a:buChar char="•"/>
            </a:pPr>
            <a:r>
              <a:rPr lang="en-US" dirty="0" smtClean="0"/>
              <a:t>INTRON ORIGIN (early or late?)</a:t>
            </a:r>
          </a:p>
          <a:p>
            <a:pPr algn="l">
              <a:buClr>
                <a:schemeClr val="tx1"/>
              </a:buClr>
              <a:buFont typeface="Arial"/>
              <a:buChar char="•"/>
            </a:pPr>
            <a:r>
              <a:rPr lang="en-US" dirty="0" smtClean="0"/>
              <a:t>GENOME EVOLUTION (</a:t>
            </a:r>
            <a:r>
              <a:rPr lang="en-GB" dirty="0" smtClean="0"/>
              <a:t>neutralism </a:t>
            </a:r>
            <a:r>
              <a:rPr lang="en-GB" dirty="0" err="1" smtClean="0"/>
              <a:t>vs</a:t>
            </a:r>
            <a:r>
              <a:rPr lang="en-GB" dirty="0" smtClean="0"/>
              <a:t> </a:t>
            </a:r>
            <a:r>
              <a:rPr lang="en-GB" dirty="0" err="1" smtClean="0"/>
              <a:t>selectionism</a:t>
            </a:r>
            <a:r>
              <a:rPr lang="en-US" dirty="0" smtClean="0"/>
              <a:t> )</a:t>
            </a:r>
          </a:p>
          <a:p>
            <a:pPr algn="l">
              <a:buClr>
                <a:schemeClr val="tx1"/>
              </a:buClr>
              <a:buFont typeface="Arial"/>
              <a:buChar char="•"/>
            </a:pPr>
            <a:r>
              <a:rPr lang="en-US" dirty="0" smtClean="0"/>
              <a:t>Almost all topics have controversies even –</a:t>
            </a:r>
          </a:p>
          <a:p>
            <a:pPr algn="l">
              <a:buClr>
                <a:schemeClr val="tx1"/>
              </a:buClr>
            </a:pPr>
            <a:r>
              <a:rPr lang="en-US" dirty="0" smtClean="0"/>
              <a:t>the chicken or the egg?</a:t>
            </a:r>
            <a:endParaRPr lang="en-US" dirty="0"/>
          </a:p>
        </p:txBody>
      </p:sp>
      <p:sp>
        <p:nvSpPr>
          <p:cNvPr id="5" name="TextBox 4"/>
          <p:cNvSpPr txBox="1"/>
          <p:nvPr/>
        </p:nvSpPr>
        <p:spPr>
          <a:xfrm>
            <a:off x="2051636" y="5079671"/>
            <a:ext cx="3596432" cy="646331"/>
          </a:xfrm>
          <a:prstGeom prst="rect">
            <a:avLst/>
          </a:prstGeom>
          <a:noFill/>
        </p:spPr>
        <p:txBody>
          <a:bodyPr wrap="none" rtlCol="0">
            <a:spAutoFit/>
          </a:bodyPr>
          <a:lstStyle/>
          <a:p>
            <a:r>
              <a:rPr lang="en-US" sz="3600" b="1" dirty="0" smtClean="0">
                <a:solidFill>
                  <a:srgbClr val="FF0000"/>
                </a:solidFill>
              </a:rPr>
              <a:t>ORIGIN OF GENES  </a:t>
            </a:r>
            <a:endParaRPr lang="en-US" sz="3600" b="1" dirty="0">
              <a:solidFill>
                <a:srgbClr val="FF0000"/>
              </a:solidFill>
            </a:endParaRPr>
          </a:p>
        </p:txBody>
      </p:sp>
      <p:sp>
        <p:nvSpPr>
          <p:cNvPr id="7" name="TextBox 6"/>
          <p:cNvSpPr txBox="1"/>
          <p:nvPr/>
        </p:nvSpPr>
        <p:spPr>
          <a:xfrm>
            <a:off x="1609590" y="5726002"/>
            <a:ext cx="5924819" cy="646331"/>
          </a:xfrm>
          <a:prstGeom prst="rect">
            <a:avLst/>
          </a:prstGeom>
          <a:noFill/>
        </p:spPr>
        <p:txBody>
          <a:bodyPr wrap="none" rtlCol="0">
            <a:spAutoFit/>
          </a:bodyPr>
          <a:lstStyle/>
          <a:p>
            <a:r>
              <a:rPr lang="en-US" sz="3600" b="1" dirty="0" smtClean="0">
                <a:solidFill>
                  <a:srgbClr val="3366FF"/>
                </a:solidFill>
              </a:rPr>
              <a:t>How bad are gene mutations?  </a:t>
            </a:r>
            <a:endParaRPr lang="en-US" sz="3600" b="1" dirty="0">
              <a:solidFill>
                <a:srgbClr val="3366FF"/>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3146</TotalTime>
  <Words>1710</Words>
  <Application>Microsoft Macintosh PowerPoint</Application>
  <PresentationFormat>On-screen Show (4:3)</PresentationFormat>
  <Paragraphs>193</Paragraphs>
  <Slides>46</Slides>
  <Notes>2</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Pros and cones of genomic mutations</vt:lpstr>
      <vt:lpstr>This book explores the weaknesses of Darwinian theory from the perspective of someone who has been at the cutting-edge of genetic research.  </vt:lpstr>
      <vt:lpstr>Genetic Entropy &amp; the Mystery of the Genome (2005)</vt:lpstr>
      <vt:lpstr>From Dr. Sanford’s presentation http://www.youtube.com/watch?v=0-rx_lS3ZwI </vt:lpstr>
      <vt:lpstr>Because of multiple mutations per generation, we are fated to change but not degradation</vt:lpstr>
      <vt:lpstr>Special assignment to get extra credits and earn “A+” for the course!</vt:lpstr>
      <vt:lpstr>PowerPoint Presentation</vt:lpstr>
      <vt:lpstr>ORIGIN OF NEW GENES</vt:lpstr>
      <vt:lpstr>Ambiguities in biology</vt:lpstr>
      <vt:lpstr>Astronomical amount of information in Biology</vt:lpstr>
      <vt:lpstr>Lecture 5 special assignment results: 3 students got A+ for listing the following theories for the origin of novel genes: </vt:lpstr>
      <vt:lpstr>PowerPoint Presentation</vt:lpstr>
      <vt:lpstr>From the book Editorial reviews:</vt:lpstr>
      <vt:lpstr>MULTIPLE NAMES: Moonlighting proteins “Hijacking”31 and “co-option”32 proteins</vt:lpstr>
      <vt:lpstr>Origin of new of new genes according to gene sharing theory</vt:lpstr>
      <vt:lpstr>Famous examples of gene sharing:  Crystallins –structural proteins in eye lenses </vt:lpstr>
      <vt:lpstr>PowerPoint Presentation</vt:lpstr>
      <vt:lpstr>Large proteins have small active sites </vt:lpstr>
      <vt:lpstr>Hemoglobin binds oxygen molecules Acknowledgement to  Janet Iwasa https://iwasa.hms.harvard.edu/project_pages/hemoglobin/hemoglobin.html </vt:lpstr>
      <vt:lpstr>Old Doctrine in Protein Biology: Proteins are dozens of times larger than their active sites in order to keep their shapes despite thermal motion</vt:lpstr>
      <vt:lpstr>Topic 2: Often proteins are multi-functional molecules</vt:lpstr>
      <vt:lpstr>Hemoglobin movements Acknowledgement to  Janet Iwasa https://iwasa.hms.harvard.edu/project_pages/hemoglobin/hemoglobin.html </vt:lpstr>
      <vt:lpstr>Hemoglobin movement from Wikipedia http://en.wikipedia.org/wiki/Hemoglobin </vt:lpstr>
      <vt:lpstr>From PDB educational pages “molecule of the month”   The Glycolytic Enzymes.  Hexokinase http://www.pdb.org/pdb/static.do?p=education_discussion/molecule_of_the_month/pdb50_2.html </vt:lpstr>
      <vt:lpstr>From PDB educational pages “molecule of the month”   The Glycolytic Enzymes. http://www.pdb.org/pdb/static.do?p=education_discussion/molecule_of_the_month/pdb50_1.html  </vt:lpstr>
      <vt:lpstr>TOPIC 3:  Proteins are flexible moving molecules</vt:lpstr>
      <vt:lpstr>CONCLUSIONS</vt:lpstr>
      <vt:lpstr>   Part II How bad are mutations to macromolecule structures?</vt:lpstr>
      <vt:lpstr>TOPIC 4: Proteins are very flexible and often can absorb many types of mutations slightly changing neighboring amino acid positions </vt:lpstr>
      <vt:lpstr>PowerPoint Presentation</vt:lpstr>
      <vt:lpstr>From PDB educational pages “molecule of the month”   The Glycolytic Enzymes.  Hexokinase http://www.pdb.org/pdb/static.do?p=education_discussion/molecule_of_the_month/pdb50_2.html </vt:lpstr>
      <vt:lpstr>PowerPoint Presentation</vt:lpstr>
      <vt:lpstr>PowerPoint Presentation</vt:lpstr>
      <vt:lpstr>TOPIC 5: Translational errors are not rare!  Substantial safety factor presumably is imbedded into proteins to withstand these errors. </vt:lpstr>
      <vt:lpstr>The frequency of translational misreading errors in E. coli is largely determined by tRNA competition. Kramer EB, Farabaugh PJ. RNA. 2007;13(1):87-96.</vt:lpstr>
      <vt:lpstr>Take home exam, March 1st, 2011</vt:lpstr>
      <vt:lpstr>human keratoepithelin is a primary component of cornea composing nearly 20% of its protein mass. It performs a structural function in organization of this tissue. </vt:lpstr>
      <vt:lpstr>Conclusions: Mutations are ambivalent</vt:lpstr>
      <vt:lpstr>FINAL PART OF THE LECTURE</vt:lpstr>
      <vt:lpstr>Two reviews on Selectionism versus Neutralism </vt:lpstr>
      <vt:lpstr>From Andreas Wagner paper 2008</vt:lpstr>
      <vt:lpstr>Recommended book with balanced view. </vt:lpstr>
      <vt:lpstr>Each mutation can be characterized by a scalar:   selection coefficient (s)</vt:lpstr>
      <vt:lpstr>PROBLEM !!!  It is absolutely impossible to measure the selection coefficient S  for a given mutation in experiments</vt:lpstr>
      <vt:lpstr>Sanford’s book criticized this distribution of S-values, which is popular among Neutralists   </vt:lpstr>
      <vt:lpstr>Homework assignment </vt:lpstr>
    </vt:vector>
  </TitlesOfParts>
  <Company>The University of Toledo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Information Technology</dc:creator>
  <cp:lastModifiedBy>Alexei Fedorov</cp:lastModifiedBy>
  <cp:revision>48</cp:revision>
  <cp:lastPrinted>2011-02-11T22:09:28Z</cp:lastPrinted>
  <dcterms:created xsi:type="dcterms:W3CDTF">2011-02-24T14:48:19Z</dcterms:created>
  <dcterms:modified xsi:type="dcterms:W3CDTF">2014-02-04T20:03:33Z</dcterms:modified>
</cp:coreProperties>
</file>