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80" r:id="rId2"/>
    <p:sldId id="283" r:id="rId3"/>
    <p:sldId id="321" r:id="rId4"/>
    <p:sldId id="319" r:id="rId5"/>
    <p:sldId id="322" r:id="rId6"/>
    <p:sldId id="320" r:id="rId7"/>
    <p:sldId id="325" r:id="rId8"/>
    <p:sldId id="323" r:id="rId9"/>
    <p:sldId id="317" r:id="rId10"/>
    <p:sldId id="318" r:id="rId11"/>
    <p:sldId id="326" r:id="rId12"/>
    <p:sldId id="286" r:id="rId13"/>
    <p:sldId id="289" r:id="rId14"/>
    <p:sldId id="262" r:id="rId15"/>
    <p:sldId id="287" r:id="rId16"/>
    <p:sldId id="288" r:id="rId17"/>
    <p:sldId id="263" r:id="rId18"/>
    <p:sldId id="264" r:id="rId19"/>
    <p:sldId id="293" r:id="rId20"/>
    <p:sldId id="294" r:id="rId21"/>
    <p:sldId id="296" r:id="rId22"/>
    <p:sldId id="315" r:id="rId23"/>
    <p:sldId id="265" r:id="rId24"/>
    <p:sldId id="261" r:id="rId25"/>
    <p:sldId id="305" r:id="rId26"/>
    <p:sldId id="304" r:id="rId27"/>
    <p:sldId id="306" r:id="rId28"/>
    <p:sldId id="295" r:id="rId29"/>
    <p:sldId id="297" r:id="rId30"/>
    <p:sldId id="300" r:id="rId31"/>
    <p:sldId id="275" r:id="rId32"/>
    <p:sldId id="278" r:id="rId33"/>
    <p:sldId id="267" r:id="rId34"/>
    <p:sldId id="301" r:id="rId35"/>
    <p:sldId id="268" r:id="rId36"/>
    <p:sldId id="302" r:id="rId37"/>
    <p:sldId id="316" r:id="rId38"/>
    <p:sldId id="307" r:id="rId39"/>
    <p:sldId id="260" r:id="rId40"/>
    <p:sldId id="313" r:id="rId41"/>
    <p:sldId id="309" r:id="rId42"/>
    <p:sldId id="310" r:id="rId43"/>
    <p:sldId id="311" r:id="rId44"/>
    <p:sldId id="273" r:id="rId45"/>
    <p:sldId id="308" r:id="rId46"/>
    <p:sldId id="32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B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2" d="100"/>
          <a:sy n="82" d="100"/>
        </p:scale>
        <p:origin x="-1832" y="-104"/>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3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5925F-CFB3-9B44-B8E8-9E67255FE24B}" type="datetimeFigureOut">
              <a:rPr lang="en-US" smtClean="0"/>
              <a:pPr/>
              <a:t>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000A2-D10C-D643-878B-1AA3EFDD341F}" type="slidenum">
              <a:rPr lang="en-US" smtClean="0"/>
              <a:pPr/>
              <a:t>‹#›</a:t>
            </a:fld>
            <a:endParaRPr lang="en-US"/>
          </a:p>
        </p:txBody>
      </p:sp>
    </p:spTree>
    <p:extLst>
      <p:ext uri="{BB962C8B-B14F-4D97-AF65-F5344CB8AC3E}">
        <p14:creationId xmlns:p14="http://schemas.microsoft.com/office/powerpoint/2010/main" val="323281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2FCFF67-A1E0-5243-AB9C-57396D21936F}" type="slidenum">
              <a:rPr lang="en-US"/>
              <a:pPr/>
              <a:t>31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7DC7702-A1FB-4148-BFC5-EED528D8B9EC}" type="slidenum">
              <a:rPr lang="en-US"/>
              <a:pPr/>
              <a:t>32</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911023"/>
          </a:xfrm>
          <a:prstGeom prst="rect">
            <a:avLst/>
          </a:prstGeom>
          <a:noFill/>
          <a:ln>
            <a:round/>
            <a:headEnd/>
            <a:tailEnd/>
          </a:ln>
        </p:spPr>
        <p:txBody>
          <a:bodyPr lIns="0" tIns="0" rIns="0" bIns="0">
            <a:prstTxWarp prst="textNoShape">
              <a:avLst/>
            </a:prstTxWarp>
            <a:normAutofit fontScale="92500" lnSpcReduction="1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Patterns of </a:t>
            </a:r>
            <a:r>
              <a:rPr lang="en-GB" dirty="0" err="1">
                <a:latin typeface="Arial" charset="0"/>
                <a:ea typeface="msgothic" charset="0"/>
                <a:cs typeface="msgothic" charset="0"/>
              </a:rPr>
              <a:t>intrachromosomal</a:t>
            </a:r>
            <a:r>
              <a:rPr lang="en-GB" dirty="0">
                <a:latin typeface="Arial" charset="0"/>
                <a:ea typeface="msgothic" charset="0"/>
                <a:cs typeface="msgothic" charset="0"/>
              </a:rPr>
              <a:t> and </a:t>
            </a:r>
            <a:r>
              <a:rPr lang="en-GB" dirty="0" err="1">
                <a:latin typeface="Arial" charset="0"/>
                <a:ea typeface="msgothic" charset="0"/>
                <a:cs typeface="msgothic" charset="0"/>
              </a:rPr>
              <a:t>interchromosomal</a:t>
            </a:r>
            <a:r>
              <a:rPr lang="en-GB" dirty="0">
                <a:latin typeface="Arial" charset="0"/>
                <a:ea typeface="msgothic" charset="0"/>
                <a:cs typeface="msgothic" charset="0"/>
              </a:rPr>
              <a:t> duplication (≥10 kb; ≥95%). The graphic shows a genome-wide view of </a:t>
            </a:r>
            <a:r>
              <a:rPr lang="en-GB" dirty="0" err="1">
                <a:latin typeface="Arial" charset="0"/>
                <a:ea typeface="msgothic" charset="0"/>
                <a:cs typeface="msgothic" charset="0"/>
              </a:rPr>
              <a:t>intrachromosomal</a:t>
            </a:r>
            <a:r>
              <a:rPr lang="en-GB" dirty="0">
                <a:latin typeface="Arial" charset="0"/>
                <a:ea typeface="msgothic" charset="0"/>
                <a:cs typeface="msgothic" charset="0"/>
              </a:rPr>
              <a:t> (blue, with connecting lines) and </a:t>
            </a:r>
            <a:r>
              <a:rPr lang="en-GB" dirty="0" err="1">
                <a:latin typeface="Arial" charset="0"/>
                <a:ea typeface="msgothic" charset="0"/>
                <a:cs typeface="msgothic" charset="0"/>
              </a:rPr>
              <a:t>interchromosomal</a:t>
            </a:r>
            <a:r>
              <a:rPr lang="en-GB" dirty="0">
                <a:latin typeface="Arial" charset="0"/>
                <a:ea typeface="msgothic" charset="0"/>
                <a:cs typeface="msgothic" charset="0"/>
              </a:rPr>
              <a:t> (red bars) segmental duplications. Purple bars represent areas (</a:t>
            </a:r>
            <a:r>
              <a:rPr lang="en-GB" dirty="0" err="1">
                <a:latin typeface="Arial" charset="0"/>
                <a:ea typeface="msgothic" charset="0"/>
                <a:cs typeface="msgothic" charset="0"/>
              </a:rPr>
              <a:t>acrocentric</a:t>
            </a:r>
            <a:r>
              <a:rPr lang="en-GB" dirty="0">
                <a:latin typeface="Arial" charset="0"/>
                <a:ea typeface="msgothic" charset="0"/>
                <a:cs typeface="msgothic" charset="0"/>
              </a:rPr>
              <a:t> chromosomal arms, heterochromatin satellite DNA, and </a:t>
            </a:r>
            <a:r>
              <a:rPr lang="en-GB" dirty="0" err="1">
                <a:latin typeface="Arial" charset="0"/>
                <a:ea typeface="msgothic" charset="0"/>
                <a:cs typeface="msgothic" charset="0"/>
              </a:rPr>
              <a:t>centromeres</a:t>
            </a:r>
            <a:r>
              <a:rPr lang="en-GB" dirty="0">
                <a:latin typeface="Arial" charset="0"/>
                <a:ea typeface="msgothic" charset="0"/>
                <a:cs typeface="msgothic" charset="0"/>
              </a:rPr>
              <a:t>) not targeted as part of the Human Genome Project. Unique regions (≥50 kb and &lt;10 Mb) of the genome encompassed by </a:t>
            </a:r>
            <a:r>
              <a:rPr lang="en-GB" dirty="0" err="1">
                <a:latin typeface="Arial" charset="0"/>
                <a:ea typeface="msgothic" charset="0"/>
                <a:cs typeface="msgothic" charset="0"/>
              </a:rPr>
              <a:t>intrachromosomal</a:t>
            </a:r>
            <a:r>
              <a:rPr lang="en-GB" dirty="0">
                <a:latin typeface="Arial" charset="0"/>
                <a:ea typeface="msgothic" charset="0"/>
                <a:cs typeface="msgothic" charset="0"/>
              </a:rPr>
              <a:t> duplications (≥95% sequence identity and ≥10 kb) are shown as gold bars. Such regions are typically associated with recurrent chromosomal structural rearrangements associated with genetic disease. A total of 169 regions (∼298 Mb of sequence) were identified as potential hot spots for genomic rearrangement. Twenty-four of these regions (</a:t>
            </a:r>
            <a:r>
              <a:rPr lang="en-GB" dirty="0" err="1">
                <a:latin typeface="Arial" charset="0"/>
                <a:ea typeface="msgothic" charset="0"/>
                <a:cs typeface="msgothic" charset="0"/>
              </a:rPr>
              <a:t>labeled</a:t>
            </a:r>
            <a:r>
              <a:rPr lang="en-GB" dirty="0">
                <a:latin typeface="Arial" charset="0"/>
                <a:ea typeface="msgothic" charset="0"/>
                <a:cs typeface="msgothic" charset="0"/>
              </a:rPr>
              <a:t> A to X) correspond to known genomic disorders: (A) </a:t>
            </a:r>
            <a:r>
              <a:rPr lang="en-GB" dirty="0" err="1">
                <a:latin typeface="Arial" charset="0"/>
                <a:ea typeface="msgothic" charset="0"/>
                <a:cs typeface="msgothic" charset="0"/>
              </a:rPr>
              <a:t>Gaucher</a:t>
            </a:r>
            <a:r>
              <a:rPr lang="en-GB" dirty="0">
                <a:latin typeface="Arial" charset="0"/>
                <a:ea typeface="msgothic" charset="0"/>
                <a:cs typeface="msgothic" charset="0"/>
              </a:rPr>
              <a:t> disease, (B) familial juvenile </a:t>
            </a:r>
            <a:r>
              <a:rPr lang="en-GB" dirty="0" err="1">
                <a:latin typeface="Arial" charset="0"/>
                <a:ea typeface="msgothic" charset="0"/>
                <a:cs typeface="msgothic" charset="0"/>
              </a:rPr>
              <a:t>nephronophthisis</a:t>
            </a:r>
            <a:r>
              <a:rPr lang="en-GB" dirty="0">
                <a:latin typeface="Arial" charset="0"/>
                <a:ea typeface="msgothic" charset="0"/>
                <a:cs typeface="msgothic" charset="0"/>
              </a:rPr>
              <a:t>, (C) </a:t>
            </a:r>
            <a:r>
              <a:rPr lang="en-GB" dirty="0" err="1">
                <a:latin typeface="Arial" charset="0"/>
                <a:ea typeface="msgothic" charset="0"/>
                <a:cs typeface="msgothic" charset="0"/>
              </a:rPr>
              <a:t>fascioscapulo</a:t>
            </a:r>
            <a:r>
              <a:rPr lang="en-GB" dirty="0">
                <a:latin typeface="Arial" charset="0"/>
                <a:ea typeface="msgothic" charset="0"/>
                <a:cs typeface="msgothic" charset="0"/>
              </a:rPr>
              <a:t>- humeral muscular dystrophy, (D) spinal muscular atrophy, (E) congenital adrenal hyperplasia III, (F) Williams-</a:t>
            </a:r>
            <a:r>
              <a:rPr lang="en-GB" dirty="0" err="1">
                <a:latin typeface="Arial" charset="0"/>
                <a:ea typeface="msgothic" charset="0"/>
                <a:cs typeface="msgothic" charset="0"/>
              </a:rPr>
              <a:t>Beuren</a:t>
            </a:r>
            <a:r>
              <a:rPr lang="en-GB" dirty="0">
                <a:latin typeface="Arial" charset="0"/>
                <a:ea typeface="msgothic" charset="0"/>
                <a:cs typeface="msgothic" charset="0"/>
              </a:rPr>
              <a:t> syndrome, (G) </a:t>
            </a:r>
            <a:r>
              <a:rPr lang="en-GB" dirty="0" err="1">
                <a:latin typeface="Arial" charset="0"/>
                <a:ea typeface="msgothic" charset="0"/>
                <a:cs typeface="msgothic" charset="0"/>
              </a:rPr>
              <a:t>glucocorticoid</a:t>
            </a:r>
            <a:r>
              <a:rPr lang="en-GB" dirty="0">
                <a:latin typeface="Arial" charset="0"/>
                <a:ea typeface="msgothic" charset="0"/>
                <a:cs typeface="msgothic" charset="0"/>
              </a:rPr>
              <a:t>-remediable </a:t>
            </a:r>
            <a:r>
              <a:rPr lang="en-GB" dirty="0" err="1">
                <a:latin typeface="Arial" charset="0"/>
                <a:ea typeface="msgothic" charset="0"/>
                <a:cs typeface="msgothic" charset="0"/>
              </a:rPr>
              <a:t>aldosteronism</a:t>
            </a:r>
            <a:r>
              <a:rPr lang="en-GB" dirty="0">
                <a:latin typeface="Arial" charset="0"/>
                <a:ea typeface="msgothic" charset="0"/>
                <a:cs typeface="msgothic" charset="0"/>
              </a:rPr>
              <a:t>, (H) </a:t>
            </a:r>
            <a:r>
              <a:rPr lang="en-GB" dirty="0" err="1">
                <a:latin typeface="Arial" charset="0"/>
                <a:ea typeface="msgothic" charset="0"/>
                <a:cs typeface="msgothic" charset="0"/>
              </a:rPr>
              <a:t>Prader-Willi</a:t>
            </a:r>
            <a:r>
              <a:rPr lang="en-GB" dirty="0">
                <a:latin typeface="Arial" charset="0"/>
                <a:ea typeface="msgothic" charset="0"/>
                <a:cs typeface="msgothic" charset="0"/>
              </a:rPr>
              <a:t> syndrome, (I) </a:t>
            </a:r>
            <a:r>
              <a:rPr lang="en-GB" dirty="0" err="1">
                <a:latin typeface="Arial" charset="0"/>
                <a:ea typeface="msgothic" charset="0"/>
                <a:cs typeface="msgothic" charset="0"/>
              </a:rPr>
              <a:t>Angelman</a:t>
            </a:r>
            <a:r>
              <a:rPr lang="en-GB" dirty="0">
                <a:latin typeface="Arial" charset="0"/>
                <a:ea typeface="msgothic" charset="0"/>
                <a:cs typeface="msgothic" charset="0"/>
              </a:rPr>
              <a:t> syndrome, (J) polycystic kidney disease, (K) Charcot-Marie-Tooth disease type 1A, (L) hereditary neuropathy with liability to pressure palsies, (M) Smith-</a:t>
            </a:r>
            <a:r>
              <a:rPr lang="en-GB" dirty="0" err="1">
                <a:latin typeface="Arial" charset="0"/>
                <a:ea typeface="msgothic" charset="0"/>
                <a:cs typeface="msgothic" charset="0"/>
              </a:rPr>
              <a:t>Magenis</a:t>
            </a:r>
            <a:r>
              <a:rPr lang="en-GB" dirty="0">
                <a:latin typeface="Arial" charset="0"/>
                <a:ea typeface="msgothic" charset="0"/>
                <a:cs typeface="msgothic" charset="0"/>
              </a:rPr>
              <a:t> syndrome, (N) neurofibromatosis, (O) pituitary dwarfism, (P) cat eye syndrome, (Q) </a:t>
            </a:r>
            <a:r>
              <a:rPr lang="en-GB" dirty="0" err="1">
                <a:latin typeface="Arial" charset="0"/>
                <a:ea typeface="msgothic" charset="0"/>
                <a:cs typeface="msgothic" charset="0"/>
              </a:rPr>
              <a:t>DiGeorge/velocardiofacial</a:t>
            </a:r>
            <a:r>
              <a:rPr lang="en-GB" dirty="0">
                <a:latin typeface="Arial" charset="0"/>
                <a:ea typeface="msgothic" charset="0"/>
                <a:cs typeface="msgothic" charset="0"/>
              </a:rPr>
              <a:t> syndrome, (R) </a:t>
            </a:r>
            <a:r>
              <a:rPr lang="en-GB" dirty="0" err="1">
                <a:latin typeface="Arial" charset="0"/>
                <a:ea typeface="msgothic" charset="0"/>
                <a:cs typeface="msgothic" charset="0"/>
              </a:rPr>
              <a:t>ichthyosis</a:t>
            </a:r>
            <a:r>
              <a:rPr lang="en-GB" dirty="0">
                <a:latin typeface="Arial" charset="0"/>
                <a:ea typeface="msgothic" charset="0"/>
                <a:cs typeface="msgothic" charset="0"/>
              </a:rPr>
              <a:t>, (S) Hunter syndrome (</a:t>
            </a:r>
            <a:r>
              <a:rPr lang="en-GB" dirty="0" err="1">
                <a:latin typeface="Arial" charset="0"/>
                <a:ea typeface="msgothic" charset="0"/>
                <a:cs typeface="msgothic" charset="0"/>
              </a:rPr>
              <a:t>mucopolysaccharidosis</a:t>
            </a:r>
            <a:r>
              <a:rPr lang="en-GB" dirty="0">
                <a:latin typeface="Arial" charset="0"/>
                <a:ea typeface="msgothic" charset="0"/>
                <a:cs typeface="msgothic" charset="0"/>
              </a:rPr>
              <a:t> type II), (T) red-green </a:t>
            </a:r>
            <a:r>
              <a:rPr lang="en-GB" dirty="0" err="1">
                <a:latin typeface="Arial" charset="0"/>
                <a:ea typeface="msgothic" charset="0"/>
                <a:cs typeface="msgothic" charset="0"/>
              </a:rPr>
              <a:t>color</a:t>
            </a:r>
            <a:r>
              <a:rPr lang="en-GB" dirty="0">
                <a:latin typeface="Arial" charset="0"/>
                <a:ea typeface="msgothic" charset="0"/>
                <a:cs typeface="msgothic" charset="0"/>
              </a:rPr>
              <a:t> blindness, (U) Emery-</a:t>
            </a:r>
            <a:r>
              <a:rPr lang="en-GB" dirty="0" err="1">
                <a:latin typeface="Arial" charset="0"/>
                <a:ea typeface="msgothic" charset="0"/>
                <a:cs typeface="msgothic" charset="0"/>
              </a:rPr>
              <a:t>Dreifuss</a:t>
            </a:r>
            <a:r>
              <a:rPr lang="en-GB" dirty="0">
                <a:latin typeface="Arial" charset="0"/>
                <a:ea typeface="msgothic" charset="0"/>
                <a:cs typeface="msgothic" charset="0"/>
              </a:rPr>
              <a:t> muscular dystrophy, (V) </a:t>
            </a:r>
            <a:r>
              <a:rPr lang="en-GB" dirty="0" err="1">
                <a:latin typeface="Arial" charset="0"/>
                <a:ea typeface="msgothic" charset="0"/>
                <a:cs typeface="msgothic" charset="0"/>
              </a:rPr>
              <a:t>incontinentia</a:t>
            </a:r>
            <a:r>
              <a:rPr lang="en-GB" dirty="0">
                <a:latin typeface="Arial" charset="0"/>
                <a:ea typeface="msgothic" charset="0"/>
                <a:cs typeface="msgothic" charset="0"/>
              </a:rPr>
              <a:t> </a:t>
            </a:r>
            <a:r>
              <a:rPr lang="en-GB" dirty="0" err="1">
                <a:latin typeface="Arial" charset="0"/>
                <a:ea typeface="msgothic" charset="0"/>
                <a:cs typeface="msgothic" charset="0"/>
              </a:rPr>
              <a:t>pigmenti</a:t>
            </a:r>
            <a:r>
              <a:rPr lang="en-GB" dirty="0">
                <a:latin typeface="Arial" charset="0"/>
                <a:ea typeface="msgothic" charset="0"/>
                <a:cs typeface="msgothic" charset="0"/>
              </a:rPr>
              <a:t>, (W) </a:t>
            </a:r>
            <a:r>
              <a:rPr lang="en-GB" dirty="0" err="1">
                <a:latin typeface="Arial" charset="0"/>
                <a:ea typeface="msgothic" charset="0"/>
                <a:cs typeface="msgothic" charset="0"/>
              </a:rPr>
              <a:t>hemophilia</a:t>
            </a:r>
            <a:r>
              <a:rPr lang="en-GB" dirty="0">
                <a:latin typeface="Arial" charset="0"/>
                <a:ea typeface="msgothic" charset="0"/>
                <a:cs typeface="msgothic" charset="0"/>
              </a:rPr>
              <a:t> A, and (X) </a:t>
            </a:r>
            <a:r>
              <a:rPr lang="en-GB" dirty="0" err="1">
                <a:latin typeface="Arial" charset="0"/>
                <a:ea typeface="msgothic" charset="0"/>
                <a:cs typeface="msgothic" charset="0"/>
              </a:rPr>
              <a:t>azoospermia</a:t>
            </a:r>
            <a:r>
              <a:rPr lang="en-GB" dirty="0">
                <a:latin typeface="Arial" charset="0"/>
                <a:ea typeface="msgothic" charset="0"/>
                <a:cs typeface="msgothic" charset="0"/>
              </a:rPr>
              <a:t> (</a:t>
            </a:r>
            <a:r>
              <a:rPr lang="en-GB" dirty="0" err="1">
                <a:latin typeface="Arial" charset="0"/>
                <a:ea typeface="msgothic" charset="0"/>
                <a:cs typeface="msgothic" charset="0"/>
              </a:rPr>
              <a:t>AZFc</a:t>
            </a:r>
            <a:r>
              <a:rPr lang="en-GB" dirty="0">
                <a:latin typeface="Arial" charset="0"/>
                <a:ea typeface="msgothic" charset="0"/>
                <a:cs typeface="msgothic" charset="0"/>
              </a:rPr>
              <a:t> region). Specific regions corresponding to each region can be found </a:t>
            </a:r>
            <a:r>
              <a:rPr lang="en-GB" dirty="0" err="1">
                <a:latin typeface="Arial" charset="0"/>
                <a:ea typeface="msgothic" charset="0"/>
                <a:cs typeface="msgothic" charset="0"/>
              </a:rPr>
              <a:t>athttp://humanparalogy.cwru.edu/SDD/hotspots.htm</a:t>
            </a:r>
            <a:r>
              <a:rPr lang="en-GB" dirty="0">
                <a:latin typeface="Arial" charset="0"/>
                <a:ea typeface="msgothic" charset="0"/>
                <a:cs typeface="msgothic" charset="0"/>
              </a:rPr>
              <a:t>. For details about patterns of </a:t>
            </a:r>
            <a:r>
              <a:rPr lang="en-GB" dirty="0" err="1">
                <a:latin typeface="Arial" charset="0"/>
                <a:ea typeface="msgothic" charset="0"/>
                <a:cs typeface="msgothic" charset="0"/>
              </a:rPr>
              <a:t>interchromosomal</a:t>
            </a:r>
            <a:r>
              <a:rPr lang="en-GB" dirty="0">
                <a:latin typeface="Arial" charset="0"/>
                <a:ea typeface="msgothic" charset="0"/>
                <a:cs typeface="msgothic" charset="0"/>
              </a:rPr>
              <a:t> duplications, see fig. S4.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B586EF-2FF6-3F48-A8B7-BB07CD0214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A3321-9067-B645-B435-2D9C8D0FC032}" type="datetimeFigureOut">
              <a:rPr lang="en-US" smtClean="0"/>
              <a:pPr/>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A3321-9067-B645-B435-2D9C8D0FC032}" type="datetimeFigureOut">
              <a:rPr lang="en-US" smtClean="0"/>
              <a:pPr/>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A3321-9067-B645-B435-2D9C8D0FC032}" type="datetimeFigureOut">
              <a:rPr lang="en-US" smtClean="0"/>
              <a:pPr/>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A3321-9067-B645-B435-2D9C8D0FC032}" type="datetimeFigureOut">
              <a:rPr lang="en-US" smtClean="0"/>
              <a:pPr/>
              <a:t>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A3321-9067-B645-B435-2D9C8D0FC032}" type="datetimeFigureOut">
              <a:rPr lang="en-US" smtClean="0"/>
              <a:pPr/>
              <a:t>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A3321-9067-B645-B435-2D9C8D0FC032}" type="datetimeFigureOut">
              <a:rPr lang="en-US" smtClean="0"/>
              <a:pPr/>
              <a:t>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3321-9067-B645-B435-2D9C8D0FC032}" type="datetimeFigureOut">
              <a:rPr lang="en-US" smtClean="0"/>
              <a:pPr/>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A3321-9067-B645-B435-2D9C8D0FC032}" type="datetimeFigureOut">
              <a:rPr lang="en-US" smtClean="0"/>
              <a:pPr/>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AF8B-CBA5-9444-90BE-01BD2237E3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A3321-9067-B645-B435-2D9C8D0FC032}" type="datetimeFigureOut">
              <a:rPr lang="en-US" smtClean="0"/>
              <a:pPr/>
              <a:t>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AF8B-CBA5-9444-90BE-01BD2237E3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ntron_splicing" TargetMode="Externa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Group_I_catalytic_intron" TargetMode="Externa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mologous_recombination" TargetMode="Externa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Homologous_recombination" TargetMode="Externa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www.pdb.org/pdb/static.do?p=education_discussion/molecule_of_the_month/pdb84_2.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db.org/pdb/static.do?p=education_discussion/molecule_of_the_month/pdb84_1.html" TargetMode="Externa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bi.ac.uk/interpro/potm/2006_12/Page1.htm" TargetMode="Externa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lantcell.org/content/14/5/1173/F2.expansion" TargetMode="Externa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rojects/homology/map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rojects/homology/maps/" TargetMode="Externa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pmap.ncbi.nlm.nih.gov/downloads/recombination/" TargetMode="Externa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pmap.ncbi.nlm.nih.gov/downloads/recombination/" TargetMode="Externa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s://gcbias.org/2013/12/02/how-many-genomic-blocks-do-you-share-with-a-cous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929"/>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Recombination of nucleic acids</a:t>
            </a:r>
            <a:endParaRPr lang="en-US" dirty="0"/>
          </a:p>
        </p:txBody>
      </p:sp>
      <p:sp>
        <p:nvSpPr>
          <p:cNvPr id="3" name="Subtitle 2"/>
          <p:cNvSpPr>
            <a:spLocks noGrp="1"/>
          </p:cNvSpPr>
          <p:nvPr>
            <p:ph type="subTitle" idx="1"/>
          </p:nvPr>
        </p:nvSpPr>
        <p:spPr>
          <a:xfrm>
            <a:off x="1371600" y="1787525"/>
            <a:ext cx="6400800" cy="685800"/>
          </a:xfrm>
        </p:spPr>
        <p:txBody>
          <a:bodyPr/>
          <a:lstStyle/>
          <a:p>
            <a:r>
              <a:rPr lang="en-US" dirty="0" smtClean="0"/>
              <a:t>Alexei Fedorov</a:t>
            </a:r>
            <a:endParaRPr lang="en-US" dirty="0"/>
          </a:p>
        </p:txBody>
      </p:sp>
      <p:sp>
        <p:nvSpPr>
          <p:cNvPr id="4" name="TextBox 3"/>
          <p:cNvSpPr txBox="1"/>
          <p:nvPr/>
        </p:nvSpPr>
        <p:spPr>
          <a:xfrm>
            <a:off x="582599" y="3036357"/>
            <a:ext cx="7653559" cy="1200328"/>
          </a:xfrm>
          <a:prstGeom prst="rect">
            <a:avLst/>
          </a:prstGeom>
          <a:noFill/>
        </p:spPr>
        <p:txBody>
          <a:bodyPr wrap="square" rtlCol="0">
            <a:spAutoFit/>
          </a:bodyPr>
          <a:lstStyle/>
          <a:p>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Recombination  is an intrinsic property of nucleic acids and these molecules are susceptible to joining their ends</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685800" y="4489824"/>
            <a:ext cx="7643906" cy="1200328"/>
          </a:xfrm>
          <a:prstGeom prst="rect">
            <a:avLst/>
          </a:prstGeom>
          <a:noFill/>
        </p:spPr>
        <p:txBody>
          <a:bodyPr wrap="squar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Evolution invented thousands of proteins that assist DNA recombination and became crucial for cell functioning.  </a:t>
            </a:r>
          </a:p>
          <a:p>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1A_Atl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03" y="94343"/>
            <a:ext cx="6341599" cy="6756222"/>
          </a:xfrm>
          <a:prstGeom prst="rect">
            <a:avLst/>
          </a:prstGeom>
        </p:spPr>
      </p:pic>
      <p:sp>
        <p:nvSpPr>
          <p:cNvPr id="3" name="Rectangle 2"/>
          <p:cNvSpPr/>
          <p:nvPr/>
        </p:nvSpPr>
        <p:spPr>
          <a:xfrm>
            <a:off x="6985913" y="1278165"/>
            <a:ext cx="2158087" cy="2031325"/>
          </a:xfrm>
          <a:prstGeom prst="rect">
            <a:avLst/>
          </a:prstGeom>
        </p:spPr>
        <p:txBody>
          <a:bodyPr wrap="square">
            <a:spAutoFit/>
          </a:bodyPr>
          <a:lstStyle/>
          <a:p>
            <a:r>
              <a:rPr lang="en-US" b="1" dirty="0"/>
              <a:t>Heat-map table (1092x1092) presenting the </a:t>
            </a:r>
            <a:r>
              <a:rPr lang="en-US" b="1" dirty="0" smtClean="0"/>
              <a:t>number of </a:t>
            </a:r>
            <a:r>
              <a:rPr lang="en-US" b="1" dirty="0"/>
              <a:t>shared </a:t>
            </a:r>
            <a:r>
              <a:rPr lang="en-US" b="1" dirty="0" smtClean="0"/>
              <a:t>IBD segments for </a:t>
            </a:r>
            <a:r>
              <a:rPr lang="en-US" b="1" dirty="0"/>
              <a:t>every possible pair of 1092 individuals</a:t>
            </a:r>
            <a:r>
              <a:rPr lang="en-US" dirty="0"/>
              <a:t> </a:t>
            </a:r>
          </a:p>
        </p:txBody>
      </p:sp>
      <p:sp>
        <p:nvSpPr>
          <p:cNvPr id="5" name="TextBox 4"/>
          <p:cNvSpPr txBox="1"/>
          <p:nvPr/>
        </p:nvSpPr>
        <p:spPr>
          <a:xfrm rot="16200000">
            <a:off x="-3081928" y="2649781"/>
            <a:ext cx="6835757" cy="646331"/>
          </a:xfrm>
          <a:prstGeom prst="rect">
            <a:avLst/>
          </a:prstGeom>
          <a:noFill/>
        </p:spPr>
        <p:txBody>
          <a:bodyPr wrap="square" rtlCol="0">
            <a:spAutoFit/>
          </a:bodyPr>
          <a:lstStyle/>
          <a:p>
            <a:r>
              <a:rPr lang="en-US" dirty="0" smtClean="0">
                <a:solidFill>
                  <a:schemeClr val="accent2">
                    <a:lumMod val="75000"/>
                  </a:schemeClr>
                </a:solidFill>
              </a:rPr>
              <a:t>America</a:t>
            </a:r>
            <a:r>
              <a:rPr lang="en-US" dirty="0" smtClean="0"/>
              <a:t>         Africa                 </a:t>
            </a:r>
            <a:r>
              <a:rPr lang="en-US" dirty="0" smtClean="0">
                <a:solidFill>
                  <a:srgbClr val="FFBB0E"/>
                </a:solidFill>
              </a:rPr>
              <a:t>Asia</a:t>
            </a:r>
            <a:r>
              <a:rPr lang="en-US" dirty="0" smtClean="0"/>
              <a:t>                     </a:t>
            </a:r>
            <a:r>
              <a:rPr lang="en-US" dirty="0" smtClean="0">
                <a:solidFill>
                  <a:srgbClr val="0000FF"/>
                </a:solidFill>
              </a:rPr>
              <a:t>Europe</a:t>
            </a:r>
          </a:p>
          <a:p>
            <a:endParaRPr lang="en-US" dirty="0"/>
          </a:p>
        </p:txBody>
      </p:sp>
    </p:spTree>
    <p:extLst>
      <p:ext uri="{BB962C8B-B14F-4D97-AF65-F5344CB8AC3E}">
        <p14:creationId xmlns:p14="http://schemas.microsoft.com/office/powerpoint/2010/main" val="13554776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dirty="0"/>
              <a:t>Inheritance of genetic materials creates an intricate fractal mosaic of IBD chromosomal segments in the genome.  Close familial relationships are presented by shared long IBD segments that in turn are mosaics of shorter IBD segments from previous generations. Further, each IBD segment is built from smaller pieces inherited from distant ancestors. </a:t>
            </a:r>
          </a:p>
        </p:txBody>
      </p:sp>
    </p:spTree>
    <p:extLst>
      <p:ext uri="{BB962C8B-B14F-4D97-AF65-F5344CB8AC3E}">
        <p14:creationId xmlns:p14="http://schemas.microsoft.com/office/powerpoint/2010/main" val="3688952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28" y="274638"/>
            <a:ext cx="8686800" cy="1143000"/>
          </a:xfrm>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pPr marL="60325" indent="-60325"/>
            <a:r>
              <a:rPr lang="en-US" sz="3200" dirty="0" smtClean="0">
                <a:solidFill>
                  <a:srgbClr val="CC0000"/>
                </a:solidFill>
              </a:rPr>
              <a:t/>
            </a:r>
            <a:br>
              <a:rPr lang="en-US" sz="3200" dirty="0" smtClean="0">
                <a:solidFill>
                  <a:srgbClr val="CC0000"/>
                </a:solidFill>
              </a:rPr>
            </a:br>
            <a:r>
              <a:rPr lang="en-US" sz="3200" dirty="0" smtClean="0">
                <a:solidFill>
                  <a:srgbClr val="CC0000"/>
                </a:solidFill>
              </a:rPr>
              <a:t>recombination is a fundamental  intrinsic property of nucleic acids vital for every living organism.</a:t>
            </a:r>
            <a:br>
              <a:rPr lang="en-US" sz="3200" dirty="0" smtClean="0">
                <a:solidFill>
                  <a:srgbClr val="CC0000"/>
                </a:solidFill>
              </a:rPr>
            </a:br>
            <a:endParaRPr lang="en-US" sz="3200" dirty="0"/>
          </a:p>
        </p:txBody>
      </p:sp>
      <p:sp>
        <p:nvSpPr>
          <p:cNvPr id="3" name="Content Placeholder 2"/>
          <p:cNvSpPr>
            <a:spLocks noGrp="1"/>
          </p:cNvSpPr>
          <p:nvPr>
            <p:ph idx="1"/>
          </p:nvPr>
        </p:nvSpPr>
        <p:spPr>
          <a:xfrm>
            <a:off x="291528" y="1613647"/>
            <a:ext cx="4783596" cy="1357398"/>
          </a:xfrm>
        </p:spPr>
        <p:txBody>
          <a:bodyPr>
            <a:noAutofit/>
          </a:bodyPr>
          <a:lstStyle/>
          <a:p>
            <a:pPr>
              <a:buNone/>
            </a:pPr>
            <a:r>
              <a:rPr lang="en-US" sz="3800" dirty="0" smtClean="0"/>
              <a:t>RNA molecule can join its ends itself! </a:t>
            </a:r>
          </a:p>
          <a:p>
            <a:pPr>
              <a:buNone/>
            </a:pPr>
            <a:endParaRPr lang="en-US" sz="3800" dirty="0"/>
          </a:p>
        </p:txBody>
      </p:sp>
      <p:sp>
        <p:nvSpPr>
          <p:cNvPr id="7" name="TextBox 6"/>
          <p:cNvSpPr txBox="1"/>
          <p:nvPr/>
        </p:nvSpPr>
        <p:spPr>
          <a:xfrm>
            <a:off x="6926544" y="1845417"/>
            <a:ext cx="2051784" cy="630942"/>
          </a:xfrm>
          <a:prstGeom prst="rect">
            <a:avLst/>
          </a:prstGeom>
          <a:noFill/>
        </p:spPr>
        <p:txBody>
          <a:bodyPr wrap="square" rtlCol="0">
            <a:spAutoFit/>
          </a:bodyPr>
          <a:lstStyle/>
          <a:p>
            <a:r>
              <a:rPr lang="en-US" sz="3500" dirty="0" smtClean="0"/>
              <a:t>PDB: </a:t>
            </a:r>
            <a:r>
              <a:rPr lang="en-US" sz="3500" dirty="0" smtClean="0">
                <a:solidFill>
                  <a:srgbClr val="FF0000"/>
                </a:solidFill>
              </a:rPr>
              <a:t>3IGI</a:t>
            </a:r>
            <a:endParaRPr lang="en-US" sz="3500" dirty="0">
              <a:solidFill>
                <a:srgbClr val="FF0000"/>
              </a:solidFill>
            </a:endParaRPr>
          </a:p>
        </p:txBody>
      </p:sp>
      <p:pic>
        <p:nvPicPr>
          <p:cNvPr id="8" name="Picture 7" descr="GroupII_3IGI.png"/>
          <p:cNvPicPr>
            <a:picLocks noChangeAspect="1"/>
          </p:cNvPicPr>
          <p:nvPr/>
        </p:nvPicPr>
        <p:blipFill>
          <a:blip r:embed="rId2"/>
          <a:stretch>
            <a:fillRect/>
          </a:stretch>
        </p:blipFill>
        <p:spPr>
          <a:xfrm>
            <a:off x="4334784" y="2476359"/>
            <a:ext cx="4758984" cy="4289213"/>
          </a:xfrm>
          <a:prstGeom prst="rect">
            <a:avLst/>
          </a:prstGeom>
        </p:spPr>
      </p:pic>
      <p:sp>
        <p:nvSpPr>
          <p:cNvPr id="10" name="TextBox 9"/>
          <p:cNvSpPr txBox="1"/>
          <p:nvPr/>
        </p:nvSpPr>
        <p:spPr>
          <a:xfrm>
            <a:off x="904644" y="6132713"/>
            <a:ext cx="6471017" cy="646331"/>
          </a:xfrm>
          <a:prstGeom prst="rect">
            <a:avLst/>
          </a:prstGeom>
          <a:noFill/>
        </p:spPr>
        <p:txBody>
          <a:bodyPr wrap="none" rtlCol="0">
            <a:spAutoFit/>
          </a:bodyPr>
          <a:lstStyle/>
          <a:p>
            <a:r>
              <a:rPr lang="en-US" dirty="0" smtClean="0"/>
              <a:t>Tertiary architecture of the </a:t>
            </a:r>
            <a:r>
              <a:rPr lang="en-US" dirty="0" err="1" smtClean="0"/>
              <a:t>Oceanobacillus</a:t>
            </a:r>
            <a:r>
              <a:rPr lang="en-US" dirty="0" smtClean="0"/>
              <a:t> </a:t>
            </a:r>
            <a:r>
              <a:rPr lang="en-US" dirty="0" err="1" smtClean="0"/>
              <a:t>iheyensis</a:t>
            </a:r>
            <a:r>
              <a:rPr lang="en-US" dirty="0" smtClean="0"/>
              <a:t> group II </a:t>
            </a:r>
            <a:r>
              <a:rPr lang="en-US" dirty="0" err="1" smtClean="0"/>
              <a:t>intron</a:t>
            </a:r>
            <a:endParaRPr lang="en-US" dirty="0" smtClean="0"/>
          </a:p>
          <a:p>
            <a:r>
              <a:rPr lang="en-US" dirty="0" err="1" smtClean="0"/>
              <a:t>Toor</a:t>
            </a:r>
            <a:r>
              <a:rPr lang="en-US" dirty="0" smtClean="0"/>
              <a:t> et al. RNA 2010, 16:57-69.</a:t>
            </a:r>
            <a:endParaRPr lang="en-US" dirty="0"/>
          </a:p>
        </p:txBody>
      </p:sp>
      <p:grpSp>
        <p:nvGrpSpPr>
          <p:cNvPr id="25" name="Group 24"/>
          <p:cNvGrpSpPr/>
          <p:nvPr/>
        </p:nvGrpSpPr>
        <p:grpSpPr>
          <a:xfrm>
            <a:off x="498736" y="3361765"/>
            <a:ext cx="3591261" cy="3176"/>
            <a:chOff x="498736" y="3361765"/>
            <a:chExt cx="3591261" cy="3176"/>
          </a:xfrm>
        </p:grpSpPr>
        <p:cxnSp>
          <p:nvCxnSpPr>
            <p:cNvPr id="11" name="Straight Connector 10"/>
            <p:cNvCxnSpPr/>
            <p:nvPr/>
          </p:nvCxnSpPr>
          <p:spPr>
            <a:xfrm>
              <a:off x="498736" y="3361765"/>
              <a:ext cx="822960" cy="15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67037" y="3363353"/>
              <a:ext cx="822960" cy="1588"/>
            </a:xfrm>
            <a:prstGeom prst="line">
              <a:avLst/>
            </a:prstGeom>
            <a:ln w="63500">
              <a:solidFill>
                <a:srgbClr val="FFBB0E"/>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a:off x="1321696" y="3364941"/>
            <a:ext cx="1945341" cy="1588"/>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6" name="Down Arrow 15"/>
          <p:cNvSpPr/>
          <p:nvPr/>
        </p:nvSpPr>
        <p:spPr>
          <a:xfrm>
            <a:off x="1874520" y="3592755"/>
            <a:ext cx="822960" cy="590774"/>
          </a:xfrm>
          <a:prstGeom prst="downArrow">
            <a:avLst/>
          </a:prstGeom>
          <a:ln/>
        </p:spPr>
        <p:style>
          <a:lnRef idx="1">
            <a:schemeClr val="accent1"/>
          </a:lnRef>
          <a:fillRef idx="3">
            <a:schemeClr val="accent1"/>
          </a:fillRef>
          <a:effectRef idx="2">
            <a:schemeClr val="accent1"/>
          </a:effectRef>
          <a:fontRef idx="minor">
            <a:schemeClr val="lt1"/>
          </a:fontRef>
        </p:style>
      </p:sp>
      <p:cxnSp>
        <p:nvCxnSpPr>
          <p:cNvPr id="17" name="Straight Connector 16"/>
          <p:cNvCxnSpPr/>
          <p:nvPr/>
        </p:nvCxnSpPr>
        <p:spPr>
          <a:xfrm>
            <a:off x="634410" y="4465824"/>
            <a:ext cx="822960" cy="15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57370" y="4467412"/>
            <a:ext cx="822960" cy="1588"/>
          </a:xfrm>
          <a:prstGeom prst="line">
            <a:avLst/>
          </a:prstGeom>
          <a:ln w="63500">
            <a:solidFill>
              <a:srgbClr val="FFBB0E"/>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2697480" y="4241133"/>
            <a:ext cx="588081" cy="455733"/>
          </a:xfrm>
          <a:custGeom>
            <a:avLst/>
            <a:gdLst>
              <a:gd name="connsiteX0" fmla="*/ 199610 w 588081"/>
              <a:gd name="connsiteY0" fmla="*/ 213659 h 455733"/>
              <a:gd name="connsiteX1" fmla="*/ 214552 w 588081"/>
              <a:gd name="connsiteY1" fmla="*/ 138953 h 455733"/>
              <a:gd name="connsiteX2" fmla="*/ 304199 w 588081"/>
              <a:gd name="connsiteY2" fmla="*/ 19423 h 455733"/>
              <a:gd name="connsiteX3" fmla="*/ 468552 w 588081"/>
              <a:gd name="connsiteY3" fmla="*/ 34365 h 455733"/>
              <a:gd name="connsiteX4" fmla="*/ 453610 w 588081"/>
              <a:gd name="connsiteY4" fmla="*/ 138953 h 455733"/>
              <a:gd name="connsiteX5" fmla="*/ 408787 w 588081"/>
              <a:gd name="connsiteY5" fmla="*/ 168835 h 455733"/>
              <a:gd name="connsiteX6" fmla="*/ 378905 w 588081"/>
              <a:gd name="connsiteY6" fmla="*/ 198718 h 455733"/>
              <a:gd name="connsiteX7" fmla="*/ 334081 w 588081"/>
              <a:gd name="connsiteY7" fmla="*/ 213659 h 455733"/>
              <a:gd name="connsiteX8" fmla="*/ 289257 w 588081"/>
              <a:gd name="connsiteY8" fmla="*/ 243541 h 455733"/>
              <a:gd name="connsiteX9" fmla="*/ 169728 w 588081"/>
              <a:gd name="connsiteY9" fmla="*/ 273423 h 455733"/>
              <a:gd name="connsiteX10" fmla="*/ 124905 w 588081"/>
              <a:gd name="connsiteY10" fmla="*/ 288365 h 455733"/>
              <a:gd name="connsiteX11" fmla="*/ 65140 w 588081"/>
              <a:gd name="connsiteY11" fmla="*/ 363071 h 455733"/>
              <a:gd name="connsiteX12" fmla="*/ 80081 w 588081"/>
              <a:gd name="connsiteY12" fmla="*/ 407894 h 455733"/>
              <a:gd name="connsiteX13" fmla="*/ 169728 w 588081"/>
              <a:gd name="connsiteY13" fmla="*/ 452718 h 455733"/>
              <a:gd name="connsiteX14" fmla="*/ 244434 w 588081"/>
              <a:gd name="connsiteY14" fmla="*/ 437776 h 455733"/>
              <a:gd name="connsiteX15" fmla="*/ 274316 w 588081"/>
              <a:gd name="connsiteY15" fmla="*/ 348129 h 455733"/>
              <a:gd name="connsiteX16" fmla="*/ 304199 w 588081"/>
              <a:gd name="connsiteY16" fmla="*/ 318247 h 455733"/>
              <a:gd name="connsiteX17" fmla="*/ 319140 w 588081"/>
              <a:gd name="connsiteY17" fmla="*/ 273423 h 455733"/>
              <a:gd name="connsiteX18" fmla="*/ 349022 w 588081"/>
              <a:gd name="connsiteY18" fmla="*/ 228600 h 455733"/>
              <a:gd name="connsiteX19" fmla="*/ 423728 w 588081"/>
              <a:gd name="connsiteY19" fmla="*/ 124012 h 455733"/>
              <a:gd name="connsiteX20" fmla="*/ 573140 w 588081"/>
              <a:gd name="connsiteY20" fmla="*/ 183776 h 455733"/>
              <a:gd name="connsiteX21" fmla="*/ 588081 w 588081"/>
              <a:gd name="connsiteY21" fmla="*/ 228600 h 455733"/>
              <a:gd name="connsiteX22" fmla="*/ 558199 w 588081"/>
              <a:gd name="connsiteY22" fmla="*/ 378012 h 455733"/>
              <a:gd name="connsiteX23" fmla="*/ 528316 w 588081"/>
              <a:gd name="connsiteY23" fmla="*/ 422835 h 455733"/>
              <a:gd name="connsiteX24" fmla="*/ 319140 w 588081"/>
              <a:gd name="connsiteY24" fmla="*/ 407894 h 455733"/>
              <a:gd name="connsiteX25" fmla="*/ 289257 w 588081"/>
              <a:gd name="connsiteY25" fmla="*/ 378012 h 455733"/>
              <a:gd name="connsiteX26" fmla="*/ 229493 w 588081"/>
              <a:gd name="connsiteY26" fmla="*/ 288365 h 455733"/>
              <a:gd name="connsiteX27" fmla="*/ 214552 w 588081"/>
              <a:gd name="connsiteY27" fmla="*/ 243541 h 455733"/>
              <a:gd name="connsiteX28" fmla="*/ 184669 w 588081"/>
              <a:gd name="connsiteY28" fmla="*/ 213659 h 455733"/>
              <a:gd name="connsiteX29" fmla="*/ 124905 w 588081"/>
              <a:gd name="connsiteY29" fmla="*/ 124012 h 455733"/>
              <a:gd name="connsiteX30" fmla="*/ 20316 w 588081"/>
              <a:gd name="connsiteY30" fmla="*/ 138953 h 455733"/>
              <a:gd name="connsiteX31" fmla="*/ 5375 w 588081"/>
              <a:gd name="connsiteY31" fmla="*/ 213659 h 455733"/>
              <a:gd name="connsiteX32" fmla="*/ 5375 w 588081"/>
              <a:gd name="connsiteY32" fmla="*/ 407894 h 45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8081" h="455733">
                <a:moveTo>
                  <a:pt x="199610" y="213659"/>
                </a:moveTo>
                <a:cubicBezTo>
                  <a:pt x="204591" y="188757"/>
                  <a:pt x="204043" y="162072"/>
                  <a:pt x="214552" y="138953"/>
                </a:cubicBezTo>
                <a:cubicBezTo>
                  <a:pt x="242711" y="77004"/>
                  <a:pt x="264383" y="59239"/>
                  <a:pt x="304199" y="19423"/>
                </a:cubicBezTo>
                <a:cubicBezTo>
                  <a:pt x="358983" y="24404"/>
                  <a:pt x="425596" y="0"/>
                  <a:pt x="468552" y="34365"/>
                </a:cubicBezTo>
                <a:cubicBezTo>
                  <a:pt x="496051" y="56365"/>
                  <a:pt x="467913" y="106772"/>
                  <a:pt x="453610" y="138953"/>
                </a:cubicBezTo>
                <a:cubicBezTo>
                  <a:pt x="446317" y="155362"/>
                  <a:pt x="422809" y="157617"/>
                  <a:pt x="408787" y="168835"/>
                </a:cubicBezTo>
                <a:cubicBezTo>
                  <a:pt x="397787" y="177635"/>
                  <a:pt x="390984" y="191470"/>
                  <a:pt x="378905" y="198718"/>
                </a:cubicBezTo>
                <a:cubicBezTo>
                  <a:pt x="365400" y="206821"/>
                  <a:pt x="348168" y="206616"/>
                  <a:pt x="334081" y="213659"/>
                </a:cubicBezTo>
                <a:cubicBezTo>
                  <a:pt x="318020" y="221690"/>
                  <a:pt x="305318" y="235510"/>
                  <a:pt x="289257" y="243541"/>
                </a:cubicBezTo>
                <a:cubicBezTo>
                  <a:pt x="255102" y="260618"/>
                  <a:pt x="203828" y="264898"/>
                  <a:pt x="169728" y="273423"/>
                </a:cubicBezTo>
                <a:cubicBezTo>
                  <a:pt x="154449" y="277243"/>
                  <a:pt x="139846" y="283384"/>
                  <a:pt x="124905" y="288365"/>
                </a:cubicBezTo>
                <a:cubicBezTo>
                  <a:pt x="108938" y="304332"/>
                  <a:pt x="68910" y="340451"/>
                  <a:pt x="65140" y="363071"/>
                </a:cubicBezTo>
                <a:cubicBezTo>
                  <a:pt x="62551" y="378606"/>
                  <a:pt x="70242" y="395596"/>
                  <a:pt x="80081" y="407894"/>
                </a:cubicBezTo>
                <a:cubicBezTo>
                  <a:pt x="101144" y="434223"/>
                  <a:pt x="140202" y="442875"/>
                  <a:pt x="169728" y="452718"/>
                </a:cubicBezTo>
                <a:cubicBezTo>
                  <a:pt x="194630" y="447737"/>
                  <a:pt x="226477" y="455733"/>
                  <a:pt x="244434" y="437776"/>
                </a:cubicBezTo>
                <a:cubicBezTo>
                  <a:pt x="266707" y="415503"/>
                  <a:pt x="252043" y="370402"/>
                  <a:pt x="274316" y="348129"/>
                </a:cubicBezTo>
                <a:lnTo>
                  <a:pt x="304199" y="318247"/>
                </a:lnTo>
                <a:cubicBezTo>
                  <a:pt x="309179" y="303306"/>
                  <a:pt x="312097" y="287510"/>
                  <a:pt x="319140" y="273423"/>
                </a:cubicBezTo>
                <a:cubicBezTo>
                  <a:pt x="327170" y="257362"/>
                  <a:pt x="341729" y="245009"/>
                  <a:pt x="349022" y="228600"/>
                </a:cubicBezTo>
                <a:cubicBezTo>
                  <a:pt x="397527" y="119465"/>
                  <a:pt x="342202" y="151187"/>
                  <a:pt x="423728" y="124012"/>
                </a:cubicBezTo>
                <a:cubicBezTo>
                  <a:pt x="529973" y="137293"/>
                  <a:pt x="534893" y="107283"/>
                  <a:pt x="573140" y="183776"/>
                </a:cubicBezTo>
                <a:cubicBezTo>
                  <a:pt x="580183" y="197863"/>
                  <a:pt x="583101" y="213659"/>
                  <a:pt x="588081" y="228600"/>
                </a:cubicBezTo>
                <a:cubicBezTo>
                  <a:pt x="578120" y="278404"/>
                  <a:pt x="573136" y="329468"/>
                  <a:pt x="558199" y="378012"/>
                </a:cubicBezTo>
                <a:cubicBezTo>
                  <a:pt x="552918" y="395175"/>
                  <a:pt x="546134" y="420608"/>
                  <a:pt x="528316" y="422835"/>
                </a:cubicBezTo>
                <a:cubicBezTo>
                  <a:pt x="458953" y="431505"/>
                  <a:pt x="388865" y="412874"/>
                  <a:pt x="319140" y="407894"/>
                </a:cubicBezTo>
                <a:cubicBezTo>
                  <a:pt x="309179" y="397933"/>
                  <a:pt x="297709" y="389281"/>
                  <a:pt x="289257" y="378012"/>
                </a:cubicBezTo>
                <a:cubicBezTo>
                  <a:pt x="267709" y="349281"/>
                  <a:pt x="229493" y="288365"/>
                  <a:pt x="229493" y="288365"/>
                </a:cubicBezTo>
                <a:cubicBezTo>
                  <a:pt x="224513" y="273424"/>
                  <a:pt x="222655" y="257046"/>
                  <a:pt x="214552" y="243541"/>
                </a:cubicBezTo>
                <a:cubicBezTo>
                  <a:pt x="207304" y="231462"/>
                  <a:pt x="190218" y="226607"/>
                  <a:pt x="184669" y="213659"/>
                </a:cubicBezTo>
                <a:cubicBezTo>
                  <a:pt x="142599" y="115496"/>
                  <a:pt x="208729" y="151953"/>
                  <a:pt x="124905" y="124012"/>
                </a:cubicBezTo>
                <a:cubicBezTo>
                  <a:pt x="90042" y="128992"/>
                  <a:pt x="48490" y="117823"/>
                  <a:pt x="20316" y="138953"/>
                </a:cubicBezTo>
                <a:cubicBezTo>
                  <a:pt x="0" y="154190"/>
                  <a:pt x="6784" y="188303"/>
                  <a:pt x="5375" y="213659"/>
                </a:cubicBezTo>
                <a:cubicBezTo>
                  <a:pt x="1784" y="278304"/>
                  <a:pt x="5375" y="343149"/>
                  <a:pt x="5375" y="407894"/>
                </a:cubicBezTo>
              </a:path>
            </a:pathLst>
          </a:custGeom>
          <a:ln w="508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694274" y="4936899"/>
            <a:ext cx="2360491" cy="523220"/>
          </a:xfrm>
          <a:prstGeom prst="rect">
            <a:avLst/>
          </a:prstGeom>
          <a:noFill/>
        </p:spPr>
        <p:txBody>
          <a:bodyPr wrap="none" rtlCol="0">
            <a:spAutoFit/>
          </a:bodyPr>
          <a:lstStyle/>
          <a:p>
            <a:r>
              <a:rPr lang="en-US" sz="2800" dirty="0" smtClean="0">
                <a:solidFill>
                  <a:srgbClr val="0000FF"/>
                </a:solidFill>
                <a:effectLst>
                  <a:glow rad="101600">
                    <a:schemeClr val="tx2">
                      <a:lumMod val="40000"/>
                      <a:lumOff val="60000"/>
                      <a:alpha val="75000"/>
                    </a:schemeClr>
                  </a:glow>
                </a:effectLst>
              </a:rPr>
              <a:t>Mg</a:t>
            </a:r>
            <a:r>
              <a:rPr lang="en-US" sz="2800" baseline="30000" dirty="0" smtClean="0">
                <a:solidFill>
                  <a:srgbClr val="0000FF"/>
                </a:solidFill>
                <a:effectLst>
                  <a:glow rad="101600">
                    <a:schemeClr val="tx2">
                      <a:lumMod val="40000"/>
                      <a:lumOff val="60000"/>
                      <a:alpha val="75000"/>
                    </a:schemeClr>
                  </a:glow>
                </a:effectLst>
              </a:rPr>
              <a:t>+2   </a:t>
            </a:r>
            <a:r>
              <a:rPr lang="en-US" sz="2800" dirty="0" smtClean="0">
                <a:solidFill>
                  <a:srgbClr val="0000FF"/>
                </a:solidFill>
                <a:effectLst>
                  <a:glow rad="101600">
                    <a:schemeClr val="tx2">
                      <a:lumMod val="40000"/>
                      <a:lumOff val="60000"/>
                      <a:alpha val="75000"/>
                    </a:schemeClr>
                  </a:glow>
                </a:effectLst>
              </a:rPr>
              <a:t>and  GTP</a:t>
            </a:r>
            <a:endParaRPr lang="en-US" sz="2800" dirty="0">
              <a:solidFill>
                <a:srgbClr val="0000FF"/>
              </a:solidFill>
              <a:effectLst>
                <a:glow rad="101600">
                  <a:schemeClr val="tx2">
                    <a:lumMod val="40000"/>
                    <a:lumOff val="60000"/>
                    <a:alpha val="75000"/>
                  </a:schemeClr>
                </a:glo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Splicing of nuclear and group II </a:t>
            </a:r>
            <a:r>
              <a:rPr lang="en-US" dirty="0" err="1" smtClean="0"/>
              <a:t>introns</a:t>
            </a:r>
            <a:r>
              <a:rPr lang="en-US" dirty="0" smtClean="0"/>
              <a:t/>
            </a:r>
            <a:br>
              <a:rPr lang="en-US" dirty="0" smtClean="0"/>
            </a:br>
            <a:r>
              <a:rPr lang="en-US" sz="3444" dirty="0" smtClean="0">
                <a:hlinkClick r:id="rId2"/>
              </a:rPr>
              <a:t>http://en.wikipedia.org/wiki/Intron_splicing</a:t>
            </a:r>
            <a:r>
              <a:rPr lang="en-US" sz="3444" dirty="0" smtClean="0"/>
              <a:t> </a:t>
            </a:r>
            <a:endParaRPr lang="en-US" sz="3444" dirty="0"/>
          </a:p>
        </p:txBody>
      </p:sp>
      <p:grpSp>
        <p:nvGrpSpPr>
          <p:cNvPr id="7" name="Group 6"/>
          <p:cNvGrpSpPr/>
          <p:nvPr/>
        </p:nvGrpSpPr>
        <p:grpSpPr>
          <a:xfrm>
            <a:off x="661572" y="1704968"/>
            <a:ext cx="6879213" cy="4861052"/>
            <a:chOff x="661572" y="1704968"/>
            <a:chExt cx="6879213" cy="4861052"/>
          </a:xfrm>
        </p:grpSpPr>
        <p:pic>
          <p:nvPicPr>
            <p:cNvPr id="4" name="Picture 3" descr="Two-step_Splicing_Reaction.png"/>
            <p:cNvPicPr>
              <a:picLocks noChangeAspect="1"/>
            </p:cNvPicPr>
            <p:nvPr/>
          </p:nvPicPr>
          <p:blipFill>
            <a:blip r:embed="rId3"/>
            <a:stretch>
              <a:fillRect/>
            </a:stretch>
          </p:blipFill>
          <p:spPr>
            <a:xfrm>
              <a:off x="661572" y="1704968"/>
              <a:ext cx="6879213" cy="4861052"/>
            </a:xfrm>
            <a:prstGeom prst="rect">
              <a:avLst/>
            </a:prstGeom>
          </p:spPr>
        </p:pic>
        <p:sp>
          <p:nvSpPr>
            <p:cNvPr id="5" name="TextBox 4"/>
            <p:cNvSpPr txBox="1"/>
            <p:nvPr/>
          </p:nvSpPr>
          <p:spPr>
            <a:xfrm>
              <a:off x="3862984" y="2447513"/>
              <a:ext cx="441647" cy="369332"/>
            </a:xfrm>
            <a:prstGeom prst="rect">
              <a:avLst/>
            </a:prstGeom>
            <a:noFill/>
          </p:spPr>
          <p:txBody>
            <a:bodyPr wrap="none" rtlCol="0">
              <a:spAutoFit/>
            </a:bodyPr>
            <a:lstStyle/>
            <a:p>
              <a:r>
                <a:rPr lang="en-US" b="1" dirty="0" smtClean="0">
                  <a:solidFill>
                    <a:srgbClr val="FF0000"/>
                  </a:solidFill>
                </a:rPr>
                <a:t>GT</a:t>
              </a:r>
              <a:endParaRPr lang="en-US" b="1" dirty="0">
                <a:solidFill>
                  <a:srgbClr val="FF0000"/>
                </a:solidFill>
              </a:endParaRPr>
            </a:p>
          </p:txBody>
        </p:sp>
        <p:sp>
          <p:nvSpPr>
            <p:cNvPr id="6" name="TextBox 5"/>
            <p:cNvSpPr txBox="1"/>
            <p:nvPr/>
          </p:nvSpPr>
          <p:spPr>
            <a:xfrm>
              <a:off x="5300179" y="2414693"/>
              <a:ext cx="468811" cy="369332"/>
            </a:xfrm>
            <a:prstGeom prst="rect">
              <a:avLst/>
            </a:prstGeom>
            <a:noFill/>
          </p:spPr>
          <p:txBody>
            <a:bodyPr wrap="none" rtlCol="0">
              <a:spAutoFit/>
            </a:bodyPr>
            <a:lstStyle/>
            <a:p>
              <a:r>
                <a:rPr lang="en-US" b="1" dirty="0" smtClean="0">
                  <a:solidFill>
                    <a:srgbClr val="FF0000"/>
                  </a:solidFill>
                </a:rPr>
                <a:t>AG</a:t>
              </a:r>
              <a:endParaRPr lang="en-US" b="1" dirty="0">
                <a:solidFill>
                  <a:srgbClr val="FF00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sz="3200">
                <a:solidFill>
                  <a:srgbClr val="CC0000"/>
                </a:solidFill>
              </a:rPr>
              <a:t>Group II introns in bacterial world</a:t>
            </a:r>
            <a:br>
              <a:rPr lang="en-US" sz="3200">
                <a:solidFill>
                  <a:srgbClr val="CC0000"/>
                </a:solidFill>
              </a:rPr>
            </a:br>
            <a:r>
              <a:rPr lang="en-US" sz="3200">
                <a:solidFill>
                  <a:srgbClr val="CC0000"/>
                </a:solidFill>
              </a:rPr>
              <a:t>F. Martinez-Abarca and N. Toro</a:t>
            </a:r>
            <a:br>
              <a:rPr lang="en-US" sz="3200">
                <a:solidFill>
                  <a:srgbClr val="CC0000"/>
                </a:solidFill>
              </a:rPr>
            </a:br>
            <a:r>
              <a:rPr lang="en-US" sz="3200">
                <a:solidFill>
                  <a:srgbClr val="CC0000"/>
                </a:solidFill>
              </a:rPr>
              <a:t>Molecular Microbiology 2000, 38:917-926</a:t>
            </a:r>
          </a:p>
        </p:txBody>
      </p:sp>
      <p:sp>
        <p:nvSpPr>
          <p:cNvPr id="70659" name="Text Box 3"/>
          <p:cNvSpPr txBox="1">
            <a:spLocks noChangeArrowheads="1"/>
          </p:cNvSpPr>
          <p:nvPr/>
        </p:nvSpPr>
        <p:spPr bwMode="auto">
          <a:xfrm>
            <a:off x="620713" y="6329363"/>
            <a:ext cx="5899150" cy="366712"/>
          </a:xfrm>
          <a:prstGeom prst="rect">
            <a:avLst/>
          </a:prstGeom>
          <a:noFill/>
          <a:ln w="9525">
            <a:noFill/>
            <a:miter lim="800000"/>
            <a:headEnd/>
            <a:tailEnd/>
          </a:ln>
        </p:spPr>
        <p:txBody>
          <a:bodyPr wrap="none">
            <a:prstTxWarp prst="textNoShape">
              <a:avLst/>
            </a:prstTxWarp>
            <a:spAutoFit/>
          </a:bodyPr>
          <a:lstStyle/>
          <a:p>
            <a:r>
              <a:rPr lang="en-US"/>
              <a:t>http://www.fp.ucalgary.ca/group2introns/wherefound.htm</a:t>
            </a:r>
          </a:p>
        </p:txBody>
      </p:sp>
      <p:pic>
        <p:nvPicPr>
          <p:cNvPr id="70660" name="Picture 4" descr="intronGRII"/>
          <p:cNvPicPr>
            <a:picLocks noGrp="1" noChangeAspect="1" noChangeArrowheads="1"/>
          </p:cNvPicPr>
          <p:nvPr>
            <p:ph idx="1"/>
          </p:nvPr>
        </p:nvPicPr>
        <p:blipFill>
          <a:blip r:embed="rId2"/>
          <a:srcRect/>
          <a:stretch>
            <a:fillRect/>
          </a:stretch>
        </p:blipFill>
        <p:spPr>
          <a:xfrm>
            <a:off x="2325688" y="2008188"/>
            <a:ext cx="4838700" cy="3994150"/>
          </a:xfr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274638"/>
            <a:ext cx="8919882" cy="1143000"/>
          </a:xfrm>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t>Crystal structure of a phage </a:t>
            </a:r>
            <a:r>
              <a:rPr lang="en-US" sz="2400" dirty="0" err="1" smtClean="0"/>
              <a:t>Twort</a:t>
            </a:r>
            <a:r>
              <a:rPr lang="en-US" sz="2400" dirty="0" smtClean="0"/>
              <a:t> group I </a:t>
            </a:r>
            <a:r>
              <a:rPr lang="en-US" sz="2400" dirty="0" err="1" smtClean="0"/>
              <a:t>ribozyme</a:t>
            </a:r>
            <a:r>
              <a:rPr lang="en-US" sz="2400" dirty="0" smtClean="0"/>
              <a:t>-product complex. </a:t>
            </a:r>
            <a:br>
              <a:rPr lang="en-US" sz="2400" dirty="0" smtClean="0"/>
            </a:br>
            <a:r>
              <a:rPr lang="en-US" sz="2400" dirty="0" smtClean="0"/>
              <a:t>Golden, B.L.,   Kim, H.,   Chase, E. (2005) </a:t>
            </a:r>
            <a:r>
              <a:rPr lang="en-US" sz="2400" dirty="0" err="1" smtClean="0"/>
              <a:t>Nat.Struct.Mol.Biol</a:t>
            </a:r>
            <a:r>
              <a:rPr lang="en-US" sz="2400" dirty="0" smtClean="0"/>
              <a:t>. 12: 82-89</a:t>
            </a:r>
            <a:endParaRPr lang="en-US" sz="2400" dirty="0"/>
          </a:p>
        </p:txBody>
      </p:sp>
      <p:pic>
        <p:nvPicPr>
          <p:cNvPr id="4" name="Picture 3" descr="GroupI_1Y0Q PM.png"/>
          <p:cNvPicPr>
            <a:picLocks noChangeAspect="1"/>
          </p:cNvPicPr>
          <p:nvPr/>
        </p:nvPicPr>
        <p:blipFill>
          <a:blip r:embed="rId2"/>
          <a:stretch>
            <a:fillRect/>
          </a:stretch>
        </p:blipFill>
        <p:spPr>
          <a:xfrm>
            <a:off x="2895600" y="1854200"/>
            <a:ext cx="6248400" cy="5003800"/>
          </a:xfrm>
          <a:prstGeom prst="rect">
            <a:avLst/>
          </a:prstGeom>
        </p:spPr>
      </p:pic>
      <p:sp>
        <p:nvSpPr>
          <p:cNvPr id="5" name="TextBox 4"/>
          <p:cNvSpPr txBox="1"/>
          <p:nvPr/>
        </p:nvSpPr>
        <p:spPr>
          <a:xfrm>
            <a:off x="3955409" y="2196356"/>
            <a:ext cx="1146468" cy="615553"/>
          </a:xfrm>
          <a:prstGeom prst="rect">
            <a:avLst/>
          </a:prstGeom>
          <a:noFill/>
        </p:spPr>
        <p:txBody>
          <a:bodyPr wrap="none" rtlCol="0">
            <a:spAutoFit/>
          </a:bodyPr>
          <a:lstStyle/>
          <a:p>
            <a:r>
              <a:rPr lang="en-US" sz="3400" dirty="0" smtClean="0">
                <a:solidFill>
                  <a:srgbClr val="FF0000"/>
                </a:solidFill>
              </a:rPr>
              <a:t>1Y0Q</a:t>
            </a:r>
            <a:endParaRPr lang="en-US" sz="3400" dirty="0">
              <a:solidFill>
                <a:srgbClr val="FF0000"/>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Splicing of Group I </a:t>
            </a:r>
            <a:r>
              <a:rPr lang="en-US" dirty="0" err="1" smtClean="0"/>
              <a:t>introns</a:t>
            </a:r>
            <a:r>
              <a:rPr lang="en-US" dirty="0" smtClean="0"/>
              <a:t/>
            </a:r>
            <a:br>
              <a:rPr lang="en-US" dirty="0" smtClean="0"/>
            </a:br>
            <a:r>
              <a:rPr lang="en-US" sz="2889" dirty="0" smtClean="0">
                <a:hlinkClick r:id="rId2"/>
              </a:rPr>
              <a:t>http://en.wikipedia.org/wiki/Group_I_catalytic_intron</a:t>
            </a:r>
            <a:r>
              <a:rPr lang="en-US" sz="2889" dirty="0" smtClean="0"/>
              <a:t> </a:t>
            </a:r>
            <a:endParaRPr lang="en-US" sz="2889" dirty="0"/>
          </a:p>
        </p:txBody>
      </p:sp>
      <p:pic>
        <p:nvPicPr>
          <p:cNvPr id="4" name="Picture 3" descr="intron1_GI_catalysis.jpg"/>
          <p:cNvPicPr>
            <a:picLocks noChangeAspect="1"/>
          </p:cNvPicPr>
          <p:nvPr/>
        </p:nvPicPr>
        <p:blipFill>
          <a:blip r:embed="rId3"/>
          <a:stretch>
            <a:fillRect/>
          </a:stretch>
        </p:blipFill>
        <p:spPr>
          <a:xfrm>
            <a:off x="142079" y="1986596"/>
            <a:ext cx="8956561" cy="1224063"/>
          </a:xfrm>
          <a:prstGeom prst="rect">
            <a:avLst/>
          </a:prstGeom>
        </p:spPr>
      </p:pic>
      <p:sp>
        <p:nvSpPr>
          <p:cNvPr id="5" name="TextBox 4"/>
          <p:cNvSpPr txBox="1"/>
          <p:nvPr/>
        </p:nvSpPr>
        <p:spPr>
          <a:xfrm>
            <a:off x="457200" y="3809790"/>
            <a:ext cx="8200908" cy="2585323"/>
          </a:xfrm>
          <a:prstGeom prst="rect">
            <a:avLst/>
          </a:prstGeom>
          <a:noFill/>
        </p:spPr>
        <p:txBody>
          <a:bodyPr wrap="none" rtlCol="0">
            <a:spAutoFit/>
          </a:bodyPr>
          <a:lstStyle/>
          <a:p>
            <a:r>
              <a:rPr lang="en-US" dirty="0" smtClean="0"/>
              <a:t>Splicing of group I </a:t>
            </a:r>
            <a:r>
              <a:rPr lang="en-US" dirty="0" err="1" smtClean="0"/>
              <a:t>introns</a:t>
            </a:r>
            <a:r>
              <a:rPr lang="en-US" dirty="0" smtClean="0"/>
              <a:t> is processed by two sequential ester-transfer reactions.[3] </a:t>
            </a:r>
          </a:p>
          <a:p>
            <a:r>
              <a:rPr lang="en-US" dirty="0" smtClean="0"/>
              <a:t>The exogenous </a:t>
            </a:r>
            <a:r>
              <a:rPr lang="en-US" dirty="0" err="1" smtClean="0"/>
              <a:t>guanosine</a:t>
            </a:r>
            <a:r>
              <a:rPr lang="en-US" dirty="0" smtClean="0"/>
              <a:t> or </a:t>
            </a:r>
            <a:r>
              <a:rPr lang="en-US" dirty="0" err="1" smtClean="0"/>
              <a:t>guanosine</a:t>
            </a:r>
            <a:r>
              <a:rPr lang="en-US" dirty="0" smtClean="0"/>
              <a:t> nucleotide (</a:t>
            </a:r>
            <a:r>
              <a:rPr lang="en-US" dirty="0" err="1" smtClean="0"/>
              <a:t>exoG</a:t>
            </a:r>
            <a:r>
              <a:rPr lang="en-US" dirty="0" smtClean="0"/>
              <a:t>) first docks onto the active</a:t>
            </a:r>
          </a:p>
          <a:p>
            <a:r>
              <a:rPr lang="en-US" dirty="0" smtClean="0"/>
              <a:t> G-binding site located in P7, and its 3'-OH is aligned to attack the </a:t>
            </a:r>
            <a:r>
              <a:rPr lang="en-US" dirty="0" err="1" smtClean="0"/>
              <a:t>phosphodiester</a:t>
            </a:r>
            <a:r>
              <a:rPr lang="en-US" dirty="0" smtClean="0"/>
              <a:t> </a:t>
            </a:r>
          </a:p>
          <a:p>
            <a:r>
              <a:rPr lang="en-US" dirty="0" smtClean="0"/>
              <a:t>bond at the 5' splice site located in P1, resulting in a free 3'-OH group at the upstream</a:t>
            </a:r>
          </a:p>
          <a:p>
            <a:r>
              <a:rPr lang="en-US" dirty="0" smtClean="0"/>
              <a:t> </a:t>
            </a:r>
            <a:r>
              <a:rPr lang="en-US" dirty="0" err="1" smtClean="0"/>
              <a:t>exon</a:t>
            </a:r>
            <a:r>
              <a:rPr lang="en-US" dirty="0" smtClean="0"/>
              <a:t> and the </a:t>
            </a:r>
            <a:r>
              <a:rPr lang="en-US" dirty="0" err="1" smtClean="0"/>
              <a:t>exoG</a:t>
            </a:r>
            <a:r>
              <a:rPr lang="en-US" dirty="0" smtClean="0"/>
              <a:t> being attached to the 5' end of the </a:t>
            </a:r>
            <a:r>
              <a:rPr lang="en-US" dirty="0" err="1" smtClean="0"/>
              <a:t>intron</a:t>
            </a:r>
            <a:r>
              <a:rPr lang="en-US" dirty="0" smtClean="0"/>
              <a:t>. Then the terminal G </a:t>
            </a:r>
          </a:p>
          <a:p>
            <a:r>
              <a:rPr lang="en-US" dirty="0" smtClean="0"/>
              <a:t>(omega G) of the </a:t>
            </a:r>
            <a:r>
              <a:rPr lang="en-US" dirty="0" err="1" smtClean="0"/>
              <a:t>intron</a:t>
            </a:r>
            <a:r>
              <a:rPr lang="en-US" dirty="0" smtClean="0"/>
              <a:t> swaps the </a:t>
            </a:r>
            <a:r>
              <a:rPr lang="en-US" dirty="0" err="1" smtClean="0"/>
              <a:t>exoG</a:t>
            </a:r>
            <a:r>
              <a:rPr lang="en-US" dirty="0" smtClean="0"/>
              <a:t> and occupies the G-binding site to organize </a:t>
            </a:r>
          </a:p>
          <a:p>
            <a:r>
              <a:rPr lang="en-US" dirty="0" smtClean="0"/>
              <a:t>the second ester-transfer reaction, the 3'-OH group of the upstream </a:t>
            </a:r>
            <a:r>
              <a:rPr lang="en-US" dirty="0" err="1" smtClean="0"/>
              <a:t>exon</a:t>
            </a:r>
            <a:r>
              <a:rPr lang="en-US" dirty="0" smtClean="0"/>
              <a:t> in P1 is </a:t>
            </a:r>
          </a:p>
          <a:p>
            <a:r>
              <a:rPr lang="en-US" dirty="0" smtClean="0"/>
              <a:t>aligned to attacks the 3' splice site in P10, leading to the ligation of the adjacent</a:t>
            </a:r>
          </a:p>
          <a:p>
            <a:r>
              <a:rPr lang="en-US" dirty="0" smtClean="0"/>
              <a:t> upstream and downstream </a:t>
            </a:r>
            <a:r>
              <a:rPr lang="en-US" dirty="0" err="1" smtClean="0"/>
              <a:t>exons</a:t>
            </a:r>
            <a:r>
              <a:rPr lang="en-US" dirty="0" smtClean="0"/>
              <a:t> and free of the catalytic </a:t>
            </a:r>
            <a:r>
              <a:rPr lang="en-US" dirty="0" err="1" smtClean="0"/>
              <a:t>intron</a:t>
            </a:r>
            <a:r>
              <a:rPr lang="en-US" dirty="0" smtClean="0"/>
              <a:t>.</a:t>
            </a:r>
            <a:endParaRPr lang="en-US" dirty="0"/>
          </a:p>
        </p:txBody>
      </p:sp>
      <p:cxnSp>
        <p:nvCxnSpPr>
          <p:cNvPr id="6" name="Straight Connector 5"/>
          <p:cNvCxnSpPr/>
          <p:nvPr/>
        </p:nvCxnSpPr>
        <p:spPr>
          <a:xfrm rot="16200000" flipH="1">
            <a:off x="214243" y="1661268"/>
            <a:ext cx="485913" cy="411480"/>
          </a:xfrm>
          <a:prstGeom prst="line">
            <a:avLst/>
          </a:prstGeom>
          <a:ln w="53975">
            <a:solidFill>
              <a:srgbClr val="FF0000"/>
            </a:solidFill>
            <a:tailEnd type="triangle" w="lg"/>
          </a:ln>
          <a:effectLst>
            <a:glow rad="101600">
              <a:srgbClr val="FF6600">
                <a:alpha val="75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3675" y="606425"/>
            <a:ext cx="8756650" cy="1143000"/>
          </a:xfrm>
        </p:spPr>
        <p:txBody>
          <a:bodyPr>
            <a:normAutofit fontScale="90000"/>
          </a:bodyPr>
          <a:lstStyle/>
          <a:p>
            <a:pPr eaLnBrk="1" hangingPunct="1"/>
            <a:r>
              <a:rPr lang="en-US" sz="2800" dirty="0">
                <a:solidFill>
                  <a:srgbClr val="CC0000"/>
                </a:solidFill>
              </a:rPr>
              <a:t>Dickson et al. “</a:t>
            </a:r>
            <a:r>
              <a:rPr lang="en-US" sz="2800" dirty="0" err="1">
                <a:solidFill>
                  <a:srgbClr val="CC0000"/>
                </a:solidFill>
              </a:rPr>
              <a:t>Retrotransposition</a:t>
            </a:r>
            <a:r>
              <a:rPr lang="en-US" sz="2800" dirty="0">
                <a:solidFill>
                  <a:srgbClr val="CC0000"/>
                </a:solidFill>
              </a:rPr>
              <a:t> of a yeast group II </a:t>
            </a:r>
            <a:r>
              <a:rPr lang="en-US" sz="2800" dirty="0" err="1">
                <a:solidFill>
                  <a:srgbClr val="CC0000"/>
                </a:solidFill>
              </a:rPr>
              <a:t>intron</a:t>
            </a:r>
            <a:r>
              <a:rPr lang="en-US" sz="2800" dirty="0">
                <a:solidFill>
                  <a:srgbClr val="CC0000"/>
                </a:solidFill>
              </a:rPr>
              <a:t> </a:t>
            </a:r>
            <a:r>
              <a:rPr lang="en-US" sz="2800" dirty="0" err="1">
                <a:solidFill>
                  <a:srgbClr val="CC0000"/>
                </a:solidFill>
              </a:rPr>
              <a:t>occures</a:t>
            </a:r>
            <a:r>
              <a:rPr lang="en-US" sz="2800" dirty="0">
                <a:solidFill>
                  <a:srgbClr val="CC0000"/>
                </a:solidFill>
              </a:rPr>
              <a:t> by reverse splicing directly into ectopic DNA sites”. PNAS </a:t>
            </a:r>
            <a:r>
              <a:rPr lang="en-US" sz="2800" dirty="0" smtClean="0">
                <a:solidFill>
                  <a:srgbClr val="CC0000"/>
                </a:solidFill>
              </a:rPr>
              <a:t>2001, 98</a:t>
            </a:r>
            <a:r>
              <a:rPr lang="en-US" sz="2800" dirty="0">
                <a:solidFill>
                  <a:srgbClr val="CC0000"/>
                </a:solidFill>
              </a:rPr>
              <a:t>:13207-13212</a:t>
            </a:r>
            <a:br>
              <a:rPr lang="en-US" sz="2800" dirty="0">
                <a:solidFill>
                  <a:srgbClr val="CC0000"/>
                </a:solidFill>
              </a:rPr>
            </a:br>
            <a:r>
              <a:rPr lang="en-US" sz="2400" dirty="0">
                <a:solidFill>
                  <a:srgbClr val="FF0000"/>
                </a:solidFill>
              </a:rPr>
              <a:t/>
            </a:r>
            <a:br>
              <a:rPr lang="en-US" sz="2400" dirty="0">
                <a:solidFill>
                  <a:srgbClr val="FF0000"/>
                </a:solidFill>
              </a:rPr>
            </a:br>
            <a:r>
              <a:rPr lang="en-US" sz="2400" dirty="0">
                <a:solidFill>
                  <a:srgbClr val="FF0000"/>
                </a:solidFill>
              </a:rPr>
              <a:t>Reverse splicing of </a:t>
            </a:r>
            <a:r>
              <a:rPr lang="en-US" sz="2400" dirty="0" err="1">
                <a:solidFill>
                  <a:srgbClr val="FF0000"/>
                </a:solidFill>
              </a:rPr>
              <a:t>intronic</a:t>
            </a:r>
            <a:r>
              <a:rPr lang="en-US" sz="2400" dirty="0">
                <a:solidFill>
                  <a:srgbClr val="FF0000"/>
                </a:solidFill>
              </a:rPr>
              <a:t> RNA directly into DNA target sites</a:t>
            </a:r>
          </a:p>
        </p:txBody>
      </p:sp>
      <p:sp>
        <p:nvSpPr>
          <p:cNvPr id="71683" name="Rectangle 3"/>
          <p:cNvSpPr>
            <a:spLocks noGrp="1" noChangeArrowheads="1"/>
          </p:cNvSpPr>
          <p:nvPr>
            <p:ph type="body" idx="1"/>
          </p:nvPr>
        </p:nvSpPr>
        <p:spPr>
          <a:xfrm>
            <a:off x="457200" y="2332038"/>
            <a:ext cx="8229600" cy="4525962"/>
          </a:xfrm>
        </p:spPr>
        <p:txBody>
          <a:bodyPr/>
          <a:lstStyle/>
          <a:p>
            <a:pPr marL="0" indent="0" eaLnBrk="1" hangingPunct="1">
              <a:lnSpc>
                <a:spcPct val="90000"/>
              </a:lnSpc>
              <a:buFontTx/>
              <a:buNone/>
            </a:pPr>
            <a:r>
              <a:rPr lang="en-US" sz="2400"/>
              <a:t>Retrotransposition mechanisms using DNA targets. The </a:t>
            </a:r>
            <a:r>
              <a:rPr lang="en-US" sz="2400" i="1"/>
              <a:t>COXI</a:t>
            </a:r>
            <a:r>
              <a:rPr lang="en-US" sz="2400"/>
              <a:t> gene of strain 1+t20 (top) contains both the donor aI1 intron (hatched) and the 5 848 ectopic site in intron 5  (open rectangle) The mechanism on the left begins with reverse splicing into the ectopic site in double-stranded DNA. Inefficient nicking of the antisense strand forms the primer for full-length cDNA synthesis by the RT with completion of intron insertion by DNA repair. The mechanism on the right begins with reverse splicing into the ectopic site at a replication fork. cDNA synthesis is initiated either </a:t>
            </a:r>
            <a:r>
              <a:rPr lang="en-US" sz="2400" i="1"/>
              <a:t>de novo</a:t>
            </a:r>
            <a:r>
              <a:rPr lang="en-US" sz="2400"/>
              <a:t> or by using the 3' end of the newly made leading strand with further replication and repair needed to complete intron insertion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intron_insertion"/>
          <p:cNvPicPr>
            <a:picLocks noGrp="1" noChangeAspect="1" noChangeArrowheads="1"/>
          </p:cNvPicPr>
          <p:nvPr>
            <p:ph/>
          </p:nvPr>
        </p:nvPicPr>
        <p:blipFill>
          <a:blip r:embed="rId2"/>
          <a:srcRect/>
          <a:stretch>
            <a:fillRect/>
          </a:stretch>
        </p:blipFill>
        <p:spPr>
          <a:xfrm>
            <a:off x="1673225" y="158750"/>
            <a:ext cx="5797550" cy="6540500"/>
          </a:xfr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DNA Recombination is vital to all organisms! </a:t>
            </a:r>
            <a:endParaRPr lang="en-US" dirty="0"/>
          </a:p>
        </p:txBody>
      </p:sp>
      <p:sp>
        <p:nvSpPr>
          <p:cNvPr id="3" name="Content Placeholder 2"/>
          <p:cNvSpPr>
            <a:spLocks noGrp="1"/>
          </p:cNvSpPr>
          <p:nvPr>
            <p:ph idx="1"/>
          </p:nvPr>
        </p:nvSpPr>
        <p:spPr>
          <a:xfrm>
            <a:off x="457200" y="2473973"/>
            <a:ext cx="8327126" cy="2249673"/>
          </a:xfrm>
        </p:spPr>
        <p:txBody>
          <a:bodyPr>
            <a:normAutofit/>
          </a:bodyPr>
          <a:lstStyle/>
          <a:p>
            <a:r>
              <a:rPr lang="en-US" dirty="0" smtClean="0"/>
              <a:t>Repair of DNA double-strand breaks </a:t>
            </a:r>
          </a:p>
          <a:p>
            <a:r>
              <a:rPr lang="en-US" dirty="0" smtClean="0"/>
              <a:t>Sexual reproduction</a:t>
            </a:r>
          </a:p>
          <a:p>
            <a:r>
              <a:rPr lang="en-US" dirty="0" smtClean="0"/>
              <a:t>Genome evolution and creation on novel genes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65882" cy="1143000"/>
          </a:xfrm>
          <a:effectLst>
            <a:glow rad="139700">
              <a:schemeClr val="accent4">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Homologous recombination during meiosis </a:t>
            </a:r>
            <a:endParaRPr lang="en-US" dirty="0"/>
          </a:p>
        </p:txBody>
      </p:sp>
      <p:sp>
        <p:nvSpPr>
          <p:cNvPr id="4" name="Rounded Rectangle 3"/>
          <p:cNvSpPr/>
          <p:nvPr/>
        </p:nvSpPr>
        <p:spPr>
          <a:xfrm>
            <a:off x="1194242" y="3471112"/>
            <a:ext cx="254976" cy="758092"/>
          </a:xfrm>
          <a:prstGeom prst="roundRect">
            <a:avLst>
              <a:gd name="adj" fmla="val 339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94242" y="4229204"/>
            <a:ext cx="254976" cy="914400"/>
          </a:xfrm>
          <a:prstGeom prst="roundRect">
            <a:avLst>
              <a:gd name="adj" fmla="val 3390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007238" y="3467192"/>
            <a:ext cx="254976" cy="758092"/>
          </a:xfrm>
          <a:prstGeom prst="roundRect">
            <a:avLst>
              <a:gd name="adj" fmla="val 33909"/>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007238" y="4225284"/>
            <a:ext cx="254976" cy="914400"/>
          </a:xfrm>
          <a:prstGeom prst="roundRect">
            <a:avLst>
              <a:gd name="adj" fmla="val 33909"/>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068677" y="3990677"/>
            <a:ext cx="1400068" cy="477054"/>
          </a:xfrm>
          <a:prstGeom prst="rect">
            <a:avLst/>
          </a:prstGeom>
          <a:noFill/>
        </p:spPr>
        <p:txBody>
          <a:bodyPr wrap="none" rtlCol="0">
            <a:spAutoFit/>
          </a:bodyPr>
          <a:lstStyle/>
          <a:p>
            <a:r>
              <a:rPr lang="en-US" sz="2500" b="1" dirty="0" smtClean="0">
                <a:solidFill>
                  <a:srgbClr val="800000"/>
                </a:solidFill>
              </a:rPr>
              <a:t>Mother’s</a:t>
            </a:r>
            <a:endParaRPr lang="en-US" sz="2500" b="1" dirty="0">
              <a:solidFill>
                <a:srgbClr val="800000"/>
              </a:solidFill>
            </a:endParaRPr>
          </a:p>
        </p:txBody>
      </p:sp>
      <p:sp>
        <p:nvSpPr>
          <p:cNvPr id="9" name="TextBox 8"/>
          <p:cNvSpPr txBox="1"/>
          <p:nvPr/>
        </p:nvSpPr>
        <p:spPr>
          <a:xfrm rot="16200000">
            <a:off x="306302" y="4041298"/>
            <a:ext cx="1283437" cy="492443"/>
          </a:xfrm>
          <a:prstGeom prst="rect">
            <a:avLst/>
          </a:prstGeom>
          <a:noFill/>
        </p:spPr>
        <p:txBody>
          <a:bodyPr wrap="none" rtlCol="0">
            <a:spAutoFit/>
          </a:bodyPr>
          <a:lstStyle/>
          <a:p>
            <a:r>
              <a:rPr lang="en-US" sz="2600" b="1" dirty="0" smtClean="0">
                <a:solidFill>
                  <a:srgbClr val="0000FF"/>
                </a:solidFill>
              </a:rPr>
              <a:t>Father’s</a:t>
            </a:r>
            <a:endParaRPr lang="en-US" sz="2600" b="1" dirty="0">
              <a:solidFill>
                <a:srgbClr val="0000FF"/>
              </a:solidFill>
            </a:endParaRPr>
          </a:p>
        </p:txBody>
      </p:sp>
      <p:sp>
        <p:nvSpPr>
          <p:cNvPr id="10" name="TextBox 9"/>
          <p:cNvSpPr txBox="1"/>
          <p:nvPr/>
        </p:nvSpPr>
        <p:spPr>
          <a:xfrm>
            <a:off x="912028" y="2680009"/>
            <a:ext cx="1509698" cy="646331"/>
          </a:xfrm>
          <a:prstGeom prst="rect">
            <a:avLst/>
          </a:prstGeom>
          <a:noFill/>
        </p:spPr>
        <p:txBody>
          <a:bodyPr wrap="none" rtlCol="0">
            <a:spAutoFit/>
          </a:bodyPr>
          <a:lstStyle/>
          <a:p>
            <a:r>
              <a:rPr lang="en-US" dirty="0" smtClean="0"/>
              <a:t>Homologous</a:t>
            </a:r>
          </a:p>
          <a:p>
            <a:r>
              <a:rPr lang="en-US" dirty="0" smtClean="0"/>
              <a:t>chromosomes</a:t>
            </a:r>
            <a:endParaRPr lang="en-US" dirty="0"/>
          </a:p>
        </p:txBody>
      </p:sp>
      <p:sp>
        <p:nvSpPr>
          <p:cNvPr id="11" name="Striped Right Arrow 10"/>
          <p:cNvSpPr/>
          <p:nvPr/>
        </p:nvSpPr>
        <p:spPr>
          <a:xfrm>
            <a:off x="3204284" y="3981226"/>
            <a:ext cx="1039009" cy="822960"/>
          </a:xfrm>
          <a:prstGeom prst="stripedRightArrow">
            <a:avLst>
              <a:gd name="adj1" fmla="val 36311"/>
              <a:gd name="adj2" fmla="val 50000"/>
            </a:avLst>
          </a:prstGeom>
          <a:ln/>
        </p:spPr>
        <p:style>
          <a:lnRef idx="1">
            <a:schemeClr val="accent1"/>
          </a:lnRef>
          <a:fillRef idx="3">
            <a:schemeClr val="accent1"/>
          </a:fillRef>
          <a:effectRef idx="2">
            <a:schemeClr val="accent1"/>
          </a:effectRef>
          <a:fontRef idx="minor">
            <a:schemeClr val="lt1"/>
          </a:fontRef>
        </p:style>
      </p:sp>
      <p:sp>
        <p:nvSpPr>
          <p:cNvPr id="12" name="TextBox 11"/>
          <p:cNvSpPr txBox="1"/>
          <p:nvPr/>
        </p:nvSpPr>
        <p:spPr>
          <a:xfrm>
            <a:off x="2890519" y="3529170"/>
            <a:ext cx="1819165" cy="415498"/>
          </a:xfrm>
          <a:prstGeom prst="rect">
            <a:avLst/>
          </a:prstGeom>
          <a:noFill/>
        </p:spPr>
        <p:txBody>
          <a:bodyPr wrap="none" rtlCol="0">
            <a:spAutoFit/>
          </a:bodyPr>
          <a:lstStyle/>
          <a:p>
            <a:r>
              <a:rPr lang="en-US" sz="2100" dirty="0" err="1" smtClean="0"/>
              <a:t>gametogenesis</a:t>
            </a:r>
            <a:endParaRPr lang="en-US" sz="2100" dirty="0"/>
          </a:p>
        </p:txBody>
      </p:sp>
      <p:grpSp>
        <p:nvGrpSpPr>
          <p:cNvPr id="50" name="Group 49"/>
          <p:cNvGrpSpPr/>
          <p:nvPr/>
        </p:nvGrpSpPr>
        <p:grpSpPr>
          <a:xfrm>
            <a:off x="5302221" y="3369061"/>
            <a:ext cx="2555854" cy="1810919"/>
            <a:chOff x="5914801" y="3234592"/>
            <a:chExt cx="2206849" cy="1329256"/>
          </a:xfrm>
        </p:grpSpPr>
        <p:sp>
          <p:nvSpPr>
            <p:cNvPr id="13" name="Rectangle 12"/>
            <p:cNvSpPr/>
            <p:nvPr/>
          </p:nvSpPr>
          <p:spPr>
            <a:xfrm>
              <a:off x="6867741" y="4346331"/>
              <a:ext cx="254976" cy="2126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866674" y="3249886"/>
              <a:ext cx="254976" cy="74572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70026" y="3584332"/>
              <a:ext cx="254976" cy="9593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30831" y="3584331"/>
              <a:ext cx="254976" cy="49920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914801" y="4346331"/>
              <a:ext cx="254976" cy="19733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915757" y="3234592"/>
              <a:ext cx="254976" cy="65453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70026" y="3234592"/>
              <a:ext cx="254976" cy="349739"/>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869261" y="3249886"/>
              <a:ext cx="254976" cy="10964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863232" y="4000500"/>
              <a:ext cx="254976" cy="56334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31787" y="4083538"/>
              <a:ext cx="254976" cy="47542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330831" y="3249886"/>
              <a:ext cx="254976" cy="3344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915757" y="3889131"/>
              <a:ext cx="254976"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p:cNvSpPr txBox="1"/>
          <p:nvPr/>
        </p:nvSpPr>
        <p:spPr>
          <a:xfrm>
            <a:off x="4947375" y="5429187"/>
            <a:ext cx="3739425" cy="1200328"/>
          </a:xfrm>
          <a:prstGeom prst="rect">
            <a:avLst/>
          </a:prstGeom>
          <a:noFill/>
        </p:spPr>
        <p:txBody>
          <a:bodyPr wrap="none" rtlCol="0">
            <a:spAutoFit/>
          </a:bodyPr>
          <a:lstStyle/>
          <a:p>
            <a:r>
              <a:rPr lang="en-US" sz="2400" dirty="0" smtClean="0"/>
              <a:t>Gametes consist of pieces of </a:t>
            </a:r>
          </a:p>
          <a:p>
            <a:r>
              <a:rPr lang="en-US" sz="2400" dirty="0" smtClean="0"/>
              <a:t>Mother’s and father’s </a:t>
            </a:r>
          </a:p>
          <a:p>
            <a:r>
              <a:rPr lang="en-US" sz="2400" dirty="0" smtClean="0"/>
              <a:t>chromosomes</a:t>
            </a:r>
            <a:endParaRPr lang="en-US" sz="2400" dirty="0"/>
          </a:p>
        </p:txBody>
      </p:sp>
      <p:sp>
        <p:nvSpPr>
          <p:cNvPr id="3" name="TextBox 2"/>
          <p:cNvSpPr txBox="1"/>
          <p:nvPr/>
        </p:nvSpPr>
        <p:spPr>
          <a:xfrm>
            <a:off x="1051125" y="1882588"/>
            <a:ext cx="6716840" cy="369332"/>
          </a:xfrm>
          <a:prstGeom prst="rect">
            <a:avLst/>
          </a:prstGeom>
          <a:noFill/>
        </p:spPr>
        <p:txBody>
          <a:bodyPr wrap="none" rtlCol="0">
            <a:spAutoFit/>
          </a:bodyPr>
          <a:lstStyle/>
          <a:p>
            <a:r>
              <a:rPr lang="en-US" dirty="0" smtClean="0">
                <a:solidFill>
                  <a:srgbClr val="FF0000"/>
                </a:solidFill>
              </a:rPr>
              <a:t>Remember Crick’s puzzle and telepathic genes from previous lecture?</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types of DNA recombination from textbooks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solidFill>
                  <a:srgbClr val="800000"/>
                </a:solidFill>
                <a:effectLst>
                  <a:glow rad="63500">
                    <a:schemeClr val="accent2">
                      <a:alpha val="75000"/>
                    </a:schemeClr>
                  </a:glow>
                </a:effectLst>
              </a:rPr>
              <a:t>Homologous recombination </a:t>
            </a:r>
            <a:r>
              <a:rPr lang="en-US" dirty="0" smtClean="0"/>
              <a:t>-- between two homologous DNA molecules.</a:t>
            </a:r>
          </a:p>
          <a:p>
            <a:r>
              <a:rPr lang="en-US" b="1" u="sng" dirty="0" smtClean="0">
                <a:solidFill>
                  <a:srgbClr val="800000"/>
                </a:solidFill>
                <a:effectLst>
                  <a:glow rad="101600">
                    <a:schemeClr val="accent2">
                      <a:lumMod val="40000"/>
                      <a:lumOff val="60000"/>
                      <a:alpha val="75000"/>
                    </a:schemeClr>
                  </a:glow>
                </a:effectLst>
              </a:rPr>
              <a:t>Site-specific recombination </a:t>
            </a:r>
            <a:r>
              <a:rPr lang="en-US" dirty="0" smtClean="0"/>
              <a:t>-- at a specific DNA sequence which is present in both non-homologous DNA molecules that may have the recombination.</a:t>
            </a:r>
          </a:p>
          <a:p>
            <a:r>
              <a:rPr lang="en-US" b="1" dirty="0" smtClean="0"/>
              <a:t>Transposition </a:t>
            </a:r>
            <a:r>
              <a:rPr lang="en-US" dirty="0" smtClean="0"/>
              <a:t>– occurs when a mobile element is inserted into a target DNA.</a:t>
            </a:r>
          </a:p>
          <a:p>
            <a:r>
              <a:rPr lang="en-US" b="1" dirty="0" smtClean="0"/>
              <a:t>Non-homologous end joining (NHEJ) </a:t>
            </a:r>
            <a:r>
              <a:rPr lang="en-US" dirty="0" smtClean="0"/>
              <a:t>is a pathway that repairs double-strand breaks in DNA.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444" y="274638"/>
            <a:ext cx="8962556" cy="1143000"/>
          </a:xfrm>
        </p:spPr>
        <p:txBody>
          <a:bodyPr>
            <a:noAutofit/>
          </a:bodyPr>
          <a:lstStyle/>
          <a:p>
            <a:pPr algn="l"/>
            <a:r>
              <a:rPr lang="en-US" sz="2800" dirty="0" smtClean="0"/>
              <a:t>Crystal structure of two chains of the </a:t>
            </a:r>
            <a:r>
              <a:rPr lang="en-US" sz="2800" dirty="0" err="1" smtClean="0"/>
              <a:t>RecA</a:t>
            </a:r>
            <a:r>
              <a:rPr lang="en-US" sz="2800" dirty="0" smtClean="0"/>
              <a:t> protein bound to DNA. A double-strand break and two adjacent 3' overhangs are visible. </a:t>
            </a:r>
            <a:r>
              <a:rPr lang="en-US" sz="2400" dirty="0" smtClean="0">
                <a:hlinkClick r:id="rId2"/>
              </a:rPr>
              <a:t>http://en.wikipedia.org/wiki/Homologous_recombination</a:t>
            </a:r>
            <a:r>
              <a:rPr lang="en-US" sz="2400" dirty="0" smtClean="0"/>
              <a:t> </a:t>
            </a:r>
            <a:endParaRPr lang="en-US" sz="2400" dirty="0"/>
          </a:p>
        </p:txBody>
      </p:sp>
      <p:pic>
        <p:nvPicPr>
          <p:cNvPr id="5" name="Picture 4" descr="Homologous_recombination_3cmt.png"/>
          <p:cNvPicPr>
            <a:picLocks noChangeAspect="1"/>
          </p:cNvPicPr>
          <p:nvPr/>
        </p:nvPicPr>
        <p:blipFill>
          <a:blip r:embed="rId3"/>
          <a:stretch>
            <a:fillRect/>
          </a:stretch>
        </p:blipFill>
        <p:spPr>
          <a:xfrm rot="16200000">
            <a:off x="1880851" y="841310"/>
            <a:ext cx="5173903" cy="67498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753"/>
            <a:ext cx="8229600"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3500" dirty="0" smtClean="0"/>
              <a:t>Human proteins homologous to </a:t>
            </a:r>
            <a:r>
              <a:rPr lang="en-US" sz="3500" i="1" dirty="0" smtClean="0"/>
              <a:t>E. coli </a:t>
            </a:r>
            <a:r>
              <a:rPr lang="en-US" sz="3500" dirty="0" err="1" smtClean="0"/>
              <a:t>RecA</a:t>
            </a:r>
            <a:r>
              <a:rPr lang="en-US" sz="3500" dirty="0" smtClean="0"/>
              <a:t/>
            </a:r>
            <a:br>
              <a:rPr lang="en-US" sz="3500" dirty="0" smtClean="0"/>
            </a:br>
            <a:r>
              <a:rPr lang="en-US" sz="2500" dirty="0" smtClean="0">
                <a:hlinkClick r:id="rId2"/>
              </a:rPr>
              <a:t>http://en.wikipedia.org/wiki/Homologous_recombination</a:t>
            </a:r>
            <a:r>
              <a:rPr lang="en-US" sz="2500" dirty="0" smtClean="0"/>
              <a:t> </a:t>
            </a:r>
            <a:endParaRPr lang="en-US" sz="3500" dirty="0"/>
          </a:p>
        </p:txBody>
      </p:sp>
      <p:pic>
        <p:nvPicPr>
          <p:cNvPr id="4" name="Picture 3" descr="500px-HR_proteins_conserved_domains.png"/>
          <p:cNvPicPr>
            <a:picLocks noChangeAspect="1"/>
          </p:cNvPicPr>
          <p:nvPr/>
        </p:nvPicPr>
        <p:blipFill>
          <a:blip r:embed="rId3"/>
          <a:stretch>
            <a:fillRect/>
          </a:stretch>
        </p:blipFill>
        <p:spPr>
          <a:xfrm>
            <a:off x="1633832" y="1236988"/>
            <a:ext cx="6113168" cy="55996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dir="u"/>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Viruses and host cells</a:t>
            </a:r>
          </a:p>
        </p:txBody>
      </p:sp>
      <p:pic>
        <p:nvPicPr>
          <p:cNvPr id="73731" name="Picture 4" descr="bacteriophage"/>
          <p:cNvPicPr>
            <a:picLocks noGrp="1" noChangeAspect="1" noChangeArrowheads="1"/>
          </p:cNvPicPr>
          <p:nvPr>
            <p:ph sz="half" idx="1"/>
          </p:nvPr>
        </p:nvPicPr>
        <p:blipFill>
          <a:blip r:embed="rId2"/>
          <a:srcRect/>
          <a:stretch>
            <a:fillRect/>
          </a:stretch>
        </p:blipFill>
        <p:spPr>
          <a:xfrm>
            <a:off x="366713" y="1816100"/>
            <a:ext cx="3744912" cy="3744913"/>
          </a:xfrm>
          <a:noFill/>
        </p:spPr>
      </p:pic>
      <p:pic>
        <p:nvPicPr>
          <p:cNvPr id="73732" name="Picture 6" descr="virus_hepatitis_c"/>
          <p:cNvPicPr>
            <a:picLocks noGrp="1" noChangeAspect="1" noChangeArrowheads="1"/>
          </p:cNvPicPr>
          <p:nvPr>
            <p:ph sz="half" idx="2"/>
          </p:nvPr>
        </p:nvPicPr>
        <p:blipFill>
          <a:blip r:embed="rId3"/>
          <a:srcRect/>
          <a:stretch>
            <a:fillRect/>
          </a:stretch>
        </p:blipFill>
        <p:spPr>
          <a:xfrm>
            <a:off x="4398963" y="1631950"/>
            <a:ext cx="4032250" cy="3963988"/>
          </a:xfrm>
          <a:noFill/>
        </p:spPr>
      </p:pic>
      <p:sp>
        <p:nvSpPr>
          <p:cNvPr id="73733" name="Text Box 8"/>
          <p:cNvSpPr txBox="1">
            <a:spLocks noChangeArrowheads="1"/>
          </p:cNvSpPr>
          <p:nvPr/>
        </p:nvSpPr>
        <p:spPr bwMode="auto">
          <a:xfrm>
            <a:off x="5330382" y="5853113"/>
            <a:ext cx="2844800" cy="457200"/>
          </a:xfrm>
          <a:prstGeom prst="rect">
            <a:avLst/>
          </a:prstGeom>
          <a:noFill/>
          <a:ln w="9525">
            <a:noFill/>
            <a:miter lim="800000"/>
            <a:headEnd/>
            <a:tailEnd/>
          </a:ln>
        </p:spPr>
        <p:txBody>
          <a:bodyPr wrap="none">
            <a:prstTxWarp prst="textNoShape">
              <a:avLst/>
            </a:prstTxWarp>
            <a:spAutoFit/>
          </a:bodyPr>
          <a:lstStyle/>
          <a:p>
            <a:r>
              <a:rPr lang="en-US" sz="2400" dirty="0"/>
              <a:t>HIV virus </a:t>
            </a:r>
            <a:r>
              <a:rPr lang="en-US" sz="2400" dirty="0" err="1"/>
              <a:t>integrase</a:t>
            </a:r>
            <a:r>
              <a:rPr lang="en-US" sz="2400" dirty="0"/>
              <a:t>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5055" y="274638"/>
            <a:ext cx="8632187" cy="1143000"/>
          </a:xfrm>
          <a:effectLst>
            <a:glow rad="228600">
              <a:schemeClr val="accent3">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000" dirty="0" smtClean="0"/>
              <a:t>Site-specific recombination is used by </a:t>
            </a:r>
            <a:r>
              <a:rPr lang="en-US" sz="2000" dirty="0" err="1" smtClean="0"/>
              <a:t>bacteriophage</a:t>
            </a:r>
            <a:r>
              <a:rPr lang="en-US" sz="2000" dirty="0" smtClean="0"/>
              <a:t> </a:t>
            </a:r>
            <a:r>
              <a:rPr lang="en-US" sz="2000" dirty="0" err="1" smtClean="0"/>
              <a:t>λ</a:t>
            </a:r>
            <a:r>
              <a:rPr lang="en-US" sz="2000" dirty="0" smtClean="0"/>
              <a:t> to integrate or excise its genome into and out of the host chromosome. </a:t>
            </a:r>
            <a:r>
              <a:rPr lang="en-US" sz="2000" dirty="0" err="1" smtClean="0"/>
              <a:t>λ</a:t>
            </a:r>
            <a:r>
              <a:rPr lang="en-US" sz="2000" dirty="0" smtClean="0"/>
              <a:t> recombination is carried out by the </a:t>
            </a:r>
            <a:r>
              <a:rPr lang="en-US" sz="2000" dirty="0" err="1" smtClean="0"/>
              <a:t>bacteriophage</a:t>
            </a:r>
            <a:r>
              <a:rPr lang="en-US" sz="2000" dirty="0" smtClean="0"/>
              <a:t>-encoded </a:t>
            </a:r>
            <a:r>
              <a:rPr lang="en-US" sz="2000" dirty="0" err="1" smtClean="0"/>
              <a:t>integrase</a:t>
            </a:r>
            <a:r>
              <a:rPr lang="en-US" sz="2000" dirty="0" smtClean="0"/>
              <a:t> protein (</a:t>
            </a:r>
            <a:r>
              <a:rPr lang="en-US" sz="2000" dirty="0" err="1" smtClean="0"/>
              <a:t>λ</a:t>
            </a:r>
            <a:r>
              <a:rPr lang="en-US" sz="2000" dirty="0" smtClean="0"/>
              <a:t> -</a:t>
            </a:r>
            <a:r>
              <a:rPr lang="en-US" sz="2000" dirty="0" err="1" smtClean="0"/>
              <a:t>int</a:t>
            </a:r>
            <a:r>
              <a:rPr lang="en-US" sz="2000" dirty="0" smtClean="0"/>
              <a:t>). </a:t>
            </a:r>
            <a:r>
              <a:rPr lang="en-US" sz="2000" i="1" dirty="0" smtClean="0"/>
              <a:t>Nature 2005, 435:1059-66.</a:t>
            </a:r>
            <a:endParaRPr lang="en-US" sz="2000" i="1" dirty="0"/>
          </a:p>
        </p:txBody>
      </p:sp>
      <p:pic>
        <p:nvPicPr>
          <p:cNvPr id="4" name="Picture 3" descr="Screen shot 2011-02-27 at 9.24.36 PM.png"/>
          <p:cNvPicPr>
            <a:picLocks noChangeAspect="1"/>
          </p:cNvPicPr>
          <p:nvPr/>
        </p:nvPicPr>
        <p:blipFill>
          <a:blip r:embed="rId2"/>
          <a:stretch>
            <a:fillRect/>
          </a:stretch>
        </p:blipFill>
        <p:spPr>
          <a:xfrm>
            <a:off x="92600" y="1448792"/>
            <a:ext cx="4953311" cy="4113212"/>
          </a:xfrm>
          <a:prstGeom prst="rect">
            <a:avLst/>
          </a:prstGeom>
        </p:spPr>
      </p:pic>
      <p:sp>
        <p:nvSpPr>
          <p:cNvPr id="5" name="TextBox 4"/>
          <p:cNvSpPr txBox="1"/>
          <p:nvPr/>
        </p:nvSpPr>
        <p:spPr>
          <a:xfrm>
            <a:off x="0" y="5440881"/>
            <a:ext cx="9117540" cy="1292662"/>
          </a:xfrm>
          <a:prstGeom prst="rect">
            <a:avLst/>
          </a:prstGeom>
          <a:noFill/>
        </p:spPr>
        <p:txBody>
          <a:bodyPr wrap="square" rtlCol="0">
            <a:spAutoFit/>
          </a:bodyPr>
          <a:lstStyle/>
          <a:p>
            <a:r>
              <a:rPr lang="en-US" dirty="0" smtClean="0"/>
              <a:t>									</a:t>
            </a:r>
            <a:r>
              <a:rPr lang="en-US" sz="2400" dirty="0" smtClean="0">
                <a:solidFill>
                  <a:srgbClr val="FF0000"/>
                </a:solidFill>
                <a:effectLst>
                  <a:glow rad="101600">
                    <a:srgbClr val="800000">
                      <a:alpha val="75000"/>
                    </a:srgbClr>
                  </a:glow>
                  <a:outerShdw blurRad="60007" dist="310007" dir="7680000" sy="30000" kx="1300200" algn="ctr">
                    <a:srgbClr val="000000">
                      <a:alpha val="32000"/>
                    </a:srgbClr>
                  </a:outerShdw>
                </a:effectLst>
              </a:rPr>
              <a:t>PDB:</a:t>
            </a:r>
            <a:r>
              <a:rPr lang="en-US" sz="2400" dirty="0" smtClean="0"/>
              <a:t>  </a:t>
            </a:r>
            <a:r>
              <a:rPr lang="en-US" sz="1700" dirty="0" smtClean="0">
                <a:solidFill>
                  <a:srgbClr val="800000"/>
                </a:solidFill>
              </a:rPr>
              <a:t>Molecule of the month: TRANSPOSASE </a:t>
            </a:r>
          </a:p>
          <a:p>
            <a:r>
              <a:rPr lang="en-US" dirty="0" smtClean="0"/>
              <a:t>Lambda </a:t>
            </a:r>
            <a:r>
              <a:rPr lang="en-US" dirty="0" err="1" smtClean="0"/>
              <a:t>integrase</a:t>
            </a:r>
            <a:r>
              <a:rPr lang="en-US" dirty="0" smtClean="0"/>
              <a:t> from a </a:t>
            </a:r>
            <a:r>
              <a:rPr lang="en-US" dirty="0" err="1" smtClean="0"/>
              <a:t>bacteriophage</a:t>
            </a:r>
            <a:r>
              <a:rPr lang="en-US" dirty="0" smtClean="0"/>
              <a:t> (PDB entry 1z1g). This structure catches the Enzyme in the middle of its reaction, which  involves an elaborate looping of DNA in and around the enzyme. </a:t>
            </a:r>
            <a:r>
              <a:rPr lang="en-US" sz="1400" dirty="0" smtClean="0">
                <a:hlinkClick r:id="rId3"/>
              </a:rPr>
              <a:t>http://www.pdb.org/pdb/static.do?p=education_discussion/molecule_of_the_month/pdb84_2.html</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700" dirty="0" smtClean="0">
                <a:solidFill>
                  <a:srgbClr val="FF0000"/>
                </a:solidFill>
                <a:effectLst>
                  <a:glow rad="101600">
                    <a:srgbClr val="800000">
                      <a:alpha val="75000"/>
                    </a:srgbClr>
                  </a:glow>
                  <a:outerShdw blurRad="60007" dist="310007" dir="7680000" sy="30000" kx="1300200" algn="ctr">
                    <a:srgbClr val="000000">
                      <a:alpha val="32000"/>
                    </a:srgbClr>
                  </a:outerShdw>
                </a:effectLst>
              </a:rPr>
              <a:t>PDB:</a:t>
            </a:r>
            <a:r>
              <a:rPr lang="en-US" sz="2300" dirty="0" smtClean="0"/>
              <a:t> </a:t>
            </a:r>
            <a:r>
              <a:rPr lang="en-US" sz="2300" b="1" dirty="0" smtClean="0">
                <a:solidFill>
                  <a:srgbClr val="800000"/>
                </a:solidFill>
              </a:rPr>
              <a:t>Molecule of the Month </a:t>
            </a:r>
            <a:r>
              <a:rPr lang="en-US" sz="2300" dirty="0" err="1" smtClean="0"/>
              <a:t>Transposase</a:t>
            </a:r>
            <a:r>
              <a:rPr lang="en-US" sz="2300" dirty="0" smtClean="0"/>
              <a:t> by David S. </a:t>
            </a:r>
            <a:r>
              <a:rPr lang="en-US" sz="2300" dirty="0" err="1" smtClean="0"/>
              <a:t>Goodsell</a:t>
            </a:r>
            <a:r>
              <a:rPr lang="en-US" sz="2300" dirty="0" smtClean="0"/>
              <a:t> </a:t>
            </a:r>
            <a:br>
              <a:rPr lang="en-US" sz="2300" dirty="0" smtClean="0"/>
            </a:br>
            <a:r>
              <a:rPr lang="en-US" sz="1500" dirty="0" smtClean="0">
                <a:hlinkClick r:id="rId2"/>
              </a:rPr>
              <a:t>http://www.pdb.org/pdb/static.do?p=education_discussion/molecule_of_the_month/pdb84_1.html</a:t>
            </a:r>
            <a:r>
              <a:rPr lang="en-US" sz="1500" dirty="0" smtClean="0"/>
              <a:t> </a:t>
            </a:r>
            <a:endParaRPr lang="en-US" sz="1500" dirty="0"/>
          </a:p>
        </p:txBody>
      </p:sp>
      <p:sp>
        <p:nvSpPr>
          <p:cNvPr id="6" name="Content Placeholder 5"/>
          <p:cNvSpPr>
            <a:spLocks noGrp="1"/>
          </p:cNvSpPr>
          <p:nvPr>
            <p:ph idx="1"/>
          </p:nvPr>
        </p:nvSpPr>
        <p:spPr>
          <a:xfrm>
            <a:off x="72566" y="2590784"/>
            <a:ext cx="3802742" cy="3748315"/>
          </a:xfrm>
        </p:spPr>
        <p:txBody>
          <a:bodyPr>
            <a:noAutofit/>
          </a:bodyPr>
          <a:lstStyle/>
          <a:p>
            <a:pPr marL="0" indent="0">
              <a:buNone/>
            </a:pPr>
            <a:r>
              <a:rPr lang="en-US" sz="2000" dirty="0" smtClean="0"/>
              <a:t>Bacterial </a:t>
            </a:r>
            <a:r>
              <a:rPr lang="en-US" sz="2000" dirty="0" err="1" smtClean="0"/>
              <a:t>transposase</a:t>
            </a:r>
            <a:r>
              <a:rPr lang="en-US" sz="2000" dirty="0" smtClean="0"/>
              <a:t> (PDB entry 1muh) that moves a </a:t>
            </a:r>
            <a:r>
              <a:rPr lang="en-US" sz="2000" dirty="0" err="1" smtClean="0"/>
              <a:t>transposon</a:t>
            </a:r>
            <a:r>
              <a:rPr lang="en-US" sz="2000" dirty="0" smtClean="0"/>
              <a:t> called Tn5. The transposition starts when two copies of enzyme bind to the DNA at the two ends of the </a:t>
            </a:r>
            <a:r>
              <a:rPr lang="en-US" sz="2000" dirty="0" err="1" smtClean="0"/>
              <a:t>transposon</a:t>
            </a:r>
            <a:r>
              <a:rPr lang="en-US" sz="2000" dirty="0" smtClean="0"/>
              <a:t>. Then, the two ends are brought together, closing the </a:t>
            </a:r>
            <a:r>
              <a:rPr lang="en-US" sz="2000" dirty="0" err="1" smtClean="0"/>
              <a:t>transposon</a:t>
            </a:r>
            <a:r>
              <a:rPr lang="en-US" sz="2000" dirty="0" smtClean="0"/>
              <a:t> into a big loop, and the </a:t>
            </a:r>
            <a:r>
              <a:rPr lang="en-US" sz="2000" dirty="0" err="1" smtClean="0"/>
              <a:t>transposase</a:t>
            </a:r>
            <a:r>
              <a:rPr lang="en-US" sz="2000" dirty="0" smtClean="0"/>
              <a:t> cuts the DNA at both ends.</a:t>
            </a:r>
            <a:endParaRPr lang="en-US" sz="2000" dirty="0"/>
          </a:p>
        </p:txBody>
      </p:sp>
      <p:pic>
        <p:nvPicPr>
          <p:cNvPr id="8" name="Picture 7" descr="Screen shot 2011-02-27 at 9.39.23 PM.png"/>
          <p:cNvPicPr>
            <a:picLocks noChangeAspect="1"/>
          </p:cNvPicPr>
          <p:nvPr/>
        </p:nvPicPr>
        <p:blipFill>
          <a:blip r:embed="rId3"/>
          <a:stretch>
            <a:fillRect/>
          </a:stretch>
        </p:blipFill>
        <p:spPr>
          <a:xfrm>
            <a:off x="3846286" y="1639517"/>
            <a:ext cx="5297714" cy="4968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4343"/>
            <a:ext cx="8229600" cy="1143000"/>
          </a:xfrm>
        </p:spPr>
        <p:txBody>
          <a:bodyPr>
            <a:noAutofit/>
          </a:bodyPr>
          <a:lstStyle/>
          <a:p>
            <a:r>
              <a:rPr lang="en-US" sz="2600" dirty="0" err="1" smtClean="0">
                <a:solidFill>
                  <a:srgbClr val="FF0000"/>
                </a:solidFill>
                <a:effectLst>
                  <a:glow rad="101600">
                    <a:srgbClr val="800000">
                      <a:alpha val="75000"/>
                    </a:srgbClr>
                  </a:glow>
                </a:effectLst>
              </a:rPr>
              <a:t>InterPro</a:t>
            </a:r>
            <a:r>
              <a:rPr lang="en-US" sz="2600" dirty="0" smtClean="0">
                <a:solidFill>
                  <a:srgbClr val="FF0000"/>
                </a:solidFill>
                <a:effectLst>
                  <a:glow rad="101600">
                    <a:srgbClr val="800000">
                      <a:alpha val="75000"/>
                    </a:srgbClr>
                  </a:glow>
                </a:effectLst>
              </a:rPr>
              <a:t>:</a:t>
            </a:r>
            <a:r>
              <a:rPr lang="en-US" sz="2600" dirty="0" smtClean="0"/>
              <a:t> </a:t>
            </a:r>
            <a:r>
              <a:rPr lang="en-US" sz="2600" dirty="0" err="1" smtClean="0"/>
              <a:t>Transposase</a:t>
            </a:r>
            <a:r>
              <a:rPr lang="en-US" sz="2600" dirty="0" smtClean="0"/>
              <a:t> By Jennifer McDowall </a:t>
            </a:r>
            <a:r>
              <a:rPr lang="en-US" sz="2600" dirty="0" smtClean="0">
                <a:hlinkClick r:id="rId2"/>
              </a:rPr>
              <a:t/>
            </a:r>
            <a:br>
              <a:rPr lang="en-US" sz="2600" dirty="0" smtClean="0">
                <a:hlinkClick r:id="rId2"/>
              </a:rPr>
            </a:br>
            <a:r>
              <a:rPr lang="en-US" sz="2600" dirty="0" smtClean="0">
                <a:hlinkClick r:id="rId2"/>
              </a:rPr>
              <a:t>http://www.ebi.ac.uk/interpro/potm/2006_12/Page1.htm</a:t>
            </a:r>
            <a:r>
              <a:rPr lang="en-US" sz="2600" dirty="0" smtClean="0"/>
              <a:t/>
            </a:r>
            <a:br>
              <a:rPr lang="en-US" sz="2600" dirty="0" smtClean="0"/>
            </a:br>
            <a:endParaRPr lang="en-US" sz="2600" dirty="0"/>
          </a:p>
        </p:txBody>
      </p:sp>
      <p:pic>
        <p:nvPicPr>
          <p:cNvPr id="7" name="Picture 6" descr="transpositionEBI.jpg"/>
          <p:cNvPicPr>
            <a:picLocks noChangeAspect="1"/>
          </p:cNvPicPr>
          <p:nvPr/>
        </p:nvPicPr>
        <p:blipFill>
          <a:blip r:embed="rId3"/>
          <a:stretch>
            <a:fillRect/>
          </a:stretch>
        </p:blipFill>
        <p:spPr>
          <a:xfrm>
            <a:off x="580582" y="1196312"/>
            <a:ext cx="7896691" cy="55020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13" name="Content Placeholder 12" descr="PDBtransposase1MUH.jpg"/>
          <p:cNvPicPr>
            <a:picLocks noGrp="1" noChangeAspect="1"/>
          </p:cNvPicPr>
          <p:nvPr>
            <p:ph idx="1"/>
          </p:nvPr>
        </p:nvPicPr>
        <p:blipFill>
          <a:blip r:embed="rId2"/>
          <a:srcRect l="-40915" r="-40915"/>
          <a:stretch>
            <a:fillRect/>
          </a:stretch>
        </p:blipFill>
        <p:spPr>
          <a:xfrm>
            <a:off x="-2727324" y="-478971"/>
            <a:ext cx="13340882" cy="7336971"/>
          </a:xfrm>
        </p:spPr>
      </p:pic>
      <p:sp>
        <p:nvSpPr>
          <p:cNvPr id="4" name="TextBox 3"/>
          <p:cNvSpPr txBox="1"/>
          <p:nvPr/>
        </p:nvSpPr>
        <p:spPr>
          <a:xfrm>
            <a:off x="833258" y="655919"/>
            <a:ext cx="1351076" cy="677108"/>
          </a:xfrm>
          <a:prstGeom prst="rect">
            <a:avLst/>
          </a:prstGeom>
          <a:noFill/>
        </p:spPr>
        <p:txBody>
          <a:bodyPr wrap="none" rtlCol="0">
            <a:spAutoFit/>
          </a:bodyPr>
          <a:lstStyle/>
          <a:p>
            <a:r>
              <a:rPr lang="en-US" sz="3800" b="1" dirty="0" smtClean="0">
                <a:solidFill>
                  <a:srgbClr val="FF0000"/>
                </a:solidFill>
              </a:rPr>
              <a:t>1muh </a:t>
            </a:r>
            <a:endParaRPr lang="en-US" sz="38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r>
              <a:rPr lang="en-US" dirty="0" smtClean="0"/>
              <a:t>Site-specific recombination</a:t>
            </a:r>
            <a:endParaRPr lang="en-US" dirty="0"/>
          </a:p>
        </p:txBody>
      </p:sp>
      <p:grpSp>
        <p:nvGrpSpPr>
          <p:cNvPr id="41" name="Group 40"/>
          <p:cNvGrpSpPr/>
          <p:nvPr/>
        </p:nvGrpSpPr>
        <p:grpSpPr>
          <a:xfrm>
            <a:off x="740895" y="2110208"/>
            <a:ext cx="7408945" cy="7940"/>
            <a:chOff x="740895" y="2790518"/>
            <a:chExt cx="7408945" cy="7940"/>
          </a:xfrm>
        </p:grpSpPr>
        <p:cxnSp>
          <p:nvCxnSpPr>
            <p:cNvPr id="8" name="Straight Connector 7"/>
            <p:cNvCxnSpPr/>
            <p:nvPr/>
          </p:nvCxnSpPr>
          <p:spPr>
            <a:xfrm>
              <a:off x="740895" y="279687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98595" y="279369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827" y="279051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58427" y="279210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84195" y="279528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2148255" y="4551802"/>
            <a:ext cx="4214843" cy="1769193"/>
            <a:chOff x="2148255" y="4551802"/>
            <a:chExt cx="4214843" cy="1769193"/>
          </a:xfrm>
        </p:grpSpPr>
        <p:grpSp>
          <p:nvGrpSpPr>
            <p:cNvPr id="37" name="Group 36"/>
            <p:cNvGrpSpPr/>
            <p:nvPr/>
          </p:nvGrpSpPr>
          <p:grpSpPr>
            <a:xfrm>
              <a:off x="2148255" y="6316231"/>
              <a:ext cx="3703275" cy="4764"/>
              <a:chOff x="2616975" y="5817337"/>
              <a:chExt cx="3703275" cy="4764"/>
            </a:xfrm>
          </p:grpSpPr>
          <p:cxnSp>
            <p:nvCxnSpPr>
              <p:cNvPr id="34" name="Straight Connector 33"/>
              <p:cNvCxnSpPr/>
              <p:nvPr/>
            </p:nvCxnSpPr>
            <p:spPr>
              <a:xfrm>
                <a:off x="2616975" y="5818925"/>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60275" y="5817337"/>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43237" y="5820513"/>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3848089" y="5387121"/>
              <a:ext cx="2515009" cy="539217"/>
              <a:chOff x="2487289" y="5190587"/>
              <a:chExt cx="2515009" cy="539217"/>
            </a:xfrm>
          </p:grpSpPr>
          <p:sp>
            <p:nvSpPr>
              <p:cNvPr id="38" name="Freeform 37"/>
              <p:cNvSpPr/>
              <p:nvPr/>
            </p:nvSpPr>
            <p:spPr>
              <a:xfrm>
                <a:off x="2487289" y="5190587"/>
                <a:ext cx="2515009" cy="539217"/>
              </a:xfrm>
              <a:custGeom>
                <a:avLst/>
                <a:gdLst>
                  <a:gd name="connsiteX0" fmla="*/ 1746394 w 2515009"/>
                  <a:gd name="connsiteY0" fmla="*/ 508980 h 539217"/>
                  <a:gd name="connsiteX1" fmla="*/ 2260484 w 2515009"/>
                  <a:gd name="connsiteY1" fmla="*/ 493862 h 539217"/>
                  <a:gd name="connsiteX2" fmla="*/ 2472169 w 2515009"/>
                  <a:gd name="connsiteY2" fmla="*/ 236852 h 539217"/>
                  <a:gd name="connsiteX3" fmla="*/ 2200003 w 2515009"/>
                  <a:gd name="connsiteY3" fmla="*/ 40315 h 539217"/>
                  <a:gd name="connsiteX4" fmla="*/ 582131 w 2515009"/>
                  <a:gd name="connsiteY4" fmla="*/ 10079 h 539217"/>
                  <a:gd name="connsiteX5" fmla="*/ 128522 w 2515009"/>
                  <a:gd name="connsiteY5" fmla="*/ 100788 h 539217"/>
                  <a:gd name="connsiteX6" fmla="*/ 158763 w 2515009"/>
                  <a:gd name="connsiteY6" fmla="*/ 403152 h 539217"/>
                  <a:gd name="connsiteX7" fmla="*/ 1081101 w 2515009"/>
                  <a:gd name="connsiteY7" fmla="*/ 508980 h 539217"/>
                  <a:gd name="connsiteX8" fmla="*/ 1081101 w 2515009"/>
                  <a:gd name="connsiteY8" fmla="*/ 508980 h 5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009" h="539217">
                    <a:moveTo>
                      <a:pt x="1746394" y="508980"/>
                    </a:moveTo>
                    <a:cubicBezTo>
                      <a:pt x="1942958" y="524098"/>
                      <a:pt x="2139522" y="539217"/>
                      <a:pt x="2260484" y="493862"/>
                    </a:cubicBezTo>
                    <a:cubicBezTo>
                      <a:pt x="2381446" y="448507"/>
                      <a:pt x="2482249" y="312443"/>
                      <a:pt x="2472169" y="236852"/>
                    </a:cubicBezTo>
                    <a:cubicBezTo>
                      <a:pt x="2462089" y="161261"/>
                      <a:pt x="2515009" y="78111"/>
                      <a:pt x="2200003" y="40315"/>
                    </a:cubicBezTo>
                    <a:cubicBezTo>
                      <a:pt x="1884997" y="2520"/>
                      <a:pt x="927378" y="0"/>
                      <a:pt x="582131" y="10079"/>
                    </a:cubicBezTo>
                    <a:cubicBezTo>
                      <a:pt x="236884" y="20158"/>
                      <a:pt x="199083" y="35276"/>
                      <a:pt x="128522" y="100788"/>
                    </a:cubicBezTo>
                    <a:cubicBezTo>
                      <a:pt x="57961" y="166300"/>
                      <a:pt x="0" y="335120"/>
                      <a:pt x="158763" y="403152"/>
                    </a:cubicBezTo>
                    <a:cubicBezTo>
                      <a:pt x="317526" y="471184"/>
                      <a:pt x="1081101" y="508980"/>
                      <a:pt x="1081101" y="508980"/>
                    </a:cubicBezTo>
                    <a:lnTo>
                      <a:pt x="1081101" y="508980"/>
                    </a:ln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3433504" y="571468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3" name="Down Arrow 42"/>
            <p:cNvSpPr/>
            <p:nvPr/>
          </p:nvSpPr>
          <p:spPr>
            <a:xfrm>
              <a:off x="3743604" y="4551802"/>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46" name="Group 45"/>
          <p:cNvGrpSpPr/>
          <p:nvPr/>
        </p:nvGrpSpPr>
        <p:grpSpPr>
          <a:xfrm>
            <a:off x="2450655" y="2403798"/>
            <a:ext cx="3703275" cy="1726264"/>
            <a:chOff x="2450655" y="2403798"/>
            <a:chExt cx="3703275" cy="1726264"/>
          </a:xfrm>
        </p:grpSpPr>
        <p:sp>
          <p:nvSpPr>
            <p:cNvPr id="42" name="Down Arrow 41"/>
            <p:cNvSpPr/>
            <p:nvPr/>
          </p:nvSpPr>
          <p:spPr>
            <a:xfrm>
              <a:off x="3807082" y="2403798"/>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nvGrpSpPr>
            <p:cNvPr id="45" name="Group 44"/>
            <p:cNvGrpSpPr/>
            <p:nvPr/>
          </p:nvGrpSpPr>
          <p:grpSpPr>
            <a:xfrm>
              <a:off x="2450655" y="3275621"/>
              <a:ext cx="3703275" cy="854441"/>
              <a:chOff x="2450655" y="3275621"/>
              <a:chExt cx="3703275" cy="854441"/>
            </a:xfrm>
          </p:grpSpPr>
          <p:grpSp>
            <p:nvGrpSpPr>
              <p:cNvPr id="33" name="Group 32"/>
              <p:cNvGrpSpPr/>
              <p:nvPr/>
            </p:nvGrpSpPr>
            <p:grpSpPr>
              <a:xfrm>
                <a:off x="2450655" y="3275621"/>
                <a:ext cx="3703275" cy="763733"/>
                <a:chOff x="893295" y="3804751"/>
                <a:chExt cx="3703275" cy="763733"/>
              </a:xfrm>
            </p:grpSpPr>
            <p:cxnSp>
              <p:nvCxnSpPr>
                <p:cNvPr id="20" name="Straight Connector 19"/>
                <p:cNvCxnSpPr/>
                <p:nvPr/>
              </p:nvCxnSpPr>
              <p:spPr>
                <a:xfrm>
                  <a:off x="893295" y="4566896"/>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6595" y="4565308"/>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985339" y="3804751"/>
                  <a:ext cx="2855217" cy="753390"/>
                </a:xfrm>
                <a:custGeom>
                  <a:avLst/>
                  <a:gdLst>
                    <a:gd name="connsiteX0" fmla="*/ 1887518 w 2855217"/>
                    <a:gd name="connsiteY0" fmla="*/ 745832 h 753390"/>
                    <a:gd name="connsiteX1" fmla="*/ 2446969 w 2855217"/>
                    <a:gd name="connsiteY1" fmla="*/ 655122 h 753390"/>
                    <a:gd name="connsiteX2" fmla="*/ 2507450 w 2855217"/>
                    <a:gd name="connsiteY2" fmla="*/ 156221 h 753390"/>
                    <a:gd name="connsiteX3" fmla="*/ 360367 w 2855217"/>
                    <a:gd name="connsiteY3" fmla="*/ 50394 h 753390"/>
                    <a:gd name="connsiteX4" fmla="*/ 345247 w 2855217"/>
                    <a:gd name="connsiteY4" fmla="*/ 458585 h 753390"/>
                    <a:gd name="connsiteX5" fmla="*/ 950059 w 2855217"/>
                    <a:gd name="connsiteY5" fmla="*/ 488822 h 7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217" h="753390">
                      <a:moveTo>
                        <a:pt x="1887518" y="745832"/>
                      </a:moveTo>
                      <a:cubicBezTo>
                        <a:pt x="2115582" y="749611"/>
                        <a:pt x="2343647" y="753390"/>
                        <a:pt x="2446969" y="655122"/>
                      </a:cubicBezTo>
                      <a:cubicBezTo>
                        <a:pt x="2550291" y="556854"/>
                        <a:pt x="2855217" y="257009"/>
                        <a:pt x="2507450" y="156221"/>
                      </a:cubicBezTo>
                      <a:cubicBezTo>
                        <a:pt x="2159683" y="55433"/>
                        <a:pt x="720734" y="0"/>
                        <a:pt x="360367" y="50394"/>
                      </a:cubicBezTo>
                      <a:cubicBezTo>
                        <a:pt x="0" y="100788"/>
                        <a:pt x="246965" y="385514"/>
                        <a:pt x="345247" y="458585"/>
                      </a:cubicBezTo>
                      <a:cubicBezTo>
                        <a:pt x="443529" y="531656"/>
                        <a:pt x="950059" y="488822"/>
                        <a:pt x="950059" y="488822"/>
                      </a:cubicBez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mtClean="0"/>
                    <a:t>×</a:t>
                  </a:r>
                  <a:endParaRPr lang="en-US"/>
                </a:p>
              </p:txBody>
            </p:sp>
            <p:cxnSp>
              <p:nvCxnSpPr>
                <p:cNvPr id="28" name="Straight Connector 27"/>
                <p:cNvCxnSpPr/>
                <p:nvPr/>
              </p:nvCxnSpPr>
              <p:spPr>
                <a:xfrm>
                  <a:off x="2851067" y="4273302"/>
                  <a:ext cx="1745503" cy="3176"/>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36667" y="4274890"/>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3482183" y="3606842"/>
                <a:ext cx="623772" cy="523220"/>
              </a:xfrm>
              <a:prstGeom prst="rect">
                <a:avLst/>
              </a:prstGeom>
            </p:spPr>
            <p:txBody>
              <a:bodyPr wrap="square">
                <a:spAutoFit/>
              </a:bodyPr>
              <a:lstStyle/>
              <a:p>
                <a:r>
                  <a:rPr lang="en-US" sz="2800" dirty="0" smtClean="0">
                    <a:latin typeface="ＭＳ ゴシック"/>
                    <a:ea typeface="ＭＳ ゴシック"/>
                    <a:cs typeface="ＭＳ ゴシック"/>
                  </a:rPr>
                  <a:t>×</a:t>
                </a:r>
                <a:endParaRPr lang="en-US" sz="28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a:lstStyle/>
          <a:p>
            <a:r>
              <a:rPr lang="en-US" dirty="0" smtClean="0"/>
              <a:t>Site-specific recombination</a:t>
            </a:r>
            <a:endParaRPr lang="en-US" dirty="0"/>
          </a:p>
        </p:txBody>
      </p:sp>
      <p:grpSp>
        <p:nvGrpSpPr>
          <p:cNvPr id="30" name="Group 29"/>
          <p:cNvGrpSpPr/>
          <p:nvPr/>
        </p:nvGrpSpPr>
        <p:grpSpPr>
          <a:xfrm>
            <a:off x="2698595" y="2164745"/>
            <a:ext cx="3703275" cy="903638"/>
            <a:chOff x="2148255" y="5417357"/>
            <a:chExt cx="3703275" cy="903638"/>
          </a:xfrm>
        </p:grpSpPr>
        <p:grpSp>
          <p:nvGrpSpPr>
            <p:cNvPr id="4" name="Group 36"/>
            <p:cNvGrpSpPr/>
            <p:nvPr/>
          </p:nvGrpSpPr>
          <p:grpSpPr>
            <a:xfrm>
              <a:off x="2148255" y="6316231"/>
              <a:ext cx="3703275" cy="4764"/>
              <a:chOff x="2616975" y="5817337"/>
              <a:chExt cx="3703275" cy="4764"/>
            </a:xfrm>
          </p:grpSpPr>
          <p:cxnSp>
            <p:nvCxnSpPr>
              <p:cNvPr id="34" name="Straight Connector 33"/>
              <p:cNvCxnSpPr/>
              <p:nvPr/>
            </p:nvCxnSpPr>
            <p:spPr>
              <a:xfrm>
                <a:off x="2616975" y="5818925"/>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660275" y="5817337"/>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43237" y="5820513"/>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grpSp>
        <p:grpSp>
          <p:nvGrpSpPr>
            <p:cNvPr id="6" name="Group 39"/>
            <p:cNvGrpSpPr/>
            <p:nvPr/>
          </p:nvGrpSpPr>
          <p:grpSpPr>
            <a:xfrm>
              <a:off x="2275609" y="5417357"/>
              <a:ext cx="2515009" cy="539217"/>
              <a:chOff x="2487289" y="5190587"/>
              <a:chExt cx="2515009" cy="539217"/>
            </a:xfrm>
          </p:grpSpPr>
          <p:sp>
            <p:nvSpPr>
              <p:cNvPr id="38" name="Freeform 37"/>
              <p:cNvSpPr/>
              <p:nvPr/>
            </p:nvSpPr>
            <p:spPr>
              <a:xfrm>
                <a:off x="2487289" y="5190587"/>
                <a:ext cx="2515009" cy="539217"/>
              </a:xfrm>
              <a:custGeom>
                <a:avLst/>
                <a:gdLst>
                  <a:gd name="connsiteX0" fmla="*/ 1746394 w 2515009"/>
                  <a:gd name="connsiteY0" fmla="*/ 508980 h 539217"/>
                  <a:gd name="connsiteX1" fmla="*/ 2260484 w 2515009"/>
                  <a:gd name="connsiteY1" fmla="*/ 493862 h 539217"/>
                  <a:gd name="connsiteX2" fmla="*/ 2472169 w 2515009"/>
                  <a:gd name="connsiteY2" fmla="*/ 236852 h 539217"/>
                  <a:gd name="connsiteX3" fmla="*/ 2200003 w 2515009"/>
                  <a:gd name="connsiteY3" fmla="*/ 40315 h 539217"/>
                  <a:gd name="connsiteX4" fmla="*/ 582131 w 2515009"/>
                  <a:gd name="connsiteY4" fmla="*/ 10079 h 539217"/>
                  <a:gd name="connsiteX5" fmla="*/ 128522 w 2515009"/>
                  <a:gd name="connsiteY5" fmla="*/ 100788 h 539217"/>
                  <a:gd name="connsiteX6" fmla="*/ 158763 w 2515009"/>
                  <a:gd name="connsiteY6" fmla="*/ 403152 h 539217"/>
                  <a:gd name="connsiteX7" fmla="*/ 1081101 w 2515009"/>
                  <a:gd name="connsiteY7" fmla="*/ 508980 h 539217"/>
                  <a:gd name="connsiteX8" fmla="*/ 1081101 w 2515009"/>
                  <a:gd name="connsiteY8" fmla="*/ 508980 h 53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009" h="539217">
                    <a:moveTo>
                      <a:pt x="1746394" y="508980"/>
                    </a:moveTo>
                    <a:cubicBezTo>
                      <a:pt x="1942958" y="524098"/>
                      <a:pt x="2139522" y="539217"/>
                      <a:pt x="2260484" y="493862"/>
                    </a:cubicBezTo>
                    <a:cubicBezTo>
                      <a:pt x="2381446" y="448507"/>
                      <a:pt x="2482249" y="312443"/>
                      <a:pt x="2472169" y="236852"/>
                    </a:cubicBezTo>
                    <a:cubicBezTo>
                      <a:pt x="2462089" y="161261"/>
                      <a:pt x="2515009" y="78111"/>
                      <a:pt x="2200003" y="40315"/>
                    </a:cubicBezTo>
                    <a:cubicBezTo>
                      <a:pt x="1884997" y="2520"/>
                      <a:pt x="927378" y="0"/>
                      <a:pt x="582131" y="10079"/>
                    </a:cubicBezTo>
                    <a:cubicBezTo>
                      <a:pt x="236884" y="20158"/>
                      <a:pt x="199083" y="35276"/>
                      <a:pt x="128522" y="100788"/>
                    </a:cubicBezTo>
                    <a:cubicBezTo>
                      <a:pt x="57961" y="166300"/>
                      <a:pt x="0" y="335120"/>
                      <a:pt x="158763" y="403152"/>
                    </a:cubicBezTo>
                    <a:cubicBezTo>
                      <a:pt x="317526" y="471184"/>
                      <a:pt x="1081101" y="508980"/>
                      <a:pt x="1081101" y="508980"/>
                    </a:cubicBezTo>
                    <a:lnTo>
                      <a:pt x="1081101" y="508980"/>
                    </a:ln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3433504" y="571468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grpSp>
      <p:grpSp>
        <p:nvGrpSpPr>
          <p:cNvPr id="31" name="Group 30"/>
          <p:cNvGrpSpPr/>
          <p:nvPr/>
        </p:nvGrpSpPr>
        <p:grpSpPr>
          <a:xfrm>
            <a:off x="740895" y="5382084"/>
            <a:ext cx="7408945" cy="863278"/>
            <a:chOff x="740895" y="5382084"/>
            <a:chExt cx="7408945" cy="863278"/>
          </a:xfrm>
        </p:grpSpPr>
        <p:grpSp>
          <p:nvGrpSpPr>
            <p:cNvPr id="2" name="Group 40"/>
            <p:cNvGrpSpPr/>
            <p:nvPr/>
          </p:nvGrpSpPr>
          <p:grpSpPr>
            <a:xfrm>
              <a:off x="740895" y="6237422"/>
              <a:ext cx="7408945" cy="7940"/>
              <a:chOff x="740895" y="2790518"/>
              <a:chExt cx="7408945" cy="7940"/>
            </a:xfrm>
          </p:grpSpPr>
          <p:cxnSp>
            <p:nvCxnSpPr>
              <p:cNvPr id="8" name="Straight Connector 7"/>
              <p:cNvCxnSpPr/>
              <p:nvPr/>
            </p:nvCxnSpPr>
            <p:spPr>
              <a:xfrm>
                <a:off x="740895" y="279687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98595" y="279369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827" y="279051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58427" y="2792106"/>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84195" y="279528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3" name="Down Arrow 42"/>
            <p:cNvSpPr/>
            <p:nvPr/>
          </p:nvSpPr>
          <p:spPr>
            <a:xfrm>
              <a:off x="3807082" y="5382084"/>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7" name="Group 45"/>
          <p:cNvGrpSpPr/>
          <p:nvPr/>
        </p:nvGrpSpPr>
        <p:grpSpPr>
          <a:xfrm>
            <a:off x="2450655" y="2605635"/>
            <a:ext cx="3703275" cy="2371035"/>
            <a:chOff x="2450655" y="1668319"/>
            <a:chExt cx="3703275" cy="2371035"/>
          </a:xfrm>
        </p:grpSpPr>
        <p:sp>
          <p:nvSpPr>
            <p:cNvPr id="42" name="Down Arrow 41"/>
            <p:cNvSpPr/>
            <p:nvPr/>
          </p:nvSpPr>
          <p:spPr>
            <a:xfrm>
              <a:off x="3807082" y="2554978"/>
              <a:ext cx="661825" cy="608016"/>
            </a:xfrm>
            <a:prstGeom prst="downArrow">
              <a:avLst/>
            </a:prstGeom>
            <a:ln/>
          </p:spPr>
          <p:style>
            <a:lnRef idx="1">
              <a:schemeClr val="accent1"/>
            </a:lnRef>
            <a:fillRef idx="3">
              <a:schemeClr val="accent1"/>
            </a:fillRef>
            <a:effectRef idx="2">
              <a:schemeClr val="accent1"/>
            </a:effectRef>
            <a:fontRef idx="minor">
              <a:schemeClr val="lt1"/>
            </a:fontRef>
          </p:style>
        </p:sp>
        <p:grpSp>
          <p:nvGrpSpPr>
            <p:cNvPr id="11" name="Group 44"/>
            <p:cNvGrpSpPr/>
            <p:nvPr/>
          </p:nvGrpSpPr>
          <p:grpSpPr>
            <a:xfrm>
              <a:off x="2450655" y="1668319"/>
              <a:ext cx="3703275" cy="2371035"/>
              <a:chOff x="2450655" y="1668319"/>
              <a:chExt cx="3703275" cy="2371035"/>
            </a:xfrm>
          </p:grpSpPr>
          <p:grpSp>
            <p:nvGrpSpPr>
              <p:cNvPr id="12" name="Group 32"/>
              <p:cNvGrpSpPr/>
              <p:nvPr/>
            </p:nvGrpSpPr>
            <p:grpSpPr>
              <a:xfrm>
                <a:off x="2450655" y="3275621"/>
                <a:ext cx="3703275" cy="763733"/>
                <a:chOff x="893295" y="3804751"/>
                <a:chExt cx="3703275" cy="763733"/>
              </a:xfrm>
            </p:grpSpPr>
            <p:cxnSp>
              <p:nvCxnSpPr>
                <p:cNvPr id="20" name="Straight Connector 19"/>
                <p:cNvCxnSpPr/>
                <p:nvPr/>
              </p:nvCxnSpPr>
              <p:spPr>
                <a:xfrm>
                  <a:off x="893295" y="4566896"/>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6595" y="4565308"/>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985339" y="3804751"/>
                  <a:ext cx="2855217" cy="753390"/>
                </a:xfrm>
                <a:custGeom>
                  <a:avLst/>
                  <a:gdLst>
                    <a:gd name="connsiteX0" fmla="*/ 1887518 w 2855217"/>
                    <a:gd name="connsiteY0" fmla="*/ 745832 h 753390"/>
                    <a:gd name="connsiteX1" fmla="*/ 2446969 w 2855217"/>
                    <a:gd name="connsiteY1" fmla="*/ 655122 h 753390"/>
                    <a:gd name="connsiteX2" fmla="*/ 2507450 w 2855217"/>
                    <a:gd name="connsiteY2" fmla="*/ 156221 h 753390"/>
                    <a:gd name="connsiteX3" fmla="*/ 360367 w 2855217"/>
                    <a:gd name="connsiteY3" fmla="*/ 50394 h 753390"/>
                    <a:gd name="connsiteX4" fmla="*/ 345247 w 2855217"/>
                    <a:gd name="connsiteY4" fmla="*/ 458585 h 753390"/>
                    <a:gd name="connsiteX5" fmla="*/ 950059 w 2855217"/>
                    <a:gd name="connsiteY5" fmla="*/ 488822 h 75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5217" h="753390">
                      <a:moveTo>
                        <a:pt x="1887518" y="745832"/>
                      </a:moveTo>
                      <a:cubicBezTo>
                        <a:pt x="2115582" y="749611"/>
                        <a:pt x="2343647" y="753390"/>
                        <a:pt x="2446969" y="655122"/>
                      </a:cubicBezTo>
                      <a:cubicBezTo>
                        <a:pt x="2550291" y="556854"/>
                        <a:pt x="2855217" y="257009"/>
                        <a:pt x="2507450" y="156221"/>
                      </a:cubicBezTo>
                      <a:cubicBezTo>
                        <a:pt x="2159683" y="55433"/>
                        <a:pt x="720734" y="0"/>
                        <a:pt x="360367" y="50394"/>
                      </a:cubicBezTo>
                      <a:cubicBezTo>
                        <a:pt x="0" y="100788"/>
                        <a:pt x="246965" y="385514"/>
                        <a:pt x="345247" y="458585"/>
                      </a:cubicBezTo>
                      <a:cubicBezTo>
                        <a:pt x="443529" y="531656"/>
                        <a:pt x="950059" y="488822"/>
                        <a:pt x="950059" y="488822"/>
                      </a:cubicBezTo>
                    </a:path>
                  </a:pathLst>
                </a:custGeom>
                <a:ln w="88900">
                  <a:gradFill flip="none" rotWithShape="1">
                    <a:gsLst>
                      <a:gs pos="0">
                        <a:srgbClr val="008000"/>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mtClean="0"/>
                    <a:t>×</a:t>
                  </a:r>
                  <a:endParaRPr lang="en-US"/>
                </a:p>
              </p:txBody>
            </p:sp>
            <p:cxnSp>
              <p:nvCxnSpPr>
                <p:cNvPr id="28" name="Straight Connector 27"/>
                <p:cNvCxnSpPr/>
                <p:nvPr/>
              </p:nvCxnSpPr>
              <p:spPr>
                <a:xfrm>
                  <a:off x="2851067" y="4273302"/>
                  <a:ext cx="1745503" cy="3176"/>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936667" y="4274890"/>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3757015" y="1668319"/>
                <a:ext cx="623772" cy="523220"/>
              </a:xfrm>
              <a:prstGeom prst="rect">
                <a:avLst/>
              </a:prstGeom>
            </p:spPr>
            <p:txBody>
              <a:bodyPr wrap="square">
                <a:spAutoFit/>
              </a:bodyPr>
              <a:lstStyle/>
              <a:p>
                <a:r>
                  <a:rPr lang="en-US" sz="2800" dirty="0" smtClean="0">
                    <a:latin typeface="ＭＳ ゴシック"/>
                    <a:ea typeface="ＭＳ ゴシック"/>
                    <a:cs typeface="ＭＳ ゴシック"/>
                  </a:rPr>
                  <a:t>×</a:t>
                </a:r>
                <a:endParaRPr lang="en-US" sz="28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44"/>
            <a:ext cx="8229600" cy="681597"/>
          </a:xfrm>
        </p:spPr>
        <p:style>
          <a:lnRef idx="1">
            <a:schemeClr val="accent4"/>
          </a:lnRef>
          <a:fillRef idx="2">
            <a:schemeClr val="accent4"/>
          </a:fillRef>
          <a:effectRef idx="1">
            <a:schemeClr val="accent4"/>
          </a:effectRef>
          <a:fontRef idx="minor">
            <a:schemeClr val="dk1"/>
          </a:fontRef>
        </p:style>
        <p:txBody>
          <a:bodyPr>
            <a:normAutofit/>
          </a:bodyPr>
          <a:lstStyle/>
          <a:p>
            <a:r>
              <a:rPr lang="en-US" sz="2400" dirty="0">
                <a:hlinkClick r:id="rId2"/>
              </a:rPr>
              <a:t>http://www.plantcell.org/content/14/5/1173/F2.</a:t>
            </a:r>
            <a:r>
              <a:rPr lang="en-US" sz="2400" dirty="0" smtClean="0">
                <a:hlinkClick r:id="rId2"/>
              </a:rPr>
              <a:t>expansion</a:t>
            </a:r>
            <a:r>
              <a:rPr lang="en-US" sz="2400" dirty="0" smtClean="0"/>
              <a:t> </a:t>
            </a:r>
            <a:endParaRPr lang="en-US" sz="2400" dirty="0"/>
          </a:p>
        </p:txBody>
      </p:sp>
      <p:pic>
        <p:nvPicPr>
          <p:cNvPr id="4" name="Picture 3" descr="F2.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058" y="1186050"/>
            <a:ext cx="4705642" cy="5179039"/>
          </a:xfrm>
          <a:prstGeom prst="rect">
            <a:avLst/>
          </a:prstGeom>
        </p:spPr>
      </p:pic>
    </p:spTree>
    <p:extLst>
      <p:ext uri="{BB962C8B-B14F-4D97-AF65-F5344CB8AC3E}">
        <p14:creationId xmlns:p14="http://schemas.microsoft.com/office/powerpoint/2010/main" val="1861470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Site-specific recombination with inversion </a:t>
            </a:r>
            <a:endParaRPr lang="en-US" dirty="0"/>
          </a:p>
        </p:txBody>
      </p:sp>
      <p:cxnSp>
        <p:nvCxnSpPr>
          <p:cNvPr id="5" name="Straight Connector 4"/>
          <p:cNvCxnSpPr/>
          <p:nvPr/>
        </p:nvCxnSpPr>
        <p:spPr>
          <a:xfrm>
            <a:off x="740895" y="2116560"/>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698595" y="2113384"/>
            <a:ext cx="2759832" cy="1588"/>
          </a:xfrm>
          <a:prstGeom prst="line">
            <a:avLst/>
          </a:prstGeom>
          <a:ln w="88900">
            <a:gradFill flip="none" rotWithShape="1">
              <a:gsLst>
                <a:gs pos="0">
                  <a:srgbClr val="008000"/>
                </a:gs>
                <a:gs pos="100000">
                  <a:srgbClr val="FFFFFF"/>
                </a:gs>
              </a:gsLst>
              <a:lin ang="10800000" scaled="0"/>
              <a:tileRect/>
            </a:gra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372827" y="2110208"/>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flipV="1">
            <a:off x="5404257" y="2111796"/>
            <a:ext cx="1046420" cy="6352"/>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784195" y="2114972"/>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84790" y="1786024"/>
            <a:ext cx="295236" cy="369332"/>
          </a:xfrm>
          <a:prstGeom prst="rect">
            <a:avLst/>
          </a:prstGeom>
          <a:noFill/>
        </p:spPr>
        <p:txBody>
          <a:bodyPr wrap="none" rtlCol="0">
            <a:spAutoFit/>
          </a:bodyPr>
          <a:lstStyle/>
          <a:p>
            <a:r>
              <a:rPr lang="en-US" dirty="0" smtClean="0"/>
              <a:t>a</a:t>
            </a:r>
            <a:endParaRPr lang="en-US" dirty="0"/>
          </a:p>
        </p:txBody>
      </p:sp>
      <p:sp>
        <p:nvSpPr>
          <p:cNvPr id="24" name="TextBox 23"/>
          <p:cNvSpPr txBox="1"/>
          <p:nvPr/>
        </p:nvSpPr>
        <p:spPr>
          <a:xfrm>
            <a:off x="5150809" y="1760721"/>
            <a:ext cx="305943" cy="369332"/>
          </a:xfrm>
          <a:prstGeom prst="rect">
            <a:avLst/>
          </a:prstGeom>
          <a:noFill/>
        </p:spPr>
        <p:txBody>
          <a:bodyPr wrap="none" rtlCol="0">
            <a:spAutoFit/>
          </a:bodyPr>
          <a:lstStyle/>
          <a:p>
            <a:r>
              <a:rPr lang="en-US" dirty="0" err="1" smtClean="0"/>
              <a:t>b</a:t>
            </a:r>
            <a:endParaRPr lang="en-US" dirty="0"/>
          </a:p>
        </p:txBody>
      </p:sp>
      <p:grpSp>
        <p:nvGrpSpPr>
          <p:cNvPr id="34" name="Group 33"/>
          <p:cNvGrpSpPr/>
          <p:nvPr/>
        </p:nvGrpSpPr>
        <p:grpSpPr>
          <a:xfrm>
            <a:off x="2698595" y="2576134"/>
            <a:ext cx="2853524" cy="1815614"/>
            <a:chOff x="2698595" y="2576134"/>
            <a:chExt cx="2853524" cy="1815614"/>
          </a:xfrm>
        </p:grpSpPr>
        <p:sp>
          <p:nvSpPr>
            <p:cNvPr id="27" name="TextBox 26"/>
            <p:cNvSpPr txBox="1"/>
            <p:nvPr/>
          </p:nvSpPr>
          <p:spPr>
            <a:xfrm>
              <a:off x="4572000" y="4022416"/>
              <a:ext cx="305943" cy="369332"/>
            </a:xfrm>
            <a:prstGeom prst="rect">
              <a:avLst/>
            </a:prstGeom>
            <a:noFill/>
          </p:spPr>
          <p:txBody>
            <a:bodyPr wrap="none" rtlCol="0">
              <a:spAutoFit/>
            </a:bodyPr>
            <a:lstStyle/>
            <a:p>
              <a:r>
                <a:rPr lang="en-US" dirty="0" err="1" smtClean="0"/>
                <a:t>b</a:t>
              </a:r>
              <a:endParaRPr lang="en-US" dirty="0"/>
            </a:p>
          </p:txBody>
        </p:sp>
        <p:sp>
          <p:nvSpPr>
            <p:cNvPr id="28" name="TextBox 27"/>
            <p:cNvSpPr txBox="1"/>
            <p:nvPr/>
          </p:nvSpPr>
          <p:spPr>
            <a:xfrm>
              <a:off x="4508677" y="3399094"/>
              <a:ext cx="295236" cy="369332"/>
            </a:xfrm>
            <a:prstGeom prst="rect">
              <a:avLst/>
            </a:prstGeom>
            <a:noFill/>
          </p:spPr>
          <p:txBody>
            <a:bodyPr wrap="none" rtlCol="0">
              <a:spAutoFit/>
            </a:bodyPr>
            <a:lstStyle/>
            <a:p>
              <a:r>
                <a:rPr lang="en-US" dirty="0" smtClean="0"/>
                <a:t>a</a:t>
              </a:r>
              <a:endParaRPr lang="en-US" dirty="0"/>
            </a:p>
          </p:txBody>
        </p:sp>
        <p:sp>
          <p:nvSpPr>
            <p:cNvPr id="29" name="Rectangle 28"/>
            <p:cNvSpPr/>
            <p:nvPr/>
          </p:nvSpPr>
          <p:spPr>
            <a:xfrm>
              <a:off x="3741895" y="3692010"/>
              <a:ext cx="415498" cy="369332"/>
            </a:xfrm>
            <a:prstGeom prst="rect">
              <a:avLst/>
            </a:prstGeom>
          </p:spPr>
          <p:txBody>
            <a:bodyPr wrap="none">
              <a:spAutoFit/>
            </a:bodyPr>
            <a:lstStyle/>
            <a:p>
              <a:r>
                <a:rPr lang="en-US" dirty="0" smtClean="0">
                  <a:latin typeface="ＭＳ ゴシック"/>
                  <a:ea typeface="ＭＳ ゴシック"/>
                  <a:cs typeface="ＭＳ ゴシック"/>
                </a:rPr>
                <a:t>×</a:t>
              </a:r>
              <a:endParaRPr lang="en-US" dirty="0"/>
            </a:p>
          </p:txBody>
        </p:sp>
        <p:grpSp>
          <p:nvGrpSpPr>
            <p:cNvPr id="17" name="Group 16"/>
            <p:cNvGrpSpPr/>
            <p:nvPr/>
          </p:nvGrpSpPr>
          <p:grpSpPr>
            <a:xfrm>
              <a:off x="2698595" y="3468419"/>
              <a:ext cx="2853524" cy="738663"/>
              <a:chOff x="1020487" y="3500386"/>
              <a:chExt cx="2853524" cy="738663"/>
            </a:xfrm>
          </p:grpSpPr>
          <p:sp>
            <p:nvSpPr>
              <p:cNvPr id="12" name="Freeform 11"/>
              <p:cNvSpPr/>
              <p:nvPr/>
            </p:nvSpPr>
            <p:spPr>
              <a:xfrm>
                <a:off x="2897240" y="3500386"/>
                <a:ext cx="976771" cy="738663"/>
              </a:xfrm>
              <a:custGeom>
                <a:avLst/>
                <a:gdLst>
                  <a:gd name="connsiteX0" fmla="*/ 0 w 976771"/>
                  <a:gd name="connsiteY0" fmla="*/ 309798 h 738663"/>
                  <a:gd name="connsiteX1" fmla="*/ 112450 w 976771"/>
                  <a:gd name="connsiteY1" fmla="*/ 309798 h 738663"/>
                  <a:gd name="connsiteX2" fmla="*/ 277817 w 976771"/>
                  <a:gd name="connsiteY2" fmla="*/ 256879 h 738663"/>
                  <a:gd name="connsiteX3" fmla="*/ 502717 w 976771"/>
                  <a:gd name="connsiteY3" fmla="*/ 25357 h 738663"/>
                  <a:gd name="connsiteX4" fmla="*/ 866526 w 976771"/>
                  <a:gd name="connsiteY4" fmla="*/ 104736 h 738663"/>
                  <a:gd name="connsiteX5" fmla="*/ 912829 w 976771"/>
                  <a:gd name="connsiteY5" fmla="*/ 600853 h 738663"/>
                  <a:gd name="connsiteX6" fmla="*/ 482873 w 976771"/>
                  <a:gd name="connsiteY6" fmla="*/ 733151 h 738663"/>
                  <a:gd name="connsiteX7" fmla="*/ 198441 w 976771"/>
                  <a:gd name="connsiteY7" fmla="*/ 567779 h 738663"/>
                  <a:gd name="connsiteX8" fmla="*/ 0 w 976771"/>
                  <a:gd name="connsiteY8" fmla="*/ 508245 h 738663"/>
                  <a:gd name="connsiteX9" fmla="*/ 0 w 976771"/>
                  <a:gd name="connsiteY9" fmla="*/ 508245 h 73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771" h="738663">
                    <a:moveTo>
                      <a:pt x="0" y="309798"/>
                    </a:moveTo>
                    <a:cubicBezTo>
                      <a:pt x="33073" y="314208"/>
                      <a:pt x="66147" y="318618"/>
                      <a:pt x="112450" y="309798"/>
                    </a:cubicBezTo>
                    <a:cubicBezTo>
                      <a:pt x="158753" y="300978"/>
                      <a:pt x="212773" y="304286"/>
                      <a:pt x="277817" y="256879"/>
                    </a:cubicBezTo>
                    <a:cubicBezTo>
                      <a:pt x="342861" y="209472"/>
                      <a:pt x="404599" y="50714"/>
                      <a:pt x="502717" y="25357"/>
                    </a:cubicBezTo>
                    <a:cubicBezTo>
                      <a:pt x="600835" y="0"/>
                      <a:pt x="798174" y="8820"/>
                      <a:pt x="866526" y="104736"/>
                    </a:cubicBezTo>
                    <a:cubicBezTo>
                      <a:pt x="934878" y="200652"/>
                      <a:pt x="976771" y="496117"/>
                      <a:pt x="912829" y="600853"/>
                    </a:cubicBezTo>
                    <a:cubicBezTo>
                      <a:pt x="848887" y="705589"/>
                      <a:pt x="601938" y="738663"/>
                      <a:pt x="482873" y="733151"/>
                    </a:cubicBezTo>
                    <a:cubicBezTo>
                      <a:pt x="363808" y="727639"/>
                      <a:pt x="278920" y="605263"/>
                      <a:pt x="198441" y="567779"/>
                    </a:cubicBezTo>
                    <a:cubicBezTo>
                      <a:pt x="117962" y="530295"/>
                      <a:pt x="0" y="508245"/>
                      <a:pt x="0" y="508245"/>
                    </a:cubicBezTo>
                    <a:lnTo>
                      <a:pt x="0" y="508245"/>
                    </a:lnTo>
                  </a:path>
                </a:pathLst>
              </a:custGeom>
              <a:ln w="889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1020487" y="3801981"/>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063787" y="3800393"/>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20487" y="4020273"/>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063787" y="4018685"/>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30" name="Down Arrow 29"/>
            <p:cNvSpPr/>
            <p:nvPr/>
          </p:nvSpPr>
          <p:spPr>
            <a:xfrm>
              <a:off x="3649948" y="257613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grpSp>
        <p:nvGrpSpPr>
          <p:cNvPr id="33" name="Group 32"/>
          <p:cNvGrpSpPr/>
          <p:nvPr/>
        </p:nvGrpSpPr>
        <p:grpSpPr>
          <a:xfrm>
            <a:off x="686725" y="4940234"/>
            <a:ext cx="7408945" cy="1006563"/>
            <a:chOff x="686725" y="4940234"/>
            <a:chExt cx="7408945" cy="1006563"/>
          </a:xfrm>
        </p:grpSpPr>
        <p:cxnSp>
          <p:nvCxnSpPr>
            <p:cNvPr id="18" name="Straight Connector 17"/>
            <p:cNvCxnSpPr/>
            <p:nvPr/>
          </p:nvCxnSpPr>
          <p:spPr>
            <a:xfrm>
              <a:off x="686725" y="5945209"/>
              <a:ext cx="1043300"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644425" y="5942033"/>
              <a:ext cx="2759832" cy="1588"/>
            </a:xfrm>
            <a:prstGeom prst="line">
              <a:avLst/>
            </a:prstGeom>
            <a:ln w="88900">
              <a:gradFill flip="none" rotWithShape="1">
                <a:gsLst>
                  <a:gs pos="0">
                    <a:srgbClr val="008000"/>
                  </a:gs>
                  <a:gs pos="100000">
                    <a:srgbClr val="FFFFFF"/>
                  </a:gs>
                </a:gsLst>
                <a:lin ang="0" scaled="0"/>
                <a:tileRect/>
              </a:gra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18657" y="5938857"/>
              <a:ext cx="1777013" cy="1588"/>
            </a:xfrm>
            <a:prstGeom prst="line">
              <a:avLst/>
            </a:prstGeom>
            <a:ln w="88900"/>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flipV="1">
              <a:off x="5350087" y="5940445"/>
              <a:ext cx="1046420" cy="6352"/>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30025" y="5943621"/>
              <a:ext cx="914400" cy="1588"/>
            </a:xfrm>
            <a:prstGeom prst="straightConnector1">
              <a:avLst/>
            </a:prstGeom>
            <a:ln w="88900">
              <a:solidFill>
                <a:srgbClr val="FF0000"/>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038311" y="5576364"/>
              <a:ext cx="295236" cy="369332"/>
            </a:xfrm>
            <a:prstGeom prst="rect">
              <a:avLst/>
            </a:prstGeom>
            <a:noFill/>
          </p:spPr>
          <p:txBody>
            <a:bodyPr wrap="none" rtlCol="0">
              <a:spAutoFit/>
            </a:bodyPr>
            <a:lstStyle/>
            <a:p>
              <a:r>
                <a:rPr lang="en-US" dirty="0" smtClean="0"/>
                <a:t>a</a:t>
              </a:r>
              <a:endParaRPr lang="en-US" dirty="0"/>
            </a:p>
          </p:txBody>
        </p:sp>
        <p:sp>
          <p:nvSpPr>
            <p:cNvPr id="26" name="TextBox 25"/>
            <p:cNvSpPr txBox="1"/>
            <p:nvPr/>
          </p:nvSpPr>
          <p:spPr>
            <a:xfrm>
              <a:off x="2631818" y="5576364"/>
              <a:ext cx="305943" cy="369332"/>
            </a:xfrm>
            <a:prstGeom prst="rect">
              <a:avLst/>
            </a:prstGeom>
            <a:noFill/>
          </p:spPr>
          <p:txBody>
            <a:bodyPr wrap="none" rtlCol="0">
              <a:spAutoFit/>
            </a:bodyPr>
            <a:lstStyle/>
            <a:p>
              <a:r>
                <a:rPr lang="en-US" dirty="0" err="1" smtClean="0"/>
                <a:t>b</a:t>
              </a:r>
              <a:endParaRPr lang="en-US" dirty="0"/>
            </a:p>
          </p:txBody>
        </p:sp>
        <p:sp>
          <p:nvSpPr>
            <p:cNvPr id="31" name="Down Arrow 30"/>
            <p:cNvSpPr/>
            <p:nvPr/>
          </p:nvSpPr>
          <p:spPr>
            <a:xfrm>
              <a:off x="3741895" y="4940234"/>
              <a:ext cx="822960" cy="822960"/>
            </a:xfrm>
            <a:prstGeom prst="downArrow">
              <a:avLst/>
            </a:prstGeom>
            <a:ln/>
          </p:spPr>
          <p:style>
            <a:lnRef idx="1">
              <a:schemeClr val="accent1"/>
            </a:lnRef>
            <a:fillRef idx="3">
              <a:schemeClr val="accent1"/>
            </a:fillRef>
            <a:effectRef idx="2">
              <a:schemeClr val="accent1"/>
            </a:effectRef>
            <a:fontRef idx="minor">
              <a:schemeClr val="lt1"/>
            </a:fontRef>
          </p:style>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60960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3" name="Line 3"/>
          <p:cNvSpPr>
            <a:spLocks noChangeShapeType="1"/>
          </p:cNvSpPr>
          <p:nvPr/>
        </p:nvSpPr>
        <p:spPr bwMode="auto">
          <a:xfrm flipH="1">
            <a:off x="6324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24" name="Line 4"/>
          <p:cNvSpPr>
            <a:spLocks noChangeShapeType="1"/>
          </p:cNvSpPr>
          <p:nvPr/>
        </p:nvSpPr>
        <p:spPr bwMode="auto">
          <a:xfrm>
            <a:off x="6781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5" name="Line 5"/>
          <p:cNvSpPr>
            <a:spLocks noChangeShapeType="1"/>
          </p:cNvSpPr>
          <p:nvPr/>
        </p:nvSpPr>
        <p:spPr bwMode="auto">
          <a:xfrm>
            <a:off x="76200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6" name="Line 6"/>
          <p:cNvSpPr>
            <a:spLocks noChangeShapeType="1"/>
          </p:cNvSpPr>
          <p:nvPr/>
        </p:nvSpPr>
        <p:spPr bwMode="auto">
          <a:xfrm flipH="1">
            <a:off x="7848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27" name="Rectangle 7"/>
          <p:cNvSpPr>
            <a:spLocks noChangeArrowheads="1"/>
          </p:cNvSpPr>
          <p:nvPr/>
        </p:nvSpPr>
        <p:spPr bwMode="auto">
          <a:xfrm>
            <a:off x="250825" y="1500188"/>
            <a:ext cx="6140450"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000"/>
              <a:t>GENE:  ribosomal protein L7a</a:t>
            </a:r>
            <a:endParaRPr lang="en-US"/>
          </a:p>
        </p:txBody>
      </p:sp>
      <p:sp>
        <p:nvSpPr>
          <p:cNvPr id="56328" name="Line 8"/>
          <p:cNvSpPr>
            <a:spLocks noChangeShapeType="1"/>
          </p:cNvSpPr>
          <p:nvPr/>
        </p:nvSpPr>
        <p:spPr bwMode="auto">
          <a:xfrm>
            <a:off x="2209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29" name="Line 9"/>
          <p:cNvSpPr>
            <a:spLocks noChangeShapeType="1"/>
          </p:cNvSpPr>
          <p:nvPr/>
        </p:nvSpPr>
        <p:spPr bwMode="auto">
          <a:xfrm flipH="1">
            <a:off x="24384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0" name="Line 10"/>
          <p:cNvSpPr>
            <a:spLocks noChangeShapeType="1"/>
          </p:cNvSpPr>
          <p:nvPr/>
        </p:nvSpPr>
        <p:spPr bwMode="auto">
          <a:xfrm>
            <a:off x="28956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1" name="Text Box 11"/>
          <p:cNvSpPr txBox="1">
            <a:spLocks noChangeArrowheads="1"/>
          </p:cNvSpPr>
          <p:nvPr/>
        </p:nvSpPr>
        <p:spPr bwMode="auto">
          <a:xfrm>
            <a:off x="1355725" y="2511425"/>
            <a:ext cx="3810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6332" name="Text Box 12"/>
          <p:cNvSpPr txBox="1">
            <a:spLocks noChangeArrowheads="1"/>
          </p:cNvSpPr>
          <p:nvPr/>
        </p:nvSpPr>
        <p:spPr bwMode="auto">
          <a:xfrm>
            <a:off x="7161213" y="2511425"/>
            <a:ext cx="381000" cy="457200"/>
          </a:xfrm>
          <a:prstGeom prst="rect">
            <a:avLst/>
          </a:prstGeom>
          <a:noFill/>
          <a:ln w="9525">
            <a:noFill/>
            <a:miter lim="800000"/>
            <a:headEnd/>
            <a:tailEnd/>
          </a:ln>
        </p:spPr>
        <p:txBody>
          <a:bodyPr>
            <a:prstTxWarp prst="textNoShape">
              <a:avLst/>
            </a:prstTxWarp>
            <a:spAutoFit/>
          </a:bodyPr>
          <a:lstStyle/>
          <a:p>
            <a:r>
              <a:rPr lang="en-US" sz="2400"/>
              <a:t>7</a:t>
            </a:r>
          </a:p>
        </p:txBody>
      </p:sp>
      <p:sp>
        <p:nvSpPr>
          <p:cNvPr id="56333" name="Text Box 13"/>
          <p:cNvSpPr txBox="1">
            <a:spLocks noChangeArrowheads="1"/>
          </p:cNvSpPr>
          <p:nvPr/>
        </p:nvSpPr>
        <p:spPr bwMode="auto">
          <a:xfrm>
            <a:off x="5284788" y="2555875"/>
            <a:ext cx="4572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34" name="Text Box 14"/>
          <p:cNvSpPr txBox="1">
            <a:spLocks noChangeArrowheads="1"/>
          </p:cNvSpPr>
          <p:nvPr/>
        </p:nvSpPr>
        <p:spPr bwMode="auto">
          <a:xfrm>
            <a:off x="3352800" y="2511425"/>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6335" name="Line 15"/>
          <p:cNvSpPr>
            <a:spLocks noChangeShapeType="1"/>
          </p:cNvSpPr>
          <p:nvPr/>
        </p:nvSpPr>
        <p:spPr bwMode="auto">
          <a:xfrm flipH="1">
            <a:off x="2286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6" name="Line 16"/>
          <p:cNvSpPr>
            <a:spLocks noChangeShapeType="1"/>
          </p:cNvSpPr>
          <p:nvPr/>
        </p:nvSpPr>
        <p:spPr bwMode="auto">
          <a:xfrm>
            <a:off x="6858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7" name="Line 17"/>
          <p:cNvSpPr>
            <a:spLocks noChangeShapeType="1"/>
          </p:cNvSpPr>
          <p:nvPr/>
        </p:nvSpPr>
        <p:spPr bwMode="auto">
          <a:xfrm>
            <a:off x="39624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38" name="Line 18"/>
          <p:cNvSpPr>
            <a:spLocks noChangeShapeType="1"/>
          </p:cNvSpPr>
          <p:nvPr/>
        </p:nvSpPr>
        <p:spPr bwMode="auto">
          <a:xfrm flipH="1">
            <a:off x="4191000" y="2347913"/>
            <a:ext cx="533400"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6339" name="Line 19"/>
          <p:cNvSpPr>
            <a:spLocks noChangeShapeType="1"/>
          </p:cNvSpPr>
          <p:nvPr/>
        </p:nvSpPr>
        <p:spPr bwMode="auto">
          <a:xfrm>
            <a:off x="4648200" y="2347913"/>
            <a:ext cx="2286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6340" name="Text Box 20"/>
          <p:cNvSpPr txBox="1">
            <a:spLocks noChangeArrowheads="1"/>
          </p:cNvSpPr>
          <p:nvPr/>
        </p:nvSpPr>
        <p:spPr bwMode="auto">
          <a:xfrm>
            <a:off x="7073900" y="1296988"/>
            <a:ext cx="1143000" cy="366712"/>
          </a:xfrm>
          <a:prstGeom prst="rect">
            <a:avLst/>
          </a:prstGeom>
          <a:noFill/>
          <a:ln w="9525">
            <a:noFill/>
            <a:miter lim="800000"/>
            <a:headEnd/>
            <a:tailEnd/>
          </a:ln>
        </p:spPr>
        <p:txBody>
          <a:bodyPr>
            <a:prstTxWarp prst="textNoShape">
              <a:avLst/>
            </a:prstTxWarp>
            <a:spAutoFit/>
          </a:bodyPr>
          <a:lstStyle/>
          <a:p>
            <a:r>
              <a:rPr lang="en-US"/>
              <a:t>100 bp</a:t>
            </a:r>
          </a:p>
        </p:txBody>
      </p:sp>
      <p:sp>
        <p:nvSpPr>
          <p:cNvPr id="56341" name="Line 21"/>
          <p:cNvSpPr>
            <a:spLocks noChangeShapeType="1"/>
          </p:cNvSpPr>
          <p:nvPr/>
        </p:nvSpPr>
        <p:spPr bwMode="auto">
          <a:xfrm>
            <a:off x="7167563" y="1830388"/>
            <a:ext cx="896937"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2" name="Line 22"/>
          <p:cNvSpPr>
            <a:spLocks noChangeShapeType="1"/>
          </p:cNvSpPr>
          <p:nvPr/>
        </p:nvSpPr>
        <p:spPr bwMode="auto">
          <a:xfrm flipH="1">
            <a:off x="7150100" y="1754188"/>
            <a:ext cx="0" cy="76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3" name="Line 23"/>
          <p:cNvSpPr>
            <a:spLocks noChangeShapeType="1"/>
          </p:cNvSpPr>
          <p:nvPr/>
        </p:nvSpPr>
        <p:spPr bwMode="auto">
          <a:xfrm flipH="1">
            <a:off x="8064500" y="1754188"/>
            <a:ext cx="0" cy="76200"/>
          </a:xfrm>
          <a:prstGeom prst="line">
            <a:avLst/>
          </a:prstGeom>
          <a:noFill/>
          <a:ln w="38100">
            <a:solidFill>
              <a:schemeClr val="tx1"/>
            </a:solidFill>
            <a:round/>
            <a:headEnd/>
            <a:tailEnd/>
          </a:ln>
        </p:spPr>
        <p:txBody>
          <a:bodyPr>
            <a:prstTxWarp prst="textNoShape">
              <a:avLst/>
            </a:prstTxWarp>
          </a:bodyPr>
          <a:lstStyle/>
          <a:p>
            <a:endParaRPr lang="en-US"/>
          </a:p>
        </p:txBody>
      </p:sp>
      <p:sp>
        <p:nvSpPr>
          <p:cNvPr id="56344" name="Rectangle 24" descr="5%"/>
          <p:cNvSpPr>
            <a:spLocks noChangeArrowheads="1"/>
          </p:cNvSpPr>
          <p:nvPr/>
        </p:nvSpPr>
        <p:spPr bwMode="auto">
          <a:xfrm>
            <a:off x="914400" y="2195513"/>
            <a:ext cx="1295400"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45" name="Rectangle 25" descr="5%"/>
          <p:cNvSpPr>
            <a:spLocks noChangeArrowheads="1"/>
          </p:cNvSpPr>
          <p:nvPr/>
        </p:nvSpPr>
        <p:spPr bwMode="auto">
          <a:xfrm>
            <a:off x="7010400" y="2195513"/>
            <a:ext cx="609600"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46" name="Rectangle 26"/>
          <p:cNvSpPr>
            <a:spLocks noChangeArrowheads="1"/>
          </p:cNvSpPr>
          <p:nvPr/>
        </p:nvSpPr>
        <p:spPr bwMode="auto">
          <a:xfrm flipH="1">
            <a:off x="3276600" y="2195513"/>
            <a:ext cx="76200" cy="304800"/>
          </a:xfrm>
          <a:prstGeom prst="rect">
            <a:avLst/>
          </a:prstGeom>
          <a:solidFill>
            <a:srgbClr val="969696"/>
          </a:solidFill>
          <a:ln w="19050">
            <a:noFill/>
            <a:miter lim="800000"/>
            <a:headEnd/>
            <a:tailEnd/>
          </a:ln>
        </p:spPr>
        <p:txBody>
          <a:bodyPr wrap="none" anchor="ctr">
            <a:prstTxWarp prst="textNoShape">
              <a:avLst/>
            </a:prstTxWarp>
          </a:bodyPr>
          <a:lstStyle/>
          <a:p>
            <a:endParaRPr lang="en-US"/>
          </a:p>
        </p:txBody>
      </p:sp>
      <p:sp>
        <p:nvSpPr>
          <p:cNvPr id="56347" name="Line 27"/>
          <p:cNvSpPr>
            <a:spLocks noChangeShapeType="1"/>
          </p:cNvSpPr>
          <p:nvPr/>
        </p:nvSpPr>
        <p:spPr bwMode="auto">
          <a:xfrm>
            <a:off x="3276600" y="204311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48" name="Line 28"/>
          <p:cNvSpPr>
            <a:spLocks noChangeShapeType="1"/>
          </p:cNvSpPr>
          <p:nvPr/>
        </p:nvSpPr>
        <p:spPr bwMode="auto">
          <a:xfrm>
            <a:off x="5715000" y="204311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49" name="Rectangle 29"/>
          <p:cNvSpPr>
            <a:spLocks noChangeArrowheads="1"/>
          </p:cNvSpPr>
          <p:nvPr/>
        </p:nvSpPr>
        <p:spPr bwMode="auto">
          <a:xfrm>
            <a:off x="3357563" y="2197100"/>
            <a:ext cx="604837" cy="304800"/>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50" name="Rectangle 30"/>
          <p:cNvSpPr>
            <a:spLocks noChangeArrowheads="1"/>
          </p:cNvSpPr>
          <p:nvPr/>
        </p:nvSpPr>
        <p:spPr bwMode="auto">
          <a:xfrm>
            <a:off x="3132138" y="2197100"/>
            <a:ext cx="141287" cy="304800"/>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endParaRPr lang="en-US"/>
          </a:p>
        </p:txBody>
      </p:sp>
      <p:sp>
        <p:nvSpPr>
          <p:cNvPr id="56351" name="Rectangle 31"/>
          <p:cNvSpPr>
            <a:spLocks noChangeArrowheads="1"/>
          </p:cNvSpPr>
          <p:nvPr/>
        </p:nvSpPr>
        <p:spPr bwMode="auto">
          <a:xfrm>
            <a:off x="3267075" y="2197100"/>
            <a:ext cx="90488" cy="304800"/>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52" name="Rectangle 32"/>
          <p:cNvSpPr>
            <a:spLocks noChangeArrowheads="1"/>
          </p:cNvSpPr>
          <p:nvPr/>
        </p:nvSpPr>
        <p:spPr bwMode="auto">
          <a:xfrm>
            <a:off x="4886325" y="2197100"/>
            <a:ext cx="900113" cy="304800"/>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53" name="Rectangle 33"/>
          <p:cNvSpPr>
            <a:spLocks noChangeArrowheads="1"/>
          </p:cNvSpPr>
          <p:nvPr/>
        </p:nvSpPr>
        <p:spPr bwMode="auto">
          <a:xfrm>
            <a:off x="5870575" y="2197100"/>
            <a:ext cx="223838" cy="304800"/>
          </a:xfrm>
          <a:prstGeom prst="rect">
            <a:avLst/>
          </a:prstGeom>
          <a:solidFill>
            <a:srgbClr val="99FFCC"/>
          </a:solidFill>
          <a:ln w="19050">
            <a:solidFill>
              <a:schemeClr val="tx1"/>
            </a:solidFill>
            <a:miter lim="800000"/>
            <a:headEnd/>
            <a:tailEnd/>
          </a:ln>
        </p:spPr>
        <p:txBody>
          <a:bodyPr wrap="none" anchor="ctr">
            <a:prstTxWarp prst="textNoShape">
              <a:avLst/>
            </a:prstTxWarp>
          </a:bodyPr>
          <a:lstStyle/>
          <a:p>
            <a:endParaRPr lang="en-US"/>
          </a:p>
        </p:txBody>
      </p:sp>
      <p:sp>
        <p:nvSpPr>
          <p:cNvPr id="56354" name="Rectangle 34"/>
          <p:cNvSpPr>
            <a:spLocks noChangeArrowheads="1"/>
          </p:cNvSpPr>
          <p:nvPr/>
        </p:nvSpPr>
        <p:spPr bwMode="auto">
          <a:xfrm>
            <a:off x="5786438" y="2197100"/>
            <a:ext cx="90487" cy="304800"/>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55" name="Rectangle 35"/>
          <p:cNvSpPr>
            <a:spLocks noChangeArrowheads="1"/>
          </p:cNvSpPr>
          <p:nvPr/>
        </p:nvSpPr>
        <p:spPr bwMode="auto">
          <a:xfrm>
            <a:off x="250825" y="3024188"/>
            <a:ext cx="2565400" cy="430212"/>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2400"/>
              <a:t>EST:  </a:t>
            </a:r>
            <a:r>
              <a:rPr lang="en-US" sz="2000"/>
              <a:t>CF127429</a:t>
            </a:r>
          </a:p>
        </p:txBody>
      </p:sp>
      <p:sp>
        <p:nvSpPr>
          <p:cNvPr id="56356" name="Text Box 36"/>
          <p:cNvSpPr txBox="1">
            <a:spLocks noChangeArrowheads="1"/>
          </p:cNvSpPr>
          <p:nvPr/>
        </p:nvSpPr>
        <p:spPr bwMode="auto">
          <a:xfrm>
            <a:off x="3708400" y="4440238"/>
            <a:ext cx="4572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57" name="Text Box 37"/>
          <p:cNvSpPr txBox="1">
            <a:spLocks noChangeArrowheads="1"/>
          </p:cNvSpPr>
          <p:nvPr/>
        </p:nvSpPr>
        <p:spPr bwMode="auto">
          <a:xfrm>
            <a:off x="4478338" y="444023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grpSp>
        <p:nvGrpSpPr>
          <p:cNvPr id="2" name="Group 38"/>
          <p:cNvGrpSpPr>
            <a:grpSpLocks/>
          </p:cNvGrpSpPr>
          <p:nvPr/>
        </p:nvGrpSpPr>
        <p:grpSpPr bwMode="auto">
          <a:xfrm>
            <a:off x="596900" y="3663950"/>
            <a:ext cx="7316788" cy="944563"/>
            <a:chOff x="719" y="1837"/>
            <a:chExt cx="4609" cy="595"/>
          </a:xfrm>
        </p:grpSpPr>
        <p:sp>
          <p:nvSpPr>
            <p:cNvPr id="56361" name="AutoShape 39" descr="Wide upward diagonal"/>
            <p:cNvSpPr>
              <a:spLocks noChangeArrowheads="1"/>
            </p:cNvSpPr>
            <p:nvPr/>
          </p:nvSpPr>
          <p:spPr bwMode="auto">
            <a:xfrm rot="5400000" flipH="1">
              <a:off x="839" y="1830"/>
              <a:ext cx="192" cy="432"/>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2" name="AutoShape 40" descr="Wide upward diagonal"/>
            <p:cNvSpPr>
              <a:spLocks noChangeArrowheads="1"/>
            </p:cNvSpPr>
            <p:nvPr/>
          </p:nvSpPr>
          <p:spPr bwMode="auto">
            <a:xfrm rot="5400000" flipH="1" flipV="1">
              <a:off x="4896" y="1710"/>
              <a:ext cx="192" cy="672"/>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3" name="Rectangle 41" descr="5%"/>
            <p:cNvSpPr>
              <a:spLocks noChangeArrowheads="1"/>
            </p:cNvSpPr>
            <p:nvPr/>
          </p:nvSpPr>
          <p:spPr bwMode="auto">
            <a:xfrm>
              <a:off x="4272" y="1950"/>
              <a:ext cx="384" cy="19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6364" name="Text Box 42"/>
            <p:cNvSpPr txBox="1">
              <a:spLocks noChangeArrowheads="1"/>
            </p:cNvSpPr>
            <p:nvPr/>
          </p:nvSpPr>
          <p:spPr bwMode="auto">
            <a:xfrm>
              <a:off x="1434" y="2120"/>
              <a:ext cx="240" cy="288"/>
            </a:xfrm>
            <a:prstGeom prst="rect">
              <a:avLst/>
            </a:prstGeom>
            <a:noFill/>
            <a:ln w="9525">
              <a:noFill/>
              <a:miter lim="800000"/>
              <a:headEnd/>
              <a:tailEnd/>
            </a:ln>
          </p:spPr>
          <p:txBody>
            <a:bodyPr>
              <a:prstTxWarp prst="textNoShape">
                <a:avLst/>
              </a:prstTxWarp>
              <a:spAutoFit/>
            </a:bodyPr>
            <a:lstStyle/>
            <a:p>
              <a:r>
                <a:rPr lang="en-US" sz="2400"/>
                <a:t>4</a:t>
              </a:r>
            </a:p>
          </p:txBody>
        </p:sp>
        <p:sp>
          <p:nvSpPr>
            <p:cNvPr id="56365" name="Text Box 43"/>
            <p:cNvSpPr txBox="1">
              <a:spLocks noChangeArrowheads="1"/>
            </p:cNvSpPr>
            <p:nvPr/>
          </p:nvSpPr>
          <p:spPr bwMode="auto">
            <a:xfrm>
              <a:off x="4320" y="2120"/>
              <a:ext cx="240" cy="288"/>
            </a:xfrm>
            <a:prstGeom prst="rect">
              <a:avLst/>
            </a:prstGeom>
            <a:noFill/>
            <a:ln w="9525">
              <a:noFill/>
              <a:miter lim="800000"/>
              <a:headEnd/>
              <a:tailEnd/>
            </a:ln>
          </p:spPr>
          <p:txBody>
            <a:bodyPr>
              <a:prstTxWarp prst="textNoShape">
                <a:avLst/>
              </a:prstTxWarp>
              <a:spAutoFit/>
            </a:bodyPr>
            <a:lstStyle/>
            <a:p>
              <a:r>
                <a:rPr lang="en-US" sz="2400"/>
                <a:t>7</a:t>
              </a:r>
            </a:p>
          </p:txBody>
        </p:sp>
        <p:sp>
          <p:nvSpPr>
            <p:cNvPr id="56366" name="Text Box 44"/>
            <p:cNvSpPr txBox="1">
              <a:spLocks noChangeArrowheads="1"/>
            </p:cNvSpPr>
            <p:nvPr/>
          </p:nvSpPr>
          <p:spPr bwMode="auto">
            <a:xfrm>
              <a:off x="3759" y="2120"/>
              <a:ext cx="288" cy="288"/>
            </a:xfrm>
            <a:prstGeom prst="rect">
              <a:avLst/>
            </a:prstGeom>
            <a:noFill/>
            <a:ln w="9525">
              <a:noFill/>
              <a:miter lim="800000"/>
              <a:headEnd/>
              <a:tailEnd/>
            </a:ln>
          </p:spPr>
          <p:txBody>
            <a:bodyPr>
              <a:prstTxWarp prst="textNoShape">
                <a:avLst/>
              </a:prstTxWarp>
              <a:spAutoFit/>
            </a:bodyPr>
            <a:lstStyle/>
            <a:p>
              <a:r>
                <a:rPr lang="en-US" sz="2400"/>
                <a:t>6</a:t>
              </a:r>
            </a:p>
          </p:txBody>
        </p:sp>
        <p:sp>
          <p:nvSpPr>
            <p:cNvPr id="56367" name="Text Box 45"/>
            <p:cNvSpPr txBox="1">
              <a:spLocks noChangeArrowheads="1"/>
            </p:cNvSpPr>
            <p:nvPr/>
          </p:nvSpPr>
          <p:spPr bwMode="auto">
            <a:xfrm>
              <a:off x="2058" y="2120"/>
              <a:ext cx="240" cy="288"/>
            </a:xfrm>
            <a:prstGeom prst="rect">
              <a:avLst/>
            </a:prstGeom>
            <a:noFill/>
            <a:ln w="9525">
              <a:noFill/>
              <a:miter lim="800000"/>
              <a:headEnd/>
              <a:tailEnd/>
            </a:ln>
          </p:spPr>
          <p:txBody>
            <a:bodyPr>
              <a:prstTxWarp prst="textNoShape">
                <a:avLst/>
              </a:prstTxWarp>
              <a:spAutoFit/>
            </a:bodyPr>
            <a:lstStyle/>
            <a:p>
              <a:r>
                <a:rPr lang="en-US" sz="2400"/>
                <a:t>5</a:t>
              </a:r>
            </a:p>
          </p:txBody>
        </p:sp>
        <p:sp>
          <p:nvSpPr>
            <p:cNvPr id="56368" name="Text Box 46"/>
            <p:cNvSpPr txBox="1">
              <a:spLocks noChangeArrowheads="1"/>
            </p:cNvSpPr>
            <p:nvPr/>
          </p:nvSpPr>
          <p:spPr bwMode="auto">
            <a:xfrm>
              <a:off x="4896" y="2120"/>
              <a:ext cx="240" cy="288"/>
            </a:xfrm>
            <a:prstGeom prst="rect">
              <a:avLst/>
            </a:prstGeom>
            <a:noFill/>
            <a:ln w="9525">
              <a:noFill/>
              <a:miter lim="800000"/>
              <a:headEnd/>
              <a:tailEnd/>
            </a:ln>
          </p:spPr>
          <p:txBody>
            <a:bodyPr>
              <a:prstTxWarp prst="textNoShape">
                <a:avLst/>
              </a:prstTxWarp>
              <a:spAutoFit/>
            </a:bodyPr>
            <a:lstStyle/>
            <a:p>
              <a:r>
                <a:rPr lang="en-US" sz="2400"/>
                <a:t>8</a:t>
              </a:r>
            </a:p>
          </p:txBody>
        </p:sp>
        <p:sp>
          <p:nvSpPr>
            <p:cNvPr id="56369" name="Text Box 47"/>
            <p:cNvSpPr txBox="1">
              <a:spLocks noChangeArrowheads="1"/>
            </p:cNvSpPr>
            <p:nvPr/>
          </p:nvSpPr>
          <p:spPr bwMode="auto">
            <a:xfrm>
              <a:off x="810" y="2144"/>
              <a:ext cx="240" cy="288"/>
            </a:xfrm>
            <a:prstGeom prst="rect">
              <a:avLst/>
            </a:prstGeom>
            <a:noFill/>
            <a:ln w="9525">
              <a:noFill/>
              <a:miter lim="800000"/>
              <a:headEnd/>
              <a:tailEnd/>
            </a:ln>
          </p:spPr>
          <p:txBody>
            <a:bodyPr>
              <a:prstTxWarp prst="textNoShape">
                <a:avLst/>
              </a:prstTxWarp>
              <a:spAutoFit/>
            </a:bodyPr>
            <a:lstStyle/>
            <a:p>
              <a:r>
                <a:rPr lang="en-US" sz="2400"/>
                <a:t>3</a:t>
              </a:r>
            </a:p>
          </p:txBody>
        </p:sp>
        <p:sp>
          <p:nvSpPr>
            <p:cNvPr id="56370" name="Line 48"/>
            <p:cNvSpPr>
              <a:spLocks noChangeShapeType="1"/>
            </p:cNvSpPr>
            <p:nvPr/>
          </p:nvSpPr>
          <p:spPr bwMode="auto">
            <a:xfrm>
              <a:off x="3072" y="1865"/>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1" name="Line 49"/>
            <p:cNvSpPr>
              <a:spLocks noChangeShapeType="1"/>
            </p:cNvSpPr>
            <p:nvPr/>
          </p:nvSpPr>
          <p:spPr bwMode="auto">
            <a:xfrm>
              <a:off x="2064" y="1846"/>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2" name="Line 50"/>
            <p:cNvSpPr>
              <a:spLocks noChangeShapeType="1"/>
            </p:cNvSpPr>
            <p:nvPr/>
          </p:nvSpPr>
          <p:spPr bwMode="auto">
            <a:xfrm>
              <a:off x="4042" y="1837"/>
              <a:ext cx="96"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6373" name="AutoShape 51"/>
            <p:cNvSpPr>
              <a:spLocks/>
            </p:cNvSpPr>
            <p:nvPr/>
          </p:nvSpPr>
          <p:spPr bwMode="auto">
            <a:xfrm rot="5400000">
              <a:off x="2712" y="1966"/>
              <a:ext cx="192" cy="624"/>
            </a:xfrm>
            <a:prstGeom prst="rightBrace">
              <a:avLst>
                <a:gd name="adj1" fmla="val 27083"/>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56374" name="AutoShape 52"/>
            <p:cNvSpPr>
              <a:spLocks/>
            </p:cNvSpPr>
            <p:nvPr/>
          </p:nvSpPr>
          <p:spPr bwMode="auto">
            <a:xfrm rot="5400000">
              <a:off x="3192" y="2062"/>
              <a:ext cx="192" cy="432"/>
            </a:xfrm>
            <a:prstGeom prst="rightBrace">
              <a:avLst>
                <a:gd name="adj1" fmla="val 1875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56375" name="Rectangle 53" descr="5%"/>
            <p:cNvSpPr>
              <a:spLocks noChangeArrowheads="1"/>
            </p:cNvSpPr>
            <p:nvPr/>
          </p:nvSpPr>
          <p:spPr bwMode="auto">
            <a:xfrm>
              <a:off x="1151" y="1950"/>
              <a:ext cx="816" cy="19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nvGrpSpPr>
            <p:cNvPr id="3" name="Group 54"/>
            <p:cNvGrpSpPr>
              <a:grpSpLocks/>
            </p:cNvGrpSpPr>
            <p:nvPr/>
          </p:nvGrpSpPr>
          <p:grpSpPr bwMode="auto">
            <a:xfrm>
              <a:off x="1969" y="1949"/>
              <a:ext cx="523" cy="192"/>
              <a:chOff x="1973" y="913"/>
              <a:chExt cx="523" cy="192"/>
            </a:xfrm>
          </p:grpSpPr>
          <p:sp>
            <p:nvSpPr>
              <p:cNvPr id="56383" name="Rectangle 55"/>
              <p:cNvSpPr>
                <a:spLocks noChangeArrowheads="1"/>
              </p:cNvSpPr>
              <p:nvPr/>
            </p:nvSpPr>
            <p:spPr bwMode="auto">
              <a:xfrm>
                <a:off x="2115" y="913"/>
                <a:ext cx="381" cy="192"/>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84" name="Rectangle 56"/>
              <p:cNvSpPr>
                <a:spLocks noChangeArrowheads="1"/>
              </p:cNvSpPr>
              <p:nvPr/>
            </p:nvSpPr>
            <p:spPr bwMode="auto">
              <a:xfrm>
                <a:off x="1973" y="913"/>
                <a:ext cx="89" cy="192"/>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endParaRPr lang="en-US"/>
              </a:p>
            </p:txBody>
          </p:sp>
          <p:sp>
            <p:nvSpPr>
              <p:cNvPr id="56385" name="Rectangle 57"/>
              <p:cNvSpPr>
                <a:spLocks noChangeArrowheads="1"/>
              </p:cNvSpPr>
              <p:nvPr/>
            </p:nvSpPr>
            <p:spPr bwMode="auto">
              <a:xfrm>
                <a:off x="2058" y="913"/>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grpSp>
        <p:sp>
          <p:nvSpPr>
            <p:cNvPr id="56377" name="Rectangle 58"/>
            <p:cNvSpPr>
              <a:spLocks noChangeArrowheads="1"/>
            </p:cNvSpPr>
            <p:nvPr/>
          </p:nvSpPr>
          <p:spPr bwMode="auto">
            <a:xfrm>
              <a:off x="3508" y="1949"/>
              <a:ext cx="567" cy="192"/>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78" name="Rectangle 59"/>
            <p:cNvSpPr>
              <a:spLocks noChangeArrowheads="1"/>
            </p:cNvSpPr>
            <p:nvPr/>
          </p:nvSpPr>
          <p:spPr bwMode="auto">
            <a:xfrm>
              <a:off x="4128" y="1949"/>
              <a:ext cx="141" cy="192"/>
            </a:xfrm>
            <a:prstGeom prst="rect">
              <a:avLst/>
            </a:prstGeom>
            <a:solidFill>
              <a:srgbClr val="99FFCC"/>
            </a:solidFill>
            <a:ln w="19050">
              <a:solidFill>
                <a:schemeClr val="tx1"/>
              </a:solidFill>
              <a:miter lim="800000"/>
              <a:headEnd/>
              <a:tailEnd/>
            </a:ln>
          </p:spPr>
          <p:txBody>
            <a:bodyPr wrap="none" anchor="ctr">
              <a:prstTxWarp prst="textNoShape">
                <a:avLst/>
              </a:prstTxWarp>
            </a:bodyPr>
            <a:lstStyle/>
            <a:p>
              <a:endParaRPr lang="en-US"/>
            </a:p>
          </p:txBody>
        </p:sp>
        <p:sp>
          <p:nvSpPr>
            <p:cNvPr id="56379" name="Rectangle 60"/>
            <p:cNvSpPr>
              <a:spLocks noChangeArrowheads="1"/>
            </p:cNvSpPr>
            <p:nvPr/>
          </p:nvSpPr>
          <p:spPr bwMode="auto">
            <a:xfrm>
              <a:off x="4075" y="1949"/>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80" name="Rectangle 61"/>
            <p:cNvSpPr>
              <a:spLocks noChangeArrowheads="1"/>
            </p:cNvSpPr>
            <p:nvPr/>
          </p:nvSpPr>
          <p:spPr bwMode="auto">
            <a:xfrm>
              <a:off x="2491" y="1950"/>
              <a:ext cx="567" cy="192"/>
            </a:xfrm>
            <a:prstGeom prst="rect">
              <a:avLst/>
            </a:prstGeom>
            <a:gradFill rotWithShape="1">
              <a:gsLst>
                <a:gs pos="0">
                  <a:srgbClr val="99FFCC"/>
                </a:gs>
                <a:gs pos="50000">
                  <a:srgbClr val="47765E"/>
                </a:gs>
                <a:gs pos="100000">
                  <a:srgbClr val="99FFCC"/>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sp>
          <p:nvSpPr>
            <p:cNvPr id="56381" name="Rectangle 62"/>
            <p:cNvSpPr>
              <a:spLocks noChangeArrowheads="1"/>
            </p:cNvSpPr>
            <p:nvPr/>
          </p:nvSpPr>
          <p:spPr bwMode="auto">
            <a:xfrm>
              <a:off x="3056" y="1950"/>
              <a:ext cx="57" cy="192"/>
            </a:xfrm>
            <a:prstGeom prst="rect">
              <a:avLst/>
            </a:prstGeom>
            <a:solidFill>
              <a:srgbClr val="B2B2B2"/>
            </a:solidFill>
            <a:ln w="19050">
              <a:solidFill>
                <a:schemeClr val="tx1"/>
              </a:solidFill>
              <a:miter lim="800000"/>
              <a:headEnd/>
              <a:tailEnd/>
            </a:ln>
          </p:spPr>
          <p:txBody>
            <a:bodyPr wrap="none" anchor="ctr">
              <a:prstTxWarp prst="textNoShape">
                <a:avLst/>
              </a:prstTxWarp>
            </a:bodyPr>
            <a:lstStyle/>
            <a:p>
              <a:endParaRPr lang="en-US"/>
            </a:p>
          </p:txBody>
        </p:sp>
        <p:sp>
          <p:nvSpPr>
            <p:cNvPr id="56382" name="Rectangle 63"/>
            <p:cNvSpPr>
              <a:spLocks noChangeArrowheads="1"/>
            </p:cNvSpPr>
            <p:nvPr/>
          </p:nvSpPr>
          <p:spPr bwMode="auto">
            <a:xfrm>
              <a:off x="3119" y="1950"/>
              <a:ext cx="381" cy="192"/>
            </a:xfrm>
            <a:prstGeom prst="rect">
              <a:avLst/>
            </a:prstGeom>
            <a:gradFill rotWithShape="1">
              <a:gsLst>
                <a:gs pos="0">
                  <a:srgbClr val="FFFF00"/>
                </a:gs>
                <a:gs pos="50000">
                  <a:srgbClr val="767600"/>
                </a:gs>
                <a:gs pos="100000">
                  <a:srgbClr val="FFFF00"/>
                </a:gs>
              </a:gsLst>
              <a:lin ang="2700000" scaled="1"/>
            </a:gradFill>
            <a:ln w="19050">
              <a:solidFill>
                <a:schemeClr val="tx1"/>
              </a:solidFill>
              <a:miter lim="800000"/>
              <a:headEnd/>
              <a:tailEnd/>
            </a:ln>
          </p:spPr>
          <p:txBody>
            <a:bodyPr wrap="none" anchor="ctr">
              <a:prstTxWarp prst="textNoShape">
                <a:avLst/>
              </a:prstTxWarp>
            </a:bodyPr>
            <a:lstStyle/>
            <a:p>
              <a:endParaRPr lang="en-US"/>
            </a:p>
          </p:txBody>
        </p:sp>
      </p:grpSp>
      <p:sp>
        <p:nvSpPr>
          <p:cNvPr id="56359" name="Text Box 64"/>
          <p:cNvSpPr txBox="1">
            <a:spLocks noChangeArrowheads="1"/>
          </p:cNvSpPr>
          <p:nvPr/>
        </p:nvSpPr>
        <p:spPr bwMode="auto">
          <a:xfrm>
            <a:off x="2349500" y="376238"/>
            <a:ext cx="4445000" cy="579437"/>
          </a:xfrm>
          <a:prstGeom prst="rect">
            <a:avLst/>
          </a:prstGeom>
          <a:noFill/>
          <a:ln w="9525">
            <a:noFill/>
            <a:miter lim="800000"/>
            <a:headEnd/>
            <a:tailEnd/>
          </a:ln>
        </p:spPr>
        <p:txBody>
          <a:bodyPr wrap="none">
            <a:prstTxWarp prst="textNoShape">
              <a:avLst/>
            </a:prstTxWarp>
            <a:spAutoFit/>
          </a:bodyPr>
          <a:lstStyle/>
          <a:p>
            <a:r>
              <a:rPr lang="en-US" sz="3200" b="1"/>
              <a:t>Partial exon repetition</a:t>
            </a:r>
          </a:p>
        </p:txBody>
      </p:sp>
      <p:sp>
        <p:nvSpPr>
          <p:cNvPr id="56360" name="Text Box 65"/>
          <p:cNvSpPr txBox="1">
            <a:spLocks noChangeArrowheads="1"/>
          </p:cNvSpPr>
          <p:nvPr/>
        </p:nvSpPr>
        <p:spPr bwMode="auto">
          <a:xfrm>
            <a:off x="250825" y="5272088"/>
            <a:ext cx="8642350" cy="1190625"/>
          </a:xfrm>
          <a:prstGeom prst="rect">
            <a:avLst/>
          </a:prstGeom>
          <a:noFill/>
          <a:ln w="9525">
            <a:noFill/>
            <a:miter lim="800000"/>
            <a:headEnd/>
            <a:tailEnd/>
          </a:ln>
        </p:spPr>
        <p:txBody>
          <a:bodyPr>
            <a:prstTxWarp prst="textNoShape">
              <a:avLst/>
            </a:prstTxWarp>
            <a:spAutoFit/>
          </a:bodyPr>
          <a:lstStyle/>
          <a:p>
            <a:r>
              <a:rPr lang="en-US"/>
              <a:t>Exons 5 and 6, pieces of which are repeated within the EST, are shown in color.  </a:t>
            </a:r>
          </a:p>
          <a:p>
            <a:r>
              <a:rPr lang="en-US"/>
              <a:t>Short direct repeated sequence CACCAC inside exon 5 and 6 is shown as a gray bar with an arrow above it. This repeat lies precisely in the junction of partial exon </a:t>
            </a:r>
          </a:p>
          <a:p>
            <a:r>
              <a:rPr lang="en-US"/>
              <a:t>repetition in the EST clone.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6507163" y="3205163"/>
            <a:ext cx="13493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395" name="Line 3"/>
          <p:cNvSpPr>
            <a:spLocks noChangeShapeType="1"/>
          </p:cNvSpPr>
          <p:nvPr/>
        </p:nvSpPr>
        <p:spPr bwMode="auto">
          <a:xfrm flipH="1">
            <a:off x="6686550" y="3205163"/>
            <a:ext cx="220663"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396" name="Rectangle 4"/>
          <p:cNvSpPr>
            <a:spLocks noChangeArrowheads="1"/>
          </p:cNvSpPr>
          <p:nvPr/>
        </p:nvSpPr>
        <p:spPr bwMode="auto">
          <a:xfrm>
            <a:off x="457200" y="2109788"/>
            <a:ext cx="6764338" cy="381000"/>
          </a:xfrm>
          <a:prstGeom prst="rect">
            <a:avLst/>
          </a:prstGeom>
          <a:noFill/>
          <a:ln w="9525">
            <a:noFill/>
            <a:miter lim="800000"/>
            <a:headEnd/>
            <a:tailEnd/>
          </a:ln>
        </p:spPr>
        <p:txBody>
          <a:bodyPr>
            <a:prstTxWarp prst="textNoShape">
              <a:avLst/>
            </a:prstTxWarp>
          </a:bodyPr>
          <a:lstStyle/>
          <a:p>
            <a:pPr>
              <a:lnSpc>
                <a:spcPct val="80000"/>
              </a:lnSpc>
              <a:spcBef>
                <a:spcPct val="20000"/>
              </a:spcBef>
            </a:pPr>
            <a:r>
              <a:rPr lang="en-US" sz="2400">
                <a:solidFill>
                  <a:srgbClr val="0000CC"/>
                </a:solidFill>
              </a:rPr>
              <a:t>Gene: hypoxia-inducible factor-3 alpha isoform b</a:t>
            </a:r>
            <a:r>
              <a:rPr lang="en-US" sz="3200"/>
              <a:t> </a:t>
            </a:r>
          </a:p>
        </p:txBody>
      </p:sp>
      <p:sp>
        <p:nvSpPr>
          <p:cNvPr id="59397" name="Text Box 5"/>
          <p:cNvSpPr txBox="1">
            <a:spLocks noChangeArrowheads="1"/>
          </p:cNvSpPr>
          <p:nvPr/>
        </p:nvSpPr>
        <p:spPr bwMode="auto">
          <a:xfrm>
            <a:off x="5921375" y="346868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398" name="Text Box 6"/>
          <p:cNvSpPr txBox="1">
            <a:spLocks noChangeArrowheads="1"/>
          </p:cNvSpPr>
          <p:nvPr/>
        </p:nvSpPr>
        <p:spPr bwMode="auto">
          <a:xfrm>
            <a:off x="3016250" y="3475038"/>
            <a:ext cx="457200" cy="457200"/>
          </a:xfrm>
          <a:prstGeom prst="rect">
            <a:avLst/>
          </a:prstGeom>
          <a:noFill/>
          <a:ln w="9525">
            <a:noFill/>
            <a:miter lim="800000"/>
            <a:headEnd/>
            <a:tailEnd/>
          </a:ln>
        </p:spPr>
        <p:txBody>
          <a:bodyPr>
            <a:prstTxWarp prst="textNoShape">
              <a:avLst/>
            </a:prstTxWarp>
            <a:spAutoFit/>
          </a:bodyPr>
          <a:lstStyle/>
          <a:p>
            <a:r>
              <a:rPr lang="en-US" sz="2400"/>
              <a:t>3</a:t>
            </a:r>
          </a:p>
        </p:txBody>
      </p:sp>
      <p:sp>
        <p:nvSpPr>
          <p:cNvPr id="59399" name="Line 7"/>
          <p:cNvSpPr>
            <a:spLocks noChangeShapeType="1"/>
          </p:cNvSpPr>
          <p:nvPr/>
        </p:nvSpPr>
        <p:spPr bwMode="auto">
          <a:xfrm flipH="1">
            <a:off x="2347913" y="3205163"/>
            <a:ext cx="225425"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00" name="Line 8"/>
          <p:cNvSpPr>
            <a:spLocks noChangeShapeType="1"/>
          </p:cNvSpPr>
          <p:nvPr/>
        </p:nvSpPr>
        <p:spPr bwMode="auto">
          <a:xfrm flipV="1">
            <a:off x="2663825" y="3205163"/>
            <a:ext cx="9048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1" name="Rectangle 9"/>
          <p:cNvSpPr>
            <a:spLocks noChangeArrowheads="1"/>
          </p:cNvSpPr>
          <p:nvPr/>
        </p:nvSpPr>
        <p:spPr bwMode="auto">
          <a:xfrm>
            <a:off x="482600" y="4141788"/>
            <a:ext cx="3200400" cy="403225"/>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2400">
                <a:solidFill>
                  <a:srgbClr val="0000CC"/>
                </a:solidFill>
              </a:rPr>
              <a:t>EST AU118844</a:t>
            </a:r>
          </a:p>
        </p:txBody>
      </p:sp>
      <p:sp>
        <p:nvSpPr>
          <p:cNvPr id="59402" name="Text Box 10"/>
          <p:cNvSpPr txBox="1">
            <a:spLocks noChangeArrowheads="1"/>
          </p:cNvSpPr>
          <p:nvPr/>
        </p:nvSpPr>
        <p:spPr bwMode="auto">
          <a:xfrm>
            <a:off x="6357938" y="3911600"/>
            <a:ext cx="1143000" cy="366713"/>
          </a:xfrm>
          <a:prstGeom prst="rect">
            <a:avLst/>
          </a:prstGeom>
          <a:noFill/>
          <a:ln w="9525">
            <a:noFill/>
            <a:miter lim="800000"/>
            <a:headEnd/>
            <a:tailEnd/>
          </a:ln>
        </p:spPr>
        <p:txBody>
          <a:bodyPr>
            <a:prstTxWarp prst="textNoShape">
              <a:avLst/>
            </a:prstTxWarp>
            <a:spAutoFit/>
          </a:bodyPr>
          <a:lstStyle/>
          <a:p>
            <a:r>
              <a:rPr lang="en-US">
                <a:solidFill>
                  <a:srgbClr val="0000CC"/>
                </a:solidFill>
              </a:rPr>
              <a:t>100 bp</a:t>
            </a:r>
          </a:p>
        </p:txBody>
      </p:sp>
      <p:sp>
        <p:nvSpPr>
          <p:cNvPr id="59403" name="Line 11"/>
          <p:cNvSpPr>
            <a:spLocks noChangeShapeType="1"/>
          </p:cNvSpPr>
          <p:nvPr/>
        </p:nvSpPr>
        <p:spPr bwMode="auto">
          <a:xfrm>
            <a:off x="6451600" y="4445000"/>
            <a:ext cx="877888" cy="142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4" name="Line 12"/>
          <p:cNvSpPr>
            <a:spLocks noChangeShapeType="1"/>
          </p:cNvSpPr>
          <p:nvPr/>
        </p:nvSpPr>
        <p:spPr bwMode="auto">
          <a:xfrm flipH="1">
            <a:off x="6429375" y="4368800"/>
            <a:ext cx="0" cy="762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5" name="Line 13"/>
          <p:cNvSpPr>
            <a:spLocks noChangeShapeType="1"/>
          </p:cNvSpPr>
          <p:nvPr/>
        </p:nvSpPr>
        <p:spPr bwMode="auto">
          <a:xfrm flipH="1">
            <a:off x="7329488" y="4368800"/>
            <a:ext cx="0" cy="7620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06" name="Text Box 14"/>
          <p:cNvSpPr txBox="1">
            <a:spLocks noChangeArrowheads="1"/>
          </p:cNvSpPr>
          <p:nvPr/>
        </p:nvSpPr>
        <p:spPr bwMode="auto">
          <a:xfrm>
            <a:off x="2574925" y="5505450"/>
            <a:ext cx="381000" cy="457200"/>
          </a:xfrm>
          <a:prstGeom prst="rect">
            <a:avLst/>
          </a:prstGeom>
          <a:noFill/>
          <a:ln w="9525">
            <a:noFill/>
            <a:miter lim="800000"/>
            <a:headEnd/>
            <a:tailEnd/>
          </a:ln>
        </p:spPr>
        <p:txBody>
          <a:bodyPr>
            <a:prstTxWarp prst="textNoShape">
              <a:avLst/>
            </a:prstTxWarp>
            <a:spAutoFit/>
          </a:bodyPr>
          <a:lstStyle/>
          <a:p>
            <a:r>
              <a:rPr lang="en-US" sz="2400"/>
              <a:t>2</a:t>
            </a:r>
          </a:p>
        </p:txBody>
      </p:sp>
      <p:sp>
        <p:nvSpPr>
          <p:cNvPr id="59407" name="Text Box 15"/>
          <p:cNvSpPr txBox="1">
            <a:spLocks noChangeArrowheads="1"/>
          </p:cNvSpPr>
          <p:nvPr/>
        </p:nvSpPr>
        <p:spPr bwMode="auto">
          <a:xfrm>
            <a:off x="6184900" y="5507038"/>
            <a:ext cx="457200" cy="457200"/>
          </a:xfrm>
          <a:prstGeom prst="rect">
            <a:avLst/>
          </a:prstGeom>
          <a:noFill/>
          <a:ln w="9525">
            <a:noFill/>
            <a:miter lim="800000"/>
            <a:headEnd/>
            <a:tailEnd/>
          </a:ln>
        </p:spPr>
        <p:txBody>
          <a:bodyPr>
            <a:prstTxWarp prst="textNoShape">
              <a:avLst/>
            </a:prstTxWarp>
            <a:spAutoFit/>
          </a:bodyPr>
          <a:lstStyle/>
          <a:p>
            <a:r>
              <a:rPr lang="en-US" sz="2400"/>
              <a:t>3</a:t>
            </a:r>
          </a:p>
        </p:txBody>
      </p:sp>
      <p:sp>
        <p:nvSpPr>
          <p:cNvPr id="59408" name="Text Box 16"/>
          <p:cNvSpPr txBox="1">
            <a:spLocks noChangeArrowheads="1"/>
          </p:cNvSpPr>
          <p:nvPr/>
        </p:nvSpPr>
        <p:spPr bwMode="auto">
          <a:xfrm>
            <a:off x="3535363" y="5507038"/>
            <a:ext cx="3810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09" name="Text Box 17"/>
          <p:cNvSpPr txBox="1">
            <a:spLocks noChangeArrowheads="1"/>
          </p:cNvSpPr>
          <p:nvPr/>
        </p:nvSpPr>
        <p:spPr bwMode="auto">
          <a:xfrm>
            <a:off x="7510463" y="5507038"/>
            <a:ext cx="3810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410" name="Text Box 18"/>
          <p:cNvSpPr txBox="1">
            <a:spLocks noChangeArrowheads="1"/>
          </p:cNvSpPr>
          <p:nvPr/>
        </p:nvSpPr>
        <p:spPr bwMode="auto">
          <a:xfrm>
            <a:off x="4225925" y="5507038"/>
            <a:ext cx="457200" cy="457200"/>
          </a:xfrm>
          <a:prstGeom prst="rect">
            <a:avLst/>
          </a:prstGeom>
          <a:noFill/>
          <a:ln w="9525">
            <a:noFill/>
            <a:miter lim="800000"/>
            <a:headEnd/>
            <a:tailEnd/>
          </a:ln>
        </p:spPr>
        <p:txBody>
          <a:bodyPr>
            <a:prstTxWarp prst="textNoShape">
              <a:avLst/>
            </a:prstTxWarp>
            <a:spAutoFit/>
          </a:bodyPr>
          <a:lstStyle/>
          <a:p>
            <a:r>
              <a:rPr lang="en-US" sz="2400"/>
              <a:t>5</a:t>
            </a:r>
          </a:p>
        </p:txBody>
      </p:sp>
      <p:sp>
        <p:nvSpPr>
          <p:cNvPr id="59411" name="Text Box 19"/>
          <p:cNvSpPr txBox="1">
            <a:spLocks noChangeArrowheads="1"/>
          </p:cNvSpPr>
          <p:nvPr/>
        </p:nvSpPr>
        <p:spPr bwMode="auto">
          <a:xfrm>
            <a:off x="5321300" y="5507038"/>
            <a:ext cx="3810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9412" name="Text Box 20"/>
          <p:cNvSpPr txBox="1">
            <a:spLocks noChangeArrowheads="1"/>
          </p:cNvSpPr>
          <p:nvPr/>
        </p:nvSpPr>
        <p:spPr bwMode="auto">
          <a:xfrm>
            <a:off x="1412875" y="5472113"/>
            <a:ext cx="381000" cy="457200"/>
          </a:xfrm>
          <a:prstGeom prst="rect">
            <a:avLst/>
          </a:prstGeom>
          <a:noFill/>
          <a:ln w="9525">
            <a:noFill/>
            <a:miter lim="800000"/>
            <a:headEnd/>
            <a:tailEnd/>
          </a:ln>
        </p:spPr>
        <p:txBody>
          <a:bodyPr>
            <a:prstTxWarp prst="textNoShape">
              <a:avLst/>
            </a:prstTxWarp>
            <a:spAutoFit/>
          </a:bodyPr>
          <a:lstStyle/>
          <a:p>
            <a:r>
              <a:rPr lang="en-US" sz="2400"/>
              <a:t>1</a:t>
            </a:r>
          </a:p>
        </p:txBody>
      </p:sp>
      <p:sp>
        <p:nvSpPr>
          <p:cNvPr id="59413" name="Rectangle 21" descr="5%"/>
          <p:cNvSpPr>
            <a:spLocks noChangeArrowheads="1"/>
          </p:cNvSpPr>
          <p:nvPr/>
        </p:nvSpPr>
        <p:spPr bwMode="auto">
          <a:xfrm>
            <a:off x="5607050" y="3046413"/>
            <a:ext cx="900113" cy="3048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9414" name="Text Box 22"/>
          <p:cNvSpPr txBox="1">
            <a:spLocks noChangeArrowheads="1"/>
          </p:cNvSpPr>
          <p:nvPr/>
        </p:nvSpPr>
        <p:spPr bwMode="auto">
          <a:xfrm>
            <a:off x="1087438" y="3475038"/>
            <a:ext cx="381000" cy="457200"/>
          </a:xfrm>
          <a:prstGeom prst="rect">
            <a:avLst/>
          </a:prstGeom>
          <a:noFill/>
          <a:ln w="9525">
            <a:noFill/>
            <a:miter lim="800000"/>
            <a:headEnd/>
            <a:tailEnd/>
          </a:ln>
        </p:spPr>
        <p:txBody>
          <a:bodyPr>
            <a:prstTxWarp prst="textNoShape">
              <a:avLst/>
            </a:prstTxWarp>
            <a:spAutoFit/>
          </a:bodyPr>
          <a:lstStyle/>
          <a:p>
            <a:r>
              <a:rPr lang="en-US" sz="2400"/>
              <a:t>2</a:t>
            </a:r>
          </a:p>
        </p:txBody>
      </p:sp>
      <p:sp>
        <p:nvSpPr>
          <p:cNvPr id="59415" name="Line 23"/>
          <p:cNvSpPr>
            <a:spLocks noChangeShapeType="1"/>
          </p:cNvSpPr>
          <p:nvPr/>
        </p:nvSpPr>
        <p:spPr bwMode="auto">
          <a:xfrm>
            <a:off x="2124075" y="3205163"/>
            <a:ext cx="134938"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6" name="Line 24"/>
          <p:cNvSpPr>
            <a:spLocks noChangeShapeType="1"/>
          </p:cNvSpPr>
          <p:nvPr/>
        </p:nvSpPr>
        <p:spPr bwMode="auto">
          <a:xfrm flipH="1">
            <a:off x="3762375" y="3205163"/>
            <a:ext cx="223838"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17" name="Line 25"/>
          <p:cNvSpPr>
            <a:spLocks noChangeShapeType="1"/>
          </p:cNvSpPr>
          <p:nvPr/>
        </p:nvSpPr>
        <p:spPr bwMode="auto">
          <a:xfrm flipV="1">
            <a:off x="40497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8" name="Line 26"/>
          <p:cNvSpPr>
            <a:spLocks noChangeShapeType="1"/>
          </p:cNvSpPr>
          <p:nvPr/>
        </p:nvSpPr>
        <p:spPr bwMode="auto">
          <a:xfrm>
            <a:off x="3627438" y="3205163"/>
            <a:ext cx="889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19" name="Text Box 27"/>
          <p:cNvSpPr txBox="1">
            <a:spLocks noChangeArrowheads="1"/>
          </p:cNvSpPr>
          <p:nvPr/>
        </p:nvSpPr>
        <p:spPr bwMode="auto">
          <a:xfrm>
            <a:off x="4384675" y="3475038"/>
            <a:ext cx="4572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20" name="Line 28"/>
          <p:cNvSpPr>
            <a:spLocks noChangeShapeType="1"/>
          </p:cNvSpPr>
          <p:nvPr/>
        </p:nvSpPr>
        <p:spPr bwMode="auto">
          <a:xfrm flipH="1">
            <a:off x="5084763" y="3205163"/>
            <a:ext cx="296862" cy="0"/>
          </a:xfrm>
          <a:prstGeom prst="line">
            <a:avLst/>
          </a:prstGeom>
          <a:noFill/>
          <a:ln w="19050">
            <a:solidFill>
              <a:schemeClr val="tx1"/>
            </a:solidFill>
            <a:prstDash val="dash"/>
            <a:round/>
            <a:headEnd/>
            <a:tailEnd/>
          </a:ln>
        </p:spPr>
        <p:txBody>
          <a:bodyPr>
            <a:prstTxWarp prst="textNoShape">
              <a:avLst/>
            </a:prstTxWarp>
          </a:bodyPr>
          <a:lstStyle/>
          <a:p>
            <a:endParaRPr lang="en-US"/>
          </a:p>
        </p:txBody>
      </p:sp>
      <p:sp>
        <p:nvSpPr>
          <p:cNvPr id="59421" name="Line 29"/>
          <p:cNvSpPr>
            <a:spLocks noChangeShapeType="1"/>
          </p:cNvSpPr>
          <p:nvPr/>
        </p:nvSpPr>
        <p:spPr bwMode="auto">
          <a:xfrm flipV="1">
            <a:off x="54721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22" name="Line 30"/>
          <p:cNvSpPr>
            <a:spLocks noChangeShapeType="1"/>
          </p:cNvSpPr>
          <p:nvPr/>
        </p:nvSpPr>
        <p:spPr bwMode="auto">
          <a:xfrm>
            <a:off x="4949825" y="3205163"/>
            <a:ext cx="88900"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23" name="Text Box 31"/>
          <p:cNvSpPr txBox="1">
            <a:spLocks noChangeArrowheads="1"/>
          </p:cNvSpPr>
          <p:nvPr/>
        </p:nvSpPr>
        <p:spPr bwMode="auto">
          <a:xfrm>
            <a:off x="6994525" y="5507038"/>
            <a:ext cx="457200" cy="457200"/>
          </a:xfrm>
          <a:prstGeom prst="rect">
            <a:avLst/>
          </a:prstGeom>
          <a:noFill/>
          <a:ln w="9525">
            <a:noFill/>
            <a:miter lim="800000"/>
            <a:headEnd/>
            <a:tailEnd/>
          </a:ln>
        </p:spPr>
        <p:txBody>
          <a:bodyPr>
            <a:prstTxWarp prst="textNoShape">
              <a:avLst/>
            </a:prstTxWarp>
            <a:spAutoFit/>
          </a:bodyPr>
          <a:lstStyle/>
          <a:p>
            <a:r>
              <a:rPr lang="en-US" sz="2400"/>
              <a:t>4</a:t>
            </a:r>
          </a:p>
        </p:txBody>
      </p:sp>
      <p:sp>
        <p:nvSpPr>
          <p:cNvPr id="59424" name="Line 32"/>
          <p:cNvSpPr>
            <a:spLocks noChangeShapeType="1"/>
          </p:cNvSpPr>
          <p:nvPr/>
        </p:nvSpPr>
        <p:spPr bwMode="auto">
          <a:xfrm>
            <a:off x="4508500" y="29352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5" name="Line 33"/>
          <p:cNvSpPr>
            <a:spLocks noChangeShapeType="1"/>
          </p:cNvSpPr>
          <p:nvPr/>
        </p:nvSpPr>
        <p:spPr bwMode="auto">
          <a:xfrm>
            <a:off x="1987550" y="29352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6" name="Line 34"/>
          <p:cNvSpPr>
            <a:spLocks noChangeShapeType="1"/>
          </p:cNvSpPr>
          <p:nvPr/>
        </p:nvSpPr>
        <p:spPr bwMode="auto">
          <a:xfrm>
            <a:off x="3478213" y="4703763"/>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7" name="Line 35"/>
          <p:cNvSpPr>
            <a:spLocks noChangeShapeType="1"/>
          </p:cNvSpPr>
          <p:nvPr/>
        </p:nvSpPr>
        <p:spPr bwMode="auto">
          <a:xfrm>
            <a:off x="7127875" y="4700588"/>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9428" name="AutoShape 36"/>
          <p:cNvSpPr>
            <a:spLocks noChangeArrowheads="1"/>
          </p:cNvSpPr>
          <p:nvPr/>
        </p:nvSpPr>
        <p:spPr bwMode="auto">
          <a:xfrm>
            <a:off x="2708275" y="2890838"/>
            <a:ext cx="225425" cy="90487"/>
          </a:xfrm>
          <a:prstGeom prst="rightArrow">
            <a:avLst>
              <a:gd name="adj1" fmla="val 50000"/>
              <a:gd name="adj2" fmla="val 62281"/>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29" name="AutoShape 37"/>
          <p:cNvSpPr>
            <a:spLocks noChangeArrowheads="1"/>
          </p:cNvSpPr>
          <p:nvPr/>
        </p:nvSpPr>
        <p:spPr bwMode="auto">
          <a:xfrm>
            <a:off x="5902325" y="4659313"/>
            <a:ext cx="225425" cy="90487"/>
          </a:xfrm>
          <a:prstGeom prst="rightArrow">
            <a:avLst>
              <a:gd name="adj1" fmla="val 50000"/>
              <a:gd name="adj2" fmla="val 62281"/>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30" name="Text Box 38"/>
          <p:cNvSpPr txBox="1">
            <a:spLocks noChangeArrowheads="1"/>
          </p:cNvSpPr>
          <p:nvPr/>
        </p:nvSpPr>
        <p:spPr bwMode="auto">
          <a:xfrm>
            <a:off x="7812088" y="3475038"/>
            <a:ext cx="381000" cy="457200"/>
          </a:xfrm>
          <a:prstGeom prst="rect">
            <a:avLst/>
          </a:prstGeom>
          <a:noFill/>
          <a:ln w="9525">
            <a:noFill/>
            <a:miter lim="800000"/>
            <a:headEnd/>
            <a:tailEnd/>
          </a:ln>
        </p:spPr>
        <p:txBody>
          <a:bodyPr>
            <a:prstTxWarp prst="textNoShape">
              <a:avLst/>
            </a:prstTxWarp>
            <a:spAutoFit/>
          </a:bodyPr>
          <a:lstStyle/>
          <a:p>
            <a:r>
              <a:rPr lang="en-US" sz="2400"/>
              <a:t>6</a:t>
            </a:r>
          </a:p>
        </p:txBody>
      </p:sp>
      <p:sp>
        <p:nvSpPr>
          <p:cNvPr id="59431" name="AutoShape 39"/>
          <p:cNvSpPr>
            <a:spLocks noChangeArrowheads="1"/>
          </p:cNvSpPr>
          <p:nvPr/>
        </p:nvSpPr>
        <p:spPr bwMode="auto">
          <a:xfrm>
            <a:off x="8091488" y="2844800"/>
            <a:ext cx="225425" cy="90488"/>
          </a:xfrm>
          <a:prstGeom prst="rightArrow">
            <a:avLst>
              <a:gd name="adj1" fmla="val 50000"/>
              <a:gd name="adj2" fmla="val 62280"/>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9432" name="Line 40"/>
          <p:cNvSpPr>
            <a:spLocks noChangeShapeType="1"/>
          </p:cNvSpPr>
          <p:nvPr/>
        </p:nvSpPr>
        <p:spPr bwMode="auto">
          <a:xfrm flipV="1">
            <a:off x="7008813" y="3205163"/>
            <a:ext cx="128587"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9433" name="Rectangle 41"/>
          <p:cNvSpPr>
            <a:spLocks noChangeArrowheads="1"/>
          </p:cNvSpPr>
          <p:nvPr/>
        </p:nvSpPr>
        <p:spPr bwMode="auto">
          <a:xfrm>
            <a:off x="482600" y="3048000"/>
            <a:ext cx="1612900" cy="344488"/>
          </a:xfrm>
          <a:prstGeom prst="rect">
            <a:avLst/>
          </a:prstGeom>
          <a:gradFill rotWithShape="1">
            <a:gsLst>
              <a:gs pos="0">
                <a:srgbClr val="FFFF99"/>
              </a:gs>
              <a:gs pos="50000">
                <a:srgbClr val="767647"/>
              </a:gs>
              <a:gs pos="100000">
                <a:srgbClr val="FFFF99"/>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34" name="Rectangle 42"/>
          <p:cNvSpPr>
            <a:spLocks noChangeArrowheads="1"/>
          </p:cNvSpPr>
          <p:nvPr/>
        </p:nvSpPr>
        <p:spPr bwMode="auto">
          <a:xfrm>
            <a:off x="2095500" y="3048000"/>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5" name="Rectangle 43"/>
          <p:cNvSpPr>
            <a:spLocks noChangeArrowheads="1"/>
          </p:cNvSpPr>
          <p:nvPr/>
        </p:nvSpPr>
        <p:spPr bwMode="auto">
          <a:xfrm>
            <a:off x="1922463" y="4873625"/>
            <a:ext cx="1612900" cy="344488"/>
          </a:xfrm>
          <a:prstGeom prst="rect">
            <a:avLst/>
          </a:prstGeom>
          <a:gradFill rotWithShape="1">
            <a:gsLst>
              <a:gs pos="0">
                <a:srgbClr val="FFFF99"/>
              </a:gs>
              <a:gs pos="50000">
                <a:srgbClr val="767647"/>
              </a:gs>
              <a:gs pos="100000">
                <a:srgbClr val="FFFF99"/>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36" name="AutoShape 44" descr="Wide upward diagonal"/>
          <p:cNvSpPr>
            <a:spLocks noChangeArrowheads="1"/>
          </p:cNvSpPr>
          <p:nvPr/>
        </p:nvSpPr>
        <p:spPr bwMode="auto">
          <a:xfrm rot="5400000" flipH="1">
            <a:off x="1382713" y="4664075"/>
            <a:ext cx="346075" cy="765175"/>
          </a:xfrm>
          <a:prstGeom prst="flowChartDocumen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59437" name="Rectangle 45"/>
          <p:cNvSpPr>
            <a:spLocks noChangeArrowheads="1"/>
          </p:cNvSpPr>
          <p:nvPr/>
        </p:nvSpPr>
        <p:spPr bwMode="auto">
          <a:xfrm>
            <a:off x="3535363" y="4873625"/>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8" name="Rectangle 46"/>
          <p:cNvSpPr>
            <a:spLocks noChangeArrowheads="1"/>
          </p:cNvSpPr>
          <p:nvPr/>
        </p:nvSpPr>
        <p:spPr bwMode="auto">
          <a:xfrm>
            <a:off x="4514850" y="3046413"/>
            <a:ext cx="57150" cy="34448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39" name="Rectangle 47"/>
          <p:cNvSpPr>
            <a:spLocks noChangeArrowheads="1"/>
          </p:cNvSpPr>
          <p:nvPr/>
        </p:nvSpPr>
        <p:spPr bwMode="auto">
          <a:xfrm>
            <a:off x="2786063" y="3046413"/>
            <a:ext cx="57150" cy="344487"/>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150576" name="Rectangle 48"/>
          <p:cNvSpPr>
            <a:spLocks noChangeArrowheads="1"/>
          </p:cNvSpPr>
          <p:nvPr/>
        </p:nvSpPr>
        <p:spPr bwMode="auto">
          <a:xfrm>
            <a:off x="2843213" y="3046413"/>
            <a:ext cx="806450" cy="344487"/>
          </a:xfrm>
          <a:prstGeom prst="rect">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sp>
        <p:nvSpPr>
          <p:cNvPr id="59441" name="Rectangle 49"/>
          <p:cNvSpPr>
            <a:spLocks noChangeArrowheads="1"/>
          </p:cNvSpPr>
          <p:nvPr/>
        </p:nvSpPr>
        <p:spPr bwMode="auto">
          <a:xfrm>
            <a:off x="4168775" y="3046413"/>
            <a:ext cx="346075" cy="344487"/>
          </a:xfrm>
          <a:prstGeom prst="rect">
            <a:avLst/>
          </a:prstGeom>
          <a:gradFill rotWithShape="1">
            <a:gsLst>
              <a:gs pos="0">
                <a:srgbClr val="FF00FF"/>
              </a:gs>
              <a:gs pos="50000">
                <a:srgbClr val="760076"/>
              </a:gs>
              <a:gs pos="100000">
                <a:srgbClr val="FF00FF"/>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2" name="Rectangle 50"/>
          <p:cNvSpPr>
            <a:spLocks noChangeArrowheads="1"/>
          </p:cNvSpPr>
          <p:nvPr/>
        </p:nvSpPr>
        <p:spPr bwMode="auto">
          <a:xfrm>
            <a:off x="4572000" y="3046413"/>
            <a:ext cx="346075" cy="344487"/>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3" name="Rectangle 51"/>
          <p:cNvSpPr>
            <a:spLocks noChangeArrowheads="1"/>
          </p:cNvSpPr>
          <p:nvPr/>
        </p:nvSpPr>
        <p:spPr bwMode="auto">
          <a:xfrm>
            <a:off x="6819900" y="4873625"/>
            <a:ext cx="346075" cy="344488"/>
          </a:xfrm>
          <a:prstGeom prst="rect">
            <a:avLst/>
          </a:prstGeom>
          <a:gradFill rotWithShape="1">
            <a:gsLst>
              <a:gs pos="0">
                <a:srgbClr val="FF00FF"/>
              </a:gs>
              <a:gs pos="50000">
                <a:srgbClr val="760076"/>
              </a:gs>
              <a:gs pos="100000">
                <a:srgbClr val="FF00FF"/>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4" name="Rectangle 52"/>
          <p:cNvSpPr>
            <a:spLocks noChangeArrowheads="1"/>
          </p:cNvSpPr>
          <p:nvPr/>
        </p:nvSpPr>
        <p:spPr bwMode="auto">
          <a:xfrm>
            <a:off x="3592513" y="4873625"/>
            <a:ext cx="346075" cy="344488"/>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5" name="Rectangle 53"/>
          <p:cNvSpPr>
            <a:spLocks noChangeArrowheads="1"/>
          </p:cNvSpPr>
          <p:nvPr/>
        </p:nvSpPr>
        <p:spPr bwMode="auto">
          <a:xfrm>
            <a:off x="3938588" y="4873625"/>
            <a:ext cx="1036637" cy="346075"/>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46" name="Rectangle 54"/>
          <p:cNvSpPr>
            <a:spLocks noChangeArrowheads="1"/>
          </p:cNvSpPr>
          <p:nvPr/>
        </p:nvSpPr>
        <p:spPr bwMode="auto">
          <a:xfrm>
            <a:off x="8143875" y="3046413"/>
            <a:ext cx="57150" cy="344487"/>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59447" name="Rectangle 55"/>
          <p:cNvSpPr>
            <a:spLocks noChangeArrowheads="1"/>
          </p:cNvSpPr>
          <p:nvPr/>
        </p:nvSpPr>
        <p:spPr bwMode="auto">
          <a:xfrm>
            <a:off x="8201025" y="3046413"/>
            <a:ext cx="633413" cy="346075"/>
          </a:xfrm>
          <a:prstGeom prst="rect">
            <a:avLst/>
          </a:prstGeom>
          <a:gradFill rotWithShape="1">
            <a:gsLst>
              <a:gs pos="0">
                <a:srgbClr val="00FF00"/>
              </a:gs>
              <a:gs pos="50000">
                <a:srgbClr val="007600"/>
              </a:gs>
              <a:gs pos="100000">
                <a:srgbClr val="00FF00"/>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8" name="Rectangle 56"/>
          <p:cNvSpPr>
            <a:spLocks noChangeArrowheads="1"/>
          </p:cNvSpPr>
          <p:nvPr/>
        </p:nvSpPr>
        <p:spPr bwMode="auto">
          <a:xfrm>
            <a:off x="7164388" y="3046413"/>
            <a:ext cx="979487" cy="346075"/>
          </a:xfrm>
          <a:prstGeom prst="rect">
            <a:avLst/>
          </a:prstGeom>
          <a:gradFill rotWithShape="1">
            <a:gsLst>
              <a:gs pos="0">
                <a:srgbClr val="00FF00"/>
              </a:gs>
              <a:gs pos="50000">
                <a:srgbClr val="007600"/>
              </a:gs>
              <a:gs pos="100000">
                <a:srgbClr val="00FF00"/>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49" name="Rectangle 57"/>
          <p:cNvSpPr>
            <a:spLocks noChangeArrowheads="1"/>
          </p:cNvSpPr>
          <p:nvPr/>
        </p:nvSpPr>
        <p:spPr bwMode="auto">
          <a:xfrm>
            <a:off x="5954713" y="4873625"/>
            <a:ext cx="57150" cy="346075"/>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endParaRPr lang="en-US"/>
          </a:p>
        </p:txBody>
      </p:sp>
      <p:sp>
        <p:nvSpPr>
          <p:cNvPr id="59450" name="Rectangle 58"/>
          <p:cNvSpPr>
            <a:spLocks noChangeArrowheads="1"/>
          </p:cNvSpPr>
          <p:nvPr/>
        </p:nvSpPr>
        <p:spPr bwMode="auto">
          <a:xfrm>
            <a:off x="4975225" y="4873625"/>
            <a:ext cx="979488" cy="346075"/>
          </a:xfrm>
          <a:prstGeom prst="rect">
            <a:avLst/>
          </a:prstGeom>
          <a:gradFill rotWithShape="1">
            <a:gsLst>
              <a:gs pos="0">
                <a:srgbClr val="00FF00"/>
              </a:gs>
              <a:gs pos="50000">
                <a:srgbClr val="007600"/>
              </a:gs>
              <a:gs pos="100000">
                <a:srgbClr val="00FF00"/>
              </a:gs>
            </a:gsLst>
            <a:lin ang="18900000" scaled="1"/>
          </a:gradFill>
          <a:ln w="9525">
            <a:solidFill>
              <a:schemeClr val="tx1"/>
            </a:solidFill>
            <a:miter lim="800000"/>
            <a:headEnd/>
            <a:tailEnd/>
          </a:ln>
        </p:spPr>
        <p:txBody>
          <a:bodyPr wrap="none" anchor="ctr">
            <a:prstTxWarp prst="textNoShape">
              <a:avLst/>
            </a:prstTxWarp>
          </a:bodyPr>
          <a:lstStyle/>
          <a:p>
            <a:endParaRPr lang="en-US"/>
          </a:p>
        </p:txBody>
      </p:sp>
      <p:sp>
        <p:nvSpPr>
          <p:cNvPr id="150587" name="Rectangle 59"/>
          <p:cNvSpPr>
            <a:spLocks noChangeArrowheads="1"/>
          </p:cNvSpPr>
          <p:nvPr/>
        </p:nvSpPr>
        <p:spPr bwMode="auto">
          <a:xfrm>
            <a:off x="6011863" y="4873625"/>
            <a:ext cx="806450" cy="344488"/>
          </a:xfrm>
          <a:prstGeom prst="rect">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p>
        </p:txBody>
      </p:sp>
      <p:sp>
        <p:nvSpPr>
          <p:cNvPr id="59452" name="Rectangle 60"/>
          <p:cNvSpPr>
            <a:spLocks noChangeArrowheads="1"/>
          </p:cNvSpPr>
          <p:nvPr/>
        </p:nvSpPr>
        <p:spPr bwMode="auto">
          <a:xfrm>
            <a:off x="7223125" y="4873625"/>
            <a:ext cx="346075" cy="344488"/>
          </a:xfrm>
          <a:prstGeom prst="rect">
            <a:avLst/>
          </a:prstGeom>
          <a:gradFill rotWithShape="1">
            <a:gsLst>
              <a:gs pos="0">
                <a:srgbClr val="FF00FF"/>
              </a:gs>
              <a:gs pos="50000">
                <a:srgbClr val="760076"/>
              </a:gs>
              <a:gs pos="100000">
                <a:srgbClr val="FF00FF"/>
              </a:gs>
            </a:gsLst>
            <a:lin ang="2700000" scaled="1"/>
          </a:gradFill>
          <a:ln w="9525">
            <a:solidFill>
              <a:schemeClr val="tx1"/>
            </a:solidFill>
            <a:miter lim="800000"/>
            <a:headEnd/>
            <a:tailEnd/>
          </a:ln>
        </p:spPr>
        <p:txBody>
          <a:bodyPr wrap="none" anchor="ctr">
            <a:prstTxWarp prst="textNoShape">
              <a:avLst/>
            </a:prstTxWarp>
          </a:bodyPr>
          <a:lstStyle/>
          <a:p>
            <a:endParaRPr lang="en-US"/>
          </a:p>
        </p:txBody>
      </p:sp>
      <p:sp>
        <p:nvSpPr>
          <p:cNvPr id="59453" name="Rectangle 61"/>
          <p:cNvSpPr>
            <a:spLocks noChangeArrowheads="1"/>
          </p:cNvSpPr>
          <p:nvPr/>
        </p:nvSpPr>
        <p:spPr bwMode="auto">
          <a:xfrm>
            <a:off x="7164388" y="4873625"/>
            <a:ext cx="57150" cy="34448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59454" name="AutoShape 62"/>
          <p:cNvSpPr>
            <a:spLocks noChangeArrowheads="1"/>
          </p:cNvSpPr>
          <p:nvPr/>
        </p:nvSpPr>
        <p:spPr bwMode="auto">
          <a:xfrm rot="-5400000">
            <a:off x="7481094" y="4960144"/>
            <a:ext cx="346075" cy="173037"/>
          </a:xfrm>
          <a:prstGeom prst="flowChartDocumen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55" name="Text Box 63"/>
          <p:cNvSpPr txBox="1">
            <a:spLocks noChangeArrowheads="1"/>
          </p:cNvSpPr>
          <p:nvPr/>
        </p:nvSpPr>
        <p:spPr bwMode="auto">
          <a:xfrm>
            <a:off x="8051800" y="1704975"/>
            <a:ext cx="623888" cy="823913"/>
          </a:xfrm>
          <a:prstGeom prst="rect">
            <a:avLst/>
          </a:prstGeom>
          <a:noFill/>
          <a:ln w="9525">
            <a:noFill/>
            <a:miter lim="800000"/>
            <a:headEnd/>
            <a:tailEnd/>
          </a:ln>
        </p:spPr>
        <p:txBody>
          <a:bodyPr wrap="none">
            <a:prstTxWarp prst="textNoShape">
              <a:avLst/>
            </a:prstTxWarp>
            <a:spAutoFit/>
          </a:bodyPr>
          <a:lstStyle/>
          <a:p>
            <a:r>
              <a:rPr lang="en-US" sz="4800" b="1"/>
              <a:t>A</a:t>
            </a:r>
          </a:p>
        </p:txBody>
      </p:sp>
      <p:sp>
        <p:nvSpPr>
          <p:cNvPr id="59456" name="Text Box 64"/>
          <p:cNvSpPr txBox="1">
            <a:spLocks noChangeArrowheads="1"/>
          </p:cNvSpPr>
          <p:nvPr/>
        </p:nvSpPr>
        <p:spPr bwMode="auto">
          <a:xfrm>
            <a:off x="2349500" y="376238"/>
            <a:ext cx="4762500" cy="579437"/>
          </a:xfrm>
          <a:prstGeom prst="rect">
            <a:avLst/>
          </a:prstGeom>
          <a:noFill/>
          <a:ln w="9525">
            <a:noFill/>
            <a:miter lim="800000"/>
            <a:headEnd/>
            <a:tailEnd/>
          </a:ln>
        </p:spPr>
        <p:txBody>
          <a:bodyPr wrap="none">
            <a:prstTxWarp prst="textNoShape">
              <a:avLst/>
            </a:prstTxWarp>
            <a:spAutoFit/>
          </a:bodyPr>
          <a:lstStyle/>
          <a:p>
            <a:r>
              <a:rPr lang="en-US" sz="3200" b="1"/>
              <a:t>Partial exon scrambling</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sz="3200" dirty="0" smtClean="0">
                <a:solidFill>
                  <a:srgbClr val="CC0000"/>
                </a:solidFill>
              </a:rPr>
              <a:t>Mammalian chromosomes are mosaic and </a:t>
            </a:r>
            <a:br>
              <a:rPr lang="en-US" sz="3200" dirty="0" smtClean="0">
                <a:solidFill>
                  <a:srgbClr val="CC0000"/>
                </a:solidFill>
              </a:rPr>
            </a:br>
            <a:r>
              <a:rPr lang="en-US" sz="3200" dirty="0">
                <a:solidFill>
                  <a:srgbClr val="CC0000"/>
                </a:solidFill>
              </a:rPr>
              <a:t>resulted from numerous</a:t>
            </a:r>
            <a:r>
              <a:rPr lang="en-US" sz="3200" dirty="0" smtClean="0">
                <a:solidFill>
                  <a:srgbClr val="CC0000"/>
                </a:solidFill>
              </a:rPr>
              <a:t> </a:t>
            </a:r>
            <a:r>
              <a:rPr lang="en-US" sz="3200" dirty="0" err="1" smtClean="0">
                <a:solidFill>
                  <a:srgbClr val="CC0000"/>
                </a:solidFill>
              </a:rPr>
              <a:t>recombinations</a:t>
            </a:r>
            <a:r>
              <a:rPr lang="en-US" sz="3200" dirty="0" smtClean="0">
                <a:solidFill>
                  <a:srgbClr val="CC0000"/>
                </a:solidFill>
              </a:rPr>
              <a:t> </a:t>
            </a:r>
            <a:endParaRPr lang="en-US" sz="3200" dirty="0">
              <a:solidFill>
                <a:srgbClr val="CC0000"/>
              </a:solidFill>
            </a:endParaRPr>
          </a:p>
        </p:txBody>
      </p:sp>
      <p:sp>
        <p:nvSpPr>
          <p:cNvPr id="75779" name="Rectangle 3"/>
          <p:cNvSpPr>
            <a:spLocks noGrp="1" noChangeArrowheads="1"/>
          </p:cNvSpPr>
          <p:nvPr>
            <p:ph type="body" idx="1"/>
          </p:nvPr>
        </p:nvSpPr>
        <p:spPr>
          <a:xfrm>
            <a:off x="457200" y="2268912"/>
            <a:ext cx="8229600" cy="2534114"/>
          </a:xfrm>
        </p:spPr>
        <p:txBody>
          <a:bodyPr/>
          <a:lstStyle/>
          <a:p>
            <a:pPr eaLnBrk="1" hangingPunct="1">
              <a:buFontTx/>
              <a:buNone/>
            </a:pPr>
            <a:r>
              <a:rPr lang="en-US" dirty="0"/>
              <a:t>Genomic maps of human and </a:t>
            </a:r>
            <a:r>
              <a:rPr lang="en-US" dirty="0" smtClean="0"/>
              <a:t>mouse at NCBI</a:t>
            </a:r>
          </a:p>
          <a:p>
            <a:pPr eaLnBrk="1" hangingPunct="1">
              <a:buFontTx/>
              <a:buNone/>
            </a:pPr>
            <a:endParaRPr lang="en-US" dirty="0"/>
          </a:p>
          <a:p>
            <a:pPr eaLnBrk="1" hangingPunct="1">
              <a:buFontTx/>
              <a:buNone/>
            </a:pPr>
            <a:r>
              <a:rPr lang="en-US" sz="2600" dirty="0">
                <a:hlinkClick r:id="rId2"/>
              </a:rPr>
              <a:t>http://www.ncbi.nlm.nih.gov/projects/homology/maps/</a:t>
            </a:r>
            <a:endParaRPr lang="en-US" sz="2600" dirty="0"/>
          </a:p>
          <a:p>
            <a:pPr eaLnBrk="1" hangingPunct="1">
              <a:buFontTx/>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28527" y="2871559"/>
            <a:ext cx="6462761"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NCBI Homology maps</a:t>
            </a:r>
            <a:r>
              <a:rPr lang="en-US" sz="2222" dirty="0" smtClean="0">
                <a:effectLst>
                  <a:glow rad="228600">
                    <a:schemeClr val="accent2">
                      <a:alpha val="75000"/>
                    </a:schemeClr>
                  </a:glow>
                </a:effectLst>
              </a:rPr>
              <a:t/>
            </a:r>
            <a:br>
              <a:rPr lang="en-US" sz="2222" dirty="0" smtClean="0">
                <a:effectLst>
                  <a:glow rad="228600">
                    <a:schemeClr val="accent2">
                      <a:alpha val="75000"/>
                    </a:schemeClr>
                  </a:glow>
                </a:effectLst>
              </a:rPr>
            </a:br>
            <a:r>
              <a:rPr lang="en-US" sz="2222" dirty="0" smtClean="0">
                <a:effectLst>
                  <a:glow rad="228600">
                    <a:schemeClr val="accent2">
                      <a:alpha val="75000"/>
                    </a:schemeClr>
                  </a:glow>
                </a:effectLst>
                <a:hlinkClick r:id="rId2"/>
              </a:rPr>
              <a:t>http://www.ncbi.nlm.nih.gov/projects/homology/maps/</a:t>
            </a:r>
            <a:r>
              <a:rPr lang="en-US" sz="2222" dirty="0" smtClean="0">
                <a:effectLst>
                  <a:glow rad="228600">
                    <a:schemeClr val="accent2">
                      <a:alpha val="75000"/>
                    </a:schemeClr>
                  </a:glow>
                </a:effectLst>
              </a:rPr>
              <a:t> </a:t>
            </a:r>
            <a:endParaRPr lang="en-US" sz="2222" dirty="0">
              <a:effectLst>
                <a:glow rad="228600">
                  <a:schemeClr val="accent2">
                    <a:alpha val="75000"/>
                  </a:schemeClr>
                </a:glow>
              </a:effectLst>
            </a:endParaRPr>
          </a:p>
        </p:txBody>
      </p:sp>
      <p:pic>
        <p:nvPicPr>
          <p:cNvPr id="4" name="Picture 3" descr="Screen shot 2011-02-27 at 6.56.14 PM.png"/>
          <p:cNvPicPr>
            <a:picLocks noChangeAspect="1"/>
          </p:cNvPicPr>
          <p:nvPr/>
        </p:nvPicPr>
        <p:blipFill>
          <a:blip r:embed="rId3"/>
          <a:stretch>
            <a:fillRect/>
          </a:stretch>
        </p:blipFill>
        <p:spPr>
          <a:xfrm>
            <a:off x="576788" y="0"/>
            <a:ext cx="653415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chr_duplications"/>
          <p:cNvPicPr>
            <a:picLocks noGrp="1" noChangeAspect="1" noChangeArrowheads="1"/>
          </p:cNvPicPr>
          <p:nvPr>
            <p:ph idx="1"/>
          </p:nvPr>
        </p:nvPicPr>
        <p:blipFill>
          <a:blip r:embed="rId2"/>
          <a:srcRect/>
          <a:stretch>
            <a:fillRect/>
          </a:stretch>
        </p:blipFill>
        <p:spPr>
          <a:xfrm>
            <a:off x="309563" y="30163"/>
            <a:ext cx="8777287" cy="5624512"/>
          </a:xfrm>
          <a:noFill/>
        </p:spPr>
      </p:pic>
      <p:sp>
        <p:nvSpPr>
          <p:cNvPr id="76803" name="Text Box 7"/>
          <p:cNvSpPr txBox="1">
            <a:spLocks noChangeArrowheads="1"/>
          </p:cNvSpPr>
          <p:nvPr/>
        </p:nvSpPr>
        <p:spPr bwMode="auto">
          <a:xfrm>
            <a:off x="280988" y="5618163"/>
            <a:ext cx="8582025" cy="1187450"/>
          </a:xfrm>
          <a:prstGeom prst="rect">
            <a:avLst/>
          </a:prstGeom>
          <a:noFill/>
          <a:ln w="9525">
            <a:noFill/>
            <a:miter lim="800000"/>
            <a:headEnd/>
            <a:tailEnd/>
          </a:ln>
        </p:spPr>
        <p:txBody>
          <a:bodyPr>
            <a:prstTxWarp prst="textNoShape">
              <a:avLst/>
            </a:prstTxWarp>
            <a:spAutoFit/>
          </a:bodyPr>
          <a:lstStyle/>
          <a:p>
            <a:r>
              <a:rPr lang="en-US" sz="2400" dirty="0"/>
              <a:t>Segmental duplications between chromosomes in the human genome. The 24 panels show the 1077 duplicated blocks of genes, containing 10,310 pairs of genes in total.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Figure 2 Patterns of </a:t>
            </a:r>
            <a:r>
              <a:rPr lang="en-GB" sz="1500" b="1" dirty="0" err="1">
                <a:solidFill>
                  <a:srgbClr val="000000"/>
                </a:solidFill>
                <a:latin typeface="Arial" charset="0"/>
                <a:ea typeface="msgothic" charset="0"/>
                <a:cs typeface="msgothic" charset="0"/>
              </a:rPr>
              <a:t>intrachromosomal</a:t>
            </a:r>
            <a:r>
              <a:rPr lang="en-GB" sz="1500" b="1" dirty="0">
                <a:solidFill>
                  <a:srgbClr val="000000"/>
                </a:solidFill>
                <a:latin typeface="Arial" charset="0"/>
                <a:ea typeface="msgothic" charset="0"/>
                <a:cs typeface="msgothic" charset="0"/>
              </a:rPr>
              <a:t> and </a:t>
            </a:r>
            <a:r>
              <a:rPr lang="en-GB" sz="1500" b="1" dirty="0" err="1">
                <a:solidFill>
                  <a:srgbClr val="000000"/>
                </a:solidFill>
                <a:latin typeface="Arial" charset="0"/>
                <a:ea typeface="msgothic" charset="0"/>
                <a:cs typeface="msgothic" charset="0"/>
              </a:rPr>
              <a:t>interchromosomal</a:t>
            </a:r>
            <a:r>
              <a:rPr lang="en-GB" sz="1500" b="1" dirty="0">
                <a:solidFill>
                  <a:srgbClr val="000000"/>
                </a:solidFill>
                <a:latin typeface="Arial" charset="0"/>
                <a:ea typeface="msgothic" charset="0"/>
                <a:cs typeface="msgothic" charset="0"/>
              </a:rPr>
              <a:t> duplication (≥10 kb; ≥95%).</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286720" y="979303"/>
            <a:ext cx="4573440" cy="4893634"/>
          </a:xfrm>
          <a:prstGeom prst="rect">
            <a:avLst/>
          </a:prstGeom>
          <a:noFill/>
          <a:ln w="9525">
            <a:noFill/>
            <a:round/>
            <a:headEnd/>
            <a:tailEnd/>
          </a:ln>
          <a:effectLst/>
        </p:spPr>
      </p:pic>
      <p:sp>
        <p:nvSpPr>
          <p:cNvPr id="3076" name="Text Box 4"/>
          <p:cNvSpPr txBox="1">
            <a:spLocks noChangeArrowheads="1"/>
          </p:cNvSpPr>
          <p:nvPr/>
        </p:nvSpPr>
        <p:spPr bwMode="auto">
          <a:xfrm>
            <a:off x="228672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J A Bailey et al. Science 2002;297:1003-1007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900" dirty="0" smtClean="0"/>
              <a:t>Hot and cold spots for homologous recombination </a:t>
            </a:r>
            <a:r>
              <a:rPr lang="en-US" sz="2300" dirty="0" smtClean="0">
                <a:hlinkClick r:id="rId2"/>
              </a:rPr>
              <a:t>http://hapmap.ncbi.nlm.nih.gov/downloads/recombination/</a:t>
            </a:r>
            <a:r>
              <a:rPr lang="en-US" sz="2300" dirty="0" smtClean="0"/>
              <a:t>  </a:t>
            </a:r>
            <a:endParaRPr lang="en-US" sz="2300" dirty="0"/>
          </a:p>
        </p:txBody>
      </p:sp>
      <p:graphicFrame>
        <p:nvGraphicFramePr>
          <p:cNvPr id="4" name="Content Placeholder 3"/>
          <p:cNvGraphicFramePr>
            <a:graphicFrameLocks noGrp="1"/>
          </p:cNvGraphicFramePr>
          <p:nvPr>
            <p:ph idx="1"/>
          </p:nvPr>
        </p:nvGraphicFramePr>
        <p:xfrm>
          <a:off x="457200" y="1600200"/>
          <a:ext cx="8229600" cy="1010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Physical</a:t>
                      </a:r>
                      <a:r>
                        <a:rPr lang="en-US" baseline="0" dirty="0" smtClean="0"/>
                        <a:t> map</a:t>
                      </a:r>
                    </a:p>
                    <a:p>
                      <a:r>
                        <a:rPr lang="en-US" baseline="0" dirty="0" smtClean="0"/>
                        <a:t> (position in nucleotides)</a:t>
                      </a:r>
                      <a:endParaRPr lang="en-US" dirty="0"/>
                    </a:p>
                  </a:txBody>
                  <a:tcPr/>
                </a:tc>
                <a:tc>
                  <a:txBody>
                    <a:bodyPr/>
                    <a:lstStyle/>
                    <a:p>
                      <a:r>
                        <a:rPr lang="en-US" dirty="0" smtClean="0"/>
                        <a:t>Ratio</a:t>
                      </a:r>
                      <a:r>
                        <a:rPr lang="en-US" baseline="0" dirty="0" smtClean="0"/>
                        <a:t>  [ </a:t>
                      </a:r>
                      <a:r>
                        <a:rPr lang="en-US" baseline="0" dirty="0" err="1" smtClean="0"/>
                        <a:t>cM</a:t>
                      </a:r>
                      <a:r>
                        <a:rPr lang="en-US" baseline="0" dirty="0" smtClean="0"/>
                        <a:t> / Mb]</a:t>
                      </a:r>
                      <a:endParaRPr lang="en-US" dirty="0"/>
                    </a:p>
                  </a:txBody>
                  <a:tcPr/>
                </a:tc>
                <a:tc>
                  <a:txBody>
                    <a:bodyPr/>
                    <a:lstStyle/>
                    <a:p>
                      <a:r>
                        <a:rPr lang="en-US" dirty="0" smtClean="0"/>
                        <a:t>Genetic map</a:t>
                      </a:r>
                    </a:p>
                    <a:p>
                      <a:r>
                        <a:rPr lang="en-US" dirty="0" smtClean="0"/>
                        <a:t>Position in </a:t>
                      </a:r>
                      <a:r>
                        <a:rPr lang="en-US" dirty="0" err="1" smtClean="0"/>
                        <a:t>centiMorgans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708516" y="4034970"/>
            <a:ext cx="7668911" cy="369332"/>
          </a:xfrm>
          <a:prstGeom prst="rect">
            <a:avLst/>
          </a:prstGeom>
          <a:noFill/>
        </p:spPr>
        <p:txBody>
          <a:bodyPr wrap="none" rtlCol="0">
            <a:spAutoFit/>
          </a:bodyPr>
          <a:lstStyle/>
          <a:p>
            <a:r>
              <a:rPr lang="en-US" dirty="0" smtClean="0"/>
              <a:t>1,021,403                                     </a:t>
            </a:r>
            <a:r>
              <a:rPr lang="en-US" b="1" dirty="0" smtClean="0">
                <a:solidFill>
                  <a:srgbClr val="0000FF"/>
                </a:solidFill>
              </a:rPr>
              <a:t>0.2587157271</a:t>
            </a:r>
            <a:r>
              <a:rPr lang="en-US" dirty="0" smtClean="0"/>
              <a:t>                                    0.4358957457</a:t>
            </a:r>
            <a:endParaRPr lang="en-US" dirty="0"/>
          </a:p>
        </p:txBody>
      </p:sp>
      <p:sp>
        <p:nvSpPr>
          <p:cNvPr id="6" name="TextBox 5"/>
          <p:cNvSpPr txBox="1"/>
          <p:nvPr/>
        </p:nvSpPr>
        <p:spPr>
          <a:xfrm>
            <a:off x="637569" y="3639851"/>
            <a:ext cx="7674321" cy="369332"/>
          </a:xfrm>
          <a:prstGeom prst="rect">
            <a:avLst/>
          </a:prstGeom>
          <a:noFill/>
        </p:spPr>
        <p:txBody>
          <a:bodyPr wrap="none" rtlCol="0">
            <a:spAutoFit/>
          </a:bodyPr>
          <a:lstStyle/>
          <a:p>
            <a:r>
              <a:rPr lang="en-US" dirty="0" smtClean="0"/>
              <a:t>2,108,219                                      </a:t>
            </a:r>
            <a:r>
              <a:rPr lang="en-US" b="1" dirty="0" smtClean="0">
                <a:solidFill>
                  <a:srgbClr val="FF0000"/>
                </a:solidFill>
              </a:rPr>
              <a:t>11.3590716646</a:t>
            </a:r>
            <a:r>
              <a:rPr lang="en-US" dirty="0" smtClean="0"/>
              <a:t>                                 1.873665397</a:t>
            </a:r>
            <a:endParaRPr lang="en-US" dirty="0"/>
          </a:p>
        </p:txBody>
      </p:sp>
      <p:sp>
        <p:nvSpPr>
          <p:cNvPr id="7" name="TextBox 6"/>
          <p:cNvSpPr txBox="1"/>
          <p:nvPr/>
        </p:nvSpPr>
        <p:spPr>
          <a:xfrm>
            <a:off x="660400" y="2682681"/>
            <a:ext cx="7531517" cy="646331"/>
          </a:xfrm>
          <a:prstGeom prst="rect">
            <a:avLst/>
          </a:prstGeom>
          <a:noFill/>
        </p:spPr>
        <p:txBody>
          <a:bodyPr wrap="none" rtlCol="0">
            <a:spAutoFit/>
          </a:bodyPr>
          <a:lstStyle/>
          <a:p>
            <a:r>
              <a:rPr lang="en-US" dirty="0" smtClean="0"/>
              <a:t>1640705					 1.2602869151 				1.0447704391</a:t>
            </a:r>
          </a:p>
          <a:p>
            <a:r>
              <a:rPr lang="en-US" dirty="0" smtClean="0"/>
              <a:t>1643532					 1.1823811803 				1.0483332702</a:t>
            </a:r>
            <a:endParaRPr lang="en-US" dirty="0"/>
          </a:p>
        </p:txBody>
      </p:sp>
      <p:pic>
        <p:nvPicPr>
          <p:cNvPr id="8" name="Picture 7" descr="Screen shot 2011-03-02 at 8.50.18 PM.png"/>
          <p:cNvPicPr>
            <a:picLocks noChangeAspect="1"/>
          </p:cNvPicPr>
          <p:nvPr/>
        </p:nvPicPr>
        <p:blipFill>
          <a:blip r:embed="rId3"/>
          <a:stretch>
            <a:fillRect/>
          </a:stretch>
        </p:blipFill>
        <p:spPr>
          <a:xfrm>
            <a:off x="1821542" y="4796057"/>
            <a:ext cx="5311095" cy="1798646"/>
          </a:xfrm>
          <a:prstGeom prst="rect">
            <a:avLst/>
          </a:prstGeom>
        </p:spPr>
      </p:pic>
      <p:sp>
        <p:nvSpPr>
          <p:cNvPr id="9" name="TextBox 8"/>
          <p:cNvSpPr txBox="1"/>
          <p:nvPr/>
        </p:nvSpPr>
        <p:spPr>
          <a:xfrm>
            <a:off x="6676570" y="3314498"/>
            <a:ext cx="1415810" cy="369332"/>
          </a:xfrm>
          <a:prstGeom prst="rect">
            <a:avLst/>
          </a:prstGeom>
          <a:noFill/>
        </p:spPr>
        <p:txBody>
          <a:bodyPr wrap="none" rtlCol="0">
            <a:spAutoFit/>
          </a:bodyPr>
          <a:lstStyle/>
          <a:p>
            <a:r>
              <a:rPr lang="en-US" b="1" dirty="0" smtClean="0"/>
              <a:t>0.003563 </a:t>
            </a:r>
            <a:r>
              <a:rPr lang="en-US" b="1" dirty="0" err="1" smtClean="0"/>
              <a:t>cM</a:t>
            </a:r>
            <a:endParaRPr lang="en-US" b="1" dirty="0"/>
          </a:p>
        </p:txBody>
      </p:sp>
      <p:sp>
        <p:nvSpPr>
          <p:cNvPr id="10" name="TextBox 9"/>
          <p:cNvSpPr txBox="1"/>
          <p:nvPr/>
        </p:nvSpPr>
        <p:spPr>
          <a:xfrm>
            <a:off x="660400" y="3314498"/>
            <a:ext cx="1443086" cy="369332"/>
          </a:xfrm>
          <a:prstGeom prst="rect">
            <a:avLst/>
          </a:prstGeom>
          <a:noFill/>
        </p:spPr>
        <p:txBody>
          <a:bodyPr wrap="none" rtlCol="0">
            <a:spAutoFit/>
          </a:bodyPr>
          <a:lstStyle/>
          <a:p>
            <a:r>
              <a:rPr lang="en-US" b="1" dirty="0" smtClean="0"/>
              <a:t>0.002827 Mb</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Origin of novel genes by DNA recombination</a:t>
            </a:r>
            <a:endParaRPr lang="en-US" dirty="0"/>
          </a:p>
        </p:txBody>
      </p:sp>
      <p:pic>
        <p:nvPicPr>
          <p:cNvPr id="4" name="Content Placeholder 3" descr="gilbert"/>
          <p:cNvPicPr>
            <a:picLocks noGrp="1" noChangeAspect="1" noChangeArrowheads="1"/>
          </p:cNvPicPr>
          <p:nvPr>
            <p:ph idx="1"/>
          </p:nvPr>
        </p:nvPicPr>
        <p:blipFill>
          <a:blip r:embed="rId2"/>
          <a:srcRect t="-22447" b="-22447"/>
          <a:stretch>
            <a:fillRect/>
          </a:stretch>
        </p:blipFill>
        <p:spPr>
          <a:xfrm>
            <a:off x="185211" y="1417638"/>
            <a:ext cx="5096348" cy="5197193"/>
          </a:xfrm>
          <a:noFill/>
          <a:ln/>
        </p:spPr>
      </p:pic>
      <p:sp>
        <p:nvSpPr>
          <p:cNvPr id="7" name="Text Box 4"/>
          <p:cNvSpPr txBox="1">
            <a:spLocks noChangeArrowheads="1"/>
          </p:cNvSpPr>
          <p:nvPr/>
        </p:nvSpPr>
        <p:spPr bwMode="auto">
          <a:xfrm>
            <a:off x="5410200" y="2698880"/>
            <a:ext cx="3733800" cy="1708160"/>
          </a:xfrm>
          <a:prstGeom prst="rect">
            <a:avLst/>
          </a:prstGeom>
          <a:noFill/>
          <a:ln w="9525">
            <a:noFill/>
            <a:miter lim="800000"/>
            <a:headEnd/>
            <a:tailEnd/>
          </a:ln>
          <a:effectLst/>
        </p:spPr>
        <p:txBody>
          <a:bodyPr>
            <a:prstTxWarp prst="textNoShape">
              <a:avLst/>
            </a:prstTxWarp>
            <a:spAutoFit/>
          </a:bodyPr>
          <a:lstStyle/>
          <a:p>
            <a:pPr eaLnBrk="1" hangingPunct="1"/>
            <a:r>
              <a:rPr lang="en-US" sz="3100" dirty="0" smtClean="0">
                <a:latin typeface="Arial" charset="0"/>
              </a:rPr>
              <a:t>Walter Gilbert</a:t>
            </a:r>
          </a:p>
          <a:p>
            <a:r>
              <a:rPr lang="en-US" dirty="0" smtClean="0">
                <a:latin typeface="Arial" charset="0"/>
              </a:rPr>
              <a:t>The </a:t>
            </a:r>
            <a:r>
              <a:rPr lang="en-US" dirty="0">
                <a:latin typeface="Arial" charset="0"/>
              </a:rPr>
              <a:t>inventor of DNA</a:t>
            </a:r>
            <a:r>
              <a:rPr lang="en-US" dirty="0" smtClean="0">
                <a:latin typeface="Arial" charset="0"/>
              </a:rPr>
              <a:t> sequencing technique ( Nobel Prize 1982)</a:t>
            </a:r>
          </a:p>
          <a:p>
            <a:endParaRPr lang="en-US" dirty="0" smtClean="0">
              <a:latin typeface="Arial" charset="0"/>
            </a:endParaRPr>
          </a:p>
          <a:p>
            <a:r>
              <a:rPr lang="en-US" dirty="0" err="1" smtClean="0">
                <a:latin typeface="Arial" charset="0"/>
              </a:rPr>
              <a:t>Exon</a:t>
            </a:r>
            <a:r>
              <a:rPr lang="en-US" dirty="0" smtClean="0">
                <a:latin typeface="Arial" charset="0"/>
              </a:rPr>
              <a:t> shuffling theory 1978</a:t>
            </a: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343893"/>
            <a:ext cx="6400800" cy="1117600"/>
            <a:chOff x="240" y="3103"/>
            <a:chExt cx="4032" cy="704"/>
          </a:xfrm>
        </p:grpSpPr>
        <p:sp>
          <p:nvSpPr>
            <p:cNvPr id="68646" name="Rectangle 3"/>
            <p:cNvSpPr>
              <a:spLocks noChangeArrowheads="1"/>
            </p:cNvSpPr>
            <p:nvPr/>
          </p:nvSpPr>
          <p:spPr bwMode="auto">
            <a:xfrm>
              <a:off x="816" y="3663"/>
              <a:ext cx="288"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47" name="Rectangle 4"/>
            <p:cNvSpPr>
              <a:spLocks noChangeArrowheads="1"/>
            </p:cNvSpPr>
            <p:nvPr/>
          </p:nvSpPr>
          <p:spPr bwMode="auto">
            <a:xfrm>
              <a:off x="1248" y="3663"/>
              <a:ext cx="240" cy="144"/>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48" name="Rectangle 5"/>
            <p:cNvSpPr>
              <a:spLocks noChangeArrowheads="1"/>
            </p:cNvSpPr>
            <p:nvPr/>
          </p:nvSpPr>
          <p:spPr bwMode="auto">
            <a:xfrm>
              <a:off x="1632" y="3663"/>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49" name="Rectangle 6"/>
            <p:cNvSpPr>
              <a:spLocks noChangeArrowheads="1"/>
            </p:cNvSpPr>
            <p:nvPr/>
          </p:nvSpPr>
          <p:spPr bwMode="auto">
            <a:xfrm>
              <a:off x="1968" y="3663"/>
              <a:ext cx="192" cy="1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8650" name="Text Box 7"/>
            <p:cNvSpPr txBox="1">
              <a:spLocks noChangeArrowheads="1"/>
            </p:cNvSpPr>
            <p:nvPr/>
          </p:nvSpPr>
          <p:spPr bwMode="auto">
            <a:xfrm>
              <a:off x="1392" y="3103"/>
              <a:ext cx="1621" cy="365"/>
            </a:xfrm>
            <a:prstGeom prst="rect">
              <a:avLst/>
            </a:prstGeom>
            <a:noFill/>
            <a:ln w="9525">
              <a:noFill/>
              <a:miter lim="800000"/>
              <a:headEnd/>
              <a:tailEnd/>
            </a:ln>
          </p:spPr>
          <p:txBody>
            <a:bodyPr wrap="none">
              <a:prstTxWarp prst="textNoShape">
                <a:avLst/>
              </a:prstTxWarp>
              <a:spAutoFit/>
            </a:bodyPr>
            <a:lstStyle/>
            <a:p>
              <a:r>
                <a:rPr lang="en-US" sz="3200" dirty="0"/>
                <a:t>Modern gene</a:t>
              </a:r>
            </a:p>
          </p:txBody>
        </p:sp>
        <p:sp>
          <p:nvSpPr>
            <p:cNvPr id="68651" name="Line 8"/>
            <p:cNvSpPr>
              <a:spLocks noChangeShapeType="1"/>
            </p:cNvSpPr>
            <p:nvPr/>
          </p:nvSpPr>
          <p:spPr bwMode="auto">
            <a:xfrm>
              <a:off x="72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2" name="Line 9"/>
            <p:cNvSpPr>
              <a:spLocks noChangeShapeType="1"/>
            </p:cNvSpPr>
            <p:nvPr/>
          </p:nvSpPr>
          <p:spPr bwMode="auto">
            <a:xfrm>
              <a:off x="1104"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3" name="Line 10"/>
            <p:cNvSpPr>
              <a:spLocks noChangeShapeType="1"/>
            </p:cNvSpPr>
            <p:nvPr/>
          </p:nvSpPr>
          <p:spPr bwMode="auto">
            <a:xfrm>
              <a:off x="1488"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4" name="Line 11"/>
            <p:cNvSpPr>
              <a:spLocks noChangeShapeType="1"/>
            </p:cNvSpPr>
            <p:nvPr/>
          </p:nvSpPr>
          <p:spPr bwMode="auto">
            <a:xfrm>
              <a:off x="1824"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55" name="Rectangle 12"/>
            <p:cNvSpPr>
              <a:spLocks noChangeArrowheads="1"/>
            </p:cNvSpPr>
            <p:nvPr/>
          </p:nvSpPr>
          <p:spPr bwMode="auto">
            <a:xfrm>
              <a:off x="2256" y="3663"/>
              <a:ext cx="192" cy="144"/>
            </a:xfrm>
            <a:prstGeom prst="rect">
              <a:avLst/>
            </a:prstGeom>
            <a:solidFill>
              <a:srgbClr val="99CC00"/>
            </a:solidFill>
            <a:ln w="9525">
              <a:solidFill>
                <a:schemeClr val="tx1"/>
              </a:solidFill>
              <a:miter lim="800000"/>
              <a:headEnd/>
              <a:tailEnd/>
            </a:ln>
          </p:spPr>
          <p:txBody>
            <a:bodyPr wrap="none" anchor="ctr">
              <a:prstTxWarp prst="textNoShape">
                <a:avLst/>
              </a:prstTxWarp>
            </a:bodyPr>
            <a:lstStyle/>
            <a:p>
              <a:endParaRPr lang="en-US"/>
            </a:p>
          </p:txBody>
        </p:sp>
        <p:sp>
          <p:nvSpPr>
            <p:cNvPr id="68656" name="Rectangle 13"/>
            <p:cNvSpPr>
              <a:spLocks noChangeArrowheads="1"/>
            </p:cNvSpPr>
            <p:nvPr/>
          </p:nvSpPr>
          <p:spPr bwMode="auto">
            <a:xfrm>
              <a:off x="2544" y="3663"/>
              <a:ext cx="192" cy="144"/>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57" name="Rectangle 14"/>
            <p:cNvSpPr>
              <a:spLocks noChangeArrowheads="1"/>
            </p:cNvSpPr>
            <p:nvPr/>
          </p:nvSpPr>
          <p:spPr bwMode="auto">
            <a:xfrm>
              <a:off x="2880" y="3663"/>
              <a:ext cx="192"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58" name="Rectangle 15"/>
            <p:cNvSpPr>
              <a:spLocks noChangeArrowheads="1"/>
            </p:cNvSpPr>
            <p:nvPr/>
          </p:nvSpPr>
          <p:spPr bwMode="auto">
            <a:xfrm>
              <a:off x="3168" y="3663"/>
              <a:ext cx="192"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59" name="Line 16"/>
            <p:cNvSpPr>
              <a:spLocks noChangeShapeType="1"/>
            </p:cNvSpPr>
            <p:nvPr/>
          </p:nvSpPr>
          <p:spPr bwMode="auto">
            <a:xfrm>
              <a:off x="216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0" name="Line 17"/>
            <p:cNvSpPr>
              <a:spLocks noChangeShapeType="1"/>
            </p:cNvSpPr>
            <p:nvPr/>
          </p:nvSpPr>
          <p:spPr bwMode="auto">
            <a:xfrm>
              <a:off x="2448"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1" name="Line 18"/>
            <p:cNvSpPr>
              <a:spLocks noChangeShapeType="1"/>
            </p:cNvSpPr>
            <p:nvPr/>
          </p:nvSpPr>
          <p:spPr bwMode="auto">
            <a:xfrm>
              <a:off x="2736"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2" name="Line 19"/>
            <p:cNvSpPr>
              <a:spLocks noChangeShapeType="1"/>
            </p:cNvSpPr>
            <p:nvPr/>
          </p:nvSpPr>
          <p:spPr bwMode="auto">
            <a:xfrm>
              <a:off x="3072"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3" name="Rectangle 20"/>
            <p:cNvSpPr>
              <a:spLocks noChangeArrowheads="1"/>
            </p:cNvSpPr>
            <p:nvPr/>
          </p:nvSpPr>
          <p:spPr bwMode="auto">
            <a:xfrm>
              <a:off x="3456" y="3663"/>
              <a:ext cx="192"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64" name="Rectangle 21"/>
            <p:cNvSpPr>
              <a:spLocks noChangeArrowheads="1"/>
            </p:cNvSpPr>
            <p:nvPr/>
          </p:nvSpPr>
          <p:spPr bwMode="auto">
            <a:xfrm>
              <a:off x="3744" y="3663"/>
              <a:ext cx="192" cy="144"/>
            </a:xfrm>
            <a:prstGeom prst="rect">
              <a:avLst/>
            </a:prstGeom>
            <a:solidFill>
              <a:srgbClr val="969696"/>
            </a:solidFill>
            <a:ln w="9525">
              <a:solidFill>
                <a:schemeClr val="tx1"/>
              </a:solidFill>
              <a:miter lim="800000"/>
              <a:headEnd/>
              <a:tailEnd/>
            </a:ln>
          </p:spPr>
          <p:txBody>
            <a:bodyPr wrap="none" anchor="ctr">
              <a:prstTxWarp prst="textNoShape">
                <a:avLst/>
              </a:prstTxWarp>
            </a:bodyPr>
            <a:lstStyle/>
            <a:p>
              <a:pPr algn="ctr"/>
              <a:r>
                <a:rPr lang="en-US"/>
                <a:t> </a:t>
              </a:r>
            </a:p>
          </p:txBody>
        </p:sp>
        <p:sp>
          <p:nvSpPr>
            <p:cNvPr id="68665" name="Rectangle 22"/>
            <p:cNvSpPr>
              <a:spLocks noChangeArrowheads="1"/>
            </p:cNvSpPr>
            <p:nvPr/>
          </p:nvSpPr>
          <p:spPr bwMode="auto">
            <a:xfrm>
              <a:off x="4080" y="3663"/>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66" name="Line 23"/>
            <p:cNvSpPr>
              <a:spLocks noChangeShapeType="1"/>
            </p:cNvSpPr>
            <p:nvPr/>
          </p:nvSpPr>
          <p:spPr bwMode="auto">
            <a:xfrm>
              <a:off x="3648"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7" name="Line 24"/>
            <p:cNvSpPr>
              <a:spLocks noChangeShapeType="1"/>
            </p:cNvSpPr>
            <p:nvPr/>
          </p:nvSpPr>
          <p:spPr bwMode="auto">
            <a:xfrm>
              <a:off x="3936"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8" name="Line 25"/>
            <p:cNvSpPr>
              <a:spLocks noChangeShapeType="1"/>
            </p:cNvSpPr>
            <p:nvPr/>
          </p:nvSpPr>
          <p:spPr bwMode="auto">
            <a:xfrm>
              <a:off x="3360" y="3759"/>
              <a:ext cx="9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69" name="Rectangle 26"/>
            <p:cNvSpPr>
              <a:spLocks noChangeArrowheads="1"/>
            </p:cNvSpPr>
            <p:nvPr/>
          </p:nvSpPr>
          <p:spPr bwMode="auto">
            <a:xfrm>
              <a:off x="576" y="3663"/>
              <a:ext cx="144"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670" name="Rectangle 27"/>
            <p:cNvSpPr>
              <a:spLocks noChangeArrowheads="1"/>
            </p:cNvSpPr>
            <p:nvPr/>
          </p:nvSpPr>
          <p:spPr bwMode="auto">
            <a:xfrm>
              <a:off x="384" y="3663"/>
              <a:ext cx="144" cy="144"/>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71" name="Line 28"/>
            <p:cNvSpPr>
              <a:spLocks noChangeShapeType="1"/>
            </p:cNvSpPr>
            <p:nvPr/>
          </p:nvSpPr>
          <p:spPr bwMode="auto">
            <a:xfrm>
              <a:off x="240" y="3759"/>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72" name="Line 29"/>
            <p:cNvSpPr>
              <a:spLocks noChangeShapeType="1"/>
            </p:cNvSpPr>
            <p:nvPr/>
          </p:nvSpPr>
          <p:spPr bwMode="auto">
            <a:xfrm>
              <a:off x="528" y="3759"/>
              <a:ext cx="4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68611" name="Rectangle 30"/>
          <p:cNvSpPr>
            <a:spLocks noChangeArrowheads="1"/>
          </p:cNvSpPr>
          <p:nvPr/>
        </p:nvSpPr>
        <p:spPr bwMode="auto">
          <a:xfrm>
            <a:off x="6415088" y="2679700"/>
            <a:ext cx="304800" cy="228600"/>
          </a:xfrm>
          <a:prstGeom prst="rect">
            <a:avLst/>
          </a:prstGeom>
          <a:solidFill>
            <a:srgbClr val="99CC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31"/>
          <p:cNvGrpSpPr>
            <a:grpSpLocks/>
          </p:cNvGrpSpPr>
          <p:nvPr/>
        </p:nvGrpSpPr>
        <p:grpSpPr bwMode="auto">
          <a:xfrm>
            <a:off x="3419475" y="3313113"/>
            <a:ext cx="749300" cy="230187"/>
            <a:chOff x="158" y="1434"/>
            <a:chExt cx="472" cy="145"/>
          </a:xfrm>
        </p:grpSpPr>
        <p:sp>
          <p:nvSpPr>
            <p:cNvPr id="68643" name="Line 32"/>
            <p:cNvSpPr>
              <a:spLocks noChangeShapeType="1"/>
            </p:cNvSpPr>
            <p:nvPr/>
          </p:nvSpPr>
          <p:spPr bwMode="auto">
            <a:xfrm>
              <a:off x="304" y="1507"/>
              <a:ext cx="217"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44" name="Rectangle 33"/>
            <p:cNvSpPr>
              <a:spLocks noChangeArrowheads="1"/>
            </p:cNvSpPr>
            <p:nvPr/>
          </p:nvSpPr>
          <p:spPr bwMode="auto">
            <a:xfrm>
              <a:off x="158" y="1434"/>
              <a:ext cx="144" cy="144"/>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645" name="Rectangle 34"/>
            <p:cNvSpPr>
              <a:spLocks noChangeArrowheads="1"/>
            </p:cNvSpPr>
            <p:nvPr/>
          </p:nvSpPr>
          <p:spPr bwMode="auto">
            <a:xfrm>
              <a:off x="521" y="1434"/>
              <a:ext cx="109" cy="145"/>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 name="Group 35"/>
          <p:cNvGrpSpPr>
            <a:grpSpLocks/>
          </p:cNvGrpSpPr>
          <p:nvPr/>
        </p:nvGrpSpPr>
        <p:grpSpPr bwMode="auto">
          <a:xfrm>
            <a:off x="3419475" y="3889375"/>
            <a:ext cx="808038" cy="230188"/>
            <a:chOff x="158" y="2450"/>
            <a:chExt cx="509" cy="145"/>
          </a:xfrm>
        </p:grpSpPr>
        <p:sp>
          <p:nvSpPr>
            <p:cNvPr id="68640" name="Line 36"/>
            <p:cNvSpPr>
              <a:spLocks noChangeShapeType="1"/>
            </p:cNvSpPr>
            <p:nvPr/>
          </p:nvSpPr>
          <p:spPr bwMode="auto">
            <a:xfrm>
              <a:off x="352" y="2523"/>
              <a:ext cx="20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41" name="Rectangle 37"/>
            <p:cNvSpPr>
              <a:spLocks noChangeArrowheads="1"/>
            </p:cNvSpPr>
            <p:nvPr/>
          </p:nvSpPr>
          <p:spPr bwMode="auto">
            <a:xfrm>
              <a:off x="158" y="2450"/>
              <a:ext cx="192" cy="1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68642" name="Rectangle 38"/>
            <p:cNvSpPr>
              <a:spLocks noChangeArrowheads="1"/>
            </p:cNvSpPr>
            <p:nvPr/>
          </p:nvSpPr>
          <p:spPr bwMode="auto">
            <a:xfrm>
              <a:off x="558" y="2450"/>
              <a:ext cx="109" cy="14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39"/>
          <p:cNvGrpSpPr>
            <a:grpSpLocks/>
          </p:cNvGrpSpPr>
          <p:nvPr/>
        </p:nvGrpSpPr>
        <p:grpSpPr bwMode="auto">
          <a:xfrm>
            <a:off x="6415088" y="3371850"/>
            <a:ext cx="633412" cy="230188"/>
            <a:chOff x="267" y="1761"/>
            <a:chExt cx="399" cy="145"/>
          </a:xfrm>
        </p:grpSpPr>
        <p:sp>
          <p:nvSpPr>
            <p:cNvPr id="68637" name="Rectangle 40"/>
            <p:cNvSpPr>
              <a:spLocks noChangeArrowheads="1"/>
            </p:cNvSpPr>
            <p:nvPr/>
          </p:nvSpPr>
          <p:spPr bwMode="auto">
            <a:xfrm>
              <a:off x="267" y="1761"/>
              <a:ext cx="145" cy="145"/>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38" name="Rectangle 41"/>
            <p:cNvSpPr>
              <a:spLocks noChangeArrowheads="1"/>
            </p:cNvSpPr>
            <p:nvPr/>
          </p:nvSpPr>
          <p:spPr bwMode="auto">
            <a:xfrm>
              <a:off x="521" y="1761"/>
              <a:ext cx="145" cy="145"/>
            </a:xfrm>
            <a:prstGeom prst="rect">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68639" name="Line 42"/>
            <p:cNvSpPr>
              <a:spLocks noChangeShapeType="1"/>
            </p:cNvSpPr>
            <p:nvPr/>
          </p:nvSpPr>
          <p:spPr bwMode="auto">
            <a:xfrm>
              <a:off x="412" y="1833"/>
              <a:ext cx="109"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6" name="Group 43"/>
          <p:cNvGrpSpPr>
            <a:grpSpLocks/>
          </p:cNvGrpSpPr>
          <p:nvPr/>
        </p:nvGrpSpPr>
        <p:grpSpPr bwMode="auto">
          <a:xfrm>
            <a:off x="3419475" y="2738438"/>
            <a:ext cx="1933575" cy="230187"/>
            <a:chOff x="148" y="2160"/>
            <a:chExt cx="1218" cy="145"/>
          </a:xfrm>
        </p:grpSpPr>
        <p:sp>
          <p:nvSpPr>
            <p:cNvPr id="68630" name="Line 44"/>
            <p:cNvSpPr>
              <a:spLocks noChangeShapeType="1"/>
            </p:cNvSpPr>
            <p:nvPr/>
          </p:nvSpPr>
          <p:spPr bwMode="auto">
            <a:xfrm>
              <a:off x="231" y="2237"/>
              <a:ext cx="25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31" name="Rectangle 45"/>
            <p:cNvSpPr>
              <a:spLocks noChangeArrowheads="1"/>
            </p:cNvSpPr>
            <p:nvPr/>
          </p:nvSpPr>
          <p:spPr bwMode="auto">
            <a:xfrm>
              <a:off x="148" y="2160"/>
              <a:ext cx="83" cy="14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2" name="Rectangle 46"/>
            <p:cNvSpPr>
              <a:spLocks noChangeArrowheads="1"/>
            </p:cNvSpPr>
            <p:nvPr/>
          </p:nvSpPr>
          <p:spPr bwMode="auto">
            <a:xfrm>
              <a:off x="485" y="2160"/>
              <a:ext cx="109" cy="14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3" name="Rectangle 47"/>
            <p:cNvSpPr>
              <a:spLocks noChangeArrowheads="1"/>
            </p:cNvSpPr>
            <p:nvPr/>
          </p:nvSpPr>
          <p:spPr bwMode="auto">
            <a:xfrm>
              <a:off x="739" y="2160"/>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4" name="Rectangle 48"/>
            <p:cNvSpPr>
              <a:spLocks noChangeArrowheads="1"/>
            </p:cNvSpPr>
            <p:nvPr/>
          </p:nvSpPr>
          <p:spPr bwMode="auto">
            <a:xfrm>
              <a:off x="1174" y="2160"/>
              <a:ext cx="192" cy="14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635" name="Line 49"/>
            <p:cNvSpPr>
              <a:spLocks noChangeShapeType="1"/>
            </p:cNvSpPr>
            <p:nvPr/>
          </p:nvSpPr>
          <p:spPr bwMode="auto">
            <a:xfrm>
              <a:off x="594" y="2233"/>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36" name="Line 50"/>
            <p:cNvSpPr>
              <a:spLocks noChangeShapeType="1"/>
            </p:cNvSpPr>
            <p:nvPr/>
          </p:nvSpPr>
          <p:spPr bwMode="auto">
            <a:xfrm>
              <a:off x="937" y="2233"/>
              <a:ext cx="274"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7" name="Group 51"/>
          <p:cNvGrpSpPr>
            <a:grpSpLocks/>
          </p:cNvGrpSpPr>
          <p:nvPr/>
        </p:nvGrpSpPr>
        <p:grpSpPr bwMode="auto">
          <a:xfrm>
            <a:off x="6300788" y="2046288"/>
            <a:ext cx="977900" cy="230187"/>
            <a:chOff x="158" y="1035"/>
            <a:chExt cx="616" cy="145"/>
          </a:xfrm>
        </p:grpSpPr>
        <p:sp>
          <p:nvSpPr>
            <p:cNvPr id="68625" name="Line 52"/>
            <p:cNvSpPr>
              <a:spLocks noChangeShapeType="1"/>
            </p:cNvSpPr>
            <p:nvPr/>
          </p:nvSpPr>
          <p:spPr bwMode="auto">
            <a:xfrm>
              <a:off x="195" y="1103"/>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26" name="Rectangle 53"/>
            <p:cNvSpPr>
              <a:spLocks noChangeArrowheads="1"/>
            </p:cNvSpPr>
            <p:nvPr/>
          </p:nvSpPr>
          <p:spPr bwMode="auto">
            <a:xfrm>
              <a:off x="304" y="1035"/>
              <a:ext cx="288" cy="144"/>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7" name="Rectangle 54"/>
            <p:cNvSpPr>
              <a:spLocks noChangeArrowheads="1"/>
            </p:cNvSpPr>
            <p:nvPr/>
          </p:nvSpPr>
          <p:spPr bwMode="auto">
            <a:xfrm>
              <a:off x="666" y="1035"/>
              <a:ext cx="108" cy="145"/>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8" name="Rectangle 55"/>
            <p:cNvSpPr>
              <a:spLocks noChangeArrowheads="1"/>
            </p:cNvSpPr>
            <p:nvPr/>
          </p:nvSpPr>
          <p:spPr bwMode="auto">
            <a:xfrm>
              <a:off x="158" y="1035"/>
              <a:ext cx="72" cy="145"/>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68629" name="Line 56"/>
            <p:cNvSpPr>
              <a:spLocks noChangeShapeType="1"/>
            </p:cNvSpPr>
            <p:nvPr/>
          </p:nvSpPr>
          <p:spPr bwMode="auto">
            <a:xfrm>
              <a:off x="595" y="1108"/>
              <a:ext cx="71" cy="0"/>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8" name="Group 57"/>
          <p:cNvGrpSpPr>
            <a:grpSpLocks/>
          </p:cNvGrpSpPr>
          <p:nvPr/>
        </p:nvGrpSpPr>
        <p:grpSpPr bwMode="auto">
          <a:xfrm>
            <a:off x="3476625" y="2046288"/>
            <a:ext cx="1095375" cy="230187"/>
            <a:chOff x="122" y="563"/>
            <a:chExt cx="690" cy="145"/>
          </a:xfrm>
        </p:grpSpPr>
        <p:sp>
          <p:nvSpPr>
            <p:cNvPr id="68620" name="Rectangle 58"/>
            <p:cNvSpPr>
              <a:spLocks noChangeArrowheads="1"/>
            </p:cNvSpPr>
            <p:nvPr/>
          </p:nvSpPr>
          <p:spPr bwMode="auto">
            <a:xfrm>
              <a:off x="122" y="563"/>
              <a:ext cx="144" cy="144"/>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1" name="Rectangle 59"/>
            <p:cNvSpPr>
              <a:spLocks noChangeArrowheads="1"/>
            </p:cNvSpPr>
            <p:nvPr/>
          </p:nvSpPr>
          <p:spPr bwMode="auto">
            <a:xfrm>
              <a:off x="703" y="563"/>
              <a:ext cx="109" cy="14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2" name="Rectangle 60"/>
            <p:cNvSpPr>
              <a:spLocks noChangeArrowheads="1"/>
            </p:cNvSpPr>
            <p:nvPr/>
          </p:nvSpPr>
          <p:spPr bwMode="auto">
            <a:xfrm>
              <a:off x="376" y="563"/>
              <a:ext cx="109" cy="145"/>
            </a:xfrm>
            <a:prstGeom prst="rect">
              <a:avLst/>
            </a:prstGeom>
            <a:solidFill>
              <a:srgbClr val="808080"/>
            </a:solidFill>
            <a:ln w="9525">
              <a:solidFill>
                <a:schemeClr val="tx1"/>
              </a:solidFill>
              <a:miter lim="800000"/>
              <a:headEnd/>
              <a:tailEnd/>
            </a:ln>
          </p:spPr>
          <p:txBody>
            <a:bodyPr wrap="none" anchor="ctr">
              <a:prstTxWarp prst="textNoShape">
                <a:avLst/>
              </a:prstTxWarp>
            </a:bodyPr>
            <a:lstStyle/>
            <a:p>
              <a:endParaRPr lang="en-US"/>
            </a:p>
          </p:txBody>
        </p:sp>
        <p:sp>
          <p:nvSpPr>
            <p:cNvPr id="68623" name="Line 61"/>
            <p:cNvSpPr>
              <a:spLocks noChangeShapeType="1"/>
            </p:cNvSpPr>
            <p:nvPr/>
          </p:nvSpPr>
          <p:spPr bwMode="auto">
            <a:xfrm>
              <a:off x="267" y="636"/>
              <a:ext cx="109"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8624" name="Line 62"/>
            <p:cNvSpPr>
              <a:spLocks noChangeShapeType="1"/>
            </p:cNvSpPr>
            <p:nvPr/>
          </p:nvSpPr>
          <p:spPr bwMode="auto">
            <a:xfrm>
              <a:off x="485" y="636"/>
              <a:ext cx="218"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68618" name="Text Box 63"/>
          <p:cNvSpPr txBox="1">
            <a:spLocks noChangeArrowheads="1"/>
          </p:cNvSpPr>
          <p:nvPr/>
        </p:nvSpPr>
        <p:spPr bwMode="auto">
          <a:xfrm>
            <a:off x="3362325" y="1412875"/>
            <a:ext cx="3792538" cy="579438"/>
          </a:xfrm>
          <a:prstGeom prst="rect">
            <a:avLst/>
          </a:prstGeom>
          <a:noFill/>
          <a:ln w="9525">
            <a:noFill/>
            <a:miter lim="800000"/>
            <a:headEnd/>
            <a:tailEnd/>
          </a:ln>
        </p:spPr>
        <p:txBody>
          <a:bodyPr wrap="none">
            <a:prstTxWarp prst="textNoShape">
              <a:avLst/>
            </a:prstTxWarp>
            <a:spAutoFit/>
          </a:bodyPr>
          <a:lstStyle/>
          <a:p>
            <a:r>
              <a:rPr lang="en-US" sz="3200"/>
              <a:t>Short ancient genes</a:t>
            </a:r>
          </a:p>
        </p:txBody>
      </p:sp>
      <p:sp>
        <p:nvSpPr>
          <p:cNvPr id="68619" name="Rectangle 64"/>
          <p:cNvSpPr>
            <a:spLocks noGrp="1" noChangeArrowheads="1"/>
          </p:cNvSpPr>
          <p:nvPr>
            <p:ph type="title"/>
          </p:nvPr>
        </p:nvSpPr>
        <p:spPr>
          <a:xfrm>
            <a:off x="457200" y="0"/>
            <a:ext cx="8229600" cy="1143000"/>
          </a:xfrm>
          <a:noFill/>
        </p:spPr>
        <p:txBody>
          <a:bodyPr/>
          <a:lstStyle/>
          <a:p>
            <a:pPr eaLnBrk="1" hangingPunct="1"/>
            <a:r>
              <a:rPr lang="en-US">
                <a:solidFill>
                  <a:srgbClr val="CC0000"/>
                </a:solidFill>
              </a:rPr>
              <a:t>Exon shuffling</a:t>
            </a:r>
          </a:p>
        </p:txBody>
      </p:sp>
      <p:grpSp>
        <p:nvGrpSpPr>
          <p:cNvPr id="81" name="Group 80"/>
          <p:cNvGrpSpPr/>
          <p:nvPr/>
        </p:nvGrpSpPr>
        <p:grpSpPr>
          <a:xfrm>
            <a:off x="2168292" y="6049444"/>
            <a:ext cx="4419834" cy="492443"/>
            <a:chOff x="2168292" y="6049444"/>
            <a:chExt cx="4419834" cy="492443"/>
          </a:xfrm>
        </p:grpSpPr>
        <p:grpSp>
          <p:nvGrpSpPr>
            <p:cNvPr id="79" name="Group 78"/>
            <p:cNvGrpSpPr/>
            <p:nvPr/>
          </p:nvGrpSpPr>
          <p:grpSpPr>
            <a:xfrm>
              <a:off x="2168292" y="6199096"/>
              <a:ext cx="2175108" cy="237330"/>
              <a:chOff x="1543050" y="6128846"/>
              <a:chExt cx="2175108" cy="237330"/>
            </a:xfrm>
          </p:grpSpPr>
          <p:sp>
            <p:nvSpPr>
              <p:cNvPr id="66" name="Line 44"/>
              <p:cNvSpPr>
                <a:spLocks noChangeShapeType="1"/>
              </p:cNvSpPr>
              <p:nvPr/>
            </p:nvSpPr>
            <p:spPr bwMode="auto">
              <a:xfrm>
                <a:off x="1674813" y="6251083"/>
                <a:ext cx="40322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67" name="Rectangle 45"/>
              <p:cNvSpPr>
                <a:spLocks noChangeArrowheads="1"/>
              </p:cNvSpPr>
              <p:nvPr/>
            </p:nvSpPr>
            <p:spPr bwMode="auto">
              <a:xfrm>
                <a:off x="1543050" y="6128846"/>
                <a:ext cx="131763" cy="2301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8" name="Rectangle 46"/>
              <p:cNvSpPr>
                <a:spLocks noChangeArrowheads="1"/>
              </p:cNvSpPr>
              <p:nvPr/>
            </p:nvSpPr>
            <p:spPr bwMode="auto">
              <a:xfrm>
                <a:off x="2078038" y="6128846"/>
                <a:ext cx="173038" cy="2301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9" name="Rectangle 47"/>
              <p:cNvSpPr>
                <a:spLocks noChangeArrowheads="1"/>
              </p:cNvSpPr>
              <p:nvPr/>
            </p:nvSpPr>
            <p:spPr bwMode="auto">
              <a:xfrm>
                <a:off x="2481263" y="6128846"/>
                <a:ext cx="304800" cy="2286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71" name="Line 49"/>
              <p:cNvSpPr>
                <a:spLocks noChangeShapeType="1"/>
              </p:cNvSpPr>
              <p:nvPr/>
            </p:nvSpPr>
            <p:spPr bwMode="auto">
              <a:xfrm>
                <a:off x="2251075" y="6244733"/>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4" name="Line 52"/>
              <p:cNvSpPr>
                <a:spLocks noChangeShapeType="1"/>
              </p:cNvSpPr>
              <p:nvPr/>
            </p:nvSpPr>
            <p:spPr bwMode="auto">
              <a:xfrm>
                <a:off x="2798996" y="6243939"/>
                <a:ext cx="228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 name="Rectangle 53"/>
              <p:cNvSpPr>
                <a:spLocks noChangeArrowheads="1"/>
              </p:cNvSpPr>
              <p:nvPr/>
            </p:nvSpPr>
            <p:spPr bwMode="auto">
              <a:xfrm>
                <a:off x="2972033" y="6135989"/>
                <a:ext cx="457200" cy="2286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76" name="Rectangle 54"/>
              <p:cNvSpPr>
                <a:spLocks noChangeArrowheads="1"/>
              </p:cNvSpPr>
              <p:nvPr/>
            </p:nvSpPr>
            <p:spPr bwMode="auto">
              <a:xfrm>
                <a:off x="3546708" y="6135989"/>
                <a:ext cx="171450" cy="230187"/>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78" name="Line 56"/>
              <p:cNvSpPr>
                <a:spLocks noChangeShapeType="1"/>
              </p:cNvSpPr>
              <p:nvPr/>
            </p:nvSpPr>
            <p:spPr bwMode="auto">
              <a:xfrm>
                <a:off x="3433996" y="6251876"/>
                <a:ext cx="112713"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80" name="TextBox 79"/>
            <p:cNvSpPr txBox="1"/>
            <p:nvPr/>
          </p:nvSpPr>
          <p:spPr>
            <a:xfrm>
              <a:off x="4496525" y="6049444"/>
              <a:ext cx="2091601" cy="492443"/>
            </a:xfrm>
            <a:prstGeom prst="rect">
              <a:avLst/>
            </a:prstGeom>
            <a:noFill/>
          </p:spPr>
          <p:txBody>
            <a:bodyPr wrap="none" rtlCol="0">
              <a:spAutoFit/>
            </a:bodyPr>
            <a:lstStyle/>
            <a:p>
              <a:r>
                <a:rPr lang="en-US" sz="2600" dirty="0" smtClean="0"/>
                <a:t>Common case</a:t>
              </a:r>
              <a:endParaRPr lang="en-US" sz="26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33"/>
            <a:ext cx="8229600" cy="93004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400" dirty="0" smtClean="0"/>
              <a:t>People inherit from predecessors not individual SNPs, but Identical-By-Descent (IBD) chromosomal segments</a:t>
            </a:r>
            <a:endParaRPr lang="en-US" sz="2400" dirty="0"/>
          </a:p>
        </p:txBody>
      </p:sp>
      <p:pic>
        <p:nvPicPr>
          <p:cNvPr id="4" name="Picture 3" descr="Figure5_Atl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253" y="1146630"/>
            <a:ext cx="3779804" cy="5673710"/>
          </a:xfrm>
          <a:prstGeom prst="rect">
            <a:avLst/>
          </a:prstGeom>
        </p:spPr>
      </p:pic>
    </p:spTree>
    <p:extLst>
      <p:ext uri="{BB962C8B-B14F-4D97-AF65-F5344CB8AC3E}">
        <p14:creationId xmlns:p14="http://schemas.microsoft.com/office/powerpoint/2010/main" val="955813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6" y="274638"/>
            <a:ext cx="8571348" cy="1143000"/>
          </a:xfrm>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US" sz="2400" dirty="0" smtClean="0"/>
              <a:t>Protein </a:t>
            </a:r>
            <a:r>
              <a:rPr lang="en-US" sz="2400" dirty="0" err="1" smtClean="0"/>
              <a:t>subcellular</a:t>
            </a:r>
            <a:r>
              <a:rPr lang="en-US" sz="2400" dirty="0" smtClean="0"/>
              <a:t> </a:t>
            </a:r>
            <a:r>
              <a:rPr lang="en-US" sz="2400" dirty="0" err="1" smtClean="0"/>
              <a:t>relocalization:a</a:t>
            </a:r>
            <a:r>
              <a:rPr lang="en-US" sz="2400" dirty="0" smtClean="0"/>
              <a:t> new perspective on the origin of novel genes. </a:t>
            </a:r>
            <a:r>
              <a:rPr lang="en-US" sz="2400" dirty="0" err="1" smtClean="0"/>
              <a:t>Byun</a:t>
            </a:r>
            <a:r>
              <a:rPr lang="en-US" sz="2400" dirty="0" smtClean="0"/>
              <a:t>-McKay S A.  and </a:t>
            </a:r>
            <a:r>
              <a:rPr lang="en-US" sz="2400" dirty="0" err="1" smtClean="0"/>
              <a:t>Geeta</a:t>
            </a:r>
            <a:r>
              <a:rPr lang="en-US" sz="2400" dirty="0" smtClean="0"/>
              <a:t> R. 2007, TEE 22:338-344.</a:t>
            </a:r>
            <a:endParaRPr lang="en-US" sz="2400" dirty="0"/>
          </a:p>
        </p:txBody>
      </p:sp>
      <p:pic>
        <p:nvPicPr>
          <p:cNvPr id="4" name="Content Placeholder 3" descr="Gene_duplication_TEE2007.jpg"/>
          <p:cNvPicPr>
            <a:picLocks noGrp="1" noChangeAspect="1"/>
          </p:cNvPicPr>
          <p:nvPr>
            <p:ph idx="1"/>
          </p:nvPr>
        </p:nvPicPr>
        <p:blipFill>
          <a:blip r:embed="rId2"/>
          <a:srcRect l="-14636" r="-14636"/>
          <a:stretch>
            <a:fillRect/>
          </a:stretch>
        </p:blipFill>
        <p:spPr>
          <a:xfrm>
            <a:off x="-85028" y="1577496"/>
            <a:ext cx="9314056" cy="5122372"/>
          </a:xfr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28 at 12.36.21 PM.png"/>
          <p:cNvPicPr>
            <a:picLocks noChangeAspect="1"/>
          </p:cNvPicPr>
          <p:nvPr/>
        </p:nvPicPr>
        <p:blipFill>
          <a:blip r:embed="rId2"/>
          <a:stretch>
            <a:fillRect/>
          </a:stretch>
        </p:blipFill>
        <p:spPr>
          <a:xfrm>
            <a:off x="284189" y="1545257"/>
            <a:ext cx="8833168" cy="5174151"/>
          </a:xfrm>
          <a:prstGeom prst="rect">
            <a:avLst/>
          </a:prstGeom>
        </p:spPr>
      </p:pic>
      <p:sp>
        <p:nvSpPr>
          <p:cNvPr id="5" name="Title 1"/>
          <p:cNvSpPr>
            <a:spLocks noGrp="1"/>
          </p:cNvSpPr>
          <p:nvPr>
            <p:ph type="title"/>
          </p:nvPr>
        </p:nvSpPr>
        <p:spPr>
          <a:xfrm>
            <a:off x="286326" y="274638"/>
            <a:ext cx="8571348" cy="1143000"/>
          </a:xfrm>
          <a:effectLst>
            <a:glow rad="228600">
              <a:schemeClr val="accent2">
                <a:alpha val="75000"/>
              </a:schemeClr>
            </a:glow>
            <a:outerShdw blurRad="76200" dir="13500000" sy="23000" kx="1200000" algn="br">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The origin of new genes: glimpses from the young and old. </a:t>
            </a:r>
            <a:r>
              <a:rPr lang="en-US" sz="2400" dirty="0" smtClean="0"/>
              <a:t/>
            </a:r>
            <a:br>
              <a:rPr lang="en-US" sz="2400" dirty="0" smtClean="0"/>
            </a:br>
            <a:r>
              <a:rPr lang="en-US" sz="2000" dirty="0" smtClean="0"/>
              <a:t>Long M, </a:t>
            </a:r>
            <a:r>
              <a:rPr lang="en-US" sz="2000" dirty="0" err="1" smtClean="0"/>
              <a:t>Betrán</a:t>
            </a:r>
            <a:r>
              <a:rPr lang="en-US" sz="2000" dirty="0" smtClean="0"/>
              <a:t> E, Thornton K, Wang W. Nat Rev Genet. 2003;4:865-75.</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1-02-28 at 12.37.22 PM.png"/>
          <p:cNvPicPr>
            <a:picLocks noChangeAspect="1"/>
          </p:cNvPicPr>
          <p:nvPr/>
        </p:nvPicPr>
        <p:blipFill>
          <a:blip r:embed="rId2"/>
          <a:stretch>
            <a:fillRect/>
          </a:stretch>
        </p:blipFill>
        <p:spPr>
          <a:xfrm>
            <a:off x="92074" y="2325057"/>
            <a:ext cx="9013117" cy="29500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2-28 at 12.37.49 PM.png"/>
          <p:cNvPicPr>
            <a:picLocks noChangeAspect="1"/>
          </p:cNvPicPr>
          <p:nvPr/>
        </p:nvPicPr>
        <p:blipFill>
          <a:blip r:embed="rId2"/>
          <a:stretch>
            <a:fillRect/>
          </a:stretch>
        </p:blipFill>
        <p:spPr>
          <a:xfrm>
            <a:off x="96472" y="452451"/>
            <a:ext cx="9020885" cy="1715447"/>
          </a:xfrm>
          <a:prstGeom prst="rect">
            <a:avLst/>
          </a:prstGeom>
        </p:spPr>
      </p:pic>
      <p:pic>
        <p:nvPicPr>
          <p:cNvPr id="5" name="Picture 4" descr="Screen shot 2011-02-28 at 12.38.25 PM.png"/>
          <p:cNvPicPr>
            <a:picLocks noChangeAspect="1"/>
          </p:cNvPicPr>
          <p:nvPr/>
        </p:nvPicPr>
        <p:blipFill>
          <a:blip r:embed="rId3"/>
          <a:stretch>
            <a:fillRect/>
          </a:stretch>
        </p:blipFill>
        <p:spPr>
          <a:xfrm>
            <a:off x="79929" y="2513105"/>
            <a:ext cx="8854262" cy="2007736"/>
          </a:xfrm>
          <a:prstGeom prst="rect">
            <a:avLst/>
          </a:prstGeom>
        </p:spPr>
      </p:pic>
      <p:pic>
        <p:nvPicPr>
          <p:cNvPr id="6" name="Picture 5" descr="Screen shot 2011-02-28 at 12.39.22 PM.png"/>
          <p:cNvPicPr>
            <a:picLocks noChangeAspect="1"/>
          </p:cNvPicPr>
          <p:nvPr/>
        </p:nvPicPr>
        <p:blipFill>
          <a:blip r:embed="rId4"/>
          <a:stretch>
            <a:fillRect/>
          </a:stretch>
        </p:blipFill>
        <p:spPr>
          <a:xfrm>
            <a:off x="131195" y="4743434"/>
            <a:ext cx="8574277" cy="20079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pPr eaLnBrk="1" hangingPunct="1"/>
            <a:r>
              <a:rPr lang="en-US" dirty="0" smtClean="0">
                <a:solidFill>
                  <a:srgbClr val="CC0000"/>
                </a:solidFill>
              </a:rPr>
              <a:t>CONCLUSIONS</a:t>
            </a:r>
            <a:endParaRPr lang="en-US" dirty="0">
              <a:solidFill>
                <a:srgbClr val="CC0000"/>
              </a:solidFill>
            </a:endParaRPr>
          </a:p>
        </p:txBody>
      </p:sp>
      <p:sp>
        <p:nvSpPr>
          <p:cNvPr id="81923" name="Rectangle 3"/>
          <p:cNvSpPr>
            <a:spLocks noGrp="1" noChangeArrowheads="1"/>
          </p:cNvSpPr>
          <p:nvPr>
            <p:ph type="body" idx="1"/>
          </p:nvPr>
        </p:nvSpPr>
        <p:spPr>
          <a:xfrm>
            <a:off x="457200" y="1741714"/>
            <a:ext cx="8229600" cy="3789363"/>
          </a:xfrm>
        </p:spPr>
        <p:txBody>
          <a:bodyPr>
            <a:normAutofit fontScale="85000" lnSpcReduction="20000"/>
          </a:bodyPr>
          <a:lstStyle/>
          <a:p>
            <a:pPr marL="0" indent="0"/>
            <a:r>
              <a:rPr lang="en-US" dirty="0" smtClean="0"/>
              <a:t>DNA recombination is a enormously important process  for all species from viruses to humans.</a:t>
            </a:r>
          </a:p>
          <a:p>
            <a:pPr marL="0" indent="0" eaLnBrk="1" hangingPunct="1">
              <a:buFontTx/>
              <a:buNone/>
            </a:pPr>
            <a:endParaRPr lang="en-US" dirty="0" smtClean="0"/>
          </a:p>
          <a:p>
            <a:pPr marL="0" indent="0"/>
            <a:r>
              <a:rPr lang="en-US" dirty="0" smtClean="0"/>
              <a:t>Recombination  is an intrinsic property of nucleic acids and these molecules are susceptible to joining their ends. In addition, evolution invented thousands of proteins that assist DNA recombination and became crucial for cell functioning.  </a:t>
            </a:r>
          </a:p>
          <a:p>
            <a:pPr marL="0" indent="0" eaLnBrk="1" hangingPunct="1">
              <a:buFontTx/>
              <a:buNone/>
            </a:pPr>
            <a:endParaRPr lang="en-US" dirty="0" smtClean="0"/>
          </a:p>
          <a:p>
            <a:pPr marL="0" indent="0"/>
            <a:r>
              <a:rPr lang="en-US" dirty="0" smtClean="0"/>
              <a:t>Recombination is a major engine of 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lstStyle/>
          <a:p>
            <a:r>
              <a:rPr lang="en-US" dirty="0" smtClean="0"/>
              <a:t>Homework assignment</a:t>
            </a:r>
            <a:endParaRPr lang="en-US" dirty="0"/>
          </a:p>
        </p:txBody>
      </p:sp>
      <p:sp>
        <p:nvSpPr>
          <p:cNvPr id="3" name="Content Placeholder 2"/>
          <p:cNvSpPr>
            <a:spLocks noGrp="1"/>
          </p:cNvSpPr>
          <p:nvPr>
            <p:ph idx="1"/>
          </p:nvPr>
        </p:nvSpPr>
        <p:spPr>
          <a:xfrm>
            <a:off x="271344" y="1646670"/>
            <a:ext cx="8686800" cy="5075798"/>
          </a:xfrm>
        </p:spPr>
        <p:txBody>
          <a:bodyPr>
            <a:normAutofit fontScale="85000" lnSpcReduction="20000"/>
          </a:bodyPr>
          <a:lstStyle/>
          <a:p>
            <a:r>
              <a:rPr lang="en-US" dirty="0" smtClean="0"/>
              <a:t>Find the hottest and the coldest spot for recombination in one of the human chromosomes. Report your chromosome, the position, and recombination rate. </a:t>
            </a:r>
            <a:r>
              <a:rPr lang="en-US" b="1" dirty="0" smtClean="0"/>
              <a:t>(see slide 37)</a:t>
            </a:r>
          </a:p>
          <a:p>
            <a:endParaRPr lang="en-US" dirty="0" smtClean="0"/>
          </a:p>
          <a:p>
            <a:r>
              <a:rPr lang="en-US" dirty="0" smtClean="0"/>
              <a:t>Compare the structure of the EST with the structure of its gene.  Describe the difference between the EST and the expected mRNA transcript of the gene and the reason for it.  SEQUENCES: </a:t>
            </a:r>
            <a:r>
              <a:rPr lang="en-US" dirty="0" smtClean="0">
                <a:solidFill>
                  <a:srgbClr val="FF0000"/>
                </a:solidFill>
              </a:rPr>
              <a:t>BP214078</a:t>
            </a:r>
            <a:r>
              <a:rPr lang="en-US" dirty="0" smtClean="0"/>
              <a:t> and </a:t>
            </a:r>
            <a:r>
              <a:rPr lang="en-US" dirty="0" smtClean="0">
                <a:solidFill>
                  <a:srgbClr val="FF0000"/>
                </a:solidFill>
              </a:rPr>
              <a:t>CO245739</a:t>
            </a:r>
            <a:r>
              <a:rPr lang="en-US" dirty="0" smtClean="0"/>
              <a:t> (second character is “</a:t>
            </a:r>
            <a:r>
              <a:rPr lang="en-US" dirty="0" err="1" smtClean="0"/>
              <a:t>ou</a:t>
            </a:r>
            <a:r>
              <a:rPr lang="en-US" dirty="0" smtClean="0"/>
              <a:t>”, not zero) </a:t>
            </a:r>
          </a:p>
          <a:p>
            <a:pPr>
              <a:buNone/>
            </a:pPr>
            <a:r>
              <a:rPr lang="en-US" dirty="0" smtClean="0"/>
              <a:t>	</a:t>
            </a:r>
            <a:r>
              <a:rPr lang="en-US" b="1" dirty="0" smtClean="0"/>
              <a:t>(see slide 31-32) </a:t>
            </a:r>
          </a:p>
          <a:p>
            <a:pPr>
              <a:buNone/>
            </a:pPr>
            <a:r>
              <a:rPr lang="en-US" dirty="0" smtClean="0"/>
              <a:t>(To get the sequence (e.g. BP214078) from NCBI web choose “Nucleotide” option</a:t>
            </a:r>
            <a:r>
              <a:rPr lang="en-US" dirty="0" smtClean="0"/>
              <a:t>).  </a:t>
            </a:r>
            <a:r>
              <a:rPr lang="en-US" dirty="0" smtClean="0"/>
              <a:t>Use on-line BLAST to decipher the structure of </a:t>
            </a:r>
            <a:r>
              <a:rPr lang="en-US" dirty="0">
                <a:solidFill>
                  <a:srgbClr val="FF0000"/>
                </a:solidFill>
              </a:rPr>
              <a:t>BP214078</a:t>
            </a:r>
            <a:r>
              <a:rPr lang="en-US" dirty="0"/>
              <a:t> and </a:t>
            </a:r>
            <a:r>
              <a:rPr lang="en-US" dirty="0">
                <a:solidFill>
                  <a:srgbClr val="FF0000"/>
                </a:solidFill>
              </a:rPr>
              <a:t>CO245739</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n-US" sz="2900" dirty="0" smtClean="0"/>
              <a:t>Hot and cold spots for homologous recombination </a:t>
            </a:r>
            <a:r>
              <a:rPr lang="en-US" sz="2300" dirty="0" smtClean="0">
                <a:hlinkClick r:id="rId2"/>
              </a:rPr>
              <a:t>http://hapmap.ncbi.nlm.nih.gov/downloads/recombination/</a:t>
            </a:r>
            <a:r>
              <a:rPr lang="en-US" sz="2300" dirty="0" smtClean="0"/>
              <a:t>  </a:t>
            </a:r>
            <a:endParaRPr lang="en-US" sz="2300" dirty="0"/>
          </a:p>
        </p:txBody>
      </p:sp>
      <p:graphicFrame>
        <p:nvGraphicFramePr>
          <p:cNvPr id="4" name="Content Placeholder 3"/>
          <p:cNvGraphicFramePr>
            <a:graphicFrameLocks noGrp="1"/>
          </p:cNvGraphicFramePr>
          <p:nvPr>
            <p:ph idx="1"/>
          </p:nvPr>
        </p:nvGraphicFramePr>
        <p:xfrm>
          <a:off x="457200" y="1600200"/>
          <a:ext cx="8229600" cy="1010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Physical</a:t>
                      </a:r>
                      <a:r>
                        <a:rPr lang="en-US" baseline="0" dirty="0" smtClean="0"/>
                        <a:t> map</a:t>
                      </a:r>
                    </a:p>
                    <a:p>
                      <a:r>
                        <a:rPr lang="en-US" baseline="0" dirty="0" smtClean="0"/>
                        <a:t> (position in nucleotides)</a:t>
                      </a:r>
                      <a:endParaRPr lang="en-US" dirty="0"/>
                    </a:p>
                  </a:txBody>
                  <a:tcPr/>
                </a:tc>
                <a:tc>
                  <a:txBody>
                    <a:bodyPr/>
                    <a:lstStyle/>
                    <a:p>
                      <a:r>
                        <a:rPr lang="en-US" dirty="0" smtClean="0"/>
                        <a:t>Ratio</a:t>
                      </a:r>
                      <a:r>
                        <a:rPr lang="en-US" baseline="0" dirty="0" smtClean="0"/>
                        <a:t>  [ </a:t>
                      </a:r>
                      <a:r>
                        <a:rPr lang="en-US" baseline="0" dirty="0" err="1" smtClean="0"/>
                        <a:t>cM</a:t>
                      </a:r>
                      <a:r>
                        <a:rPr lang="en-US" baseline="0" dirty="0" smtClean="0"/>
                        <a:t> / Mb]</a:t>
                      </a:r>
                      <a:endParaRPr lang="en-US" dirty="0"/>
                    </a:p>
                  </a:txBody>
                  <a:tcPr/>
                </a:tc>
                <a:tc>
                  <a:txBody>
                    <a:bodyPr/>
                    <a:lstStyle/>
                    <a:p>
                      <a:r>
                        <a:rPr lang="en-US" dirty="0" smtClean="0"/>
                        <a:t>Genetic map</a:t>
                      </a:r>
                    </a:p>
                    <a:p>
                      <a:r>
                        <a:rPr lang="en-US" dirty="0" smtClean="0"/>
                        <a:t>Position in </a:t>
                      </a:r>
                      <a:r>
                        <a:rPr lang="en-US" dirty="0" err="1" smtClean="0"/>
                        <a:t>centiMorgans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708516" y="4034970"/>
            <a:ext cx="7668911" cy="369332"/>
          </a:xfrm>
          <a:prstGeom prst="rect">
            <a:avLst/>
          </a:prstGeom>
          <a:noFill/>
        </p:spPr>
        <p:txBody>
          <a:bodyPr wrap="none" rtlCol="0">
            <a:spAutoFit/>
          </a:bodyPr>
          <a:lstStyle/>
          <a:p>
            <a:r>
              <a:rPr lang="en-US" dirty="0" smtClean="0"/>
              <a:t>1,021,403                                     </a:t>
            </a:r>
            <a:r>
              <a:rPr lang="en-US" b="1" dirty="0" smtClean="0">
                <a:solidFill>
                  <a:srgbClr val="0000FF"/>
                </a:solidFill>
              </a:rPr>
              <a:t>0.2587157271</a:t>
            </a:r>
            <a:r>
              <a:rPr lang="en-US" dirty="0" smtClean="0"/>
              <a:t>                                    0.4358957457</a:t>
            </a:r>
            <a:endParaRPr lang="en-US" dirty="0"/>
          </a:p>
        </p:txBody>
      </p:sp>
      <p:sp>
        <p:nvSpPr>
          <p:cNvPr id="6" name="TextBox 5"/>
          <p:cNvSpPr txBox="1"/>
          <p:nvPr/>
        </p:nvSpPr>
        <p:spPr>
          <a:xfrm>
            <a:off x="637569" y="3639851"/>
            <a:ext cx="7674321" cy="369332"/>
          </a:xfrm>
          <a:prstGeom prst="rect">
            <a:avLst/>
          </a:prstGeom>
          <a:noFill/>
        </p:spPr>
        <p:txBody>
          <a:bodyPr wrap="none" rtlCol="0">
            <a:spAutoFit/>
          </a:bodyPr>
          <a:lstStyle/>
          <a:p>
            <a:r>
              <a:rPr lang="en-US" dirty="0" smtClean="0"/>
              <a:t>2,108,219                                      </a:t>
            </a:r>
            <a:r>
              <a:rPr lang="en-US" b="1" dirty="0" smtClean="0">
                <a:solidFill>
                  <a:srgbClr val="FF0000"/>
                </a:solidFill>
              </a:rPr>
              <a:t>11.3590716646</a:t>
            </a:r>
            <a:r>
              <a:rPr lang="en-US" dirty="0" smtClean="0"/>
              <a:t>                                 1.873665397</a:t>
            </a:r>
            <a:endParaRPr lang="en-US" dirty="0"/>
          </a:p>
        </p:txBody>
      </p:sp>
      <p:sp>
        <p:nvSpPr>
          <p:cNvPr id="7" name="TextBox 6"/>
          <p:cNvSpPr txBox="1"/>
          <p:nvPr/>
        </p:nvSpPr>
        <p:spPr>
          <a:xfrm>
            <a:off x="660400" y="2682681"/>
            <a:ext cx="7531517" cy="646331"/>
          </a:xfrm>
          <a:prstGeom prst="rect">
            <a:avLst/>
          </a:prstGeom>
          <a:noFill/>
        </p:spPr>
        <p:txBody>
          <a:bodyPr wrap="none" rtlCol="0">
            <a:spAutoFit/>
          </a:bodyPr>
          <a:lstStyle/>
          <a:p>
            <a:r>
              <a:rPr lang="en-US" dirty="0" smtClean="0"/>
              <a:t>1640705					 1.2602869151 				1.0447704391</a:t>
            </a:r>
          </a:p>
          <a:p>
            <a:r>
              <a:rPr lang="en-US" dirty="0" smtClean="0"/>
              <a:t>1643532					 1.1823811803 				1.0483332702</a:t>
            </a:r>
            <a:endParaRPr lang="en-US" dirty="0"/>
          </a:p>
        </p:txBody>
      </p:sp>
      <p:pic>
        <p:nvPicPr>
          <p:cNvPr id="8" name="Picture 7" descr="Screen shot 2011-03-02 at 8.50.18 PM.png"/>
          <p:cNvPicPr>
            <a:picLocks noChangeAspect="1"/>
          </p:cNvPicPr>
          <p:nvPr/>
        </p:nvPicPr>
        <p:blipFill>
          <a:blip r:embed="rId3"/>
          <a:stretch>
            <a:fillRect/>
          </a:stretch>
        </p:blipFill>
        <p:spPr>
          <a:xfrm>
            <a:off x="1821542" y="4796057"/>
            <a:ext cx="5311095" cy="1798646"/>
          </a:xfrm>
          <a:prstGeom prst="rect">
            <a:avLst/>
          </a:prstGeom>
        </p:spPr>
      </p:pic>
      <p:sp>
        <p:nvSpPr>
          <p:cNvPr id="9" name="TextBox 8"/>
          <p:cNvSpPr txBox="1"/>
          <p:nvPr/>
        </p:nvSpPr>
        <p:spPr>
          <a:xfrm>
            <a:off x="6676570" y="3314498"/>
            <a:ext cx="1415810" cy="369332"/>
          </a:xfrm>
          <a:prstGeom prst="rect">
            <a:avLst/>
          </a:prstGeom>
          <a:noFill/>
        </p:spPr>
        <p:txBody>
          <a:bodyPr wrap="none" rtlCol="0">
            <a:spAutoFit/>
          </a:bodyPr>
          <a:lstStyle/>
          <a:p>
            <a:r>
              <a:rPr lang="en-US" b="1" dirty="0" smtClean="0"/>
              <a:t>0.003563 </a:t>
            </a:r>
            <a:r>
              <a:rPr lang="en-US" b="1" dirty="0" err="1" smtClean="0"/>
              <a:t>cM</a:t>
            </a:r>
            <a:endParaRPr lang="en-US" b="1" dirty="0"/>
          </a:p>
        </p:txBody>
      </p:sp>
      <p:sp>
        <p:nvSpPr>
          <p:cNvPr id="10" name="TextBox 9"/>
          <p:cNvSpPr txBox="1"/>
          <p:nvPr/>
        </p:nvSpPr>
        <p:spPr>
          <a:xfrm>
            <a:off x="660400" y="3314498"/>
            <a:ext cx="1443086" cy="369332"/>
          </a:xfrm>
          <a:prstGeom prst="rect">
            <a:avLst/>
          </a:prstGeom>
          <a:noFill/>
        </p:spPr>
        <p:txBody>
          <a:bodyPr wrap="none" rtlCol="0">
            <a:spAutoFit/>
          </a:bodyPr>
          <a:lstStyle/>
          <a:p>
            <a:r>
              <a:rPr lang="en-US" b="1" dirty="0" smtClean="0"/>
              <a:t>0.002827 Mb</a:t>
            </a:r>
            <a:endParaRPr lang="en-US" b="1" dirty="0"/>
          </a:p>
        </p:txBody>
      </p:sp>
    </p:spTree>
    <p:extLst>
      <p:ext uri="{BB962C8B-B14F-4D97-AF65-F5344CB8AC3E}">
        <p14:creationId xmlns:p14="http://schemas.microsoft.com/office/powerpoint/2010/main" val="3316001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82" y="19563"/>
            <a:ext cx="8402918" cy="93205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The Coop Lab</a:t>
            </a:r>
            <a:br>
              <a:rPr lang="en-US" dirty="0"/>
            </a:br>
            <a:r>
              <a:rPr lang="en-US" sz="2000" dirty="0">
                <a:hlinkClick r:id="rId2"/>
              </a:rPr>
              <a:t>https://gcbias.org/2013/12/02/how-many-genomic-blocks-do-you-share-with-a-cousin</a:t>
            </a:r>
            <a:r>
              <a:rPr lang="en-US" sz="2000" dirty="0" smtClean="0">
                <a:hlinkClick r:id="rId2"/>
              </a:rPr>
              <a:t>/</a:t>
            </a:r>
            <a:r>
              <a:rPr lang="en-US" sz="2000" dirty="0" smtClean="0"/>
              <a:t> </a:t>
            </a:r>
            <a:endParaRPr lang="en-US" sz="2000" dirty="0"/>
          </a:p>
        </p:txBody>
      </p:sp>
      <p:pic>
        <p:nvPicPr>
          <p:cNvPr id="4" name="Picture 3" descr="Screen shot 2016-02-02 at 3.4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588" y="968284"/>
            <a:ext cx="1977100" cy="5867977"/>
          </a:xfrm>
          <a:prstGeom prst="rect">
            <a:avLst/>
          </a:prstGeom>
        </p:spPr>
      </p:pic>
      <p:pic>
        <p:nvPicPr>
          <p:cNvPr id="5" name="Picture 4" descr="Screen shot 2016-02-02 at 3.47.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968284"/>
            <a:ext cx="1949012" cy="5889715"/>
          </a:xfrm>
          <a:prstGeom prst="rect">
            <a:avLst/>
          </a:prstGeom>
        </p:spPr>
      </p:pic>
      <p:pic>
        <p:nvPicPr>
          <p:cNvPr id="6" name="Picture 5" descr="Screen shot 2016-02-02 at 3.48.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144" y="968284"/>
            <a:ext cx="1974995" cy="5889716"/>
          </a:xfrm>
          <a:prstGeom prst="rect">
            <a:avLst/>
          </a:prstGeom>
        </p:spPr>
      </p:pic>
    </p:spTree>
    <p:extLst>
      <p:ext uri="{BB962C8B-B14F-4D97-AF65-F5344CB8AC3E}">
        <p14:creationId xmlns:p14="http://schemas.microsoft.com/office/powerpoint/2010/main" val="29613973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44009"/>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dirty="0" smtClean="0"/>
              <a:t>Modeling inheritance of IBDs in humans</a:t>
            </a:r>
            <a:endParaRPr lang="en-US" sz="3600" dirty="0"/>
          </a:p>
        </p:txBody>
      </p:sp>
      <p:pic>
        <p:nvPicPr>
          <p:cNvPr id="4" name="Picture 3" descr="Figure2_Atl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771" y="1452892"/>
            <a:ext cx="6695584" cy="5405108"/>
          </a:xfrm>
          <a:prstGeom prst="rect">
            <a:avLst/>
          </a:prstGeom>
        </p:spPr>
      </p:pic>
    </p:spTree>
    <p:extLst>
      <p:ext uri="{BB962C8B-B14F-4D97-AF65-F5344CB8AC3E}">
        <p14:creationId xmlns:p14="http://schemas.microsoft.com/office/powerpoint/2010/main" val="1608513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lationship_coef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5" y="22955"/>
            <a:ext cx="5187820" cy="6858000"/>
          </a:xfrm>
          <a:prstGeom prst="rect">
            <a:avLst/>
          </a:prstGeom>
        </p:spPr>
      </p:pic>
      <p:sp>
        <p:nvSpPr>
          <p:cNvPr id="7" name="TextBox 6"/>
          <p:cNvSpPr txBox="1"/>
          <p:nvPr/>
        </p:nvSpPr>
        <p:spPr>
          <a:xfrm>
            <a:off x="5485253" y="604414"/>
            <a:ext cx="3274321" cy="1477328"/>
          </a:xfrm>
          <a:prstGeom prst="rect">
            <a:avLst/>
          </a:prstGeom>
          <a:noFill/>
        </p:spPr>
        <p:txBody>
          <a:bodyPr wrap="square" rtlCol="0">
            <a:spAutoFit/>
          </a:bodyPr>
          <a:lstStyle/>
          <a:p>
            <a:r>
              <a:rPr lang="en-US" dirty="0" smtClean="0"/>
              <a:t>Wikipedia:</a:t>
            </a:r>
          </a:p>
          <a:p>
            <a:r>
              <a:rPr lang="en-US" b="1" dirty="0">
                <a:solidFill>
                  <a:srgbClr val="FF0000"/>
                </a:solidFill>
              </a:rPr>
              <a:t>Coefficient of </a:t>
            </a:r>
            <a:r>
              <a:rPr lang="en-US" b="1" dirty="0" smtClean="0">
                <a:solidFill>
                  <a:srgbClr val="FF0000"/>
                </a:solidFill>
              </a:rPr>
              <a:t>relationship</a:t>
            </a:r>
          </a:p>
          <a:p>
            <a:endParaRPr lang="en-US" dirty="0" smtClean="0"/>
          </a:p>
          <a:p>
            <a:r>
              <a:rPr lang="en-US" dirty="0"/>
              <a:t> </a:t>
            </a:r>
            <a:r>
              <a:rPr lang="en-US" dirty="0">
                <a:solidFill>
                  <a:srgbClr val="0000FF"/>
                </a:solidFill>
              </a:rPr>
              <a:t>http://</a:t>
            </a:r>
            <a:r>
              <a:rPr lang="en-US" dirty="0" err="1">
                <a:solidFill>
                  <a:srgbClr val="0000FF"/>
                </a:solidFill>
              </a:rPr>
              <a:t>en.wikipedia.org</a:t>
            </a:r>
            <a:r>
              <a:rPr lang="en-US" dirty="0">
                <a:solidFill>
                  <a:srgbClr val="0000FF"/>
                </a:solidFill>
              </a:rPr>
              <a:t>/wiki/</a:t>
            </a:r>
            <a:r>
              <a:rPr lang="en-US" dirty="0" err="1">
                <a:solidFill>
                  <a:srgbClr val="0000FF"/>
                </a:solidFill>
              </a:rPr>
              <a:t>Coefficient_of_relationship</a:t>
            </a:r>
            <a:endParaRPr lang="en-US" dirty="0">
              <a:solidFill>
                <a:srgbClr val="0000FF"/>
              </a:solidFill>
            </a:endParaRPr>
          </a:p>
        </p:txBody>
      </p:sp>
    </p:spTree>
    <p:extLst>
      <p:ext uri="{BB962C8B-B14F-4D97-AF65-F5344CB8AC3E}">
        <p14:creationId xmlns:p14="http://schemas.microsoft.com/office/powerpoint/2010/main" val="24412021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2400" dirty="0"/>
              <a:t>Distribution of proportion of model Primogenitor’s genetic materials inherited by descendants in six successive generations </a:t>
            </a:r>
          </a:p>
        </p:txBody>
      </p:sp>
      <p:pic>
        <p:nvPicPr>
          <p:cNvPr id="4" name="Picture 3" descr="Figure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11" y="1710765"/>
            <a:ext cx="8505913" cy="5072729"/>
          </a:xfrm>
          <a:prstGeom prst="rect">
            <a:avLst/>
          </a:prstGeom>
        </p:spPr>
      </p:pic>
    </p:spTree>
    <p:extLst>
      <p:ext uri="{BB962C8B-B14F-4D97-AF65-F5344CB8AC3E}">
        <p14:creationId xmlns:p14="http://schemas.microsoft.com/office/powerpoint/2010/main" val="32764990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i="1" dirty="0"/>
              <a:t>Atlas of Cryptic Genetic Relatedness Among 1000 Human Genomes</a:t>
            </a:r>
            <a:endParaRPr lang="en-US" dirty="0"/>
          </a:p>
        </p:txBody>
      </p:sp>
      <p:sp>
        <p:nvSpPr>
          <p:cNvPr id="3" name="Content Placeholder 2"/>
          <p:cNvSpPr>
            <a:spLocks noGrp="1"/>
          </p:cNvSpPr>
          <p:nvPr>
            <p:ph idx="1"/>
          </p:nvPr>
        </p:nvSpPr>
        <p:spPr>
          <a:xfrm>
            <a:off x="457200" y="1600200"/>
            <a:ext cx="8444762" cy="4525963"/>
          </a:xfrm>
        </p:spPr>
        <p:txBody>
          <a:bodyPr>
            <a:normAutofit/>
          </a:bodyPr>
          <a:lstStyle/>
          <a:p>
            <a:pPr marL="0" indent="0">
              <a:buNone/>
            </a:pPr>
            <a:r>
              <a:rPr lang="en-US" dirty="0"/>
              <a:t>Since all living species experience an intense influx of mutations in their genomes, </a:t>
            </a:r>
            <a:r>
              <a:rPr lang="en-US" b="1" dirty="0" smtClean="0"/>
              <a:t>very rare SNPs</a:t>
            </a:r>
            <a:r>
              <a:rPr lang="en-US" dirty="0" smtClean="0"/>
              <a:t> </a:t>
            </a:r>
            <a:r>
              <a:rPr lang="en-US" dirty="0"/>
              <a:t>are very abundant. Any given human being has 50-100 </a:t>
            </a:r>
            <a:r>
              <a:rPr lang="en-US" i="1" dirty="0"/>
              <a:t>de novo</a:t>
            </a:r>
            <a:r>
              <a:rPr lang="en-US" dirty="0"/>
              <a:t> DNA changes, on </a:t>
            </a:r>
            <a:r>
              <a:rPr lang="en-US" dirty="0" smtClean="0"/>
              <a:t>average.  </a:t>
            </a:r>
            <a:r>
              <a:rPr lang="en-US" dirty="0"/>
              <a:t>Due to this intense mutagenesis, </a:t>
            </a:r>
            <a:r>
              <a:rPr lang="en-US" b="1" dirty="0" smtClean="0"/>
              <a:t>very rare SNPs </a:t>
            </a:r>
            <a:r>
              <a:rPr lang="en-US" dirty="0" smtClean="0"/>
              <a:t>occur </a:t>
            </a:r>
            <a:r>
              <a:rPr lang="en-US" dirty="0"/>
              <a:t>by the tens of thousands in every individual and their patterns along chromosomes are exceptional clues and signs of their most recent evolution. </a:t>
            </a:r>
          </a:p>
        </p:txBody>
      </p:sp>
    </p:spTree>
    <p:extLst>
      <p:ext uri="{BB962C8B-B14F-4D97-AF65-F5344CB8AC3E}">
        <p14:creationId xmlns:p14="http://schemas.microsoft.com/office/powerpoint/2010/main" val="560923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2736</TotalTime>
  <Words>1906</Words>
  <Application>Microsoft Macintosh PowerPoint</Application>
  <PresentationFormat>On-screen Show (4:3)</PresentationFormat>
  <Paragraphs>187</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Recombination of nucleic acids</vt:lpstr>
      <vt:lpstr>Homologous recombination during meiosis </vt:lpstr>
      <vt:lpstr>http://www.plantcell.org/content/14/5/1173/F2.expansion </vt:lpstr>
      <vt:lpstr>People inherit from predecessors not individual SNPs, but Identical-By-Descent (IBD) chromosomal segments</vt:lpstr>
      <vt:lpstr>The Coop Lab https://gcbias.org/2013/12/02/how-many-genomic-blocks-do-you-share-with-a-cousin/ </vt:lpstr>
      <vt:lpstr>Modeling inheritance of IBDs in humans</vt:lpstr>
      <vt:lpstr>PowerPoint Presentation</vt:lpstr>
      <vt:lpstr>Distribution of proportion of model Primogenitor’s genetic materials inherited by descendants in six successive generations </vt:lpstr>
      <vt:lpstr>Atlas of Cryptic Genetic Relatedness Among 1000 Human Genomes</vt:lpstr>
      <vt:lpstr>PowerPoint Presentation</vt:lpstr>
      <vt:lpstr>SUMMARY</vt:lpstr>
      <vt:lpstr> recombination is a fundamental  intrinsic property of nucleic acids vital for every living organism. </vt:lpstr>
      <vt:lpstr>Splicing of nuclear and group II introns http://en.wikipedia.org/wiki/Intron_splicing </vt:lpstr>
      <vt:lpstr>Group II introns in bacterial world F. Martinez-Abarca and N. Toro Molecular Microbiology 2000, 38:917-926</vt:lpstr>
      <vt:lpstr>Crystal structure of a phage Twort group I ribozyme-product complex.  Golden, B.L.,   Kim, H.,   Chase, E. (2005) Nat.Struct.Mol.Biol. 12: 82-89</vt:lpstr>
      <vt:lpstr>Splicing of Group I introns http://en.wikipedia.org/wiki/Group_I_catalytic_intron </vt:lpstr>
      <vt:lpstr>Dickson et al. “Retrotransposition of a yeast group II intron occures by reverse splicing directly into ectopic DNA sites”. PNAS 2001, 98:13207-13212  Reverse splicing of intronic RNA directly into DNA target sites</vt:lpstr>
      <vt:lpstr>PowerPoint Presentation</vt:lpstr>
      <vt:lpstr>DNA Recombination is vital to all organisms! </vt:lpstr>
      <vt:lpstr>Major types of DNA recombination from textbooks</vt:lpstr>
      <vt:lpstr>Crystal structure of two chains of the RecA protein bound to DNA. A double-strand break and two adjacent 3' overhangs are visible. http://en.wikipedia.org/wiki/Homologous_recombination </vt:lpstr>
      <vt:lpstr>Human proteins homologous to E. coli RecA http://en.wikipedia.org/wiki/Homologous_recombination </vt:lpstr>
      <vt:lpstr>Viruses and host cells</vt:lpstr>
      <vt:lpstr>Site-specific recombination is used by bacteriophage λ to integrate or excise its genome into and out of the host chromosome. λ recombination is carried out by the bacteriophage-encoded integrase protein (λ -int). Nature 2005, 435:1059-66.</vt:lpstr>
      <vt:lpstr>PDB: Molecule of the Month Transposase by David S. Goodsell  http://www.pdb.org/pdb/static.do?p=education_discussion/molecule_of_the_month/pdb84_1.html </vt:lpstr>
      <vt:lpstr>InterPro: Transposase By Jennifer McDowall  http://www.ebi.ac.uk/interpro/potm/2006_12/Page1.htm </vt:lpstr>
      <vt:lpstr>PowerPoint Presentation</vt:lpstr>
      <vt:lpstr>Site-specific recombination</vt:lpstr>
      <vt:lpstr>Site-specific recombination</vt:lpstr>
      <vt:lpstr>Site-specific recombination with inversion </vt:lpstr>
      <vt:lpstr>PowerPoint Presentation</vt:lpstr>
      <vt:lpstr>PowerPoint Presentation</vt:lpstr>
      <vt:lpstr>Mammalian chromosomes are mosaic and  resulted from numerous recombinations </vt:lpstr>
      <vt:lpstr>NCBI Homology maps http://www.ncbi.nlm.nih.gov/projects/homology/maps/ </vt:lpstr>
      <vt:lpstr>PowerPoint Presentation</vt:lpstr>
      <vt:lpstr>PowerPoint Presentation</vt:lpstr>
      <vt:lpstr>Hot and cold spots for homologous recombination http://hapmap.ncbi.nlm.nih.gov/downloads/recombination/  </vt:lpstr>
      <vt:lpstr>Origin of novel genes by DNA recombination</vt:lpstr>
      <vt:lpstr>Exon shuffling</vt:lpstr>
      <vt:lpstr>Protein subcellular relocalization:a new perspective on the origin of novel genes. Byun-McKay S A.  and Geeta R. 2007, TEE 22:338-344.</vt:lpstr>
      <vt:lpstr>The origin of new genes: glimpses from the young and old.  Long M, Betrán E, Thornton K, Wang W. Nat Rev Genet. 2003;4:865-75.</vt:lpstr>
      <vt:lpstr>PowerPoint Presentation</vt:lpstr>
      <vt:lpstr>PowerPoint Presentation</vt:lpstr>
      <vt:lpstr>CONCLUSIONS</vt:lpstr>
      <vt:lpstr>Homework assignment</vt:lpstr>
      <vt:lpstr>Hot and cold spots for homologous recombination http://hapmap.ncbi.nlm.nih.gov/downloads/recombination/  </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 and typewriter (well-known paradox)</dc:title>
  <dc:creator>Information Technology</dc:creator>
  <cp:lastModifiedBy>UT Admin</cp:lastModifiedBy>
  <cp:revision>43</cp:revision>
  <cp:lastPrinted>2011-03-02T16:37:58Z</cp:lastPrinted>
  <dcterms:created xsi:type="dcterms:W3CDTF">2011-03-03T14:40:17Z</dcterms:created>
  <dcterms:modified xsi:type="dcterms:W3CDTF">2016-02-03T01:14:25Z</dcterms:modified>
</cp:coreProperties>
</file>