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 id="2147483687" r:id="rId3"/>
    <p:sldMasterId id="2147483699" r:id="rId4"/>
    <p:sldMasterId id="2147483712" r:id="rId5"/>
    <p:sldMasterId id="2147483738" r:id="rId6"/>
    <p:sldMasterId id="2147483751" r:id="rId7"/>
    <p:sldMasterId id="2147483763" r:id="rId8"/>
    <p:sldMasterId id="2147483802" r:id="rId9"/>
    <p:sldMasterId id="2147483815" r:id="rId10"/>
    <p:sldMasterId id="2147483856" r:id="rId11"/>
  </p:sldMasterIdLst>
  <p:notesMasterIdLst>
    <p:notesMasterId r:id="rId49"/>
  </p:notesMasterIdLst>
  <p:sldIdLst>
    <p:sldId id="256" r:id="rId12"/>
    <p:sldId id="481" r:id="rId13"/>
    <p:sldId id="482" r:id="rId14"/>
    <p:sldId id="526" r:id="rId15"/>
    <p:sldId id="532" r:id="rId16"/>
    <p:sldId id="528" r:id="rId17"/>
    <p:sldId id="533" r:id="rId18"/>
    <p:sldId id="514" r:id="rId19"/>
    <p:sldId id="483" r:id="rId20"/>
    <p:sldId id="369" r:id="rId21"/>
    <p:sldId id="531" r:id="rId22"/>
    <p:sldId id="327" r:id="rId23"/>
    <p:sldId id="305" r:id="rId24"/>
    <p:sldId id="534" r:id="rId25"/>
    <p:sldId id="306" r:id="rId26"/>
    <p:sldId id="535" r:id="rId27"/>
    <p:sldId id="307" r:id="rId28"/>
    <p:sldId id="308" r:id="rId29"/>
    <p:sldId id="309" r:id="rId30"/>
    <p:sldId id="287" r:id="rId31"/>
    <p:sldId id="289" r:id="rId32"/>
    <p:sldId id="291" r:id="rId33"/>
    <p:sldId id="292" r:id="rId34"/>
    <p:sldId id="293" r:id="rId35"/>
    <p:sldId id="294" r:id="rId36"/>
    <p:sldId id="496" r:id="rId37"/>
    <p:sldId id="476" r:id="rId38"/>
    <p:sldId id="522" r:id="rId39"/>
    <p:sldId id="536" r:id="rId40"/>
    <p:sldId id="541" r:id="rId41"/>
    <p:sldId id="537" r:id="rId42"/>
    <p:sldId id="538" r:id="rId43"/>
    <p:sldId id="539" r:id="rId44"/>
    <p:sldId id="335" r:id="rId45"/>
    <p:sldId id="406" r:id="rId46"/>
    <p:sldId id="409" r:id="rId47"/>
    <p:sldId id="540"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FF0000"/>
    <a:srgbClr val="FF9900"/>
    <a:srgbClr val="0070C0"/>
    <a:srgbClr val="0099FF"/>
    <a:srgbClr val="92D050"/>
    <a:srgbClr val="FF5050"/>
    <a:srgbClr val="F8ED08"/>
    <a:srgbClr val="B8189A"/>
    <a:srgbClr val="CC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77" autoAdjust="0"/>
    <p:restoredTop sz="95161" autoAdjust="0"/>
  </p:normalViewPr>
  <p:slideViewPr>
    <p:cSldViewPr>
      <p:cViewPr>
        <p:scale>
          <a:sx n="70" d="100"/>
          <a:sy n="70" d="100"/>
        </p:scale>
        <p:origin x="-11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5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141ADCA-3BC9-4940-883D-79AA57304263}" type="slidenum">
              <a:rPr lang="en-US"/>
              <a:pPr/>
              <a:t>‹#›</a:t>
            </a:fld>
            <a:endParaRPr lang="en-US"/>
          </a:p>
        </p:txBody>
      </p:sp>
    </p:spTree>
    <p:extLst>
      <p:ext uri="{BB962C8B-B14F-4D97-AF65-F5344CB8AC3E}">
        <p14:creationId xmlns:p14="http://schemas.microsoft.com/office/powerpoint/2010/main" xmlns="" val="2905792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0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0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0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125D970-330A-4D1F-B2D0-1036542939EF}" type="slidenum">
              <a:rPr lang="en-US" smtClean="0">
                <a:solidFill>
                  <a:prstClr val="black"/>
                </a:solidFill>
              </a:rPr>
              <a:pPr>
                <a:defRPr/>
              </a:pPr>
              <a:t>1</a:t>
            </a:fld>
            <a:endParaRPr lang="en-US" smtClean="0">
              <a:solidFill>
                <a:prstClr val="black"/>
              </a:solidFill>
            </a:endParaRPr>
          </a:p>
        </p:txBody>
      </p:sp>
      <p:sp>
        <p:nvSpPr>
          <p:cNvPr id="40963" name="Rectangle 2"/>
          <p:cNvSpPr>
            <a:spLocks noGrp="1" noRot="1" noChangeAspect="1" noChangeArrowheads="1" noTextEdit="1"/>
          </p:cNvSpPr>
          <p:nvPr>
            <p:ph type="sldImg"/>
          </p:nvPr>
        </p:nvSpPr>
        <p:spPr>
          <a:xfrm>
            <a:off x="1143000" y="630238"/>
            <a:ext cx="4573588" cy="3430587"/>
          </a:xfrm>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41ADCA-3BC9-4940-883D-79AA57304263}"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41ADCA-3BC9-4940-883D-79AA57304263}"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The </a:t>
            </a:r>
            <a:r>
              <a:rPr lang="en-US" kern="1200" dirty="0" err="1" smtClean="0">
                <a:solidFill>
                  <a:schemeClr val="tx1"/>
                </a:solidFill>
                <a:effectLst/>
              </a:rPr>
              <a:t>londing</a:t>
            </a:r>
            <a:r>
              <a:rPr lang="en-US" kern="1200" dirty="0" smtClean="0">
                <a:solidFill>
                  <a:schemeClr val="tx1"/>
                </a:solidFill>
                <a:effectLst/>
              </a:rPr>
              <a:t> page available after providing login credentials for the server is the Browse tab of the tranSMART web interface. Its main components are:</a:t>
            </a:r>
          </a:p>
          <a:p>
            <a:r>
              <a:rPr lang="en-US" kern="1200" dirty="0" smtClean="0">
                <a:solidFill>
                  <a:schemeClr val="tx1"/>
                </a:solidFill>
                <a:effectLst/>
              </a:rPr>
              <a:t> </a:t>
            </a:r>
          </a:p>
          <a:p>
            <a:pPr lvl="0"/>
            <a:r>
              <a:rPr lang="en-US" kern="1200" dirty="0" smtClean="0">
                <a:solidFill>
                  <a:schemeClr val="tx1"/>
                </a:solidFill>
                <a:effectLst/>
              </a:rPr>
              <a:t>A text search field</a:t>
            </a:r>
          </a:p>
          <a:p>
            <a:pPr lvl="0"/>
            <a:r>
              <a:rPr lang="en-US" kern="1200" dirty="0" smtClean="0">
                <a:solidFill>
                  <a:schemeClr val="tx1"/>
                </a:solidFill>
                <a:effectLst/>
              </a:rPr>
              <a:t>A Filtering field</a:t>
            </a:r>
          </a:p>
          <a:p>
            <a:pPr lvl="0"/>
            <a:r>
              <a:rPr lang="en-US" kern="1200" dirty="0" smtClean="0">
                <a:solidFill>
                  <a:schemeClr val="tx1"/>
                </a:solidFill>
                <a:effectLst/>
              </a:rPr>
              <a:t>The Program Explorer</a:t>
            </a:r>
          </a:p>
          <a:p>
            <a:pPr lvl="0"/>
            <a:r>
              <a:rPr lang="en-US" kern="1200" dirty="0" smtClean="0">
                <a:solidFill>
                  <a:schemeClr val="tx1"/>
                </a:solidFill>
                <a:effectLst/>
              </a:rPr>
              <a:t>A tab selection bar</a:t>
            </a:r>
          </a:p>
          <a:p>
            <a:pPr lvl="0"/>
            <a:endParaRPr lang="en-US" kern="1200" dirty="0" smtClean="0">
              <a:solidFill>
                <a:schemeClr val="tx1"/>
              </a:solidFill>
              <a:effectLst/>
            </a:endParaRPr>
          </a:p>
          <a:p>
            <a:pPr lvl="0"/>
            <a:r>
              <a:rPr lang="en-US" kern="1200" dirty="0" smtClean="0">
                <a:solidFill>
                  <a:schemeClr val="tx1"/>
                </a:solidFill>
                <a:effectLst/>
              </a:rPr>
              <a:t>The primary purposes of the browse tab is to facilitate the selection of the appropriate study from the library of studies loaded on the server. The program explorer allows the browsing of study meta-data,</a:t>
            </a:r>
            <a:r>
              <a:rPr lang="en-US" kern="1200" baseline="0" dirty="0" smtClean="0">
                <a:solidFill>
                  <a:schemeClr val="tx1"/>
                </a:solidFill>
                <a:effectLst/>
              </a:rPr>
              <a:t> and the export of arbitrary files associated with a target study of interest.</a:t>
            </a:r>
          </a:p>
          <a:p>
            <a:pPr lvl="0"/>
            <a:r>
              <a:rPr lang="en-US" kern="1200" dirty="0" smtClean="0">
                <a:solidFill>
                  <a:schemeClr val="tx1"/>
                </a:solidFill>
                <a:effectLst/>
              </a:rPr>
              <a:t> </a:t>
            </a:r>
          </a:p>
          <a:p>
            <a:endParaRPr lang="en-US" dirty="0"/>
          </a:p>
        </p:txBody>
      </p:sp>
      <p:sp>
        <p:nvSpPr>
          <p:cNvPr id="4" name="Slide Number Placeholder 3"/>
          <p:cNvSpPr>
            <a:spLocks noGrp="1"/>
          </p:cNvSpPr>
          <p:nvPr>
            <p:ph type="sldNum" sz="quarter" idx="10"/>
          </p:nvPr>
        </p:nvSpPr>
        <p:spPr/>
        <p:txBody>
          <a:bodyPr/>
          <a:lstStyle/>
          <a:p>
            <a:fld id="{D3BFAAC7-21C4-3C49-AC7B-EFDAA3022A21}" type="slidenum">
              <a:rPr lang="en-US" smtClean="0"/>
              <a:pPr/>
              <a:t>14</a:t>
            </a:fld>
            <a:endParaRPr lang="en-US"/>
          </a:p>
        </p:txBody>
      </p:sp>
    </p:spTree>
    <p:extLst>
      <p:ext uri="{BB962C8B-B14F-4D97-AF65-F5344CB8AC3E}">
        <p14:creationId xmlns:p14="http://schemas.microsoft.com/office/powerpoint/2010/main" xmlns="" val="989877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http://www.isa-tools.org/format.html</a:t>
            </a:r>
          </a:p>
          <a:p>
            <a:r>
              <a:rPr lang="en-US" sz="1000" b="0" i="0" kern="1200" dirty="0" smtClean="0">
                <a:solidFill>
                  <a:schemeClr val="tx1"/>
                </a:solidFill>
                <a:latin typeface="Arial" pitchFamily="34" charset="0"/>
                <a:ea typeface="+mn-ea"/>
                <a:cs typeface="Arial" pitchFamily="34" charset="0"/>
              </a:rPr>
              <a:t>Interoperability Solutions for European Public Administrations</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kern="1200" dirty="0" err="1" smtClean="0">
                <a:solidFill>
                  <a:schemeClr val="tx1"/>
                </a:solidFill>
                <a:effectLst/>
                <a:latin typeface="Arial" charset="0"/>
                <a:ea typeface="+mn-ea"/>
                <a:cs typeface="+mn-cs"/>
              </a:rPr>
              <a:t>tranSMART</a:t>
            </a:r>
            <a:r>
              <a:rPr lang="en-US" kern="1200" dirty="0" smtClean="0">
                <a:solidFill>
                  <a:schemeClr val="tx1"/>
                </a:solidFill>
                <a:effectLst/>
                <a:latin typeface="Arial" charset="0"/>
                <a:ea typeface="+mn-ea"/>
                <a:cs typeface="+mn-cs"/>
              </a:rPr>
              <a:t> provides five elements to facilitate organization of studies. Elements of the top layer are referred to as “Programs” (1). A given Program may contain one or more “Studies”(2). And each study may contain metadata (3),</a:t>
            </a:r>
            <a:r>
              <a:rPr lang="en-US" kern="1200" baseline="0" dirty="0" smtClean="0">
                <a:solidFill>
                  <a:schemeClr val="tx1"/>
                </a:solidFill>
                <a:effectLst/>
                <a:latin typeface="Arial" charset="0"/>
                <a:ea typeface="+mn-ea"/>
                <a:cs typeface="+mn-cs"/>
              </a:rPr>
              <a:t> and</a:t>
            </a:r>
            <a:r>
              <a:rPr lang="en-US" kern="1200" dirty="0" smtClean="0">
                <a:solidFill>
                  <a:schemeClr val="tx1"/>
                </a:solidFill>
                <a:effectLst/>
                <a:latin typeface="Arial" charset="0"/>
                <a:ea typeface="+mn-ea"/>
                <a:cs typeface="+mn-cs"/>
              </a:rPr>
              <a:t> Analysis types (4), Assay Types (5), and folders(6). </a:t>
            </a:r>
            <a:endParaRPr lang="en-US" dirty="0"/>
          </a:p>
        </p:txBody>
      </p:sp>
      <p:sp>
        <p:nvSpPr>
          <p:cNvPr id="4" name="Slide Number Placeholder 3"/>
          <p:cNvSpPr>
            <a:spLocks noGrp="1"/>
          </p:cNvSpPr>
          <p:nvPr>
            <p:ph type="sldNum" sz="quarter" idx="10"/>
          </p:nvPr>
        </p:nvSpPr>
        <p:spPr/>
        <p:txBody>
          <a:bodyPr/>
          <a:lstStyle/>
          <a:p>
            <a:pPr>
              <a:defRPr/>
            </a:pPr>
            <a:fld id="{92C55532-D2CD-42FD-A184-44A4B7119136}" type="slidenum">
              <a:rPr lang="en-US" smtClean="0">
                <a:solidFill>
                  <a:prstClr val="black"/>
                </a:solidFill>
              </a:rPr>
              <a:pPr>
                <a:defRPr/>
              </a:pPr>
              <a:t>15</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BFAAC7-21C4-3C49-AC7B-EFDAA3022A21}" type="slidenum">
              <a:rPr lang="en-US" smtClean="0"/>
              <a:pPr/>
              <a:t>16</a:t>
            </a:fld>
            <a:endParaRPr lang="en-US"/>
          </a:p>
        </p:txBody>
      </p:sp>
    </p:spTree>
    <p:extLst>
      <p:ext uri="{BB962C8B-B14F-4D97-AF65-F5344CB8AC3E}">
        <p14:creationId xmlns:p14="http://schemas.microsoft.com/office/powerpoint/2010/main" xmlns="" val="989877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Browse – a tab where all studies are listed and described</a:t>
            </a:r>
          </a:p>
          <a:p>
            <a:r>
              <a:rPr lang="en-GB" dirty="0" smtClean="0"/>
              <a:t>Global search and filter </a:t>
            </a:r>
            <a:r>
              <a:rPr lang="en-GB" baseline="0" dirty="0" smtClean="0"/>
              <a:t>applies to both Browse and Analyze tabs</a:t>
            </a:r>
            <a:endParaRPr lang="en-US" dirty="0"/>
          </a:p>
        </p:txBody>
      </p:sp>
      <p:sp>
        <p:nvSpPr>
          <p:cNvPr id="4" name="Slide Number Placeholder 3"/>
          <p:cNvSpPr>
            <a:spLocks noGrp="1"/>
          </p:cNvSpPr>
          <p:nvPr>
            <p:ph type="sldNum" sz="quarter" idx="10"/>
          </p:nvPr>
        </p:nvSpPr>
        <p:spPr/>
        <p:txBody>
          <a:bodyPr/>
          <a:lstStyle/>
          <a:p>
            <a:pPr>
              <a:defRPr/>
            </a:pPr>
            <a:fld id="{92C55532-D2CD-42FD-A184-44A4B7119136}" type="slidenum">
              <a:rPr lang="en-US" smtClean="0">
                <a:solidFill>
                  <a:prstClr val="black"/>
                </a:solidFill>
              </a:rPr>
              <a:pPr>
                <a:defRPr/>
              </a:pPr>
              <a:t>17</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C55532-D2CD-42FD-A184-44A4B7119136}" type="slidenum">
              <a:rPr lang="en-US" smtClean="0">
                <a:solidFill>
                  <a:prstClr val="black"/>
                </a:solidFill>
              </a:rPr>
              <a:pPr>
                <a:defRPr/>
              </a:pPr>
              <a:t>18</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C55532-D2CD-42FD-A184-44A4B7119136}"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41ADCA-3BC9-4940-883D-79AA57304263}"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C55532-D2CD-42FD-A184-44A4B7119136}" type="slidenum">
              <a:rPr lang="en-US" smtClean="0">
                <a:solidFill>
                  <a:prstClr val="black"/>
                </a:solidFill>
              </a:rPr>
              <a:pPr>
                <a:defRPr/>
              </a:pPr>
              <a:t>21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41ADCA-3BC9-4940-883D-79AA5730426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C55532-D2CD-42FD-A184-44A4B7119136}"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C55532-D2CD-42FD-A184-44A4B7119136}"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C55532-D2CD-42FD-A184-44A4B7119136}" type="slidenum">
              <a:rPr lang="en-US" smtClean="0">
                <a:solidFill>
                  <a:prstClr val="black"/>
                </a:solidFill>
              </a:rPr>
              <a:pPr>
                <a:defRPr/>
              </a:pPr>
              <a:t>24</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C55532-D2CD-42FD-A184-44A4B7119136}" type="slidenum">
              <a:rPr lang="en-US" smtClean="0">
                <a:solidFill>
                  <a:prstClr val="black"/>
                </a:solidFill>
              </a:rPr>
              <a:pPr>
                <a:defRPr/>
              </a:pPr>
              <a:t>25</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So,</a:t>
            </a:r>
            <a:r>
              <a:rPr lang="en-US" sz="1200" kern="1200" baseline="0" dirty="0" smtClean="0">
                <a:solidFill>
                  <a:schemeClr val="tx1"/>
                </a:solidFill>
                <a:effectLst/>
                <a:latin typeface="Arial" charset="0"/>
                <a:ea typeface="+mn-ea"/>
                <a:cs typeface="+mn-cs"/>
              </a:rPr>
              <a:t> you have made an interesting cohort, and you have some summary statistics on the relevant subjects, the question then becomes: can I export the data related to these clinically defined cohorts for further analysis offline, or to send to a collaborator. This can be accomplished by clicking on the “Grid View” </a:t>
            </a:r>
            <a:r>
              <a:rPr lang="en-US" sz="1200" kern="1200" baseline="0" dirty="0" err="1" smtClean="0">
                <a:solidFill>
                  <a:schemeClr val="tx1"/>
                </a:solidFill>
                <a:effectLst/>
                <a:latin typeface="Arial" charset="0"/>
                <a:ea typeface="+mn-ea"/>
                <a:cs typeface="+mn-cs"/>
              </a:rPr>
              <a:t>subtab</a:t>
            </a:r>
            <a:r>
              <a:rPr lang="en-US" sz="1200" kern="1200" baseline="0" dirty="0" smtClean="0">
                <a:solidFill>
                  <a:schemeClr val="tx1"/>
                </a:solidFill>
                <a:effectLst/>
                <a:latin typeface="Arial" charset="0"/>
                <a:ea typeface="+mn-ea"/>
                <a:cs typeface="+mn-cs"/>
              </a:rPr>
              <a:t>. Columns can be added by dragging other concepts from the Navigate Terms Hierarchy into the grid (in this case, the node, Lymph Node Involvement), or removed through a pull down “column” menu. Data can be copied to the clipboard or exported to excel.</a:t>
            </a:r>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92C55532-D2CD-42FD-A184-44A4B7119136}" type="slidenum">
              <a:rPr lang="en-US" smtClean="0">
                <a:solidFill>
                  <a:prstClr val="black"/>
                </a:solidFill>
              </a:rPr>
              <a:pPr>
                <a:defRPr/>
              </a:pPr>
              <a:t>26</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Data Export</a:t>
            </a:r>
            <a:r>
              <a:rPr lang="en-US" sz="1200" kern="1200" baseline="0" dirty="0" smtClean="0">
                <a:solidFill>
                  <a:schemeClr val="tx1"/>
                </a:solidFill>
                <a:effectLst/>
                <a:latin typeface="Arial" charset="0"/>
                <a:ea typeface="+mn-ea"/>
                <a:cs typeface="+mn-cs"/>
              </a:rPr>
              <a:t> </a:t>
            </a:r>
            <a:r>
              <a:rPr lang="en-US" sz="1200" kern="1200" dirty="0" err="1" smtClean="0">
                <a:solidFill>
                  <a:schemeClr val="tx1"/>
                </a:solidFill>
                <a:effectLst/>
                <a:latin typeface="Arial" charset="0"/>
                <a:ea typeface="+mn-ea"/>
                <a:cs typeface="+mn-cs"/>
              </a:rPr>
              <a:t>subtab</a:t>
            </a:r>
            <a:r>
              <a:rPr lang="en-US" sz="1200" kern="1200" baseline="0" dirty="0" smtClean="0">
                <a:solidFill>
                  <a:schemeClr val="tx1"/>
                </a:solidFill>
                <a:effectLst/>
                <a:latin typeface="Arial" charset="0"/>
                <a:ea typeface="+mn-ea"/>
                <a:cs typeface="+mn-cs"/>
              </a:rPr>
              <a:t> allows to download data, including gene expression data etc.. Data can b filtered by dragging concepts into the selection pane from the Navigate Terms Hierarchy. </a:t>
            </a:r>
            <a:r>
              <a:rPr lang="en-US" sz="1200" kern="1200" baseline="0" dirty="0" err="1" smtClean="0">
                <a:solidFill>
                  <a:schemeClr val="tx1"/>
                </a:solidFill>
                <a:effectLst/>
                <a:latin typeface="Arial" charset="0"/>
                <a:ea typeface="+mn-ea"/>
                <a:cs typeface="+mn-cs"/>
              </a:rPr>
              <a:t>tM</a:t>
            </a:r>
            <a:r>
              <a:rPr lang="en-US" sz="1200" kern="1200" baseline="0" dirty="0" smtClean="0">
                <a:solidFill>
                  <a:schemeClr val="tx1"/>
                </a:solidFill>
                <a:effectLst/>
                <a:latin typeface="Arial" charset="0"/>
                <a:ea typeface="+mn-ea"/>
                <a:cs typeface="+mn-cs"/>
              </a:rPr>
              <a:t> has many flexible data export options.</a:t>
            </a:r>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8141ADCA-3BC9-4940-883D-79AA57304263}"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41ADCA-3BC9-4940-883D-79AA57304263}"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700" b="1"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1FEE1E69-84BD-445B-9255-CC41B50045DE}"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This analysis (logistic</a:t>
            </a:r>
            <a:r>
              <a:rPr lang="en-US" sz="1200" kern="1200" baseline="0" dirty="0" smtClean="0">
                <a:solidFill>
                  <a:schemeClr val="tx1"/>
                </a:solidFill>
                <a:effectLst/>
                <a:latin typeface="Arial" charset="0"/>
                <a:ea typeface="+mn-ea"/>
                <a:cs typeface="+mn-cs"/>
              </a:rPr>
              <a:t> regression)</a:t>
            </a:r>
            <a:r>
              <a:rPr lang="en-US" sz="1200" kern="1200" dirty="0" smtClean="0">
                <a:solidFill>
                  <a:schemeClr val="tx1"/>
                </a:solidFill>
                <a:effectLst/>
                <a:latin typeface="Arial" charset="0"/>
                <a:ea typeface="+mn-ea"/>
                <a:cs typeface="+mn-cs"/>
              </a:rPr>
              <a:t> treats a binary outcome as the dependent variable and displays the probability of that outcome as a function of the value of a continuous measurement. To run this analysis select a clinical or biomarker variable as the independent variable and a binary outcome (sensible examples include metastatic vs. disease-free, alive vs. dead, diabetic vs. healthy, etc.) as the dependent variable. Bin the dependent variable if you choose a continuous numeric data type.</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1" kern="1200" dirty="0" smtClean="0">
                <a:solidFill>
                  <a:schemeClr val="tx1"/>
                </a:solidFill>
                <a:latin typeface="Arial" pitchFamily="34" charset="0"/>
                <a:ea typeface="+mn-ea"/>
                <a:cs typeface="Arial" pitchFamily="34" charset="0"/>
              </a:rPr>
              <a:t>Example:</a:t>
            </a:r>
            <a:r>
              <a:rPr lang="en-US" sz="1000" kern="1200" dirty="0" smtClean="0">
                <a:solidFill>
                  <a:schemeClr val="tx1"/>
                </a:solidFill>
                <a:latin typeface="Arial" pitchFamily="34" charset="0"/>
                <a:ea typeface="+mn-ea"/>
                <a:cs typeface="Arial" pitchFamily="34" charset="0"/>
              </a:rPr>
              <a:t> In multiple myeloma patients does vital status correlates to time to progression?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ea typeface="ＭＳ Ｐゴシック" pitchFamily="34" charset="-128"/>
            </a:endParaRPr>
          </a:p>
        </p:txBody>
      </p:sp>
      <p:sp>
        <p:nvSpPr>
          <p:cNvPr id="24580" name="Slide Number Placeholder 3"/>
          <p:cNvSpPr>
            <a:spLocks noGrp="1"/>
          </p:cNvSpPr>
          <p:nvPr>
            <p:ph type="sldNum" sz="quarter" idx="5"/>
          </p:nvPr>
        </p:nvSpPr>
        <p:spPr>
          <a:noFill/>
        </p:spPr>
        <p:txBody>
          <a:bodyPr/>
          <a:lstStyle/>
          <a:p>
            <a:fld id="{64173F80-2328-45AB-B297-1620DF639000}" type="slidenum">
              <a:rPr lang="en-US">
                <a:solidFill>
                  <a:prstClr val="black"/>
                </a:solidFill>
                <a:cs typeface="Arial" charset="0"/>
              </a:rPr>
              <a:pPr/>
              <a:t>35</a:t>
            </a:fld>
            <a:endParaRPr lang="en-US">
              <a:solidFill>
                <a:prstClr val="black"/>
              </a:solidFill>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41ADCA-3BC9-4940-883D-79AA57304263}"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41ADCA-3BC9-4940-883D-79AA5730426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altLang="en-US"/>
          </a:p>
        </p:txBody>
      </p:sp>
      <p:sp>
        <p:nvSpPr>
          <p:cNvPr id="4" name="Slide Number Placeholder 3"/>
          <p:cNvSpPr>
            <a:spLocks noGrp="1"/>
          </p:cNvSpPr>
          <p:nvPr>
            <p:ph type="sldNum" sz="quarter" idx="10"/>
          </p:nvPr>
        </p:nvSpPr>
        <p:spPr/>
        <p:txBody>
          <a:bodyPr/>
          <a:lstStyle/>
          <a:p>
            <a:fld id="{CB374E38-B724-49F0-99BE-E9FA679EE24F}" type="slidenum">
              <a:rPr kumimoji="1" lang="ja-JP" altLang="en-US" smtClean="0"/>
              <a:pPr/>
              <a:t>37</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tranSMART history</a:t>
            </a:r>
          </a:p>
          <a:p>
            <a:pPr>
              <a:buFontTx/>
              <a:buChar char="-"/>
            </a:pPr>
            <a:r>
              <a:rPr lang="en-US" dirty="0" smtClean="0"/>
              <a:t>tranSMART was first developed by </a:t>
            </a:r>
            <a:r>
              <a:rPr lang="en-US" dirty="0" err="1" smtClean="0"/>
              <a:t>JnJ</a:t>
            </a:r>
            <a:r>
              <a:rPr lang="en-US" baseline="0" dirty="0" smtClean="0"/>
              <a:t> in 2009 and released as an open source in 2012. </a:t>
            </a:r>
          </a:p>
          <a:p>
            <a:pPr>
              <a:buFontTx/>
              <a:buChar char="-"/>
            </a:pPr>
            <a:r>
              <a:rPr lang="en-US" baseline="0" dirty="0" smtClean="0"/>
              <a:t>Since then, it has became a standard and trendsetter in collaborative translational medicine platform.</a:t>
            </a:r>
          </a:p>
          <a:p>
            <a:pPr>
              <a:buFontTx/>
              <a:buChar char="-"/>
            </a:pPr>
            <a:r>
              <a:rPr lang="en-US" baseline="0" dirty="0" smtClean="0"/>
              <a:t>Thomson Reuters team members (originally, as </a:t>
            </a:r>
            <a:r>
              <a:rPr lang="en-US" baseline="0" dirty="0" err="1" smtClean="0"/>
              <a:t>GeneGo</a:t>
            </a:r>
            <a:r>
              <a:rPr lang="en-US" baseline="0" dirty="0" smtClean="0"/>
              <a:t>) have been engaged in tranSMART since the beginning at </a:t>
            </a:r>
            <a:r>
              <a:rPr lang="en-US" baseline="0" dirty="0" err="1" smtClean="0"/>
              <a:t>JnJ</a:t>
            </a:r>
            <a:r>
              <a:rPr lang="en-US" baseline="0" dirty="0" smtClean="0"/>
              <a:t> as a data curator.</a:t>
            </a:r>
            <a:endParaRPr lang="en-US" dirty="0" smtClean="0"/>
          </a:p>
          <a:p>
            <a:endParaRPr lang="en-US" dirty="0"/>
          </a:p>
        </p:txBody>
      </p:sp>
      <p:sp>
        <p:nvSpPr>
          <p:cNvPr id="4" name="Slide Number Placeholder 3"/>
          <p:cNvSpPr>
            <a:spLocks noGrp="1"/>
          </p:cNvSpPr>
          <p:nvPr>
            <p:ph type="sldNum" sz="quarter" idx="10"/>
          </p:nvPr>
        </p:nvSpPr>
        <p:spPr/>
        <p:txBody>
          <a:bodyPr/>
          <a:lstStyle/>
          <a:p>
            <a:fld id="{8141ADCA-3BC9-4940-883D-79AA5730426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kern="1200" baseline="0" dirty="0" smtClean="0">
                <a:solidFill>
                  <a:schemeClr val="tx1"/>
                </a:solidFill>
                <a:latin typeface="Arial" charset="0"/>
                <a:ea typeface="+mn-ea"/>
                <a:cs typeface="+mn-cs"/>
              </a:rPr>
              <a:t>Further </a:t>
            </a:r>
            <a:r>
              <a:rPr lang="en-GB" sz="1000" kern="1200" baseline="0" dirty="0" err="1" smtClean="0">
                <a:solidFill>
                  <a:schemeClr val="tx1"/>
                </a:solidFill>
                <a:latin typeface="Arial" charset="0"/>
                <a:ea typeface="+mn-ea"/>
                <a:cs typeface="+mn-cs"/>
              </a:rPr>
              <a:t>tranSMART</a:t>
            </a:r>
            <a:r>
              <a:rPr lang="en-GB" sz="1000" kern="1200" baseline="0" dirty="0" smtClean="0">
                <a:solidFill>
                  <a:schemeClr val="tx1"/>
                </a:solidFill>
                <a:latin typeface="Arial" charset="0"/>
                <a:ea typeface="+mn-ea"/>
                <a:cs typeface="+mn-cs"/>
              </a:rPr>
              <a:t> evolution is supported by a exponentially growing community of developers and biologists and an increasing number of users in different sectors: </a:t>
            </a:r>
            <a:r>
              <a:rPr lang="en-US" sz="1000" kern="1200" baseline="0" dirty="0" smtClean="0">
                <a:solidFill>
                  <a:schemeClr val="tx1"/>
                </a:solidFill>
                <a:latin typeface="Arial" charset="0"/>
                <a:ea typeface="+mn-ea"/>
                <a:cs typeface="+mn-cs"/>
              </a:rPr>
              <a:t>pharmaceutical companies, government organizations, non-profit organizations, academics. </a:t>
            </a:r>
          </a:p>
          <a:p>
            <a:endParaRPr lang="en-US" sz="100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t>Active community – several community meetings</a:t>
            </a:r>
            <a:r>
              <a:rPr lang="en-US" sz="1000" baseline="0" dirty="0" smtClean="0"/>
              <a:t> </a:t>
            </a:r>
            <a:r>
              <a:rPr lang="en-US" sz="1000" dirty="0" smtClean="0"/>
              <a:t>and on-going developer</a:t>
            </a:r>
            <a:r>
              <a:rPr lang="en-US" sz="1000" baseline="0" dirty="0" smtClean="0"/>
              <a:t> collaboration</a:t>
            </a:r>
          </a:p>
        </p:txBody>
      </p:sp>
      <p:sp>
        <p:nvSpPr>
          <p:cNvPr id="4" name="Slide Number Placeholder 3"/>
          <p:cNvSpPr>
            <a:spLocks noGrp="1"/>
          </p:cNvSpPr>
          <p:nvPr>
            <p:ph type="sldNum" sz="quarter" idx="10"/>
          </p:nvPr>
        </p:nvSpPr>
        <p:spPr/>
        <p:txBody>
          <a:bodyPr/>
          <a:lstStyle/>
          <a:p>
            <a:fld id="{1FEE1E69-84BD-445B-9255-CC41B50045D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000" b="0" i="0" kern="1200" dirty="0" smtClean="0">
                <a:solidFill>
                  <a:schemeClr val="tx1"/>
                </a:solidFill>
                <a:latin typeface="Arial" charset="0"/>
                <a:ea typeface="+mn-ea"/>
                <a:cs typeface="Arial" pitchFamily="34" charset="0"/>
              </a:rPr>
              <a:t>The </a:t>
            </a:r>
            <a:r>
              <a:rPr lang="en-GB" sz="1000" b="0" i="0" kern="1200" dirty="0" err="1" smtClean="0">
                <a:solidFill>
                  <a:schemeClr val="tx1"/>
                </a:solidFill>
                <a:latin typeface="Arial" charset="0"/>
                <a:ea typeface="+mn-ea"/>
                <a:cs typeface="Arial" pitchFamily="34" charset="0"/>
              </a:rPr>
              <a:t>tranSMART</a:t>
            </a:r>
            <a:r>
              <a:rPr lang="en-GB" sz="1000" b="0" i="0" kern="1200" dirty="0" smtClean="0">
                <a:solidFill>
                  <a:schemeClr val="tx1"/>
                </a:solidFill>
                <a:latin typeface="Arial" charset="0"/>
                <a:ea typeface="+mn-ea"/>
                <a:cs typeface="Arial" pitchFamily="34" charset="0"/>
              </a:rPr>
              <a:t> Knowledge Management Platform combines a data repository with intuitive search capabilities and analysis tools. </a:t>
            </a:r>
            <a:r>
              <a:rPr lang="en-GB" sz="1000" b="0" i="0" kern="1200" dirty="0" err="1" smtClean="0">
                <a:solidFill>
                  <a:schemeClr val="tx1"/>
                </a:solidFill>
                <a:latin typeface="Arial" charset="0"/>
                <a:ea typeface="+mn-ea"/>
                <a:cs typeface="Arial" pitchFamily="34" charset="0"/>
              </a:rPr>
              <a:t>tranSMART</a:t>
            </a:r>
            <a:r>
              <a:rPr lang="en-GB" sz="1000" b="0" i="0" kern="1200" dirty="0" smtClean="0">
                <a:solidFill>
                  <a:schemeClr val="tx1"/>
                </a:solidFill>
                <a:latin typeface="Arial" charset="0"/>
                <a:ea typeface="+mn-ea"/>
                <a:cs typeface="Arial" pitchFamily="34" charset="0"/>
              </a:rPr>
              <a:t> provides researchers a single self-service web portal with access to phenotypic, ‘</a:t>
            </a:r>
            <a:r>
              <a:rPr lang="en-GB" sz="1000" b="0" i="0" kern="1200" dirty="0" err="1" smtClean="0">
                <a:solidFill>
                  <a:schemeClr val="tx1"/>
                </a:solidFill>
                <a:latin typeface="Arial" charset="0"/>
                <a:ea typeface="+mn-ea"/>
                <a:cs typeface="Arial" pitchFamily="34" charset="0"/>
              </a:rPr>
              <a:t>omics</a:t>
            </a:r>
            <a:r>
              <a:rPr lang="en-GB" sz="1000" b="0" i="0" kern="1200" dirty="0" smtClean="0">
                <a:solidFill>
                  <a:schemeClr val="tx1"/>
                </a:solidFill>
                <a:latin typeface="Arial" charset="0"/>
                <a:ea typeface="+mn-ea"/>
                <a:cs typeface="Arial" pitchFamily="34" charset="0"/>
              </a:rPr>
              <a:t>’, and unstructured text-based data from multiple internal and external sources, aligned to allow exploration of many aspects of a potential hypothesis. </a:t>
            </a:r>
            <a:r>
              <a:rPr lang="en-GB" sz="1000" b="0" i="0" kern="1200" dirty="0" err="1" smtClean="0">
                <a:solidFill>
                  <a:schemeClr val="tx1"/>
                </a:solidFill>
                <a:latin typeface="Arial" charset="0"/>
                <a:ea typeface="+mn-ea"/>
                <a:cs typeface="Arial" pitchFamily="34" charset="0"/>
              </a:rPr>
              <a:t>tranSMART</a:t>
            </a:r>
            <a:r>
              <a:rPr lang="en-GB" sz="1000" b="0" i="0" kern="1200" dirty="0" smtClean="0">
                <a:solidFill>
                  <a:schemeClr val="tx1"/>
                </a:solidFill>
                <a:latin typeface="Arial" charset="0"/>
                <a:ea typeface="+mn-ea"/>
                <a:cs typeface="Arial" pitchFamily="34" charset="0"/>
              </a:rPr>
              <a:t> can help scientists develop and refine research hypotheses by investigating correlations between genetic and phenotypic data, and assessing their analytical results in the context of published literature and other work.</a:t>
            </a:r>
            <a:endParaRPr lang="en-US" dirty="0" smtClean="0"/>
          </a:p>
          <a:p>
            <a:endParaRPr lang="en-US" dirty="0"/>
          </a:p>
        </p:txBody>
      </p:sp>
      <p:sp>
        <p:nvSpPr>
          <p:cNvPr id="4" name="Slide Number Placeholder 3"/>
          <p:cNvSpPr>
            <a:spLocks noGrp="1"/>
          </p:cNvSpPr>
          <p:nvPr>
            <p:ph type="sldNum" sz="quarter" idx="10"/>
          </p:nvPr>
        </p:nvSpPr>
        <p:spPr/>
        <p:txBody>
          <a:bodyPr/>
          <a:lstStyle/>
          <a:p>
            <a:fld id="{8141ADCA-3BC9-4940-883D-79AA5730426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All of his greatest</a:t>
            </a:r>
            <a:r>
              <a:rPr lang="en-US" sz="1000" baseline="0" dirty="0" smtClean="0"/>
              <a:t> work came out of his weekend experimentation</a:t>
            </a:r>
            <a:endParaRPr lang="en-US" sz="1000" dirty="0"/>
          </a:p>
        </p:txBody>
      </p:sp>
      <p:sp>
        <p:nvSpPr>
          <p:cNvPr id="4" name="Slide Number Placeholder 3"/>
          <p:cNvSpPr>
            <a:spLocks noGrp="1"/>
          </p:cNvSpPr>
          <p:nvPr>
            <p:ph type="sldNum" sz="quarter" idx="10"/>
          </p:nvPr>
        </p:nvSpPr>
        <p:spPr/>
        <p:txBody>
          <a:bodyPr/>
          <a:lstStyle/>
          <a:p>
            <a:fld id="{38EB4569-1EBC-4875-ADDA-915AE42BCF3F}" type="slidenum">
              <a:rPr lang="en-US" smtClean="0"/>
              <a:pPr/>
              <a:t>8</a:t>
            </a:fld>
            <a:endParaRPr lang="en-US"/>
          </a:p>
        </p:txBody>
      </p:sp>
    </p:spTree>
    <p:extLst>
      <p:ext uri="{BB962C8B-B14F-4D97-AF65-F5344CB8AC3E}">
        <p14:creationId xmlns:p14="http://schemas.microsoft.com/office/powerpoint/2010/main" xmlns="" val="1463733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tranSMART</a:t>
            </a:r>
            <a:r>
              <a:rPr lang="en-US" dirty="0" smtClean="0"/>
              <a:t> history</a:t>
            </a:r>
          </a:p>
          <a:p>
            <a:pPr>
              <a:buFontTx/>
              <a:buChar char="-"/>
            </a:pPr>
            <a:r>
              <a:rPr lang="en-US" dirty="0" err="1" smtClean="0"/>
              <a:t>tranSMART</a:t>
            </a:r>
            <a:r>
              <a:rPr lang="en-US" dirty="0" smtClean="0"/>
              <a:t> was first developed by </a:t>
            </a:r>
            <a:r>
              <a:rPr lang="en-US" dirty="0" err="1" smtClean="0"/>
              <a:t>JnJ</a:t>
            </a:r>
            <a:r>
              <a:rPr lang="en-US" baseline="0" dirty="0" smtClean="0"/>
              <a:t> in 2009 and released as an open source in 2012. </a:t>
            </a:r>
          </a:p>
          <a:p>
            <a:pPr>
              <a:buFontTx/>
              <a:buChar char="-"/>
            </a:pPr>
            <a:r>
              <a:rPr lang="en-US" baseline="0" dirty="0" smtClean="0"/>
              <a:t>Since then, it has became a standard and trendsetter in collaborative translational medicine platform.</a:t>
            </a:r>
          </a:p>
          <a:p>
            <a:pPr>
              <a:buFontTx/>
              <a:buChar char="-"/>
            </a:pPr>
            <a:r>
              <a:rPr lang="en-US" baseline="0" dirty="0" smtClean="0"/>
              <a:t>Thomson Reuters team members (originally, as </a:t>
            </a:r>
            <a:r>
              <a:rPr lang="en-US" baseline="0" dirty="0" err="1" smtClean="0"/>
              <a:t>GeneGo</a:t>
            </a:r>
            <a:r>
              <a:rPr lang="en-US" baseline="0" dirty="0" smtClean="0"/>
              <a:t>) have been engaged in </a:t>
            </a:r>
            <a:r>
              <a:rPr lang="en-US" baseline="0" dirty="0" err="1" smtClean="0"/>
              <a:t>tranSMART</a:t>
            </a:r>
            <a:r>
              <a:rPr lang="en-US" baseline="0" dirty="0" smtClean="0"/>
              <a:t> since the beginning at </a:t>
            </a:r>
            <a:r>
              <a:rPr lang="en-US" baseline="0" dirty="0" err="1" smtClean="0"/>
              <a:t>JnJ</a:t>
            </a:r>
            <a:r>
              <a:rPr lang="en-US" baseline="0" dirty="0" smtClean="0"/>
              <a:t> as a data curator.</a:t>
            </a:r>
            <a:endParaRPr lang="en-US" dirty="0"/>
          </a:p>
        </p:txBody>
      </p:sp>
      <p:sp>
        <p:nvSpPr>
          <p:cNvPr id="4" name="Slide Number Placeholder 3"/>
          <p:cNvSpPr>
            <a:spLocks noGrp="1"/>
          </p:cNvSpPr>
          <p:nvPr>
            <p:ph type="sldNum" sz="quarter" idx="10"/>
          </p:nvPr>
        </p:nvSpPr>
        <p:spPr/>
        <p:txBody>
          <a:bodyPr/>
          <a:lstStyle/>
          <a:p>
            <a:fld id="{1FEE1E69-84BD-445B-9255-CC41B50045DE}"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41ADCA-3BC9-4940-883D-79AA5730426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355600" y="4321175"/>
            <a:ext cx="8410575" cy="0"/>
          </a:xfrm>
          <a:prstGeom prst="line">
            <a:avLst/>
          </a:prstGeom>
          <a:noFill/>
          <a:ln w="24130" cap="rnd">
            <a:solidFill>
              <a:schemeClr val="tx1"/>
            </a:solidFill>
            <a:prstDash val="sysDot"/>
            <a:round/>
            <a:headEnd/>
            <a:tailEnd/>
          </a:ln>
        </p:spPr>
        <p:txBody>
          <a:bodyPr/>
          <a:lstStyle/>
          <a:p>
            <a:pPr>
              <a:spcBef>
                <a:spcPct val="50000"/>
              </a:spcBef>
              <a:defRPr/>
            </a:pPr>
            <a:endParaRPr lang="en-US" sz="2400">
              <a:solidFill>
                <a:srgbClr val="4B4B4B"/>
              </a:solidFill>
              <a:latin typeface="Arial" pitchFamily="34" charset="0"/>
              <a:ea typeface="MS PGothic" pitchFamily="34" charset="-128"/>
            </a:endParaRPr>
          </a:p>
        </p:txBody>
      </p:sp>
      <p:pic>
        <p:nvPicPr>
          <p:cNvPr id="5" name="Picture 12" descr="RTR1KWE8_cropped"/>
          <p:cNvPicPr>
            <a:picLocks noChangeAspect="1" noChangeArrowheads="1"/>
          </p:cNvPicPr>
          <p:nvPr/>
        </p:nvPicPr>
        <p:blipFill>
          <a:blip r:embed="rId2" cstate="print"/>
          <a:srcRect/>
          <a:stretch>
            <a:fillRect/>
          </a:stretch>
        </p:blipFill>
        <p:spPr bwMode="ltGray">
          <a:xfrm>
            <a:off x="339725" y="371475"/>
            <a:ext cx="8451850" cy="2905125"/>
          </a:xfrm>
          <a:prstGeom prst="rect">
            <a:avLst/>
          </a:prstGeom>
          <a:noFill/>
          <a:ln w="9525">
            <a:noFill/>
            <a:miter lim="800000"/>
            <a:headEnd/>
            <a:tailEnd/>
          </a:ln>
        </p:spPr>
      </p:pic>
      <p:pic>
        <p:nvPicPr>
          <p:cNvPr id="6" name="Picture 18" descr="tr_hrz_rgb_pos"/>
          <p:cNvPicPr>
            <a:picLocks noChangeAspect="1" noChangeArrowheads="1"/>
          </p:cNvPicPr>
          <p:nvPr/>
        </p:nvPicPr>
        <p:blipFill>
          <a:blip r:embed="rId3" cstate="print"/>
          <a:srcRect b="20689"/>
          <a:stretch>
            <a:fillRect/>
          </a:stretch>
        </p:blipFill>
        <p:spPr bwMode="auto">
          <a:xfrm>
            <a:off x="6048375" y="5976938"/>
            <a:ext cx="2733675" cy="696912"/>
          </a:xfrm>
          <a:prstGeom prst="rect">
            <a:avLst/>
          </a:prstGeom>
          <a:noFill/>
          <a:ln w="9525">
            <a:noFill/>
            <a:miter lim="800000"/>
            <a:headEnd/>
            <a:tailEnd/>
          </a:ln>
        </p:spPr>
      </p:pic>
      <p:sp>
        <p:nvSpPr>
          <p:cNvPr id="38914" name="Rectangle 2"/>
          <p:cNvSpPr>
            <a:spLocks noGrp="1" noChangeArrowheads="1"/>
          </p:cNvSpPr>
          <p:nvPr>
            <p:ph type="ctrTitle"/>
          </p:nvPr>
        </p:nvSpPr>
        <p:spPr>
          <a:xfrm>
            <a:off x="361950" y="3448050"/>
            <a:ext cx="8382000" cy="819150"/>
          </a:xfrm>
        </p:spPr>
        <p:txBody>
          <a:bodyPr/>
          <a:lstStyle>
            <a:lvl1pPr>
              <a:defRPr sz="3200"/>
            </a:lvl1pPr>
          </a:lstStyle>
          <a:p>
            <a:r>
              <a:rPr lang="en-US"/>
              <a:t>Click to edit Master title style</a:t>
            </a:r>
          </a:p>
        </p:txBody>
      </p:sp>
      <p:sp>
        <p:nvSpPr>
          <p:cNvPr id="38915" name="Rectangle 3"/>
          <p:cNvSpPr>
            <a:spLocks noGrp="1" noChangeArrowheads="1"/>
          </p:cNvSpPr>
          <p:nvPr>
            <p:ph type="subTitle" idx="1"/>
          </p:nvPr>
        </p:nvSpPr>
        <p:spPr>
          <a:xfrm>
            <a:off x="361950" y="4435475"/>
            <a:ext cx="8382000" cy="1279525"/>
          </a:xfrm>
        </p:spPr>
        <p:txBody>
          <a:bodyPr rIns="0"/>
          <a:lstStyle>
            <a:lvl1pPr marL="0" indent="0">
              <a:lnSpc>
                <a:spcPct val="90000"/>
              </a:lnSpc>
              <a:spcBef>
                <a:spcPct val="0"/>
              </a:spcBef>
              <a:buFontTx/>
              <a:buNone/>
              <a:defRPr sz="18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6348739-F772-4405-925E-751B710C96BD}"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solidFill>
                <a:srgbClr val="94C600"/>
              </a:solidFill>
            </a:endParaRPr>
          </a:p>
        </p:txBody>
      </p:sp>
      <p:sp>
        <p:nvSpPr>
          <p:cNvPr id="6" name="Rectangle 6"/>
          <p:cNvSpPr>
            <a:spLocks noGrp="1" noChangeArrowheads="1"/>
          </p:cNvSpPr>
          <p:nvPr>
            <p:ph type="sldNum" sz="quarter" idx="11"/>
          </p:nvPr>
        </p:nvSpPr>
        <p:spPr>
          <a:ln/>
        </p:spPr>
        <p:txBody>
          <a:bodyPr/>
          <a:lstStyle>
            <a:lvl1pPr>
              <a:defRPr/>
            </a:lvl1pPr>
          </a:lstStyle>
          <a:p>
            <a:fld id="{68A0E63B-E83A-4A18-909C-ECCB9F366482}" type="slidenum">
              <a:rPr lang="en-US" smtClean="0">
                <a:solidFill>
                  <a:srgbClr val="4B4B4B"/>
                </a:solidFill>
              </a:rPr>
              <a:pPr/>
              <a:t>‹#›</a:t>
            </a:fld>
            <a:endParaRPr lang="en-US">
              <a:solidFill>
                <a:srgbClr val="4B4B4B"/>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solidFill>
                <a:srgbClr val="94C600"/>
              </a:solidFill>
            </a:endParaRPr>
          </a:p>
        </p:txBody>
      </p:sp>
      <p:sp>
        <p:nvSpPr>
          <p:cNvPr id="6" name="Rectangle 6"/>
          <p:cNvSpPr>
            <a:spLocks noGrp="1" noChangeArrowheads="1"/>
          </p:cNvSpPr>
          <p:nvPr>
            <p:ph type="sldNum" sz="quarter" idx="11"/>
          </p:nvPr>
        </p:nvSpPr>
        <p:spPr>
          <a:ln/>
        </p:spPr>
        <p:txBody>
          <a:bodyPr/>
          <a:lstStyle>
            <a:lvl1pPr>
              <a:defRPr/>
            </a:lvl1pPr>
          </a:lstStyle>
          <a:p>
            <a:fld id="{68A0E63B-E83A-4A18-909C-ECCB9F366482}" type="slidenum">
              <a:rPr lang="en-US" smtClean="0">
                <a:solidFill>
                  <a:srgbClr val="4B4B4B"/>
                </a:solidFill>
              </a:rPr>
              <a:pPr/>
              <a:t>‹#›</a:t>
            </a:fld>
            <a:endParaRPr lang="en-US">
              <a:solidFill>
                <a:srgbClr val="4B4B4B"/>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solidFill>
                <a:srgbClr val="94C600"/>
              </a:solidFill>
            </a:endParaRPr>
          </a:p>
        </p:txBody>
      </p:sp>
      <p:sp>
        <p:nvSpPr>
          <p:cNvPr id="5" name="Rectangle 6"/>
          <p:cNvSpPr>
            <a:spLocks noGrp="1" noChangeArrowheads="1"/>
          </p:cNvSpPr>
          <p:nvPr>
            <p:ph type="sldNum" sz="quarter" idx="11"/>
          </p:nvPr>
        </p:nvSpPr>
        <p:spPr>
          <a:ln/>
        </p:spPr>
        <p:txBody>
          <a:bodyPr/>
          <a:lstStyle>
            <a:lvl1pPr>
              <a:defRPr/>
            </a:lvl1pPr>
          </a:lstStyle>
          <a:p>
            <a:fld id="{68A0E63B-E83A-4A18-909C-ECCB9F366482}" type="slidenum">
              <a:rPr lang="en-US" smtClean="0">
                <a:solidFill>
                  <a:srgbClr val="4B4B4B"/>
                </a:solidFill>
              </a:rPr>
              <a:pPr/>
              <a:t>‹#›</a:t>
            </a:fld>
            <a:endParaRPr lang="en-US">
              <a:solidFill>
                <a:srgbClr val="4B4B4B"/>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solidFill>
                <a:srgbClr val="94C600"/>
              </a:solidFill>
            </a:endParaRPr>
          </a:p>
        </p:txBody>
      </p:sp>
      <p:sp>
        <p:nvSpPr>
          <p:cNvPr id="5" name="Rectangle 6"/>
          <p:cNvSpPr>
            <a:spLocks noGrp="1" noChangeArrowheads="1"/>
          </p:cNvSpPr>
          <p:nvPr>
            <p:ph type="sldNum" sz="quarter" idx="11"/>
          </p:nvPr>
        </p:nvSpPr>
        <p:spPr>
          <a:ln/>
        </p:spPr>
        <p:txBody>
          <a:bodyPr/>
          <a:lstStyle>
            <a:lvl1pPr>
              <a:defRPr/>
            </a:lvl1pPr>
          </a:lstStyle>
          <a:p>
            <a:fld id="{68A0E63B-E83A-4A18-909C-ECCB9F366482}" type="slidenum">
              <a:rPr lang="en-US" smtClean="0">
                <a:solidFill>
                  <a:srgbClr val="4B4B4B"/>
                </a:solidFill>
              </a:rPr>
              <a:pPr/>
              <a:t>‹#›</a:t>
            </a:fld>
            <a:endParaRPr lang="en-US">
              <a:solidFill>
                <a:srgbClr val="4B4B4B"/>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itle and object">
    <p:spTree>
      <p:nvGrpSpPr>
        <p:cNvPr id="1" name=""/>
        <p:cNvGrpSpPr/>
        <p:nvPr/>
      </p:nvGrpSpPr>
      <p:grpSpPr>
        <a:xfrm>
          <a:off x="0" y="0"/>
          <a:ext cx="0" cy="0"/>
          <a:chOff x="0" y="0"/>
          <a:chExt cx="0" cy="0"/>
        </a:xfrm>
      </p:grpSpPr>
      <p:sp>
        <p:nvSpPr>
          <p:cNvPr id="25" name="Содержимое 2"/>
          <p:cNvSpPr>
            <a:spLocks noGrp="1"/>
          </p:cNvSpPr>
          <p:nvPr>
            <p:ph idx="1"/>
          </p:nvPr>
        </p:nvSpPr>
        <p:spPr>
          <a:xfrm>
            <a:off x="142844" y="785794"/>
            <a:ext cx="8858312" cy="5500726"/>
          </a:xfrm>
          <a:prstGeom prst="rect">
            <a:avLst/>
          </a:prstGeom>
        </p:spPr>
        <p:txBody>
          <a:bodyPr>
            <a:normAutofit/>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8" name="Текст 7"/>
          <p:cNvSpPr>
            <a:spLocks noGrp="1"/>
          </p:cNvSpPr>
          <p:nvPr>
            <p:ph type="body" sz="quarter" idx="10"/>
          </p:nvPr>
        </p:nvSpPr>
        <p:spPr>
          <a:xfrm>
            <a:off x="1143000" y="182969"/>
            <a:ext cx="7786688" cy="276999"/>
          </a:xfrm>
          <a:prstGeom prst="rect">
            <a:avLst/>
          </a:prstGeom>
        </p:spPr>
        <p:txBody>
          <a:bodyPr vert="horz" lIns="0" tIns="0" rIns="0" bIns="0" rtlCol="0" anchor="ctr">
            <a:spAutoFit/>
          </a:bodyPr>
          <a:lstStyle>
            <a:lvl1pPr algn="ctr" defTabSz="914400" rtl="0" eaLnBrk="1" latinLnBrk="0" hangingPunct="1">
              <a:spcBef>
                <a:spcPct val="0"/>
              </a:spcBef>
              <a:buNone/>
              <a:defRPr lang="ru-RU" sz="1800" b="1" kern="1200" cap="none" spc="0" baseline="0" dirty="0" smtClean="0">
                <a:ln>
                  <a:noFill/>
                </a:ln>
                <a:solidFill>
                  <a:schemeClr val="accent3">
                    <a:lumMod val="40000"/>
                    <a:lumOff val="60000"/>
                  </a:schemeClr>
                </a:solidFill>
                <a:effectLst/>
                <a:latin typeface="+mn-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xmlns="" val="13534572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355600" y="4321175"/>
            <a:ext cx="8410575" cy="0"/>
          </a:xfrm>
          <a:prstGeom prst="line">
            <a:avLst/>
          </a:prstGeom>
          <a:noFill/>
          <a:ln w="24130" cap="rnd">
            <a:solidFill>
              <a:schemeClr val="tx1"/>
            </a:solidFill>
            <a:prstDash val="sysDot"/>
            <a:round/>
            <a:headEnd/>
            <a:tailEnd/>
          </a:ln>
        </p:spPr>
        <p:txBody>
          <a:bodyPr/>
          <a:lstStyle/>
          <a:p>
            <a:pPr defTabSz="457200" fontAlgn="auto">
              <a:spcBef>
                <a:spcPct val="50000"/>
              </a:spcBef>
              <a:spcAft>
                <a:spcPts val="0"/>
              </a:spcAft>
              <a:defRPr/>
            </a:pPr>
            <a:endParaRPr lang="en-US">
              <a:solidFill>
                <a:srgbClr val="4B4B4B"/>
              </a:solidFill>
              <a:latin typeface="Arial" pitchFamily="34" charset="0"/>
              <a:ea typeface="MS PGothic" pitchFamily="34" charset="-128"/>
            </a:endParaRPr>
          </a:p>
        </p:txBody>
      </p:sp>
      <p:pic>
        <p:nvPicPr>
          <p:cNvPr id="5" name="Picture 12" descr="RTR1KWE8_cropped"/>
          <p:cNvPicPr>
            <a:picLocks noChangeAspect="1" noChangeArrowheads="1"/>
          </p:cNvPicPr>
          <p:nvPr/>
        </p:nvPicPr>
        <p:blipFill>
          <a:blip r:embed="rId2" cstate="print"/>
          <a:srcRect/>
          <a:stretch>
            <a:fillRect/>
          </a:stretch>
        </p:blipFill>
        <p:spPr bwMode="ltGray">
          <a:xfrm>
            <a:off x="339725" y="371475"/>
            <a:ext cx="8451850" cy="2905125"/>
          </a:xfrm>
          <a:prstGeom prst="rect">
            <a:avLst/>
          </a:prstGeom>
          <a:noFill/>
          <a:ln w="9525">
            <a:noFill/>
            <a:miter lim="800000"/>
            <a:headEnd/>
            <a:tailEnd/>
          </a:ln>
        </p:spPr>
      </p:pic>
      <p:pic>
        <p:nvPicPr>
          <p:cNvPr id="6" name="Picture 18" descr="tr_hrz_rgb_pos"/>
          <p:cNvPicPr>
            <a:picLocks noChangeAspect="1" noChangeArrowheads="1"/>
          </p:cNvPicPr>
          <p:nvPr/>
        </p:nvPicPr>
        <p:blipFill>
          <a:blip r:embed="rId3" cstate="print"/>
          <a:srcRect b="20689"/>
          <a:stretch>
            <a:fillRect/>
          </a:stretch>
        </p:blipFill>
        <p:spPr bwMode="auto">
          <a:xfrm>
            <a:off x="6048375" y="5976938"/>
            <a:ext cx="2733675" cy="696912"/>
          </a:xfrm>
          <a:prstGeom prst="rect">
            <a:avLst/>
          </a:prstGeom>
          <a:noFill/>
          <a:ln w="9525">
            <a:noFill/>
            <a:miter lim="800000"/>
            <a:headEnd/>
            <a:tailEnd/>
          </a:ln>
        </p:spPr>
      </p:pic>
      <p:sp>
        <p:nvSpPr>
          <p:cNvPr id="38914" name="Rectangle 2"/>
          <p:cNvSpPr>
            <a:spLocks noGrp="1" noChangeArrowheads="1"/>
          </p:cNvSpPr>
          <p:nvPr>
            <p:ph type="ctrTitle"/>
          </p:nvPr>
        </p:nvSpPr>
        <p:spPr>
          <a:xfrm>
            <a:off x="361950" y="3448050"/>
            <a:ext cx="8382000" cy="819150"/>
          </a:xfrm>
        </p:spPr>
        <p:txBody>
          <a:bodyPr/>
          <a:lstStyle>
            <a:lvl1pPr>
              <a:defRPr sz="3200"/>
            </a:lvl1pPr>
          </a:lstStyle>
          <a:p>
            <a:r>
              <a:rPr lang="en-US" smtClean="0"/>
              <a:t>Click to edit Master title style</a:t>
            </a:r>
            <a:endParaRPr lang="en-US"/>
          </a:p>
        </p:txBody>
      </p:sp>
      <p:sp>
        <p:nvSpPr>
          <p:cNvPr id="38915" name="Rectangle 3"/>
          <p:cNvSpPr>
            <a:spLocks noGrp="1" noChangeArrowheads="1"/>
          </p:cNvSpPr>
          <p:nvPr>
            <p:ph type="subTitle" idx="1"/>
          </p:nvPr>
        </p:nvSpPr>
        <p:spPr>
          <a:xfrm>
            <a:off x="361950" y="4435475"/>
            <a:ext cx="8382000" cy="1279525"/>
          </a:xfrm>
        </p:spPr>
        <p:txBody>
          <a:bodyPr rIns="0"/>
          <a:lstStyle>
            <a:lvl1pPr marL="0" indent="0">
              <a:lnSpc>
                <a:spcPct val="90000"/>
              </a:lnSpc>
              <a:spcBef>
                <a:spcPct val="0"/>
              </a:spcBef>
              <a:buFontTx/>
              <a:buNone/>
              <a:defRPr sz="1800"/>
            </a:lvl1pPr>
          </a:lstStyle>
          <a:p>
            <a:r>
              <a:rPr lang="en-US" smtClean="0"/>
              <a:t>Click to edit Master subtitle style</a:t>
            </a: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solidFill>
                <a:srgbClr val="94C600"/>
              </a:solidFill>
            </a:endParaRPr>
          </a:p>
        </p:txBody>
      </p:sp>
      <p:sp>
        <p:nvSpPr>
          <p:cNvPr id="5" name="Rectangle 6"/>
          <p:cNvSpPr>
            <a:spLocks noGrp="1" noChangeArrowheads="1"/>
          </p:cNvSpPr>
          <p:nvPr>
            <p:ph type="sldNum" sz="quarter" idx="11"/>
          </p:nvPr>
        </p:nvSpPr>
        <p:spPr>
          <a:ln/>
        </p:spPr>
        <p:txBody>
          <a:bodyPr/>
          <a:lstStyle>
            <a:lvl1pPr>
              <a:defRPr/>
            </a:lvl1pPr>
          </a:lstStyle>
          <a:p>
            <a:fld id="{68A0E63B-E83A-4A18-909C-ECCB9F366482}" type="slidenum">
              <a:rPr lang="en-US" smtClean="0">
                <a:solidFill>
                  <a:srgbClr val="4B4B4B"/>
                </a:solidFill>
              </a:rPr>
              <a:pPr/>
              <a:t>‹#›</a:t>
            </a:fld>
            <a:endParaRPr lang="en-US">
              <a:solidFill>
                <a:srgbClr val="4B4B4B"/>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US">
              <a:solidFill>
                <a:srgbClr val="94C600"/>
              </a:solidFill>
            </a:endParaRPr>
          </a:p>
        </p:txBody>
      </p:sp>
      <p:sp>
        <p:nvSpPr>
          <p:cNvPr id="5" name="Rectangle 6"/>
          <p:cNvSpPr>
            <a:spLocks noGrp="1" noChangeArrowheads="1"/>
          </p:cNvSpPr>
          <p:nvPr>
            <p:ph type="sldNum" sz="quarter" idx="11"/>
          </p:nvPr>
        </p:nvSpPr>
        <p:spPr>
          <a:ln/>
        </p:spPr>
        <p:txBody>
          <a:bodyPr/>
          <a:lstStyle>
            <a:lvl1pPr>
              <a:defRPr/>
            </a:lvl1pPr>
          </a:lstStyle>
          <a:p>
            <a:fld id="{68A0E63B-E83A-4A18-909C-ECCB9F366482}" type="slidenum">
              <a:rPr lang="en-US" smtClean="0">
                <a:solidFill>
                  <a:srgbClr val="4B4B4B"/>
                </a:solidFill>
              </a:rPr>
              <a:pPr/>
              <a:t>‹#›</a:t>
            </a:fld>
            <a:endParaRPr lang="en-US">
              <a:solidFill>
                <a:srgbClr val="4B4B4B"/>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endParaRPr lang="en-US">
              <a:solidFill>
                <a:srgbClr val="94C600"/>
              </a:solidFill>
            </a:endParaRPr>
          </a:p>
        </p:txBody>
      </p:sp>
      <p:sp>
        <p:nvSpPr>
          <p:cNvPr id="6" name="Rectangle 6"/>
          <p:cNvSpPr>
            <a:spLocks noGrp="1" noChangeArrowheads="1"/>
          </p:cNvSpPr>
          <p:nvPr>
            <p:ph type="sldNum" sz="quarter" idx="11"/>
          </p:nvPr>
        </p:nvSpPr>
        <p:spPr>
          <a:ln/>
        </p:spPr>
        <p:txBody>
          <a:bodyPr/>
          <a:lstStyle>
            <a:lvl1pPr>
              <a:defRPr/>
            </a:lvl1pPr>
          </a:lstStyle>
          <a:p>
            <a:fld id="{68A0E63B-E83A-4A18-909C-ECCB9F366482}" type="slidenum">
              <a:rPr lang="en-US" smtClean="0">
                <a:solidFill>
                  <a:srgbClr val="4B4B4B"/>
                </a:solidFill>
              </a:rPr>
              <a:pPr/>
              <a:t>‹#›</a:t>
            </a:fld>
            <a:endParaRPr lang="en-US">
              <a:solidFill>
                <a:srgbClr val="4B4B4B"/>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endParaRPr lang="en-US">
              <a:solidFill>
                <a:srgbClr val="94C600"/>
              </a:solidFill>
            </a:endParaRPr>
          </a:p>
        </p:txBody>
      </p:sp>
      <p:sp>
        <p:nvSpPr>
          <p:cNvPr id="8" name="Rectangle 6"/>
          <p:cNvSpPr>
            <a:spLocks noGrp="1" noChangeArrowheads="1"/>
          </p:cNvSpPr>
          <p:nvPr>
            <p:ph type="sldNum" sz="quarter" idx="11"/>
          </p:nvPr>
        </p:nvSpPr>
        <p:spPr>
          <a:ln/>
        </p:spPr>
        <p:txBody>
          <a:bodyPr/>
          <a:lstStyle>
            <a:lvl1pPr>
              <a:defRPr/>
            </a:lvl1pPr>
          </a:lstStyle>
          <a:p>
            <a:fld id="{68A0E63B-E83A-4A18-909C-ECCB9F366482}" type="slidenum">
              <a:rPr lang="en-US" smtClean="0">
                <a:solidFill>
                  <a:srgbClr val="4B4B4B"/>
                </a:solidFill>
              </a:rPr>
              <a:pPr/>
              <a:t>‹#›</a:t>
            </a:fld>
            <a:endParaRPr lang="en-US">
              <a:solidFill>
                <a:srgbClr val="4B4B4B"/>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0A3BD41-B6DF-444F-89A5-3AC492ABBFA7}"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endParaRPr lang="en-US">
              <a:solidFill>
                <a:srgbClr val="94C600"/>
              </a:solidFill>
            </a:endParaRPr>
          </a:p>
        </p:txBody>
      </p:sp>
      <p:sp>
        <p:nvSpPr>
          <p:cNvPr id="4" name="Rectangle 6"/>
          <p:cNvSpPr>
            <a:spLocks noGrp="1" noChangeArrowheads="1"/>
          </p:cNvSpPr>
          <p:nvPr>
            <p:ph type="sldNum" sz="quarter" idx="11"/>
          </p:nvPr>
        </p:nvSpPr>
        <p:spPr>
          <a:ln/>
        </p:spPr>
        <p:txBody>
          <a:bodyPr/>
          <a:lstStyle>
            <a:lvl1pPr>
              <a:defRPr/>
            </a:lvl1pPr>
          </a:lstStyle>
          <a:p>
            <a:fld id="{68A0E63B-E83A-4A18-909C-ECCB9F366482}" type="slidenum">
              <a:rPr lang="en-US" smtClean="0">
                <a:solidFill>
                  <a:srgbClr val="4B4B4B"/>
                </a:solidFill>
              </a:rPr>
              <a:pPr/>
              <a:t>‹#›</a:t>
            </a:fld>
            <a:endParaRPr lang="en-US">
              <a:solidFill>
                <a:srgbClr val="4B4B4B"/>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US">
              <a:solidFill>
                <a:srgbClr val="94C600"/>
              </a:solidFill>
            </a:endParaRPr>
          </a:p>
        </p:txBody>
      </p:sp>
      <p:sp>
        <p:nvSpPr>
          <p:cNvPr id="3" name="Rectangle 6"/>
          <p:cNvSpPr>
            <a:spLocks noGrp="1" noChangeArrowheads="1"/>
          </p:cNvSpPr>
          <p:nvPr>
            <p:ph type="sldNum" sz="quarter" idx="11"/>
          </p:nvPr>
        </p:nvSpPr>
        <p:spPr>
          <a:ln/>
        </p:spPr>
        <p:txBody>
          <a:bodyPr/>
          <a:lstStyle>
            <a:lvl1pPr>
              <a:defRPr/>
            </a:lvl1pPr>
          </a:lstStyle>
          <a:p>
            <a:fld id="{68A0E63B-E83A-4A18-909C-ECCB9F366482}" type="slidenum">
              <a:rPr lang="en-US" smtClean="0">
                <a:solidFill>
                  <a:srgbClr val="4B4B4B"/>
                </a:solidFill>
              </a:rPr>
              <a:pPr/>
              <a:t>‹#›</a:t>
            </a:fld>
            <a:endParaRPr lang="en-US">
              <a:solidFill>
                <a:srgbClr val="4B4B4B"/>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solidFill>
                <a:srgbClr val="94C600"/>
              </a:solidFill>
            </a:endParaRPr>
          </a:p>
        </p:txBody>
      </p:sp>
      <p:sp>
        <p:nvSpPr>
          <p:cNvPr id="6" name="Rectangle 6"/>
          <p:cNvSpPr>
            <a:spLocks noGrp="1" noChangeArrowheads="1"/>
          </p:cNvSpPr>
          <p:nvPr>
            <p:ph type="sldNum" sz="quarter" idx="11"/>
          </p:nvPr>
        </p:nvSpPr>
        <p:spPr>
          <a:ln/>
        </p:spPr>
        <p:txBody>
          <a:bodyPr/>
          <a:lstStyle>
            <a:lvl1pPr>
              <a:defRPr/>
            </a:lvl1pPr>
          </a:lstStyle>
          <a:p>
            <a:fld id="{68A0E63B-E83A-4A18-909C-ECCB9F366482}" type="slidenum">
              <a:rPr lang="en-US" smtClean="0">
                <a:solidFill>
                  <a:srgbClr val="4B4B4B"/>
                </a:solidFill>
              </a:rPr>
              <a:pPr/>
              <a:t>‹#›</a:t>
            </a:fld>
            <a:endParaRPr lang="en-US">
              <a:solidFill>
                <a:srgbClr val="4B4B4B"/>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solidFill>
                <a:srgbClr val="94C600"/>
              </a:solidFill>
            </a:endParaRPr>
          </a:p>
        </p:txBody>
      </p:sp>
      <p:sp>
        <p:nvSpPr>
          <p:cNvPr id="6" name="Rectangle 6"/>
          <p:cNvSpPr>
            <a:spLocks noGrp="1" noChangeArrowheads="1"/>
          </p:cNvSpPr>
          <p:nvPr>
            <p:ph type="sldNum" sz="quarter" idx="11"/>
          </p:nvPr>
        </p:nvSpPr>
        <p:spPr>
          <a:ln/>
        </p:spPr>
        <p:txBody>
          <a:bodyPr/>
          <a:lstStyle>
            <a:lvl1pPr>
              <a:defRPr/>
            </a:lvl1pPr>
          </a:lstStyle>
          <a:p>
            <a:fld id="{68A0E63B-E83A-4A18-909C-ECCB9F366482}" type="slidenum">
              <a:rPr lang="en-US" smtClean="0">
                <a:solidFill>
                  <a:srgbClr val="4B4B4B"/>
                </a:solidFill>
              </a:rPr>
              <a:pPr/>
              <a:t>‹#›</a:t>
            </a:fld>
            <a:endParaRPr lang="en-US">
              <a:solidFill>
                <a:srgbClr val="4B4B4B"/>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solidFill>
                <a:srgbClr val="94C600"/>
              </a:solidFill>
            </a:endParaRPr>
          </a:p>
        </p:txBody>
      </p:sp>
      <p:sp>
        <p:nvSpPr>
          <p:cNvPr id="5" name="Rectangle 6"/>
          <p:cNvSpPr>
            <a:spLocks noGrp="1" noChangeArrowheads="1"/>
          </p:cNvSpPr>
          <p:nvPr>
            <p:ph type="sldNum" sz="quarter" idx="11"/>
          </p:nvPr>
        </p:nvSpPr>
        <p:spPr>
          <a:ln/>
        </p:spPr>
        <p:txBody>
          <a:bodyPr/>
          <a:lstStyle>
            <a:lvl1pPr>
              <a:defRPr/>
            </a:lvl1pPr>
          </a:lstStyle>
          <a:p>
            <a:fld id="{68A0E63B-E83A-4A18-909C-ECCB9F366482}" type="slidenum">
              <a:rPr lang="en-US" smtClean="0">
                <a:solidFill>
                  <a:srgbClr val="4B4B4B"/>
                </a:solidFill>
              </a:rPr>
              <a:pPr/>
              <a:t>‹#›</a:t>
            </a:fld>
            <a:endParaRPr lang="en-US">
              <a:solidFill>
                <a:srgbClr val="4B4B4B"/>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solidFill>
                <a:srgbClr val="94C600"/>
              </a:solidFill>
            </a:endParaRPr>
          </a:p>
        </p:txBody>
      </p:sp>
      <p:sp>
        <p:nvSpPr>
          <p:cNvPr id="5" name="Rectangle 6"/>
          <p:cNvSpPr>
            <a:spLocks noGrp="1" noChangeArrowheads="1"/>
          </p:cNvSpPr>
          <p:nvPr>
            <p:ph type="sldNum" sz="quarter" idx="11"/>
          </p:nvPr>
        </p:nvSpPr>
        <p:spPr>
          <a:ln/>
        </p:spPr>
        <p:txBody>
          <a:bodyPr/>
          <a:lstStyle>
            <a:lvl1pPr>
              <a:defRPr/>
            </a:lvl1pPr>
          </a:lstStyle>
          <a:p>
            <a:fld id="{68A0E63B-E83A-4A18-909C-ECCB9F366482}" type="slidenum">
              <a:rPr lang="en-US" smtClean="0">
                <a:solidFill>
                  <a:srgbClr val="4B4B4B"/>
                </a:solidFill>
              </a:rPr>
              <a:pPr/>
              <a:t>‹#›</a:t>
            </a:fld>
            <a:endParaRPr lang="en-US">
              <a:solidFill>
                <a:srgbClr val="4B4B4B"/>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Title and object">
    <p:spTree>
      <p:nvGrpSpPr>
        <p:cNvPr id="1" name=""/>
        <p:cNvGrpSpPr/>
        <p:nvPr/>
      </p:nvGrpSpPr>
      <p:grpSpPr>
        <a:xfrm>
          <a:off x="0" y="0"/>
          <a:ext cx="0" cy="0"/>
          <a:chOff x="0" y="0"/>
          <a:chExt cx="0" cy="0"/>
        </a:xfrm>
      </p:grpSpPr>
      <p:sp>
        <p:nvSpPr>
          <p:cNvPr id="25" name="Содержимое 2"/>
          <p:cNvSpPr>
            <a:spLocks noGrp="1"/>
          </p:cNvSpPr>
          <p:nvPr>
            <p:ph idx="1"/>
          </p:nvPr>
        </p:nvSpPr>
        <p:spPr>
          <a:xfrm>
            <a:off x="142844" y="785794"/>
            <a:ext cx="8858312" cy="5500726"/>
          </a:xfrm>
          <a:prstGeom prst="rect">
            <a:avLst/>
          </a:prstGeom>
        </p:spPr>
        <p:txBody>
          <a:bodyPr>
            <a:normAutofit/>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8" name="Текст 7"/>
          <p:cNvSpPr>
            <a:spLocks noGrp="1"/>
          </p:cNvSpPr>
          <p:nvPr>
            <p:ph type="body" sz="quarter" idx="10"/>
          </p:nvPr>
        </p:nvSpPr>
        <p:spPr>
          <a:xfrm>
            <a:off x="1143000" y="182969"/>
            <a:ext cx="7786688" cy="276999"/>
          </a:xfrm>
          <a:prstGeom prst="rect">
            <a:avLst/>
          </a:prstGeom>
        </p:spPr>
        <p:txBody>
          <a:bodyPr vert="horz" lIns="0" tIns="0" rIns="0" bIns="0" rtlCol="0" anchor="ctr">
            <a:spAutoFit/>
          </a:bodyPr>
          <a:lstStyle>
            <a:lvl1pPr algn="ctr" defTabSz="914400" rtl="0" eaLnBrk="1" latinLnBrk="0" hangingPunct="1">
              <a:spcBef>
                <a:spcPct val="0"/>
              </a:spcBef>
              <a:buNone/>
              <a:defRPr lang="ru-RU" sz="1800" b="1" kern="1200" cap="none" spc="0" baseline="0" dirty="0" smtClean="0">
                <a:ln>
                  <a:noFill/>
                </a:ln>
                <a:solidFill>
                  <a:schemeClr val="accent3">
                    <a:lumMod val="40000"/>
                    <a:lumOff val="60000"/>
                  </a:schemeClr>
                </a:solidFill>
                <a:effectLst/>
                <a:latin typeface="+mn-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xmlns="" val="13534572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61950" y="3448050"/>
            <a:ext cx="8382000" cy="819150"/>
          </a:xfrm>
        </p:spPr>
        <p:txBody>
          <a:bodyPr/>
          <a:lstStyle>
            <a:lvl1pPr>
              <a:defRPr sz="3200"/>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361950" y="4435475"/>
            <a:ext cx="8382000" cy="1279525"/>
          </a:xfrm>
        </p:spPr>
        <p:txBody>
          <a:bodyPr rIns="0"/>
          <a:lstStyle>
            <a:lvl1pPr marL="0" indent="0">
              <a:lnSpc>
                <a:spcPct val="90000"/>
              </a:lnSpc>
              <a:spcBef>
                <a:spcPct val="0"/>
              </a:spcBef>
              <a:buFontTx/>
              <a:buNone/>
              <a:defRPr sz="1800"/>
            </a:lvl1pPr>
          </a:lstStyle>
          <a:p>
            <a:r>
              <a:rPr lang="en-US" smtClean="0"/>
              <a:t>Click to edit Master subtitle style</a:t>
            </a:r>
            <a:endParaRPr lang="en-US"/>
          </a:p>
        </p:txBody>
      </p:sp>
      <p:sp>
        <p:nvSpPr>
          <p:cNvPr id="16388" name="Line 4"/>
          <p:cNvSpPr>
            <a:spLocks noChangeShapeType="1"/>
          </p:cNvSpPr>
          <p:nvPr/>
        </p:nvSpPr>
        <p:spPr bwMode="auto">
          <a:xfrm>
            <a:off x="355600" y="4321175"/>
            <a:ext cx="8410575" cy="0"/>
          </a:xfrm>
          <a:prstGeom prst="line">
            <a:avLst/>
          </a:prstGeom>
          <a:noFill/>
          <a:ln w="24130" cap="rnd">
            <a:solidFill>
              <a:schemeClr val="tx1"/>
            </a:solidFill>
            <a:prstDash val="sysDot"/>
            <a:round/>
            <a:headEnd/>
            <a:tailEnd/>
          </a:ln>
          <a:effectLst/>
        </p:spPr>
        <p:txBody>
          <a:bodyPr/>
          <a:lstStyle/>
          <a:p>
            <a:endParaRPr lang="en-US">
              <a:solidFill>
                <a:srgbClr val="4B4B4B"/>
              </a:solidFill>
            </a:endParaRPr>
          </a:p>
        </p:txBody>
      </p:sp>
      <p:pic>
        <p:nvPicPr>
          <p:cNvPr id="16389" name="Picture 5" descr="RTR1KWE8_cropped"/>
          <p:cNvPicPr>
            <a:picLocks noChangeAspect="1" noChangeArrowheads="1"/>
          </p:cNvPicPr>
          <p:nvPr/>
        </p:nvPicPr>
        <p:blipFill>
          <a:blip r:embed="rId2" cstate="print"/>
          <a:srcRect/>
          <a:stretch>
            <a:fillRect/>
          </a:stretch>
        </p:blipFill>
        <p:spPr bwMode="ltGray">
          <a:xfrm>
            <a:off x="339725" y="371475"/>
            <a:ext cx="8451850" cy="2905125"/>
          </a:xfrm>
          <a:prstGeom prst="rect">
            <a:avLst/>
          </a:prstGeom>
          <a:noFill/>
        </p:spPr>
      </p:pic>
      <p:pic>
        <p:nvPicPr>
          <p:cNvPr id="16390" name="Picture 6" descr="tr_hrz_rgb_pos"/>
          <p:cNvPicPr>
            <a:picLocks noChangeAspect="1" noChangeArrowheads="1"/>
          </p:cNvPicPr>
          <p:nvPr/>
        </p:nvPicPr>
        <p:blipFill>
          <a:blip r:embed="rId3" cstate="print"/>
          <a:srcRect b="20689"/>
          <a:stretch>
            <a:fillRect/>
          </a:stretch>
        </p:blipFill>
        <p:spPr bwMode="auto">
          <a:xfrm>
            <a:off x="6048375" y="5976938"/>
            <a:ext cx="2733675" cy="696912"/>
          </a:xfrm>
          <a:prstGeom prst="rect">
            <a:avLst/>
          </a:prstGeom>
          <a:noFill/>
          <a:ln w="9525">
            <a:noFill/>
            <a:miter lim="800000"/>
            <a:headEnd/>
            <a:tailEnd/>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9307D77F-0306-4D93-9A90-E9EB99CF6BD5}" type="slidenum">
              <a:rPr lang="en-US">
                <a:solidFill>
                  <a:srgbClr val="4B4B4B"/>
                </a:solidFill>
              </a:rPr>
              <a:pPr/>
              <a:t>‹#›</a:t>
            </a:fld>
            <a:endParaRPr lang="en-US">
              <a:solidFill>
                <a:srgbClr val="4B4B4B"/>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92C9C561-3FC4-4647-A989-E12F5505CFC8}" type="slidenum">
              <a:rPr lang="en-US">
                <a:solidFill>
                  <a:srgbClr val="4B4B4B"/>
                </a:solidFill>
              </a:rPr>
              <a:pPr/>
              <a:t>‹#›</a:t>
            </a:fld>
            <a:endParaRPr lang="en-US">
              <a:solidFill>
                <a:srgbClr val="4B4B4B"/>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61175"/>
            <a:chOff x="0" y="0"/>
            <a:chExt cx="5760" cy="4322"/>
          </a:xfrm>
        </p:grpSpPr>
        <p:sp>
          <p:nvSpPr>
            <p:cNvPr id="4"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pPr>
                <a:spcBef>
                  <a:spcPct val="50000"/>
                </a:spcBef>
                <a:defRPr/>
              </a:pPr>
              <a:endParaRPr lang="en-US" sz="2400">
                <a:solidFill>
                  <a:srgbClr val="FFFFFF"/>
                </a:solidFill>
              </a:endParaRPr>
            </a:p>
          </p:txBody>
        </p:sp>
        <p:pic>
          <p:nvPicPr>
            <p:cNvPr id="5" name="Picture 12" descr="TR_SlideLogo_BW600"/>
            <p:cNvPicPr>
              <a:picLocks noChangeAspect="1" noChangeArrowheads="1"/>
            </p:cNvPicPr>
            <p:nvPr userDrawn="1"/>
          </p:nvPicPr>
          <p:blipFill>
            <a:blip r:embed="rId2" cstate="print"/>
            <a:srcRect/>
            <a:stretch>
              <a:fillRect/>
            </a:stretch>
          </p:blipFill>
          <p:spPr bwMode="auto">
            <a:xfrm>
              <a:off x="234" y="3984"/>
              <a:ext cx="1041" cy="338"/>
            </a:xfrm>
            <a:prstGeom prst="rect">
              <a:avLst/>
            </a:prstGeom>
            <a:solidFill>
              <a:schemeClr val="tx2"/>
            </a:solidFill>
            <a:ln w="9525">
              <a:noFill/>
              <a:miter lim="800000"/>
              <a:headEnd/>
              <a:tailEnd/>
            </a:ln>
          </p:spPr>
        </p:pic>
      </p:grpSp>
      <p:pic>
        <p:nvPicPr>
          <p:cNvPr id="6" name="Picture 13" descr="hc_DividerGraphBG_purple"/>
          <p:cNvPicPr>
            <a:picLocks noChangeAspect="1" noChangeArrowheads="1"/>
          </p:cNvPicPr>
          <p:nvPr/>
        </p:nvPicPr>
        <p:blipFill>
          <a:blip r:embed="rId3" cstate="print"/>
          <a:srcRect/>
          <a:stretch>
            <a:fillRect/>
          </a:stretch>
        </p:blipFill>
        <p:spPr bwMode="ltGray">
          <a:xfrm>
            <a:off x="0" y="0"/>
            <a:ext cx="9144000" cy="6858000"/>
          </a:xfrm>
          <a:prstGeom prst="rect">
            <a:avLst/>
          </a:prstGeom>
          <a:noFill/>
          <a:ln w="9525">
            <a:noFill/>
            <a:miter lim="800000"/>
            <a:headEnd/>
            <a:tailEnd/>
          </a:ln>
        </p:spPr>
      </p:pic>
      <p:sp>
        <p:nvSpPr>
          <p:cNvPr id="479238" name="Rectangle 6"/>
          <p:cNvSpPr>
            <a:spLocks noGrp="1" noChangeArrowheads="1"/>
          </p:cNvSpPr>
          <p:nvPr>
            <p:ph type="ctrTitle"/>
          </p:nvPr>
        </p:nvSpPr>
        <p:spPr>
          <a:xfrm>
            <a:off x="898525" y="1538288"/>
            <a:ext cx="7388225" cy="4035425"/>
          </a:xfrm>
        </p:spPr>
        <p:txBody>
          <a:bodyPr anchor="t"/>
          <a:lstStyle>
            <a:lvl1pPr>
              <a:lnSpc>
                <a:spcPct val="90000"/>
              </a:lnSpc>
              <a:defRPr sz="4000"/>
            </a:lvl1pPr>
          </a:lstStyle>
          <a:p>
            <a:r>
              <a:rPr lang="en-US"/>
              <a:t>Click to edit Master title style</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FB533AC4-9B16-4D5B-A0D5-6758ED480F76}" type="slidenum">
              <a:rPr lang="en-US">
                <a:solidFill>
                  <a:srgbClr val="4B4B4B"/>
                </a:solidFill>
              </a:rPr>
              <a:pPr/>
              <a:t>‹#›</a:t>
            </a:fld>
            <a:endParaRPr lang="en-US">
              <a:solidFill>
                <a:srgbClr val="4B4B4B"/>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8D3AFEBA-1DA5-48FD-8970-13B169DC3A10}" type="slidenum">
              <a:rPr lang="en-US">
                <a:solidFill>
                  <a:srgbClr val="4B4B4B"/>
                </a:solidFill>
              </a:rPr>
              <a:pPr/>
              <a:t>‹#›</a:t>
            </a:fld>
            <a:endParaRPr lang="en-US">
              <a:solidFill>
                <a:srgbClr val="4B4B4B"/>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73753911-7F07-4382-A184-0FF17664B617}" type="slidenum">
              <a:rPr lang="en-US">
                <a:solidFill>
                  <a:srgbClr val="4B4B4B"/>
                </a:solidFill>
              </a:rPr>
              <a:pPr/>
              <a:t>‹#›</a:t>
            </a:fld>
            <a:endParaRPr lang="en-US">
              <a:solidFill>
                <a:srgbClr val="4B4B4B"/>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8D2DE2B9-CE6A-4085-9B19-C35F3CDFF26D}" type="slidenum">
              <a:rPr lang="en-US">
                <a:solidFill>
                  <a:srgbClr val="4B4B4B"/>
                </a:solidFill>
              </a:rPr>
              <a:pPr/>
              <a:t>‹#›</a:t>
            </a:fld>
            <a:endParaRPr lang="en-US">
              <a:solidFill>
                <a:srgbClr val="4B4B4B"/>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D92FF02B-3773-4B69-973E-837539C129BA}" type="slidenum">
              <a:rPr lang="en-US">
                <a:solidFill>
                  <a:srgbClr val="4B4B4B"/>
                </a:solidFill>
              </a:rPr>
              <a:pPr/>
              <a:t>‹#›</a:t>
            </a:fld>
            <a:endParaRPr lang="en-US">
              <a:solidFill>
                <a:srgbClr val="4B4B4B"/>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F63BE85B-39D9-4E6D-A53C-BFCD78FF8E19}" type="slidenum">
              <a:rPr lang="en-US">
                <a:solidFill>
                  <a:srgbClr val="4B4B4B"/>
                </a:solidFill>
              </a:rPr>
              <a:pPr/>
              <a:t>‹#›</a:t>
            </a:fld>
            <a:endParaRPr lang="en-US">
              <a:solidFill>
                <a:srgbClr val="4B4B4B"/>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8D5EFAA9-CF5E-4FFD-92D9-5B9E6517CA39}" type="slidenum">
              <a:rPr lang="en-US">
                <a:solidFill>
                  <a:srgbClr val="4B4B4B"/>
                </a:solidFill>
              </a:rPr>
              <a:pPr/>
              <a:t>‹#›</a:t>
            </a:fld>
            <a:endParaRPr lang="en-US">
              <a:solidFill>
                <a:srgbClr val="4B4B4B"/>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6143DE66-B63D-4B79-A62E-610E5DC32508}" type="slidenum">
              <a:rPr lang="en-US">
                <a:solidFill>
                  <a:srgbClr val="4B4B4B"/>
                </a:solidFill>
              </a:rPr>
              <a:pPr/>
              <a:t>‹#›</a:t>
            </a:fld>
            <a:endParaRPr lang="en-US">
              <a:solidFill>
                <a:srgbClr val="4B4B4B"/>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2"/>
        </a:solidFill>
        <a:effectLst/>
      </p:bgPr>
    </p:bg>
    <p:spTree>
      <p:nvGrpSpPr>
        <p:cNvPr id="1" name=""/>
        <p:cNvGrpSpPr/>
        <p:nvPr/>
      </p:nvGrpSpPr>
      <p:grpSpPr>
        <a:xfrm>
          <a:off x="0" y="0"/>
          <a:ext cx="0" cy="0"/>
          <a:chOff x="0" y="0"/>
          <a:chExt cx="0" cy="0"/>
        </a:xfrm>
      </p:grpSpPr>
      <p:pic>
        <p:nvPicPr>
          <p:cNvPr id="23554" name="Picture 2" descr="hc_DividerBG_blu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white">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3555" name="Rectangle 3"/>
          <p:cNvSpPr>
            <a:spLocks noGrp="1" noChangeArrowheads="1"/>
          </p:cNvSpPr>
          <p:nvPr>
            <p:ph type="ctrTitle"/>
          </p:nvPr>
        </p:nvSpPr>
        <p:spPr>
          <a:xfrm>
            <a:off x="898525" y="1538288"/>
            <a:ext cx="7388225" cy="4035425"/>
          </a:xfrm>
        </p:spPr>
        <p:txBody>
          <a:bodyPr anchor="t"/>
          <a:lstStyle>
            <a:lvl1pPr>
              <a:defRPr/>
            </a:lvl1pPr>
          </a:lstStyle>
          <a:p>
            <a:pPr lvl="0"/>
            <a:r>
              <a:rPr lang="en-US" noProof="0" smtClean="0"/>
              <a:t>Click to edit Master title style</a:t>
            </a:r>
          </a:p>
        </p:txBody>
      </p:sp>
      <p:pic>
        <p:nvPicPr>
          <p:cNvPr id="23556" name="Picture 4" descr="hc_Divider_Trans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black">
          <a:xfrm>
            <a:off x="384175" y="6324600"/>
            <a:ext cx="1630363" cy="3619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8895B3A9-DE17-4D49-88B8-E6BCB5F5C6BF}" type="slidenum">
              <a:rPr lang="en-US">
                <a:solidFill>
                  <a:srgbClr val="FFFFFF"/>
                </a:solidFill>
              </a:rPr>
              <a:pPr>
                <a:defRPr/>
              </a:pPr>
              <a:t>‹#›</a:t>
            </a:fld>
            <a:endParaRPr lang="en-US">
              <a:solidFill>
                <a:srgbClr val="FFFFFF"/>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60116234-D4A0-4BB8-8CF2-5E880DE04EAE}" type="slidenum">
              <a:rPr lang="en-US">
                <a:solidFill>
                  <a:srgbClr val="FFFFFF"/>
                </a:solidFill>
              </a:rPr>
              <a:pPr>
                <a:defRPr/>
              </a:pPr>
              <a:t>‹#›</a:t>
            </a:fld>
            <a:endParaRPr lang="en-US">
              <a:solidFill>
                <a:srgbClr val="FFFFFF"/>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8525" y="1528763"/>
            <a:ext cx="36179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1528763"/>
            <a:ext cx="36179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3D56E5DE-E1F3-46A4-AC08-915DEECA5D3F}" type="slidenum">
              <a:rPr lang="en-US">
                <a:solidFill>
                  <a:srgbClr val="FFFFFF"/>
                </a:solidFill>
              </a:rPr>
              <a:pPr>
                <a:defRPr/>
              </a:pPr>
              <a:t>‹#›</a:t>
            </a:fld>
            <a:endParaRPr lang="en-US">
              <a:solidFill>
                <a:srgbClr val="FFFFFF"/>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9AA80A73-06D4-4ED7-B763-46AF4FBC8582}" type="slidenum">
              <a:rPr lang="en-US">
                <a:solidFill>
                  <a:srgbClr val="FFFFFF"/>
                </a:solidFill>
              </a:rPr>
              <a:pPr>
                <a:defRPr/>
              </a:pPr>
              <a:t>‹#›</a:t>
            </a:fld>
            <a:endParaRPr lang="en-US">
              <a:solidFill>
                <a:srgbClr val="FFFFFF"/>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692CA493-273D-4D92-92B4-4C60DFD1878F}" type="slidenum">
              <a:rPr lang="en-US">
                <a:solidFill>
                  <a:srgbClr val="FFFFFF"/>
                </a:solidFill>
              </a:rPr>
              <a:pPr>
                <a:defRPr/>
              </a:pPr>
              <a:t>‹#›</a:t>
            </a:fld>
            <a:endParaRPr lang="en-US">
              <a:solidFill>
                <a:srgbClr val="FFFFFF"/>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80766112-C182-4A50-95CD-BF536AEF5BF4}" type="slidenum">
              <a:rPr lang="en-US">
                <a:solidFill>
                  <a:srgbClr val="FFFFFF"/>
                </a:solidFill>
              </a:rPr>
              <a:pPr>
                <a:defRPr/>
              </a:pPr>
              <a:t>‹#›</a:t>
            </a:fld>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E2311B2-14E9-4604-B7E0-FAA61F6CC751}" type="slidenum">
              <a:rPr lang="en-US">
                <a:solidFill>
                  <a:srgbClr val="FFFFFF"/>
                </a:solidFill>
              </a:rPr>
              <a:pPr>
                <a:defRPr/>
              </a:pPr>
              <a:t>‹#›</a:t>
            </a:fld>
            <a:endParaRPr lang="en-US">
              <a:solidFill>
                <a:srgbClr val="FFFFFF"/>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05134C1-2116-49DE-A648-D32BF2580EE0}"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BD6EA354-44CB-4429-96C2-47B0C05C11BA}" type="slidenum">
              <a:rPr lang="en-US">
                <a:solidFill>
                  <a:srgbClr val="FFFFFF"/>
                </a:solidFill>
              </a:rPr>
              <a:pPr>
                <a:defRPr/>
              </a:pPr>
              <a:t>‹#›</a:t>
            </a:fld>
            <a:endParaRPr lang="en-US">
              <a:solidFill>
                <a:srgbClr val="FFFFFF"/>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0AD39EF1-481F-40DD-AFC9-7F039A73BEFF}" type="slidenum">
              <a:rPr lang="en-US">
                <a:solidFill>
                  <a:srgbClr val="FFFFFF"/>
                </a:solidFill>
              </a:rPr>
              <a:pPr>
                <a:defRPr/>
              </a:pPr>
              <a:t>‹#›</a:t>
            </a:fld>
            <a:endParaRPr lang="en-US">
              <a:solidFill>
                <a:srgbClr val="FFFFFF"/>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519113"/>
            <a:ext cx="1846262" cy="55800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8525" y="519113"/>
            <a:ext cx="5389563" cy="5580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EE32379A-553D-4E1C-800C-E79DF6BD010F}" type="slidenum">
              <a:rPr lang="en-US">
                <a:solidFill>
                  <a:srgbClr val="FFFFFF"/>
                </a:solidFill>
              </a:rPr>
              <a:pPr>
                <a:defRPr/>
              </a:pPr>
              <a:t>‹#›</a:t>
            </a:fld>
            <a:endParaRPr lang="en-US">
              <a:solidFill>
                <a:srgbClr val="FFFFFF"/>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grpSp>
        <p:nvGrpSpPr>
          <p:cNvPr id="2" name="Group 10"/>
          <p:cNvGrpSpPr>
            <a:grpSpLocks/>
          </p:cNvGrpSpPr>
          <p:nvPr/>
        </p:nvGrpSpPr>
        <p:grpSpPr bwMode="auto">
          <a:xfrm>
            <a:off x="0" y="0"/>
            <a:ext cx="9144000" cy="6861175"/>
            <a:chOff x="0" y="0"/>
            <a:chExt cx="5760" cy="4322"/>
          </a:xfrm>
        </p:grpSpPr>
        <p:sp>
          <p:nvSpPr>
            <p:cNvPr id="4"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p:spPr>
          <p:txBody>
            <a:bodyPr wrap="none" anchor="ctr"/>
            <a:lstStyle/>
            <a:p>
              <a:pPr>
                <a:spcBef>
                  <a:spcPct val="50000"/>
                </a:spcBef>
                <a:defRPr/>
              </a:pPr>
              <a:endParaRPr lang="en-US" sz="2400">
                <a:solidFill>
                  <a:srgbClr val="FFFFFF"/>
                </a:solidFill>
                <a:latin typeface="Arial" pitchFamily="34" charset="0"/>
                <a:ea typeface="MS PGothic" pitchFamily="34" charset="-128"/>
              </a:endParaRPr>
            </a:p>
          </p:txBody>
        </p:sp>
        <p:pic>
          <p:nvPicPr>
            <p:cNvPr id="5" name="Picture 12" descr="TR_SlideLogo_BW600"/>
            <p:cNvPicPr>
              <a:picLocks noChangeAspect="1" noChangeArrowheads="1"/>
            </p:cNvPicPr>
            <p:nvPr userDrawn="1"/>
          </p:nvPicPr>
          <p:blipFill>
            <a:blip r:embed="rId2" cstate="print"/>
            <a:srcRect/>
            <a:stretch>
              <a:fillRect/>
            </a:stretch>
          </p:blipFill>
          <p:spPr bwMode="auto">
            <a:xfrm>
              <a:off x="234" y="3984"/>
              <a:ext cx="1041" cy="338"/>
            </a:xfrm>
            <a:prstGeom prst="rect">
              <a:avLst/>
            </a:prstGeom>
            <a:solidFill>
              <a:schemeClr val="tx2"/>
            </a:solidFill>
            <a:ln w="9525">
              <a:noFill/>
              <a:miter lim="800000"/>
              <a:headEnd/>
              <a:tailEnd/>
            </a:ln>
          </p:spPr>
        </p:pic>
      </p:grpSp>
      <p:pic>
        <p:nvPicPr>
          <p:cNvPr id="6" name="Picture 9" descr="hc_DividerGraphBG_Cgrey"/>
          <p:cNvPicPr>
            <a:picLocks noChangeAspect="1" noChangeArrowheads="1"/>
          </p:cNvPicPr>
          <p:nvPr/>
        </p:nvPicPr>
        <p:blipFill>
          <a:blip r:embed="rId3" cstate="print"/>
          <a:srcRect/>
          <a:stretch>
            <a:fillRect/>
          </a:stretch>
        </p:blipFill>
        <p:spPr bwMode="ltGray">
          <a:xfrm>
            <a:off x="0" y="0"/>
            <a:ext cx="9144000" cy="6858000"/>
          </a:xfrm>
          <a:prstGeom prst="rect">
            <a:avLst/>
          </a:prstGeom>
          <a:noFill/>
          <a:ln w="9525">
            <a:noFill/>
            <a:miter lim="800000"/>
            <a:headEnd/>
            <a:tailEnd/>
          </a:ln>
        </p:spPr>
      </p:pic>
      <p:sp>
        <p:nvSpPr>
          <p:cNvPr id="487430" name="Rectangle 6"/>
          <p:cNvSpPr>
            <a:spLocks noGrp="1" noChangeArrowheads="1"/>
          </p:cNvSpPr>
          <p:nvPr>
            <p:ph type="ctrTitle"/>
          </p:nvPr>
        </p:nvSpPr>
        <p:spPr>
          <a:xfrm>
            <a:off x="898525" y="1538288"/>
            <a:ext cx="7388225" cy="4035425"/>
          </a:xfrm>
        </p:spPr>
        <p:txBody>
          <a:bodyPr anchor="t"/>
          <a:lstStyle>
            <a:lvl1pPr>
              <a:defRPr sz="4000"/>
            </a:lvl1pPr>
          </a:lstStyle>
          <a:p>
            <a:r>
              <a:rPr lang="en-US"/>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F05000BF-786D-40B0-BAB7-944C346FA0A9}" type="slidenum">
              <a:rPr lang="en-US">
                <a:solidFill>
                  <a:srgbClr val="FFFFFF"/>
                </a:solidFill>
              </a:rPr>
              <a:pPr>
                <a:defRPr/>
              </a:pPr>
              <a:t>‹#›</a:t>
            </a:fld>
            <a:endParaRPr lang="en-US">
              <a:solidFill>
                <a:srgbClr val="FFFFFF"/>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20BBD949-778F-4044-A3B5-9649676AAD83}" type="slidenum">
              <a:rPr lang="en-US">
                <a:solidFill>
                  <a:srgbClr val="FFFFFF"/>
                </a:solidFill>
              </a:rPr>
              <a:pPr>
                <a:defRPr/>
              </a:pPr>
              <a:t>‹#›</a:t>
            </a:fld>
            <a:endParaRPr lang="en-US">
              <a:solidFill>
                <a:srgbClr val="FFFFFF"/>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8525" y="1528763"/>
            <a:ext cx="36179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1528763"/>
            <a:ext cx="36179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E921D575-390F-4880-A4EF-14965567A99A}" type="slidenum">
              <a:rPr lang="en-US">
                <a:solidFill>
                  <a:srgbClr val="FFFFFF"/>
                </a:solidFill>
              </a:rPr>
              <a:pPr>
                <a:defRPr/>
              </a:pPr>
              <a:t>‹#›</a:t>
            </a:fld>
            <a:endParaRPr lang="en-US">
              <a:solidFill>
                <a:srgbClr val="FFFFFF"/>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0A5F12AD-170D-468E-9925-F7587A8F73AF}" type="slidenum">
              <a:rPr lang="en-US">
                <a:solidFill>
                  <a:srgbClr val="FFFFFF"/>
                </a:solidFill>
              </a:rPr>
              <a:pPr>
                <a:defRPr/>
              </a:pPr>
              <a:t>‹#›</a:t>
            </a:fld>
            <a:endParaRPr lang="en-US">
              <a:solidFill>
                <a:srgbClr val="FFFFFF"/>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67CEB6C4-C52A-42F6-A346-BBF7B2EF871F}" type="slidenum">
              <a:rPr lang="en-US">
                <a:solidFill>
                  <a:srgbClr val="FFFFFF"/>
                </a:solidFill>
              </a:rPr>
              <a:pPr>
                <a:defRPr/>
              </a:pPr>
              <a:t>‹#›</a:t>
            </a:fld>
            <a:endParaRPr lang="en-US">
              <a:solidFill>
                <a:srgbClr val="FFFFFF"/>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344B23A9-F493-4F00-907C-DC1342535E3F}" type="slidenum">
              <a:rPr lang="en-US">
                <a:solidFill>
                  <a:srgbClr val="FFFFFF"/>
                </a:solidFill>
              </a:rPr>
              <a:pPr>
                <a:defRPr/>
              </a:pPr>
              <a:t>‹#›</a:t>
            </a:fld>
            <a:endParaRPr lang="en-US">
              <a:solidFill>
                <a:srgbClr val="FFFFFF"/>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7C5633B-E82A-4C06-8EA8-1483039A98C9}"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1893A52A-9734-409D-810C-8EA6DE9CA999}" type="slidenum">
              <a:rPr lang="en-US">
                <a:solidFill>
                  <a:srgbClr val="FFFFFF"/>
                </a:solidFill>
              </a:rPr>
              <a:pPr>
                <a:defRPr/>
              </a:pPr>
              <a:t>‹#›</a:t>
            </a:fld>
            <a:endParaRPr lang="en-US">
              <a:solidFill>
                <a:srgbClr val="FFFFFF"/>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230E784C-EFB1-4090-B35B-5E2407220413}" type="slidenum">
              <a:rPr lang="en-US">
                <a:solidFill>
                  <a:srgbClr val="FFFFFF"/>
                </a:solidFill>
              </a:rPr>
              <a:pPr>
                <a:defRPr/>
              </a:pPr>
              <a:t>‹#›</a:t>
            </a:fld>
            <a:endParaRPr lang="en-US">
              <a:solidFill>
                <a:srgbClr val="FFFFFF"/>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3E1AE73A-8BAF-4F82-A595-DBBB8528AB52}" type="slidenum">
              <a:rPr lang="en-US">
                <a:solidFill>
                  <a:srgbClr val="FFFFFF"/>
                </a:solidFill>
              </a:rPr>
              <a:pPr>
                <a:defRPr/>
              </a:pPr>
              <a:t>‹#›</a:t>
            </a:fld>
            <a:endParaRPr lang="en-US">
              <a:solidFill>
                <a:srgbClr val="FFFFFF"/>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500063"/>
            <a:ext cx="1846262" cy="5599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8525" y="500063"/>
            <a:ext cx="5389563" cy="5599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3BE2921C-3BFC-476E-8A22-A32D0214BA1B}" type="slidenum">
              <a:rPr lang="en-US">
                <a:solidFill>
                  <a:srgbClr val="FFFFFF"/>
                </a:solidFill>
              </a:rPr>
              <a:pPr>
                <a:defRPr/>
              </a:pPr>
              <a:t>‹#›</a:t>
            </a:fld>
            <a:endParaRPr lang="en-US">
              <a:solidFill>
                <a:srgbClr val="FFFFFF"/>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355600" y="4321175"/>
            <a:ext cx="8410575" cy="0"/>
          </a:xfrm>
          <a:prstGeom prst="line">
            <a:avLst/>
          </a:prstGeom>
          <a:noFill/>
          <a:ln w="24130" cap="rnd">
            <a:solidFill>
              <a:schemeClr val="tx1"/>
            </a:solidFill>
            <a:prstDash val="sysDot"/>
            <a:round/>
            <a:headEnd/>
            <a:tailEnd/>
          </a:ln>
          <a:effectLst/>
        </p:spPr>
        <p:txBody>
          <a:bodyPr/>
          <a:lstStyle/>
          <a:p>
            <a:pPr>
              <a:spcBef>
                <a:spcPct val="50000"/>
              </a:spcBef>
              <a:defRPr/>
            </a:pPr>
            <a:endParaRPr lang="en-US" sz="2400">
              <a:solidFill>
                <a:srgbClr val="4B4B4B"/>
              </a:solidFill>
            </a:endParaRPr>
          </a:p>
        </p:txBody>
      </p:sp>
      <p:pic>
        <p:nvPicPr>
          <p:cNvPr id="5" name="Picture 12" descr="RTR1KWE8_cropped"/>
          <p:cNvPicPr>
            <a:picLocks noChangeAspect="1" noChangeArrowheads="1"/>
          </p:cNvPicPr>
          <p:nvPr/>
        </p:nvPicPr>
        <p:blipFill>
          <a:blip r:embed="rId2" cstate="print"/>
          <a:srcRect/>
          <a:stretch>
            <a:fillRect/>
          </a:stretch>
        </p:blipFill>
        <p:spPr bwMode="ltGray">
          <a:xfrm>
            <a:off x="339725" y="371475"/>
            <a:ext cx="8451850" cy="2905125"/>
          </a:xfrm>
          <a:prstGeom prst="rect">
            <a:avLst/>
          </a:prstGeom>
          <a:noFill/>
          <a:ln w="9525">
            <a:noFill/>
            <a:miter lim="800000"/>
            <a:headEnd/>
            <a:tailEnd/>
          </a:ln>
        </p:spPr>
      </p:pic>
      <p:pic>
        <p:nvPicPr>
          <p:cNvPr id="6" name="Picture 18" descr="tr_hrz_rgb_pos"/>
          <p:cNvPicPr>
            <a:picLocks noChangeAspect="1" noChangeArrowheads="1"/>
          </p:cNvPicPr>
          <p:nvPr/>
        </p:nvPicPr>
        <p:blipFill>
          <a:blip r:embed="rId3" cstate="print"/>
          <a:srcRect b="20689"/>
          <a:stretch>
            <a:fillRect/>
          </a:stretch>
        </p:blipFill>
        <p:spPr bwMode="auto">
          <a:xfrm>
            <a:off x="6048375" y="5976938"/>
            <a:ext cx="2733675" cy="696912"/>
          </a:xfrm>
          <a:prstGeom prst="rect">
            <a:avLst/>
          </a:prstGeom>
          <a:noFill/>
          <a:ln w="9525">
            <a:noFill/>
            <a:miter lim="800000"/>
            <a:headEnd/>
            <a:tailEnd/>
          </a:ln>
        </p:spPr>
      </p:pic>
      <p:sp>
        <p:nvSpPr>
          <p:cNvPr id="38914" name="Rectangle 2"/>
          <p:cNvSpPr>
            <a:spLocks noGrp="1" noChangeArrowheads="1"/>
          </p:cNvSpPr>
          <p:nvPr>
            <p:ph type="ctrTitle"/>
          </p:nvPr>
        </p:nvSpPr>
        <p:spPr>
          <a:xfrm>
            <a:off x="361950" y="3448050"/>
            <a:ext cx="8382000" cy="819150"/>
          </a:xfrm>
        </p:spPr>
        <p:txBody>
          <a:bodyPr/>
          <a:lstStyle>
            <a:lvl1pPr>
              <a:defRPr sz="3200"/>
            </a:lvl1pPr>
          </a:lstStyle>
          <a:p>
            <a:r>
              <a:rPr lang="en-US"/>
              <a:t>Click to edit Master title style</a:t>
            </a:r>
          </a:p>
        </p:txBody>
      </p:sp>
      <p:sp>
        <p:nvSpPr>
          <p:cNvPr id="38915" name="Rectangle 3"/>
          <p:cNvSpPr>
            <a:spLocks noGrp="1" noChangeArrowheads="1"/>
          </p:cNvSpPr>
          <p:nvPr>
            <p:ph type="subTitle" idx="1"/>
          </p:nvPr>
        </p:nvSpPr>
        <p:spPr>
          <a:xfrm>
            <a:off x="361950" y="4435475"/>
            <a:ext cx="8382000" cy="1279525"/>
          </a:xfrm>
        </p:spPr>
        <p:txBody>
          <a:bodyPr rIns="0"/>
          <a:lstStyle>
            <a:lvl1pPr marL="0" indent="0">
              <a:lnSpc>
                <a:spcPct val="90000"/>
              </a:lnSpc>
              <a:spcBef>
                <a:spcPct val="0"/>
              </a:spcBef>
              <a:buFontTx/>
              <a:buNone/>
              <a:defRPr sz="1800"/>
            </a:lvl1pPr>
          </a:lstStyle>
          <a:p>
            <a:r>
              <a:rPr lang="en-US"/>
              <a:t>Click to edit Master subtitle style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760DC37-8EA2-4742-AE54-CE3E26F3FB44}"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DB34764-8E60-4819-921B-A46EAF0EAF84}"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607D14B8-9E3A-4180-B5E8-8504BA30FBD5}"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1AF47090-8380-443C-BEDD-00EEF541803B}"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4E2D02DD-1D91-48FF-BD4B-8110D7EAC7D4}"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547F35E0-CCC2-4282-A4DE-EB809142349E}"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A0EE4F9D-2088-4D26-A91F-4CA393AEF110}"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32CE35E3-DA6B-46DF-833B-851878A49179}"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FB8518A-DA9B-4DB5-AB69-FBEB7F2401DC}"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152862D-8CF7-4383-8A37-458097C04640}"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71591AA-E91B-4C06-94EE-A4BB5B4A3EFD}"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object">
    <p:spTree>
      <p:nvGrpSpPr>
        <p:cNvPr id="1" name=""/>
        <p:cNvGrpSpPr/>
        <p:nvPr/>
      </p:nvGrpSpPr>
      <p:grpSpPr>
        <a:xfrm>
          <a:off x="0" y="0"/>
          <a:ext cx="0" cy="0"/>
          <a:chOff x="0" y="0"/>
          <a:chExt cx="0" cy="0"/>
        </a:xfrm>
      </p:grpSpPr>
      <p:sp>
        <p:nvSpPr>
          <p:cNvPr id="25" name="Содержимое 2"/>
          <p:cNvSpPr>
            <a:spLocks noGrp="1"/>
          </p:cNvSpPr>
          <p:nvPr>
            <p:ph idx="1"/>
          </p:nvPr>
        </p:nvSpPr>
        <p:spPr>
          <a:xfrm>
            <a:off x="142844" y="785794"/>
            <a:ext cx="8858312" cy="5500726"/>
          </a:xfrm>
          <a:prstGeom prst="rect">
            <a:avLst/>
          </a:prstGeom>
        </p:spPr>
        <p:txBody>
          <a:bodyPr>
            <a:normAutofit/>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8" name="Текст 7"/>
          <p:cNvSpPr>
            <a:spLocks noGrp="1"/>
          </p:cNvSpPr>
          <p:nvPr>
            <p:ph type="body" sz="quarter" idx="10"/>
          </p:nvPr>
        </p:nvSpPr>
        <p:spPr>
          <a:xfrm>
            <a:off x="1143000" y="182969"/>
            <a:ext cx="7786688" cy="276999"/>
          </a:xfrm>
          <a:prstGeom prst="rect">
            <a:avLst/>
          </a:prstGeom>
        </p:spPr>
        <p:txBody>
          <a:bodyPr rIns="0" rtlCol="0" anchor="ctr">
            <a:spAutoFit/>
          </a:bodyPr>
          <a:lstStyle>
            <a:lvl1pPr algn="ctr" defTabSz="914400" rtl="0" eaLnBrk="1" latinLnBrk="0" hangingPunct="1">
              <a:spcBef>
                <a:spcPct val="0"/>
              </a:spcBef>
              <a:buNone/>
              <a:defRPr lang="ru-RU" sz="1800" b="1" kern="1200" cap="none" spc="0" baseline="0" dirty="0" smtClean="0">
                <a:ln>
                  <a:noFill/>
                </a:ln>
                <a:solidFill>
                  <a:schemeClr val="accent3">
                    <a:lumMod val="40000"/>
                    <a:lumOff val="60000"/>
                  </a:schemeClr>
                </a:solidFill>
                <a:effectLst/>
                <a:latin typeface="+mn-lt"/>
                <a:ea typeface="+mj-ea"/>
                <a:cs typeface="+mj-cs"/>
              </a:defRPr>
            </a:lvl1pPr>
          </a:lstStyle>
          <a:p>
            <a:pPr lvl="0"/>
            <a:r>
              <a:rPr lang="ru-RU" smtClean="0"/>
              <a:t>Образец текста</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355600" y="4321175"/>
            <a:ext cx="8410575" cy="0"/>
          </a:xfrm>
          <a:prstGeom prst="line">
            <a:avLst/>
          </a:prstGeom>
          <a:noFill/>
          <a:ln w="24130" cap="rnd">
            <a:solidFill>
              <a:schemeClr val="tx1"/>
            </a:solidFill>
            <a:prstDash val="sysDot"/>
            <a:round/>
            <a:headEnd/>
            <a:tailEnd/>
          </a:ln>
          <a:effectLst/>
        </p:spPr>
        <p:txBody>
          <a:bodyPr/>
          <a:lstStyle/>
          <a:p>
            <a:pPr>
              <a:spcBef>
                <a:spcPct val="50000"/>
              </a:spcBef>
              <a:defRPr/>
            </a:pPr>
            <a:endParaRPr lang="en-US" sz="2400">
              <a:solidFill>
                <a:srgbClr val="4B4B4B"/>
              </a:solidFill>
            </a:endParaRPr>
          </a:p>
        </p:txBody>
      </p:sp>
      <p:pic>
        <p:nvPicPr>
          <p:cNvPr id="5" name="Picture 12" descr="RTR1KWE8_cropped"/>
          <p:cNvPicPr>
            <a:picLocks noChangeAspect="1" noChangeArrowheads="1"/>
          </p:cNvPicPr>
          <p:nvPr/>
        </p:nvPicPr>
        <p:blipFill>
          <a:blip r:embed="rId2" cstate="print"/>
          <a:srcRect/>
          <a:stretch>
            <a:fillRect/>
          </a:stretch>
        </p:blipFill>
        <p:spPr bwMode="ltGray">
          <a:xfrm>
            <a:off x="339725" y="371475"/>
            <a:ext cx="8451850" cy="2905125"/>
          </a:xfrm>
          <a:prstGeom prst="rect">
            <a:avLst/>
          </a:prstGeom>
          <a:noFill/>
          <a:ln w="9525">
            <a:noFill/>
            <a:miter lim="800000"/>
            <a:headEnd/>
            <a:tailEnd/>
          </a:ln>
        </p:spPr>
      </p:pic>
      <p:pic>
        <p:nvPicPr>
          <p:cNvPr id="6" name="Picture 18" descr="tr_hrz_rgb_pos"/>
          <p:cNvPicPr>
            <a:picLocks noChangeAspect="1" noChangeArrowheads="1"/>
          </p:cNvPicPr>
          <p:nvPr/>
        </p:nvPicPr>
        <p:blipFill>
          <a:blip r:embed="rId3" cstate="print"/>
          <a:srcRect b="20689"/>
          <a:stretch>
            <a:fillRect/>
          </a:stretch>
        </p:blipFill>
        <p:spPr bwMode="auto">
          <a:xfrm>
            <a:off x="6048375" y="5976938"/>
            <a:ext cx="2733675" cy="696912"/>
          </a:xfrm>
          <a:prstGeom prst="rect">
            <a:avLst/>
          </a:prstGeom>
          <a:noFill/>
          <a:ln w="9525">
            <a:noFill/>
            <a:miter lim="800000"/>
            <a:headEnd/>
            <a:tailEnd/>
          </a:ln>
        </p:spPr>
      </p:pic>
      <p:sp>
        <p:nvSpPr>
          <p:cNvPr id="38914" name="Rectangle 2"/>
          <p:cNvSpPr>
            <a:spLocks noGrp="1" noChangeArrowheads="1"/>
          </p:cNvSpPr>
          <p:nvPr>
            <p:ph type="ctrTitle"/>
          </p:nvPr>
        </p:nvSpPr>
        <p:spPr>
          <a:xfrm>
            <a:off x="361950" y="3448050"/>
            <a:ext cx="8382000" cy="819150"/>
          </a:xfrm>
        </p:spPr>
        <p:txBody>
          <a:bodyPr/>
          <a:lstStyle>
            <a:lvl1pPr>
              <a:defRPr sz="3200"/>
            </a:lvl1pPr>
          </a:lstStyle>
          <a:p>
            <a:r>
              <a:rPr lang="en-US"/>
              <a:t>Click to edit Master title style</a:t>
            </a:r>
          </a:p>
        </p:txBody>
      </p:sp>
      <p:sp>
        <p:nvSpPr>
          <p:cNvPr id="38915" name="Rectangle 3"/>
          <p:cNvSpPr>
            <a:spLocks noGrp="1" noChangeArrowheads="1"/>
          </p:cNvSpPr>
          <p:nvPr>
            <p:ph type="subTitle" idx="1"/>
          </p:nvPr>
        </p:nvSpPr>
        <p:spPr>
          <a:xfrm>
            <a:off x="361950" y="4435475"/>
            <a:ext cx="8382000" cy="1279525"/>
          </a:xfrm>
        </p:spPr>
        <p:txBody>
          <a:bodyPr rIns="0"/>
          <a:lstStyle>
            <a:lvl1pPr marL="0" indent="0">
              <a:lnSpc>
                <a:spcPct val="90000"/>
              </a:lnSpc>
              <a:spcBef>
                <a:spcPct val="0"/>
              </a:spcBef>
              <a:buFontTx/>
              <a:buNone/>
              <a:defRPr sz="1800"/>
            </a:lvl1pPr>
          </a:lstStyle>
          <a:p>
            <a:r>
              <a:rPr lang="en-US"/>
              <a:t>Click to edit Master subtitle style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760DC37-8EA2-4742-AE54-CE3E26F3FB44}"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DB34764-8E60-4819-921B-A46EAF0EAF84}"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607D14B8-9E3A-4180-B5E8-8504BA30FBD5}"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788BD9D8-754A-4152-8F32-3994DDADC32C}"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1AF47090-8380-443C-BEDD-00EEF541803B}"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4E2D02DD-1D91-48FF-BD4B-8110D7EAC7D4}"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A0EE4F9D-2088-4D26-A91F-4CA393AEF110}"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32CE35E3-DA6B-46DF-833B-851878A49179}"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FB8518A-DA9B-4DB5-AB69-FBEB7F2401DC}"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152862D-8CF7-4383-8A37-458097C04640}"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71591AA-E91B-4C06-94EE-A4BB5B4A3EFD}"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object">
    <p:spTree>
      <p:nvGrpSpPr>
        <p:cNvPr id="1" name=""/>
        <p:cNvGrpSpPr/>
        <p:nvPr/>
      </p:nvGrpSpPr>
      <p:grpSpPr>
        <a:xfrm>
          <a:off x="0" y="0"/>
          <a:ext cx="0" cy="0"/>
          <a:chOff x="0" y="0"/>
          <a:chExt cx="0" cy="0"/>
        </a:xfrm>
      </p:grpSpPr>
      <p:sp>
        <p:nvSpPr>
          <p:cNvPr id="25" name="Содержимое 2"/>
          <p:cNvSpPr>
            <a:spLocks noGrp="1"/>
          </p:cNvSpPr>
          <p:nvPr>
            <p:ph idx="1"/>
          </p:nvPr>
        </p:nvSpPr>
        <p:spPr>
          <a:xfrm>
            <a:off x="142844" y="785794"/>
            <a:ext cx="8858312" cy="5500726"/>
          </a:xfrm>
          <a:prstGeom prst="rect">
            <a:avLst/>
          </a:prstGeom>
        </p:spPr>
        <p:txBody>
          <a:bodyPr>
            <a:normAutofit/>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8" name="Текст 7"/>
          <p:cNvSpPr>
            <a:spLocks noGrp="1"/>
          </p:cNvSpPr>
          <p:nvPr>
            <p:ph type="body" sz="quarter" idx="10"/>
          </p:nvPr>
        </p:nvSpPr>
        <p:spPr>
          <a:xfrm>
            <a:off x="1143000" y="182969"/>
            <a:ext cx="7786688" cy="276999"/>
          </a:xfrm>
          <a:prstGeom prst="rect">
            <a:avLst/>
          </a:prstGeom>
        </p:spPr>
        <p:txBody>
          <a:bodyPr rIns="0" rtlCol="0" anchor="ctr">
            <a:spAutoFit/>
          </a:bodyPr>
          <a:lstStyle>
            <a:lvl1pPr algn="ctr" defTabSz="914400" rtl="0" eaLnBrk="1" latinLnBrk="0" hangingPunct="1">
              <a:spcBef>
                <a:spcPct val="0"/>
              </a:spcBef>
              <a:buNone/>
              <a:defRPr lang="ru-RU" sz="1800" b="1" kern="1200" cap="none" spc="0" baseline="0" dirty="0" smtClean="0">
                <a:ln>
                  <a:noFill/>
                </a:ln>
                <a:solidFill>
                  <a:schemeClr val="accent3">
                    <a:lumMod val="40000"/>
                    <a:lumOff val="60000"/>
                  </a:schemeClr>
                </a:solidFill>
                <a:effectLst/>
                <a:latin typeface="+mn-lt"/>
                <a:ea typeface="+mj-ea"/>
                <a:cs typeface="+mj-cs"/>
              </a:defRPr>
            </a:lvl1pPr>
          </a:lstStyle>
          <a:p>
            <a:pPr lvl="0"/>
            <a:r>
              <a:rPr lang="ru-RU" smtClean="0"/>
              <a:t>Образец текста</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355600" y="4321175"/>
            <a:ext cx="8410575" cy="0"/>
          </a:xfrm>
          <a:prstGeom prst="line">
            <a:avLst/>
          </a:prstGeom>
          <a:noFill/>
          <a:ln w="24130" cap="rnd">
            <a:solidFill>
              <a:schemeClr val="tx1"/>
            </a:solidFill>
            <a:prstDash val="sysDot"/>
            <a:round/>
            <a:headEnd/>
            <a:tailEnd/>
          </a:ln>
        </p:spPr>
        <p:txBody>
          <a:bodyPr/>
          <a:lstStyle/>
          <a:p>
            <a:pPr>
              <a:defRPr/>
            </a:pPr>
            <a:endParaRPr lang="en-US" sz="2400">
              <a:solidFill>
                <a:srgbClr val="4B4B4B"/>
              </a:solidFill>
              <a:latin typeface="Arial" pitchFamily="34" charset="0"/>
              <a:ea typeface="ＭＳ Ｐゴシック" pitchFamily="34" charset="-128"/>
            </a:endParaRPr>
          </a:p>
        </p:txBody>
      </p:sp>
      <p:pic>
        <p:nvPicPr>
          <p:cNvPr id="5" name="Picture 12" descr="RTR1KWE8_cropped"/>
          <p:cNvPicPr>
            <a:picLocks noChangeAspect="1" noChangeArrowheads="1"/>
          </p:cNvPicPr>
          <p:nvPr/>
        </p:nvPicPr>
        <p:blipFill>
          <a:blip r:embed="rId2" cstate="print"/>
          <a:srcRect/>
          <a:stretch>
            <a:fillRect/>
          </a:stretch>
        </p:blipFill>
        <p:spPr bwMode="ltGray">
          <a:xfrm>
            <a:off x="339725" y="371475"/>
            <a:ext cx="8451850" cy="2905125"/>
          </a:xfrm>
          <a:prstGeom prst="rect">
            <a:avLst/>
          </a:prstGeom>
          <a:noFill/>
          <a:ln w="9525">
            <a:noFill/>
            <a:miter lim="800000"/>
            <a:headEnd/>
            <a:tailEnd/>
          </a:ln>
        </p:spPr>
      </p:pic>
      <p:pic>
        <p:nvPicPr>
          <p:cNvPr id="6" name="Picture 18" descr="tr_hrz_rgb_pos"/>
          <p:cNvPicPr>
            <a:picLocks noChangeAspect="1" noChangeArrowheads="1"/>
          </p:cNvPicPr>
          <p:nvPr/>
        </p:nvPicPr>
        <p:blipFill>
          <a:blip r:embed="rId3" cstate="print"/>
          <a:srcRect b="20689"/>
          <a:stretch>
            <a:fillRect/>
          </a:stretch>
        </p:blipFill>
        <p:spPr bwMode="auto">
          <a:xfrm>
            <a:off x="6048375" y="5976938"/>
            <a:ext cx="2733675" cy="696912"/>
          </a:xfrm>
          <a:prstGeom prst="rect">
            <a:avLst/>
          </a:prstGeom>
          <a:noFill/>
          <a:ln w="9525">
            <a:noFill/>
            <a:miter lim="800000"/>
            <a:headEnd/>
            <a:tailEnd/>
          </a:ln>
        </p:spPr>
      </p:pic>
      <p:sp>
        <p:nvSpPr>
          <p:cNvPr id="38914" name="Rectangle 2"/>
          <p:cNvSpPr>
            <a:spLocks noGrp="1" noChangeArrowheads="1"/>
          </p:cNvSpPr>
          <p:nvPr>
            <p:ph type="ctrTitle"/>
          </p:nvPr>
        </p:nvSpPr>
        <p:spPr>
          <a:xfrm>
            <a:off x="361950" y="3448050"/>
            <a:ext cx="8382000" cy="819150"/>
          </a:xfrm>
        </p:spPr>
        <p:txBody>
          <a:bodyPr/>
          <a:lstStyle>
            <a:lvl1pPr>
              <a:defRPr sz="3200"/>
            </a:lvl1pPr>
          </a:lstStyle>
          <a:p>
            <a:r>
              <a:rPr lang="en-US"/>
              <a:t>Click to edit Master title style</a:t>
            </a:r>
          </a:p>
        </p:txBody>
      </p:sp>
      <p:sp>
        <p:nvSpPr>
          <p:cNvPr id="38915" name="Rectangle 3"/>
          <p:cNvSpPr>
            <a:spLocks noGrp="1" noChangeArrowheads="1"/>
          </p:cNvSpPr>
          <p:nvPr>
            <p:ph type="subTitle" idx="1"/>
          </p:nvPr>
        </p:nvSpPr>
        <p:spPr>
          <a:xfrm>
            <a:off x="361950" y="4435475"/>
            <a:ext cx="8382000" cy="1279525"/>
          </a:xfrm>
        </p:spPr>
        <p:txBody>
          <a:bodyPr rIns="0"/>
          <a:lstStyle>
            <a:lvl1pPr marL="0" indent="0">
              <a:lnSpc>
                <a:spcPct val="90000"/>
              </a:lnSpc>
              <a:spcBef>
                <a:spcPct val="0"/>
              </a:spcBef>
              <a:buFontTx/>
              <a:buNone/>
              <a:defRPr sz="1800"/>
            </a:lvl1pPr>
          </a:lstStyle>
          <a:p>
            <a:r>
              <a:rPr lang="en-US"/>
              <a:t>Click to edit Master subtitle style</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D9E14E1-8F99-402A-B6E7-46A62275B442}"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C1C4EAA9-D84E-4204-AD6B-DECB188BBCF7}"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D38887B-A094-43DC-833C-DF6D06F8A2CE}"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C9B0A89-B9F0-405F-B3CA-D2330453E70E}"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0A83DC9C-5F4A-4542-8689-F2A823461B1D}"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8575DF95-F939-487D-9FC7-055311AA2134}"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AAC2A5EC-CEF6-488E-B94E-5A2FF7290C7B}"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78E625D2-69FB-487C-8E77-C97633E029E5}"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6B7EBC03-C24F-4F2A-B172-93AADFE2C284}"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A449465-4267-49F3-B359-FF7C097E6E8B}"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379C07D-C0BB-4E0E-BF44-AA916BED7DFE}"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Пустой слайд">
    <p:spTree>
      <p:nvGrpSpPr>
        <p:cNvPr id="1" name=""/>
        <p:cNvGrpSpPr/>
        <p:nvPr/>
      </p:nvGrpSpPr>
      <p:grpSpPr>
        <a:xfrm>
          <a:off x="0" y="0"/>
          <a:ext cx="0" cy="0"/>
          <a:chOff x="0" y="0"/>
          <a:chExt cx="0" cy="0"/>
        </a:xfrm>
      </p:grpSpPr>
      <p:sp>
        <p:nvSpPr>
          <p:cNvPr id="2" name="Содержимое 2"/>
          <p:cNvSpPr>
            <a:spLocks noGrp="1"/>
          </p:cNvSpPr>
          <p:nvPr>
            <p:ph idx="1"/>
          </p:nvPr>
        </p:nvSpPr>
        <p:spPr>
          <a:xfrm>
            <a:off x="228601" y="1125555"/>
            <a:ext cx="8686800" cy="487521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Заголовок 1"/>
          <p:cNvSpPr>
            <a:spLocks noGrp="1"/>
          </p:cNvSpPr>
          <p:nvPr>
            <p:ph type="title"/>
          </p:nvPr>
        </p:nvSpPr>
        <p:spPr>
          <a:xfrm>
            <a:off x="1295400" y="166687"/>
            <a:ext cx="6407150" cy="366713"/>
          </a:xfrm>
          <a:prstGeom prst="rect">
            <a:avLst/>
          </a:prstGeom>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EA07DBAA-0707-4A22-9C31-068F1741F21F}"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61950" y="3448050"/>
            <a:ext cx="8382000" cy="819150"/>
          </a:xfrm>
        </p:spPr>
        <p:txBody>
          <a:bodyPr/>
          <a:lstStyle>
            <a:lvl1pPr>
              <a:defRPr sz="3200"/>
            </a:lvl1pPr>
          </a:lstStyle>
          <a:p>
            <a:r>
              <a:rPr lang="en-US" smtClean="0"/>
              <a:t>Click to edit Master title style</a:t>
            </a:r>
            <a:endParaRPr lang="en-GB"/>
          </a:p>
        </p:txBody>
      </p:sp>
      <p:sp>
        <p:nvSpPr>
          <p:cNvPr id="16387" name="Rectangle 3"/>
          <p:cNvSpPr>
            <a:spLocks noGrp="1" noChangeArrowheads="1"/>
          </p:cNvSpPr>
          <p:nvPr>
            <p:ph type="subTitle" idx="1"/>
          </p:nvPr>
        </p:nvSpPr>
        <p:spPr>
          <a:xfrm>
            <a:off x="361950" y="4435475"/>
            <a:ext cx="8382000" cy="1279525"/>
          </a:xfrm>
        </p:spPr>
        <p:txBody>
          <a:bodyPr rIns="0"/>
          <a:lstStyle>
            <a:lvl1pPr marL="0" indent="0">
              <a:lnSpc>
                <a:spcPct val="90000"/>
              </a:lnSpc>
              <a:spcBef>
                <a:spcPct val="0"/>
              </a:spcBef>
              <a:buFontTx/>
              <a:buNone/>
              <a:defRPr sz="1800"/>
            </a:lvl1pPr>
          </a:lstStyle>
          <a:p>
            <a:r>
              <a:rPr lang="en-US" smtClean="0"/>
              <a:t>Click to edit Master subtitle style</a:t>
            </a:r>
            <a:endParaRPr lang="en-GB"/>
          </a:p>
        </p:txBody>
      </p:sp>
      <p:sp>
        <p:nvSpPr>
          <p:cNvPr id="16388" name="Line 4"/>
          <p:cNvSpPr>
            <a:spLocks noChangeShapeType="1"/>
          </p:cNvSpPr>
          <p:nvPr/>
        </p:nvSpPr>
        <p:spPr bwMode="auto">
          <a:xfrm>
            <a:off x="355600" y="4321175"/>
            <a:ext cx="8410575" cy="0"/>
          </a:xfrm>
          <a:prstGeom prst="line">
            <a:avLst/>
          </a:prstGeom>
          <a:noFill/>
          <a:ln w="24130" cap="rnd">
            <a:solidFill>
              <a:schemeClr val="tx1"/>
            </a:solidFill>
            <a:prstDash val="sysDot"/>
            <a:round/>
            <a:headEnd/>
            <a:tailEnd/>
          </a:ln>
          <a:effectLst/>
        </p:spPr>
        <p:txBody>
          <a:bodyPr/>
          <a:lstStyle/>
          <a:p>
            <a:pPr fontAlgn="auto">
              <a:spcBef>
                <a:spcPts val="0"/>
              </a:spcBef>
              <a:spcAft>
                <a:spcPts val="0"/>
              </a:spcAft>
            </a:pPr>
            <a:endParaRPr lang="en-GB">
              <a:solidFill>
                <a:srgbClr val="4B4B4B"/>
              </a:solidFill>
              <a:latin typeface="Arial"/>
              <a:ea typeface="ＭＳ Ｐゴシック" charset="0"/>
            </a:endParaRPr>
          </a:p>
        </p:txBody>
      </p:sp>
      <p:pic>
        <p:nvPicPr>
          <p:cNvPr id="16390" name="Picture 6" descr="tr_hrz_rgb_pos"/>
          <p:cNvPicPr>
            <a:picLocks noChangeAspect="1" noChangeArrowheads="1"/>
          </p:cNvPicPr>
          <p:nvPr/>
        </p:nvPicPr>
        <p:blipFill>
          <a:blip r:embed="rId2" cstate="print"/>
          <a:srcRect b="20689"/>
          <a:stretch>
            <a:fillRect/>
          </a:stretch>
        </p:blipFill>
        <p:spPr bwMode="auto">
          <a:xfrm>
            <a:off x="6048375" y="5976938"/>
            <a:ext cx="2733675" cy="696912"/>
          </a:xfrm>
          <a:prstGeom prst="rect">
            <a:avLst/>
          </a:prstGeom>
          <a:noFill/>
          <a:ln w="9525">
            <a:noFill/>
            <a:miter lim="800000"/>
            <a:headEnd/>
            <a:tailEnd/>
          </a:ln>
        </p:spPr>
      </p:pic>
      <p:pic>
        <p:nvPicPr>
          <p:cNvPr id="8" name="Picture 4" descr="december11.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38138" y="374650"/>
            <a:ext cx="8474075" cy="312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207B7A8E-51EC-4283-88C4-4F56076E4736}" type="slidenum">
              <a:rPr lang="en-GB" smtClean="0">
                <a:solidFill>
                  <a:srgbClr val="4B4B4B"/>
                </a:solidFill>
              </a:rPr>
              <a:pPr/>
              <a:t>‹#›</a:t>
            </a:fld>
            <a:endParaRPr lang="en-GB">
              <a:solidFill>
                <a:srgbClr val="4B4B4B"/>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207B7A8E-51EC-4283-88C4-4F56076E4736}" type="slidenum">
              <a:rPr lang="en-GB" smtClean="0">
                <a:solidFill>
                  <a:srgbClr val="4B4B4B"/>
                </a:solidFill>
              </a:rPr>
              <a:pPr/>
              <a:t>‹#›</a:t>
            </a:fld>
            <a:endParaRPr lang="en-GB">
              <a:solidFill>
                <a:srgbClr val="4B4B4B"/>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207B7A8E-51EC-4283-88C4-4F56076E4736}" type="slidenum">
              <a:rPr lang="en-GB" smtClean="0">
                <a:solidFill>
                  <a:srgbClr val="4B4B4B"/>
                </a:solidFill>
              </a:rPr>
              <a:pPr/>
              <a:t>‹#›</a:t>
            </a:fld>
            <a:endParaRPr lang="en-GB">
              <a:solidFill>
                <a:srgbClr val="4B4B4B"/>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GB">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207B7A8E-51EC-4283-88C4-4F56076E4736}" type="slidenum">
              <a:rPr lang="en-GB" smtClean="0">
                <a:solidFill>
                  <a:srgbClr val="4B4B4B"/>
                </a:solidFill>
              </a:rPr>
              <a:pPr/>
              <a:t>‹#›</a:t>
            </a:fld>
            <a:endParaRPr lang="en-GB">
              <a:solidFill>
                <a:srgbClr val="4B4B4B"/>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207B7A8E-51EC-4283-88C4-4F56076E4736}" type="slidenum">
              <a:rPr lang="en-GB" smtClean="0">
                <a:solidFill>
                  <a:srgbClr val="4B4B4B"/>
                </a:solidFill>
              </a:rPr>
              <a:pPr/>
              <a:t>‹#›</a:t>
            </a:fld>
            <a:endParaRPr lang="en-GB">
              <a:solidFill>
                <a:srgbClr val="4B4B4B"/>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207B7A8E-51EC-4283-88C4-4F56076E4736}" type="slidenum">
              <a:rPr lang="en-GB" smtClean="0">
                <a:solidFill>
                  <a:srgbClr val="4B4B4B"/>
                </a:solidFill>
              </a:rPr>
              <a:pPr/>
              <a:t>‹#›</a:t>
            </a:fld>
            <a:endParaRPr lang="en-GB">
              <a:solidFill>
                <a:srgbClr val="4B4B4B"/>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207B7A8E-51EC-4283-88C4-4F56076E4736}" type="slidenum">
              <a:rPr lang="en-GB" smtClean="0">
                <a:solidFill>
                  <a:srgbClr val="4B4B4B"/>
                </a:solidFill>
              </a:rPr>
              <a:pPr/>
              <a:t>‹#›</a:t>
            </a:fld>
            <a:endParaRPr lang="en-GB">
              <a:solidFill>
                <a:srgbClr val="4B4B4B"/>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207B7A8E-51EC-4283-88C4-4F56076E4736}" type="slidenum">
              <a:rPr lang="en-GB" smtClean="0">
                <a:solidFill>
                  <a:srgbClr val="4B4B4B"/>
                </a:solidFill>
              </a:rPr>
              <a:pPr/>
              <a:t>‹#›</a:t>
            </a:fld>
            <a:endParaRPr lang="en-GB">
              <a:solidFill>
                <a:srgbClr val="4B4B4B"/>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207B7A8E-51EC-4283-88C4-4F56076E4736}" type="slidenum">
              <a:rPr lang="en-GB" smtClean="0">
                <a:solidFill>
                  <a:srgbClr val="4B4B4B"/>
                </a:solidFill>
              </a:rPr>
              <a:pPr/>
              <a:t>‹#›</a:t>
            </a:fld>
            <a:endParaRPr lang="en-GB">
              <a:solidFill>
                <a:srgbClr val="4B4B4B"/>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BFBF64FD-FDB2-4B95-ADD3-185C05677F59}"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207B7A8E-51EC-4283-88C4-4F56076E4736}" type="slidenum">
              <a:rPr lang="en-GB" smtClean="0">
                <a:solidFill>
                  <a:srgbClr val="4B4B4B"/>
                </a:solidFill>
              </a:rPr>
              <a:pPr/>
              <a:t>‹#›</a:t>
            </a:fld>
            <a:endParaRPr lang="en-GB">
              <a:solidFill>
                <a:srgbClr val="4B4B4B"/>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61950" y="3448050"/>
            <a:ext cx="8382000" cy="819150"/>
          </a:xfrm>
        </p:spPr>
        <p:txBody>
          <a:bodyPr/>
          <a:lstStyle>
            <a:lvl1pPr>
              <a:defRPr sz="3200"/>
            </a:lvl1pPr>
          </a:lstStyle>
          <a:p>
            <a:pPr lvl="0"/>
            <a:r>
              <a:rPr lang="en-US" noProof="0" smtClean="0"/>
              <a:t>Click to edit Master title style</a:t>
            </a:r>
          </a:p>
        </p:txBody>
      </p:sp>
      <p:sp>
        <p:nvSpPr>
          <p:cNvPr id="16387" name="Rectangle 3"/>
          <p:cNvSpPr>
            <a:spLocks noGrp="1" noChangeArrowheads="1"/>
          </p:cNvSpPr>
          <p:nvPr>
            <p:ph type="subTitle" idx="1"/>
          </p:nvPr>
        </p:nvSpPr>
        <p:spPr>
          <a:xfrm>
            <a:off x="361950" y="4435475"/>
            <a:ext cx="8382000" cy="1279525"/>
          </a:xfrm>
        </p:spPr>
        <p:txBody>
          <a:bodyPr rIns="0"/>
          <a:lstStyle>
            <a:lvl1pPr marL="0" indent="0">
              <a:lnSpc>
                <a:spcPct val="90000"/>
              </a:lnSpc>
              <a:spcBef>
                <a:spcPct val="0"/>
              </a:spcBef>
              <a:buFontTx/>
              <a:buNone/>
              <a:defRPr sz="1800"/>
            </a:lvl1pPr>
          </a:lstStyle>
          <a:p>
            <a:pPr lvl="0"/>
            <a:r>
              <a:rPr lang="en-US" noProof="0" smtClean="0"/>
              <a:t>Click to edit Master subtitle style</a:t>
            </a:r>
          </a:p>
        </p:txBody>
      </p:sp>
      <p:sp>
        <p:nvSpPr>
          <p:cNvPr id="16388" name="Line 4"/>
          <p:cNvSpPr>
            <a:spLocks noChangeShapeType="1"/>
          </p:cNvSpPr>
          <p:nvPr/>
        </p:nvSpPr>
        <p:spPr bwMode="auto">
          <a:xfrm>
            <a:off x="355600" y="4321175"/>
            <a:ext cx="8410575" cy="0"/>
          </a:xfrm>
          <a:prstGeom prst="line">
            <a:avLst/>
          </a:prstGeom>
          <a:noFill/>
          <a:ln w="24130" cap="rnd">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rgbClr val="4B4B4B"/>
              </a:solidFill>
            </a:endParaRPr>
          </a:p>
        </p:txBody>
      </p:sp>
      <p:pic>
        <p:nvPicPr>
          <p:cNvPr id="16389" name="Picture 5" descr="RTR1KWE8_croppe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ltGray">
          <a:xfrm>
            <a:off x="339725" y="371475"/>
            <a:ext cx="8451850" cy="2905125"/>
          </a:xfrm>
          <a:prstGeom prst="rect">
            <a:avLst/>
          </a:prstGeom>
          <a:noFill/>
          <a:extLst>
            <a:ext uri="{909E8E84-426E-40DD-AFC4-6F175D3DCCD1}">
              <a14:hiddenFill xmlns:a14="http://schemas.microsoft.com/office/drawing/2010/main" xmlns="">
                <a:solidFill>
                  <a:srgbClr val="FFFFFF"/>
                </a:solidFill>
              </a14:hiddenFill>
            </a:ext>
          </a:extLst>
        </p:spPr>
      </p:pic>
      <p:pic>
        <p:nvPicPr>
          <p:cNvPr id="16390" name="Picture 6" descr="tr_hrz_rgb_pos"/>
          <p:cNvPicPr>
            <a:picLocks noChangeAspect="1" noChangeArrowheads="1"/>
          </p:cNvPicPr>
          <p:nvPr/>
        </p:nvPicPr>
        <p:blipFill>
          <a:blip r:embed="rId3" cstate="print">
            <a:extLst>
              <a:ext uri="{28A0092B-C50C-407E-A947-70E740481C1C}">
                <a14:useLocalDpi xmlns:a14="http://schemas.microsoft.com/office/drawing/2010/main" xmlns="" val="0"/>
              </a:ext>
            </a:extLst>
          </a:blip>
          <a:srcRect b="20689"/>
          <a:stretch>
            <a:fillRect/>
          </a:stretch>
        </p:blipFill>
        <p:spPr bwMode="auto">
          <a:xfrm>
            <a:off x="6048375" y="5976938"/>
            <a:ext cx="2733675" cy="696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B7C009F0-8DE5-47DC-AD9A-C20DAC39ADB3}" type="slidenum">
              <a:rPr lang="en-US">
                <a:solidFill>
                  <a:srgbClr val="4B4B4B"/>
                </a:solidFill>
              </a:rPr>
              <a:pPr/>
              <a:t>‹#›</a:t>
            </a:fld>
            <a:endParaRPr lang="en-US">
              <a:solidFill>
                <a:srgbClr val="4B4B4B"/>
              </a:solidFill>
            </a:endParaRPr>
          </a:p>
        </p:txBody>
      </p:sp>
    </p:spTree>
    <p:extLst>
      <p:ext uri="{BB962C8B-B14F-4D97-AF65-F5344CB8AC3E}">
        <p14:creationId xmlns:p14="http://schemas.microsoft.com/office/powerpoint/2010/main" xmlns="" val="16431952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5721DA77-2DFA-46E2-8C91-21A2D63A9A36}" type="slidenum">
              <a:rPr lang="en-US">
                <a:solidFill>
                  <a:srgbClr val="4B4B4B"/>
                </a:solidFill>
              </a:rPr>
              <a:pPr/>
              <a:t>‹#›</a:t>
            </a:fld>
            <a:endParaRPr lang="en-US">
              <a:solidFill>
                <a:srgbClr val="4B4B4B"/>
              </a:solidFill>
            </a:endParaRPr>
          </a:p>
        </p:txBody>
      </p:sp>
    </p:spTree>
    <p:extLst>
      <p:ext uri="{BB962C8B-B14F-4D97-AF65-F5344CB8AC3E}">
        <p14:creationId xmlns:p14="http://schemas.microsoft.com/office/powerpoint/2010/main" xmlns="" val="13399103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426653F6-CD85-431F-B565-5CE648A9FCC9}" type="slidenum">
              <a:rPr lang="en-US">
                <a:solidFill>
                  <a:srgbClr val="4B4B4B"/>
                </a:solidFill>
              </a:rPr>
              <a:pPr/>
              <a:t>‹#›</a:t>
            </a:fld>
            <a:endParaRPr lang="en-US">
              <a:solidFill>
                <a:srgbClr val="4B4B4B"/>
              </a:solidFill>
            </a:endParaRPr>
          </a:p>
        </p:txBody>
      </p:sp>
    </p:spTree>
    <p:extLst>
      <p:ext uri="{BB962C8B-B14F-4D97-AF65-F5344CB8AC3E}">
        <p14:creationId xmlns:p14="http://schemas.microsoft.com/office/powerpoint/2010/main" xmlns="" val="31337160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B6C3E7F1-A39A-4ED7-B209-813F6DFF66ED}" type="slidenum">
              <a:rPr lang="en-US">
                <a:solidFill>
                  <a:srgbClr val="4B4B4B"/>
                </a:solidFill>
              </a:rPr>
              <a:pPr/>
              <a:t>‹#›</a:t>
            </a:fld>
            <a:endParaRPr lang="en-US">
              <a:solidFill>
                <a:srgbClr val="4B4B4B"/>
              </a:solidFill>
            </a:endParaRPr>
          </a:p>
        </p:txBody>
      </p:sp>
    </p:spTree>
    <p:extLst>
      <p:ext uri="{BB962C8B-B14F-4D97-AF65-F5344CB8AC3E}">
        <p14:creationId xmlns:p14="http://schemas.microsoft.com/office/powerpoint/2010/main" xmlns="" val="31764641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F379EABA-DA06-4B3E-90B2-5AC1CC70D157}" type="slidenum">
              <a:rPr lang="en-US">
                <a:solidFill>
                  <a:srgbClr val="4B4B4B"/>
                </a:solidFill>
              </a:rPr>
              <a:pPr/>
              <a:t>‹#›</a:t>
            </a:fld>
            <a:endParaRPr lang="en-US">
              <a:solidFill>
                <a:srgbClr val="4B4B4B"/>
              </a:solidFill>
            </a:endParaRPr>
          </a:p>
        </p:txBody>
      </p:sp>
    </p:spTree>
    <p:extLst>
      <p:ext uri="{BB962C8B-B14F-4D97-AF65-F5344CB8AC3E}">
        <p14:creationId xmlns:p14="http://schemas.microsoft.com/office/powerpoint/2010/main" xmlns="" val="39086801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DEED29B0-8086-4EBB-9CF3-6BD71BE252D7}" type="slidenum">
              <a:rPr lang="en-US">
                <a:solidFill>
                  <a:srgbClr val="4B4B4B"/>
                </a:solidFill>
              </a:rPr>
              <a:pPr/>
              <a:t>‹#›</a:t>
            </a:fld>
            <a:endParaRPr lang="en-US">
              <a:solidFill>
                <a:srgbClr val="4B4B4B"/>
              </a:solidFill>
            </a:endParaRPr>
          </a:p>
        </p:txBody>
      </p:sp>
    </p:spTree>
    <p:extLst>
      <p:ext uri="{BB962C8B-B14F-4D97-AF65-F5344CB8AC3E}">
        <p14:creationId xmlns:p14="http://schemas.microsoft.com/office/powerpoint/2010/main" xmlns="" val="30931066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9E078A62-168C-4774-AD98-674BF75C88C5}" type="slidenum">
              <a:rPr lang="en-US">
                <a:solidFill>
                  <a:srgbClr val="4B4B4B"/>
                </a:solidFill>
              </a:rPr>
              <a:pPr/>
              <a:t>‹#›</a:t>
            </a:fld>
            <a:endParaRPr lang="en-US">
              <a:solidFill>
                <a:srgbClr val="4B4B4B"/>
              </a:solidFill>
            </a:endParaRPr>
          </a:p>
        </p:txBody>
      </p:sp>
    </p:spTree>
    <p:extLst>
      <p:ext uri="{BB962C8B-B14F-4D97-AF65-F5344CB8AC3E}">
        <p14:creationId xmlns:p14="http://schemas.microsoft.com/office/powerpoint/2010/main" xmlns="" val="21923122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03A9F3A7-5E19-4983-A30B-4D11D1844D61}" type="slidenum">
              <a:rPr lang="en-US">
                <a:solidFill>
                  <a:srgbClr val="4B4B4B"/>
                </a:solidFill>
              </a:rPr>
              <a:pPr/>
              <a:t>‹#›</a:t>
            </a:fld>
            <a:endParaRPr lang="en-US">
              <a:solidFill>
                <a:srgbClr val="4B4B4B"/>
              </a:solidFill>
            </a:endParaRPr>
          </a:p>
        </p:txBody>
      </p:sp>
    </p:spTree>
    <p:extLst>
      <p:ext uri="{BB962C8B-B14F-4D97-AF65-F5344CB8AC3E}">
        <p14:creationId xmlns:p14="http://schemas.microsoft.com/office/powerpoint/2010/main" xmlns="" val="682059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27B53C2-F127-4414-8651-F9063B749031}" type="slidenum">
              <a:rPr lang="en-US">
                <a:solidFill>
                  <a:srgbClr val="4B4B4B"/>
                </a:solidFill>
              </a:rPr>
              <a:pPr>
                <a:defRPr/>
              </a:pPr>
              <a:t>‹#›</a:t>
            </a:fld>
            <a:endParaRPr lang="en-US">
              <a:solidFill>
                <a:srgbClr val="4B4B4B"/>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8FB4C318-3A23-4356-8A42-10E3037B9766}" type="slidenum">
              <a:rPr lang="en-US">
                <a:solidFill>
                  <a:srgbClr val="4B4B4B"/>
                </a:solidFill>
              </a:rPr>
              <a:pPr/>
              <a:t>‹#›</a:t>
            </a:fld>
            <a:endParaRPr lang="en-US">
              <a:solidFill>
                <a:srgbClr val="4B4B4B"/>
              </a:solidFill>
            </a:endParaRPr>
          </a:p>
        </p:txBody>
      </p:sp>
    </p:spTree>
    <p:extLst>
      <p:ext uri="{BB962C8B-B14F-4D97-AF65-F5344CB8AC3E}">
        <p14:creationId xmlns:p14="http://schemas.microsoft.com/office/powerpoint/2010/main" xmlns="" val="24093150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527E4D0B-5AEE-454C-9358-976EA18784A1}" type="slidenum">
              <a:rPr lang="en-US">
                <a:solidFill>
                  <a:srgbClr val="4B4B4B"/>
                </a:solidFill>
              </a:rPr>
              <a:pPr/>
              <a:t>‹#›</a:t>
            </a:fld>
            <a:endParaRPr lang="en-US">
              <a:solidFill>
                <a:srgbClr val="4B4B4B"/>
              </a:solidFill>
            </a:endParaRPr>
          </a:p>
        </p:txBody>
      </p:sp>
    </p:spTree>
    <p:extLst>
      <p:ext uri="{BB962C8B-B14F-4D97-AF65-F5344CB8AC3E}">
        <p14:creationId xmlns:p14="http://schemas.microsoft.com/office/powerpoint/2010/main" xmlns="" val="25224448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2"/>
        </a:solidFill>
        <a:effectLst/>
      </p:bgPr>
    </p:bg>
    <p:spTree>
      <p:nvGrpSpPr>
        <p:cNvPr id="1" name=""/>
        <p:cNvGrpSpPr/>
        <p:nvPr/>
      </p:nvGrpSpPr>
      <p:grpSpPr>
        <a:xfrm>
          <a:off x="0" y="0"/>
          <a:ext cx="0" cy="0"/>
          <a:chOff x="0" y="0"/>
          <a:chExt cx="0" cy="0"/>
        </a:xfrm>
      </p:grpSpPr>
      <p:pic>
        <p:nvPicPr>
          <p:cNvPr id="23554" name="Picture 2" descr="hc_DividerBG_blu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white">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3555" name="Rectangle 3"/>
          <p:cNvSpPr>
            <a:spLocks noGrp="1" noChangeArrowheads="1"/>
          </p:cNvSpPr>
          <p:nvPr>
            <p:ph type="ctrTitle"/>
          </p:nvPr>
        </p:nvSpPr>
        <p:spPr>
          <a:xfrm>
            <a:off x="898525" y="1538288"/>
            <a:ext cx="7388225" cy="4035425"/>
          </a:xfrm>
        </p:spPr>
        <p:txBody>
          <a:bodyPr anchor="t"/>
          <a:lstStyle>
            <a:lvl1pPr>
              <a:defRPr/>
            </a:lvl1pPr>
          </a:lstStyle>
          <a:p>
            <a:pPr lvl="0"/>
            <a:r>
              <a:rPr lang="en-US" noProof="0" smtClean="0"/>
              <a:t>Click to edit Master title style</a:t>
            </a:r>
          </a:p>
        </p:txBody>
      </p:sp>
      <p:pic>
        <p:nvPicPr>
          <p:cNvPr id="23556" name="Picture 4" descr="hc_Divider_Trans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black">
          <a:xfrm>
            <a:off x="384175" y="6324600"/>
            <a:ext cx="1630363" cy="3619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355600" y="4321175"/>
            <a:ext cx="8410575" cy="0"/>
          </a:xfrm>
          <a:prstGeom prst="line">
            <a:avLst/>
          </a:prstGeom>
          <a:noFill/>
          <a:ln w="24130" cap="rnd">
            <a:solidFill>
              <a:schemeClr val="tx1"/>
            </a:solidFill>
            <a:prstDash val="sysDot"/>
            <a:round/>
            <a:headEnd/>
            <a:tailEnd/>
          </a:ln>
        </p:spPr>
        <p:txBody>
          <a:bodyPr/>
          <a:lstStyle/>
          <a:p>
            <a:pPr defTabSz="457200" fontAlgn="auto">
              <a:spcBef>
                <a:spcPct val="50000"/>
              </a:spcBef>
              <a:spcAft>
                <a:spcPts val="0"/>
              </a:spcAft>
              <a:defRPr/>
            </a:pPr>
            <a:endParaRPr lang="en-US">
              <a:solidFill>
                <a:srgbClr val="4B4B4B"/>
              </a:solidFill>
              <a:latin typeface="Arial" pitchFamily="34" charset="0"/>
              <a:ea typeface="MS PGothic" pitchFamily="34" charset="-128"/>
            </a:endParaRPr>
          </a:p>
        </p:txBody>
      </p:sp>
      <p:pic>
        <p:nvPicPr>
          <p:cNvPr id="5" name="Picture 12" descr="RTR1KWE8_cropped"/>
          <p:cNvPicPr>
            <a:picLocks noChangeAspect="1" noChangeArrowheads="1"/>
          </p:cNvPicPr>
          <p:nvPr/>
        </p:nvPicPr>
        <p:blipFill>
          <a:blip r:embed="rId2" cstate="print"/>
          <a:srcRect/>
          <a:stretch>
            <a:fillRect/>
          </a:stretch>
        </p:blipFill>
        <p:spPr bwMode="ltGray">
          <a:xfrm>
            <a:off x="339725" y="371475"/>
            <a:ext cx="8451850" cy="2905125"/>
          </a:xfrm>
          <a:prstGeom prst="rect">
            <a:avLst/>
          </a:prstGeom>
          <a:noFill/>
          <a:ln w="9525">
            <a:noFill/>
            <a:miter lim="800000"/>
            <a:headEnd/>
            <a:tailEnd/>
          </a:ln>
        </p:spPr>
      </p:pic>
      <p:pic>
        <p:nvPicPr>
          <p:cNvPr id="6" name="Picture 18" descr="tr_hrz_rgb_pos"/>
          <p:cNvPicPr>
            <a:picLocks noChangeAspect="1" noChangeArrowheads="1"/>
          </p:cNvPicPr>
          <p:nvPr/>
        </p:nvPicPr>
        <p:blipFill>
          <a:blip r:embed="rId3" cstate="print"/>
          <a:srcRect b="20689"/>
          <a:stretch>
            <a:fillRect/>
          </a:stretch>
        </p:blipFill>
        <p:spPr bwMode="auto">
          <a:xfrm>
            <a:off x="6048375" y="5976938"/>
            <a:ext cx="2733675" cy="696912"/>
          </a:xfrm>
          <a:prstGeom prst="rect">
            <a:avLst/>
          </a:prstGeom>
          <a:noFill/>
          <a:ln w="9525">
            <a:noFill/>
            <a:miter lim="800000"/>
            <a:headEnd/>
            <a:tailEnd/>
          </a:ln>
        </p:spPr>
      </p:pic>
      <p:sp>
        <p:nvSpPr>
          <p:cNvPr id="38914" name="Rectangle 2"/>
          <p:cNvSpPr>
            <a:spLocks noGrp="1" noChangeArrowheads="1"/>
          </p:cNvSpPr>
          <p:nvPr>
            <p:ph type="ctrTitle"/>
          </p:nvPr>
        </p:nvSpPr>
        <p:spPr>
          <a:xfrm>
            <a:off x="361950" y="3448050"/>
            <a:ext cx="8382000" cy="819150"/>
          </a:xfrm>
        </p:spPr>
        <p:txBody>
          <a:bodyPr/>
          <a:lstStyle>
            <a:lvl1pPr>
              <a:defRPr sz="3200"/>
            </a:lvl1pPr>
          </a:lstStyle>
          <a:p>
            <a:r>
              <a:rPr lang="en-US" smtClean="0"/>
              <a:t>Click to edit Master title style</a:t>
            </a:r>
            <a:endParaRPr lang="en-US"/>
          </a:p>
        </p:txBody>
      </p:sp>
      <p:sp>
        <p:nvSpPr>
          <p:cNvPr id="38915" name="Rectangle 3"/>
          <p:cNvSpPr>
            <a:spLocks noGrp="1" noChangeArrowheads="1"/>
          </p:cNvSpPr>
          <p:nvPr>
            <p:ph type="subTitle" idx="1"/>
          </p:nvPr>
        </p:nvSpPr>
        <p:spPr>
          <a:xfrm>
            <a:off x="361950" y="4435475"/>
            <a:ext cx="8382000" cy="1279525"/>
          </a:xfrm>
        </p:spPr>
        <p:txBody>
          <a:bodyPr rIns="0"/>
          <a:lstStyle>
            <a:lvl1pPr marL="0" indent="0">
              <a:lnSpc>
                <a:spcPct val="90000"/>
              </a:lnSpc>
              <a:spcBef>
                <a:spcPct val="0"/>
              </a:spcBef>
              <a:buFontTx/>
              <a:buNone/>
              <a:defRPr sz="1800"/>
            </a:lvl1pPr>
          </a:lstStyle>
          <a:p>
            <a:r>
              <a:rPr lang="en-US" smtClean="0"/>
              <a:t>Click to edit Master subtitle style</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solidFill>
                <a:srgbClr val="94C600"/>
              </a:solidFill>
            </a:endParaRPr>
          </a:p>
        </p:txBody>
      </p:sp>
      <p:sp>
        <p:nvSpPr>
          <p:cNvPr id="5" name="Rectangle 6"/>
          <p:cNvSpPr>
            <a:spLocks noGrp="1" noChangeArrowheads="1"/>
          </p:cNvSpPr>
          <p:nvPr>
            <p:ph type="sldNum" sz="quarter" idx="11"/>
          </p:nvPr>
        </p:nvSpPr>
        <p:spPr>
          <a:ln/>
        </p:spPr>
        <p:txBody>
          <a:bodyPr/>
          <a:lstStyle>
            <a:lvl1pPr>
              <a:defRPr/>
            </a:lvl1pPr>
          </a:lstStyle>
          <a:p>
            <a:fld id="{68A0E63B-E83A-4A18-909C-ECCB9F366482}" type="slidenum">
              <a:rPr lang="en-US" smtClean="0">
                <a:solidFill>
                  <a:srgbClr val="4B4B4B"/>
                </a:solidFill>
              </a:rPr>
              <a:pPr/>
              <a:t>‹#›</a:t>
            </a:fld>
            <a:endParaRPr lang="en-US">
              <a:solidFill>
                <a:srgbClr val="4B4B4B"/>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US">
              <a:solidFill>
                <a:srgbClr val="94C600"/>
              </a:solidFill>
            </a:endParaRPr>
          </a:p>
        </p:txBody>
      </p:sp>
      <p:sp>
        <p:nvSpPr>
          <p:cNvPr id="5" name="Rectangle 6"/>
          <p:cNvSpPr>
            <a:spLocks noGrp="1" noChangeArrowheads="1"/>
          </p:cNvSpPr>
          <p:nvPr>
            <p:ph type="sldNum" sz="quarter" idx="11"/>
          </p:nvPr>
        </p:nvSpPr>
        <p:spPr>
          <a:ln/>
        </p:spPr>
        <p:txBody>
          <a:bodyPr/>
          <a:lstStyle>
            <a:lvl1pPr>
              <a:defRPr/>
            </a:lvl1pPr>
          </a:lstStyle>
          <a:p>
            <a:fld id="{68A0E63B-E83A-4A18-909C-ECCB9F366482}" type="slidenum">
              <a:rPr lang="en-US" smtClean="0">
                <a:solidFill>
                  <a:srgbClr val="4B4B4B"/>
                </a:solidFill>
              </a:rPr>
              <a:pPr/>
              <a:t>‹#›</a:t>
            </a:fld>
            <a:endParaRPr lang="en-US">
              <a:solidFill>
                <a:srgbClr val="4B4B4B"/>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endParaRPr lang="en-US">
              <a:solidFill>
                <a:srgbClr val="94C600"/>
              </a:solidFill>
            </a:endParaRPr>
          </a:p>
        </p:txBody>
      </p:sp>
      <p:sp>
        <p:nvSpPr>
          <p:cNvPr id="6" name="Rectangle 6"/>
          <p:cNvSpPr>
            <a:spLocks noGrp="1" noChangeArrowheads="1"/>
          </p:cNvSpPr>
          <p:nvPr>
            <p:ph type="sldNum" sz="quarter" idx="11"/>
          </p:nvPr>
        </p:nvSpPr>
        <p:spPr>
          <a:ln/>
        </p:spPr>
        <p:txBody>
          <a:bodyPr/>
          <a:lstStyle>
            <a:lvl1pPr>
              <a:defRPr/>
            </a:lvl1pPr>
          </a:lstStyle>
          <a:p>
            <a:fld id="{68A0E63B-E83A-4A18-909C-ECCB9F366482}" type="slidenum">
              <a:rPr lang="en-US" smtClean="0">
                <a:solidFill>
                  <a:srgbClr val="4B4B4B"/>
                </a:solidFill>
              </a:rPr>
              <a:pPr/>
              <a:t>‹#›</a:t>
            </a:fld>
            <a:endParaRPr lang="en-US">
              <a:solidFill>
                <a:srgbClr val="4B4B4B"/>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endParaRPr lang="en-US">
              <a:solidFill>
                <a:srgbClr val="94C600"/>
              </a:solidFill>
            </a:endParaRPr>
          </a:p>
        </p:txBody>
      </p:sp>
      <p:sp>
        <p:nvSpPr>
          <p:cNvPr id="8" name="Rectangle 6"/>
          <p:cNvSpPr>
            <a:spLocks noGrp="1" noChangeArrowheads="1"/>
          </p:cNvSpPr>
          <p:nvPr>
            <p:ph type="sldNum" sz="quarter" idx="11"/>
          </p:nvPr>
        </p:nvSpPr>
        <p:spPr>
          <a:ln/>
        </p:spPr>
        <p:txBody>
          <a:bodyPr/>
          <a:lstStyle>
            <a:lvl1pPr>
              <a:defRPr/>
            </a:lvl1pPr>
          </a:lstStyle>
          <a:p>
            <a:fld id="{68A0E63B-E83A-4A18-909C-ECCB9F366482}" type="slidenum">
              <a:rPr lang="en-US" smtClean="0">
                <a:solidFill>
                  <a:srgbClr val="4B4B4B"/>
                </a:solidFill>
              </a:rPr>
              <a:pPr/>
              <a:t>‹#›</a:t>
            </a:fld>
            <a:endParaRPr lang="en-US">
              <a:solidFill>
                <a:srgbClr val="4B4B4B"/>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endParaRPr lang="en-US">
              <a:solidFill>
                <a:srgbClr val="94C600"/>
              </a:solidFill>
            </a:endParaRPr>
          </a:p>
        </p:txBody>
      </p:sp>
      <p:sp>
        <p:nvSpPr>
          <p:cNvPr id="4" name="Rectangle 6"/>
          <p:cNvSpPr>
            <a:spLocks noGrp="1" noChangeArrowheads="1"/>
          </p:cNvSpPr>
          <p:nvPr>
            <p:ph type="sldNum" sz="quarter" idx="11"/>
          </p:nvPr>
        </p:nvSpPr>
        <p:spPr>
          <a:ln/>
        </p:spPr>
        <p:txBody>
          <a:bodyPr/>
          <a:lstStyle>
            <a:lvl1pPr>
              <a:defRPr/>
            </a:lvl1pPr>
          </a:lstStyle>
          <a:p>
            <a:fld id="{68A0E63B-E83A-4A18-909C-ECCB9F366482}" type="slidenum">
              <a:rPr lang="en-US" smtClean="0">
                <a:solidFill>
                  <a:srgbClr val="4B4B4B"/>
                </a:solidFill>
              </a:rPr>
              <a:pPr/>
              <a:t>‹#›</a:t>
            </a:fld>
            <a:endParaRPr lang="en-US">
              <a:solidFill>
                <a:srgbClr val="4B4B4B"/>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US">
              <a:solidFill>
                <a:srgbClr val="94C600"/>
              </a:solidFill>
            </a:endParaRPr>
          </a:p>
        </p:txBody>
      </p:sp>
      <p:sp>
        <p:nvSpPr>
          <p:cNvPr id="3" name="Rectangle 6"/>
          <p:cNvSpPr>
            <a:spLocks noGrp="1" noChangeArrowheads="1"/>
          </p:cNvSpPr>
          <p:nvPr>
            <p:ph type="sldNum" sz="quarter" idx="11"/>
          </p:nvPr>
        </p:nvSpPr>
        <p:spPr>
          <a:ln/>
        </p:spPr>
        <p:txBody>
          <a:bodyPr/>
          <a:lstStyle>
            <a:lvl1pPr>
              <a:defRPr/>
            </a:lvl1pPr>
          </a:lstStyle>
          <a:p>
            <a:fld id="{68A0E63B-E83A-4A18-909C-ECCB9F366482}" type="slidenum">
              <a:rPr lang="en-US" smtClean="0">
                <a:solidFill>
                  <a:srgbClr val="4B4B4B"/>
                </a:solidFill>
              </a:rPr>
              <a:pPr/>
              <a:t>‹#›</a:t>
            </a:fld>
            <a:endParaRPr lang="en-US">
              <a:solidFill>
                <a:srgbClr val="4B4B4B"/>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10.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image" Target="../media/image2.png"/><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image" Target="../media/image2.png"/><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2.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2.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9.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image" Target="../media/image2.png"/><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21"/>
          <p:cNvSpPr txBox="1">
            <a:spLocks noChangeArrowheads="1"/>
          </p:cNvSpPr>
          <p:nvPr/>
        </p:nvSpPr>
        <p:spPr bwMode="auto">
          <a:xfrm>
            <a:off x="336550" y="1530350"/>
            <a:ext cx="2162175" cy="457200"/>
          </a:xfrm>
          <a:prstGeom prst="rect">
            <a:avLst/>
          </a:prstGeom>
          <a:noFill/>
          <a:ln w="9525">
            <a:noFill/>
            <a:miter lim="800000"/>
            <a:headEnd/>
            <a:tailEnd/>
          </a:ln>
        </p:spPr>
        <p:txBody>
          <a:bodyPr>
            <a:spAutoFit/>
          </a:bodyPr>
          <a:lstStyle/>
          <a:p>
            <a:pPr marL="228600" indent="-228600">
              <a:spcBef>
                <a:spcPct val="50000"/>
              </a:spcBef>
              <a:buClr>
                <a:srgbClr val="FF8000"/>
              </a:buClr>
              <a:buFontTx/>
              <a:buChar char="•"/>
              <a:defRPr/>
            </a:pPr>
            <a:endParaRPr lang="en-US" sz="2400">
              <a:solidFill>
                <a:srgbClr val="4B4B4B"/>
              </a:solidFill>
              <a:latin typeface="Arial" pitchFamily="34" charset="0"/>
              <a:ea typeface="MS PGothic" pitchFamily="34" charset="-128"/>
            </a:endParaRPr>
          </a:p>
        </p:txBody>
      </p:sp>
      <p:pic>
        <p:nvPicPr>
          <p:cNvPr id="1027" name="Picture 18" descr="TR_SlideLogo_BW600"/>
          <p:cNvPicPr>
            <a:picLocks noChangeAspect="1" noChangeArrowheads="1"/>
          </p:cNvPicPr>
          <p:nvPr/>
        </p:nvPicPr>
        <p:blipFill>
          <a:blip r:embed="rId13" cstate="print"/>
          <a:srcRect/>
          <a:stretch>
            <a:fillRect/>
          </a:stretch>
        </p:blipFill>
        <p:spPr bwMode="auto">
          <a:xfrm>
            <a:off x="371475" y="6323013"/>
            <a:ext cx="1652588" cy="536575"/>
          </a:xfrm>
          <a:prstGeom prst="rect">
            <a:avLst/>
          </a:prstGeom>
          <a:noFill/>
          <a:ln w="9525">
            <a:noFill/>
            <a:miter lim="800000"/>
            <a:headEnd/>
            <a:tailEnd/>
          </a:ln>
        </p:spPr>
      </p:pic>
      <p:sp>
        <p:nvSpPr>
          <p:cNvPr id="37893" name="Rectangle 5"/>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a:solidFill>
                  <a:schemeClr val="bg1"/>
                </a:solidFill>
                <a:latin typeface="Arial" charset="0"/>
                <a:ea typeface="+mn-ea"/>
                <a:cs typeface="+mn-cs"/>
              </a:defRPr>
            </a:lvl1pPr>
          </a:lstStyle>
          <a:p>
            <a:pPr>
              <a:defRPr/>
            </a:pPr>
            <a:endParaRPr lang="en-US">
              <a:solidFill>
                <a:srgbClr val="FFFFFF"/>
              </a:solidFill>
            </a:endParaRPr>
          </a:p>
        </p:txBody>
      </p:sp>
      <p:sp>
        <p:nvSpPr>
          <p:cNvPr id="37894" name="Rectangle 6"/>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a:latin typeface="Arial" pitchFamily="34" charset="0"/>
                <a:ea typeface="MS PGothic" pitchFamily="34" charset="-128"/>
                <a:cs typeface="+mn-cs"/>
              </a:defRPr>
            </a:lvl1pPr>
          </a:lstStyle>
          <a:p>
            <a:pPr>
              <a:defRPr/>
            </a:pPr>
            <a:fld id="{3557A588-FF5B-4F05-A377-4DF398880E15}" type="slidenum">
              <a:rPr lang="en-US">
                <a:solidFill>
                  <a:srgbClr val="4B4B4B"/>
                </a:solidFill>
              </a:rPr>
              <a:pPr>
                <a:defRPr/>
              </a:pPr>
              <a:t>‹#›</a:t>
            </a:fld>
            <a:endParaRPr lang="en-US">
              <a:solidFill>
                <a:srgbClr val="4B4B4B"/>
              </a:solidFill>
            </a:endParaRPr>
          </a:p>
        </p:txBody>
      </p:sp>
      <p:sp>
        <p:nvSpPr>
          <p:cNvPr id="1030" name="Rectangle 14"/>
          <p:cNvSpPr>
            <a:spLocks noGrp="1" noChangeArrowheads="1"/>
          </p:cNvSpPr>
          <p:nvPr>
            <p:ph type="title"/>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31" name="Rectangle 15"/>
          <p:cNvSpPr>
            <a:spLocks noGrp="1" noChangeArrowheads="1"/>
          </p:cNvSpPr>
          <p:nvPr>
            <p:ph type="body" idx="1"/>
          </p:nvPr>
        </p:nvSpPr>
        <p:spPr bwMode="auto">
          <a:xfrm>
            <a:off x="917575"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17" descr="slideMaster_Logo600"/>
          <p:cNvPicPr>
            <a:picLocks noChangeAspect="1" noChangeArrowheads="1"/>
          </p:cNvPicPr>
          <p:nvPr/>
        </p:nvPicPr>
        <p:blipFill>
          <a:blip r:embed="rId14" cstate="print"/>
          <a:srcRect/>
          <a:stretch>
            <a:fillRect/>
          </a:stretch>
        </p:blipFill>
        <p:spPr bwMode="hidden">
          <a:xfrm>
            <a:off x="371475" y="6323013"/>
            <a:ext cx="1644650" cy="528637"/>
          </a:xfrm>
          <a:prstGeom prst="rect">
            <a:avLst/>
          </a:prstGeom>
          <a:noFill/>
          <a:ln w="9525">
            <a:noFill/>
            <a:miter lim="800000"/>
            <a:headEnd/>
            <a:tailEnd/>
          </a:ln>
        </p:spPr>
      </p:pic>
      <p:sp>
        <p:nvSpPr>
          <p:cNvPr id="1033" name="Line 19"/>
          <p:cNvSpPr>
            <a:spLocks noChangeShapeType="1"/>
          </p:cNvSpPr>
          <p:nvPr/>
        </p:nvSpPr>
        <p:spPr bwMode="auto">
          <a:xfrm>
            <a:off x="917575" y="1365250"/>
            <a:ext cx="7369175" cy="0"/>
          </a:xfrm>
          <a:prstGeom prst="line">
            <a:avLst/>
          </a:prstGeom>
          <a:noFill/>
          <a:ln w="24130" cap="rnd">
            <a:solidFill>
              <a:schemeClr val="tx1"/>
            </a:solidFill>
            <a:prstDash val="sysDot"/>
            <a:round/>
            <a:headEnd/>
            <a:tailEnd/>
          </a:ln>
        </p:spPr>
        <p:txBody>
          <a:bodyPr/>
          <a:lstStyle/>
          <a:p>
            <a:pPr>
              <a:spcBef>
                <a:spcPct val="50000"/>
              </a:spcBef>
              <a:defRPr/>
            </a:pPr>
            <a:endParaRPr lang="en-US" sz="2400">
              <a:solidFill>
                <a:srgbClr val="4B4B4B"/>
              </a:solidFill>
              <a:latin typeface="Arial" pitchFamily="34" charset="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rtl="0" eaLnBrk="0" fontAlgn="base" hangingPunct="0">
        <a:lnSpc>
          <a:spcPct val="90000"/>
        </a:lnSpc>
        <a:spcBef>
          <a:spcPct val="0"/>
        </a:spcBef>
        <a:spcAft>
          <a:spcPct val="0"/>
        </a:spcAft>
        <a:defRPr sz="2800">
          <a:solidFill>
            <a:schemeClr val="tx2"/>
          </a:solidFill>
          <a:latin typeface="+mj-lt"/>
          <a:ea typeface="ＭＳ Ｐゴシック" pitchFamily="34" charset="-128"/>
          <a:cs typeface="+mj-cs"/>
        </a:defRPr>
      </a:lvl1pPr>
      <a:lvl2pPr algn="l" rtl="0" eaLnBrk="0" fontAlgn="base" hangingPunct="0">
        <a:lnSpc>
          <a:spcPct val="90000"/>
        </a:lnSpc>
        <a:spcBef>
          <a:spcPct val="0"/>
        </a:spcBef>
        <a:spcAft>
          <a:spcPct val="0"/>
        </a:spcAft>
        <a:defRPr sz="2800">
          <a:solidFill>
            <a:schemeClr val="tx2"/>
          </a:solidFill>
          <a:latin typeface="Arial" charset="0"/>
          <a:ea typeface="ＭＳ Ｐゴシック" pitchFamily="34" charset="-128"/>
        </a:defRPr>
      </a:lvl2pPr>
      <a:lvl3pPr algn="l" rtl="0" eaLnBrk="0" fontAlgn="base" hangingPunct="0">
        <a:lnSpc>
          <a:spcPct val="90000"/>
        </a:lnSpc>
        <a:spcBef>
          <a:spcPct val="0"/>
        </a:spcBef>
        <a:spcAft>
          <a:spcPct val="0"/>
        </a:spcAft>
        <a:defRPr sz="2800">
          <a:solidFill>
            <a:schemeClr val="tx2"/>
          </a:solidFill>
          <a:latin typeface="Arial" charset="0"/>
          <a:ea typeface="ＭＳ Ｐゴシック" pitchFamily="34" charset="-128"/>
        </a:defRPr>
      </a:lvl3pPr>
      <a:lvl4pPr algn="l" rtl="0" eaLnBrk="0" fontAlgn="base" hangingPunct="0">
        <a:lnSpc>
          <a:spcPct val="90000"/>
        </a:lnSpc>
        <a:spcBef>
          <a:spcPct val="0"/>
        </a:spcBef>
        <a:spcAft>
          <a:spcPct val="0"/>
        </a:spcAft>
        <a:defRPr sz="2800">
          <a:solidFill>
            <a:schemeClr val="tx2"/>
          </a:solidFill>
          <a:latin typeface="Arial" charset="0"/>
          <a:ea typeface="ＭＳ Ｐゴシック" pitchFamily="34" charset="-128"/>
        </a:defRPr>
      </a:lvl4pPr>
      <a:lvl5pPr algn="l" rtl="0" eaLnBrk="0" fontAlgn="base" hangingPunct="0">
        <a:lnSpc>
          <a:spcPct val="90000"/>
        </a:lnSpc>
        <a:spcBef>
          <a:spcPct val="0"/>
        </a:spcBef>
        <a:spcAft>
          <a:spcPct val="0"/>
        </a:spcAft>
        <a:defRPr sz="2800">
          <a:solidFill>
            <a:schemeClr val="tx2"/>
          </a:solidFill>
          <a:latin typeface="Arial" charset="0"/>
          <a:ea typeface="ＭＳ Ｐゴシック" pitchFamily="34" charset="-128"/>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ＭＳ Ｐゴシック" pitchFamily="34" charset="-128"/>
          <a:cs typeface="+mn-cs"/>
        </a:defRPr>
      </a:lvl1pPr>
      <a:lvl2pPr marL="628650" indent="-285750" algn="l" rtl="0" eaLnBrk="0" fontAlgn="base" hangingPunct="0">
        <a:spcBef>
          <a:spcPct val="30000"/>
        </a:spcBef>
        <a:spcAft>
          <a:spcPct val="0"/>
        </a:spcAft>
        <a:buClr>
          <a:schemeClr val="tx2"/>
        </a:buClr>
        <a:buFont typeface="Arial" charset="0"/>
        <a:buChar char="–"/>
        <a:defRPr sz="2000">
          <a:solidFill>
            <a:schemeClr val="tx1"/>
          </a:solidFill>
          <a:latin typeface="+mn-lt"/>
          <a:ea typeface="ＭＳ Ｐゴシック" pitchFamily="34" charset="-128"/>
        </a:defRPr>
      </a:lvl2pPr>
      <a:lvl3pPr marL="914400" indent="-171450" algn="l" rtl="0" eaLnBrk="0" fontAlgn="base" hangingPunct="0">
        <a:spcBef>
          <a:spcPct val="25000"/>
        </a:spcBef>
        <a:spcAft>
          <a:spcPct val="0"/>
        </a:spcAft>
        <a:buClr>
          <a:schemeClr val="tx2"/>
        </a:buClr>
        <a:buChar char="•"/>
        <a:defRPr sz="2400">
          <a:solidFill>
            <a:schemeClr val="tx1"/>
          </a:solidFill>
          <a:latin typeface="+mn-lt"/>
          <a:ea typeface="ＭＳ Ｐゴシック" pitchFamily="34" charset="-128"/>
        </a:defRPr>
      </a:lvl3pPr>
      <a:lvl4pPr marL="1257300" indent="-228600" algn="l" rtl="0" eaLnBrk="0" fontAlgn="base" hangingPunct="0">
        <a:spcBef>
          <a:spcPct val="20000"/>
        </a:spcBef>
        <a:spcAft>
          <a:spcPct val="0"/>
        </a:spcAft>
        <a:buClr>
          <a:schemeClr val="tx2"/>
        </a:buClr>
        <a:buFont typeface="Arial" charset="0"/>
        <a:buChar char="–"/>
        <a:defRPr sz="1600">
          <a:solidFill>
            <a:schemeClr val="tx1"/>
          </a:solidFill>
          <a:latin typeface="+mn-lt"/>
          <a:ea typeface="ＭＳ Ｐゴシック" pitchFamily="34" charset="-128"/>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ea typeface="ＭＳ Ｐゴシック" pitchFamily="34" charset="-128"/>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21"/>
          <p:cNvSpPr txBox="1">
            <a:spLocks noChangeArrowheads="1"/>
          </p:cNvSpPr>
          <p:nvPr/>
        </p:nvSpPr>
        <p:spPr bwMode="auto">
          <a:xfrm>
            <a:off x="336550" y="1530350"/>
            <a:ext cx="2162175" cy="457200"/>
          </a:xfrm>
          <a:prstGeom prst="rect">
            <a:avLst/>
          </a:prstGeom>
          <a:noFill/>
          <a:ln w="9525">
            <a:noFill/>
            <a:miter lim="800000"/>
            <a:headEnd/>
            <a:tailEnd/>
          </a:ln>
        </p:spPr>
        <p:txBody>
          <a:bodyPr>
            <a:spAutoFit/>
          </a:bodyPr>
          <a:lstStyle/>
          <a:p>
            <a:pPr marL="228600" indent="-228600" defTabSz="457200" fontAlgn="auto">
              <a:spcBef>
                <a:spcPct val="50000"/>
              </a:spcBef>
              <a:spcAft>
                <a:spcPts val="0"/>
              </a:spcAft>
              <a:buClr>
                <a:srgbClr val="FF8000"/>
              </a:buClr>
              <a:buFontTx/>
              <a:buChar char="•"/>
              <a:defRPr/>
            </a:pPr>
            <a:endParaRPr lang="en-US">
              <a:solidFill>
                <a:srgbClr val="4B4B4B"/>
              </a:solidFill>
              <a:latin typeface="Arial" pitchFamily="34" charset="0"/>
              <a:ea typeface="MS PGothic" pitchFamily="34" charset="-128"/>
            </a:endParaRPr>
          </a:p>
        </p:txBody>
      </p:sp>
      <p:pic>
        <p:nvPicPr>
          <p:cNvPr id="1027" name="Picture 18" descr="TR_SlideLogo_BW600"/>
          <p:cNvPicPr>
            <a:picLocks noChangeAspect="1" noChangeArrowheads="1"/>
          </p:cNvPicPr>
          <p:nvPr/>
        </p:nvPicPr>
        <p:blipFill>
          <a:blip r:embed="rId14" cstate="print"/>
          <a:srcRect/>
          <a:stretch>
            <a:fillRect/>
          </a:stretch>
        </p:blipFill>
        <p:spPr bwMode="auto">
          <a:xfrm>
            <a:off x="371475" y="6323013"/>
            <a:ext cx="1652588" cy="536575"/>
          </a:xfrm>
          <a:prstGeom prst="rect">
            <a:avLst/>
          </a:prstGeom>
          <a:noFill/>
          <a:ln w="9525">
            <a:noFill/>
            <a:miter lim="800000"/>
            <a:headEnd/>
            <a:tailEnd/>
          </a:ln>
        </p:spPr>
      </p:pic>
      <p:sp>
        <p:nvSpPr>
          <p:cNvPr id="37893" name="Rectangle 5"/>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a:solidFill>
                  <a:schemeClr val="bg1"/>
                </a:solidFill>
                <a:latin typeface="Arial" charset="0"/>
                <a:ea typeface="+mn-ea"/>
                <a:cs typeface="+mn-cs"/>
              </a:defRPr>
            </a:lvl1pPr>
          </a:lstStyle>
          <a:p>
            <a:pPr fontAlgn="auto">
              <a:spcAft>
                <a:spcPts val="0"/>
              </a:spcAft>
            </a:pPr>
            <a:endParaRPr lang="en-US">
              <a:solidFill>
                <a:srgbClr val="94C600"/>
              </a:solidFill>
            </a:endParaRPr>
          </a:p>
        </p:txBody>
      </p:sp>
      <p:sp>
        <p:nvSpPr>
          <p:cNvPr id="37894" name="Rectangle 6"/>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a:latin typeface="Arial" pitchFamily="34" charset="0"/>
                <a:ea typeface="MS PGothic" pitchFamily="34" charset="-128"/>
                <a:cs typeface="+mn-cs"/>
              </a:defRPr>
            </a:lvl1pPr>
          </a:lstStyle>
          <a:p>
            <a:pPr fontAlgn="auto">
              <a:spcAft>
                <a:spcPts val="0"/>
              </a:spcAft>
            </a:pPr>
            <a:fld id="{68A0E63B-E83A-4A18-909C-ECCB9F366482}" type="slidenum">
              <a:rPr lang="en-US" smtClean="0">
                <a:solidFill>
                  <a:srgbClr val="4B4B4B"/>
                </a:solidFill>
              </a:rPr>
              <a:pPr fontAlgn="auto">
                <a:spcAft>
                  <a:spcPts val="0"/>
                </a:spcAft>
              </a:pPr>
              <a:t>‹#›</a:t>
            </a:fld>
            <a:endParaRPr lang="en-US">
              <a:solidFill>
                <a:srgbClr val="4B4B4B"/>
              </a:solidFill>
            </a:endParaRPr>
          </a:p>
        </p:txBody>
      </p:sp>
      <p:sp>
        <p:nvSpPr>
          <p:cNvPr id="1030" name="Rectangle 14"/>
          <p:cNvSpPr>
            <a:spLocks noGrp="1" noChangeArrowheads="1"/>
          </p:cNvSpPr>
          <p:nvPr>
            <p:ph type="title"/>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31" name="Rectangle 15"/>
          <p:cNvSpPr>
            <a:spLocks noGrp="1" noChangeArrowheads="1"/>
          </p:cNvSpPr>
          <p:nvPr>
            <p:ph type="body" idx="1"/>
          </p:nvPr>
        </p:nvSpPr>
        <p:spPr bwMode="auto">
          <a:xfrm>
            <a:off x="917575"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17" descr="slideMaster_Logo600"/>
          <p:cNvPicPr>
            <a:picLocks noChangeAspect="1" noChangeArrowheads="1"/>
          </p:cNvPicPr>
          <p:nvPr/>
        </p:nvPicPr>
        <p:blipFill>
          <a:blip r:embed="rId15" cstate="print"/>
          <a:srcRect/>
          <a:stretch>
            <a:fillRect/>
          </a:stretch>
        </p:blipFill>
        <p:spPr bwMode="hidden">
          <a:xfrm>
            <a:off x="371475" y="6323013"/>
            <a:ext cx="1644650" cy="528637"/>
          </a:xfrm>
          <a:prstGeom prst="rect">
            <a:avLst/>
          </a:prstGeom>
          <a:noFill/>
          <a:ln w="9525">
            <a:noFill/>
            <a:miter lim="800000"/>
            <a:headEnd/>
            <a:tailEnd/>
          </a:ln>
        </p:spPr>
      </p:pic>
      <p:sp>
        <p:nvSpPr>
          <p:cNvPr id="1033" name="Line 19"/>
          <p:cNvSpPr>
            <a:spLocks noChangeShapeType="1"/>
          </p:cNvSpPr>
          <p:nvPr/>
        </p:nvSpPr>
        <p:spPr bwMode="auto">
          <a:xfrm>
            <a:off x="917575" y="1365250"/>
            <a:ext cx="7369175" cy="0"/>
          </a:xfrm>
          <a:prstGeom prst="line">
            <a:avLst/>
          </a:prstGeom>
          <a:noFill/>
          <a:ln w="24130" cap="rnd">
            <a:solidFill>
              <a:schemeClr val="tx1"/>
            </a:solidFill>
            <a:prstDash val="sysDot"/>
            <a:round/>
            <a:headEnd/>
            <a:tailEnd/>
          </a:ln>
        </p:spPr>
        <p:txBody>
          <a:bodyPr/>
          <a:lstStyle/>
          <a:p>
            <a:pPr defTabSz="457200" fontAlgn="auto">
              <a:spcBef>
                <a:spcPct val="50000"/>
              </a:spcBef>
              <a:spcAft>
                <a:spcPts val="0"/>
              </a:spcAft>
              <a:defRPr/>
            </a:pPr>
            <a:endParaRPr lang="en-US">
              <a:solidFill>
                <a:srgbClr val="4B4B4B"/>
              </a:solidFill>
              <a:latin typeface="Arial" pitchFamily="34" charset="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xStyles>
    <p:titleStyle>
      <a:lvl1pPr algn="l" rtl="0" eaLnBrk="1" fontAlgn="base" hangingPunct="1">
        <a:lnSpc>
          <a:spcPct val="90000"/>
        </a:lnSpc>
        <a:spcBef>
          <a:spcPct val="0"/>
        </a:spcBef>
        <a:spcAft>
          <a:spcPct val="0"/>
        </a:spcAft>
        <a:defRPr sz="2800">
          <a:solidFill>
            <a:schemeClr val="tx2"/>
          </a:solidFill>
          <a:latin typeface="+mj-lt"/>
          <a:ea typeface="ＭＳ Ｐゴシック" pitchFamily="34" charset="-128"/>
          <a:cs typeface="+mj-cs"/>
        </a:defRPr>
      </a:lvl1pPr>
      <a:lvl2pPr algn="l" rtl="0" eaLnBrk="1" fontAlgn="base" hangingPunct="1">
        <a:lnSpc>
          <a:spcPct val="90000"/>
        </a:lnSpc>
        <a:spcBef>
          <a:spcPct val="0"/>
        </a:spcBef>
        <a:spcAft>
          <a:spcPct val="0"/>
        </a:spcAft>
        <a:defRPr sz="2800">
          <a:solidFill>
            <a:schemeClr val="tx2"/>
          </a:solidFill>
          <a:latin typeface="Arial" charset="0"/>
          <a:ea typeface="ＭＳ Ｐゴシック" pitchFamily="34" charset="-128"/>
        </a:defRPr>
      </a:lvl2pPr>
      <a:lvl3pPr algn="l" rtl="0" eaLnBrk="1" fontAlgn="base" hangingPunct="1">
        <a:lnSpc>
          <a:spcPct val="90000"/>
        </a:lnSpc>
        <a:spcBef>
          <a:spcPct val="0"/>
        </a:spcBef>
        <a:spcAft>
          <a:spcPct val="0"/>
        </a:spcAft>
        <a:defRPr sz="2800">
          <a:solidFill>
            <a:schemeClr val="tx2"/>
          </a:solidFill>
          <a:latin typeface="Arial" charset="0"/>
          <a:ea typeface="ＭＳ Ｐゴシック" pitchFamily="34" charset="-128"/>
        </a:defRPr>
      </a:lvl3pPr>
      <a:lvl4pPr algn="l" rtl="0" eaLnBrk="1" fontAlgn="base" hangingPunct="1">
        <a:lnSpc>
          <a:spcPct val="90000"/>
        </a:lnSpc>
        <a:spcBef>
          <a:spcPct val="0"/>
        </a:spcBef>
        <a:spcAft>
          <a:spcPct val="0"/>
        </a:spcAft>
        <a:defRPr sz="2800">
          <a:solidFill>
            <a:schemeClr val="tx2"/>
          </a:solidFill>
          <a:latin typeface="Arial" charset="0"/>
          <a:ea typeface="ＭＳ Ｐゴシック" pitchFamily="34" charset="-128"/>
        </a:defRPr>
      </a:lvl4pPr>
      <a:lvl5pPr algn="l" rtl="0" eaLnBrk="1" fontAlgn="base" hangingPunct="1">
        <a:lnSpc>
          <a:spcPct val="90000"/>
        </a:lnSpc>
        <a:spcBef>
          <a:spcPct val="0"/>
        </a:spcBef>
        <a:spcAft>
          <a:spcPct val="0"/>
        </a:spcAft>
        <a:defRPr sz="2800">
          <a:solidFill>
            <a:schemeClr val="tx2"/>
          </a:solidFill>
          <a:latin typeface="Arial" charset="0"/>
          <a:ea typeface="ＭＳ Ｐゴシック" pitchFamily="34" charset="-128"/>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34" charset="-128"/>
          <a:cs typeface="+mn-cs"/>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34" charset="-128"/>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34" charset="-128"/>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34" charset="-128"/>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34" charset="-128"/>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36550" y="1530350"/>
            <a:ext cx="2162175" cy="457200"/>
          </a:xfrm>
          <a:prstGeom prst="rect">
            <a:avLst/>
          </a:prstGeom>
          <a:noFill/>
          <a:ln w="9525">
            <a:noFill/>
            <a:miter lim="800000"/>
            <a:headEnd/>
            <a:tailEnd/>
          </a:ln>
          <a:effectLst/>
        </p:spPr>
        <p:txBody>
          <a:bodyPr>
            <a:spAutoFit/>
          </a:bodyPr>
          <a:lstStyle/>
          <a:p>
            <a:pPr marL="228600" indent="-228600">
              <a:spcBef>
                <a:spcPct val="50000"/>
              </a:spcBef>
              <a:buClr>
                <a:srgbClr val="FF8000"/>
              </a:buClr>
              <a:buFontTx/>
              <a:buChar char="•"/>
            </a:pPr>
            <a:endParaRPr lang="en-US" sz="2400">
              <a:solidFill>
                <a:srgbClr val="4B4B4B"/>
              </a:solidFill>
            </a:endParaRPr>
          </a:p>
        </p:txBody>
      </p:sp>
      <p:pic>
        <p:nvPicPr>
          <p:cNvPr id="15363" name="Picture 3" descr="TR_SlideLogo_BW600"/>
          <p:cNvPicPr>
            <a:picLocks noChangeAspect="1" noChangeArrowheads="1"/>
          </p:cNvPicPr>
          <p:nvPr/>
        </p:nvPicPr>
        <p:blipFill>
          <a:blip r:embed="rId14" cstate="print"/>
          <a:srcRect/>
          <a:stretch>
            <a:fillRect/>
          </a:stretch>
        </p:blipFill>
        <p:spPr bwMode="auto">
          <a:xfrm>
            <a:off x="371475" y="6323013"/>
            <a:ext cx="1652588" cy="536575"/>
          </a:xfrm>
          <a:prstGeom prst="rect">
            <a:avLst/>
          </a:prstGeom>
          <a:noFill/>
        </p:spPr>
      </p:pic>
      <p:sp>
        <p:nvSpPr>
          <p:cNvPr id="15364" name="Rectangle 4"/>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solidFill>
                  <a:schemeClr val="bg1"/>
                </a:solidFill>
              </a:defRPr>
            </a:lvl1pPr>
          </a:lstStyle>
          <a:p>
            <a:endParaRPr lang="en-US">
              <a:solidFill>
                <a:srgbClr val="FFFFFF"/>
              </a:solidFill>
            </a:endParaRPr>
          </a:p>
        </p:txBody>
      </p:sp>
      <p:sp>
        <p:nvSpPr>
          <p:cNvPr id="15365" name="Rectangle 5"/>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fld id="{CB590AD4-9BC3-4E04-A9C4-A4598E95B859}" type="slidenum">
              <a:rPr lang="en-US">
                <a:solidFill>
                  <a:srgbClr val="4B4B4B"/>
                </a:solidFill>
              </a:rPr>
              <a:pPr/>
              <a:t>‹#›</a:t>
            </a:fld>
            <a:endParaRPr lang="en-US">
              <a:solidFill>
                <a:srgbClr val="4B4B4B"/>
              </a:solidFill>
            </a:endParaRPr>
          </a:p>
        </p:txBody>
      </p:sp>
      <p:sp>
        <p:nvSpPr>
          <p:cNvPr id="15366" name="Rectangle 6"/>
          <p:cNvSpPr>
            <a:spLocks noGrp="1" noChangeArrowheads="1"/>
          </p:cNvSpPr>
          <p:nvPr>
            <p:ph type="title"/>
          </p:nvPr>
        </p:nvSpPr>
        <p:spPr bwMode="auto">
          <a:xfrm>
            <a:off x="917575" y="506413"/>
            <a:ext cx="7369175" cy="8366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5367" name="Rectangle 7"/>
          <p:cNvSpPr>
            <a:spLocks noGrp="1" noChangeArrowheads="1"/>
          </p:cNvSpPr>
          <p:nvPr>
            <p:ph type="body" idx="1"/>
          </p:nvPr>
        </p:nvSpPr>
        <p:spPr bwMode="auto">
          <a:xfrm>
            <a:off x="917575" y="1525588"/>
            <a:ext cx="7369175" cy="4570412"/>
          </a:xfrm>
          <a:prstGeom prst="rect">
            <a:avLst/>
          </a:prstGeom>
          <a:noFill/>
          <a:ln w="9525">
            <a:noFill/>
            <a:miter lim="800000"/>
            <a:headEnd/>
            <a:tailEnd/>
          </a:ln>
          <a:effectLst/>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5368" name="Picture 8" descr="slideMaster_Logo600"/>
          <p:cNvPicPr>
            <a:picLocks noChangeAspect="1" noChangeArrowheads="1"/>
          </p:cNvPicPr>
          <p:nvPr/>
        </p:nvPicPr>
        <p:blipFill>
          <a:blip r:embed="rId15" cstate="print"/>
          <a:srcRect/>
          <a:stretch>
            <a:fillRect/>
          </a:stretch>
        </p:blipFill>
        <p:spPr bwMode="hidden">
          <a:xfrm>
            <a:off x="371475" y="6323013"/>
            <a:ext cx="1644650" cy="528637"/>
          </a:xfrm>
          <a:prstGeom prst="rect">
            <a:avLst/>
          </a:prstGeom>
          <a:noFill/>
        </p:spPr>
      </p:pic>
      <p:sp>
        <p:nvSpPr>
          <p:cNvPr id="15369" name="Line 9"/>
          <p:cNvSpPr>
            <a:spLocks noChangeShapeType="1"/>
          </p:cNvSpPr>
          <p:nvPr/>
        </p:nvSpPr>
        <p:spPr bwMode="auto">
          <a:xfrm>
            <a:off x="917575" y="1365250"/>
            <a:ext cx="7369175" cy="0"/>
          </a:xfrm>
          <a:prstGeom prst="line">
            <a:avLst/>
          </a:prstGeom>
          <a:noFill/>
          <a:ln w="24130" cap="rnd">
            <a:solidFill>
              <a:schemeClr val="tx1"/>
            </a:solidFill>
            <a:prstDash val="sysDot"/>
            <a:round/>
            <a:headEnd/>
            <a:tailEnd/>
          </a:ln>
          <a:effectLst/>
        </p:spPr>
        <p:txBody>
          <a:bodyPr/>
          <a:lstStyle/>
          <a:p>
            <a:endParaRPr lang="en-US">
              <a:solidFill>
                <a:srgbClr val="4B4B4B"/>
              </a:solidFill>
            </a:endParaRPr>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xStyles>
    <p:titleStyle>
      <a:lvl1pPr algn="l" rtl="0" eaLnBrk="1" fontAlgn="base" hangingPunct="1">
        <a:lnSpc>
          <a:spcPct val="90000"/>
        </a:lnSpc>
        <a:spcBef>
          <a:spcPct val="0"/>
        </a:spcBef>
        <a:spcAft>
          <a:spcPct val="0"/>
        </a:spcAft>
        <a:defRPr sz="2800">
          <a:solidFill>
            <a:schemeClr val="tx2"/>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charset="0"/>
        </a:defRPr>
      </a:lvl2pPr>
      <a:lvl3pPr algn="l" rtl="0" eaLnBrk="1" fontAlgn="base" hangingPunct="1">
        <a:lnSpc>
          <a:spcPct val="90000"/>
        </a:lnSpc>
        <a:spcBef>
          <a:spcPct val="0"/>
        </a:spcBef>
        <a:spcAft>
          <a:spcPct val="0"/>
        </a:spcAft>
        <a:defRPr sz="2800">
          <a:solidFill>
            <a:schemeClr val="tx2"/>
          </a:solidFill>
          <a:latin typeface="Arial" charset="0"/>
        </a:defRPr>
      </a:lvl3pPr>
      <a:lvl4pPr algn="l" rtl="0" eaLnBrk="1" fontAlgn="base" hangingPunct="1">
        <a:lnSpc>
          <a:spcPct val="90000"/>
        </a:lnSpc>
        <a:spcBef>
          <a:spcPct val="0"/>
        </a:spcBef>
        <a:spcAft>
          <a:spcPct val="0"/>
        </a:spcAft>
        <a:defRPr sz="2800">
          <a:solidFill>
            <a:schemeClr val="tx2"/>
          </a:solidFill>
          <a:latin typeface="Arial" charset="0"/>
        </a:defRPr>
      </a:lvl4pPr>
      <a:lvl5pPr algn="l" rtl="0" eaLnBrk="1" fontAlgn="base" hangingPunct="1">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defRPr>
      </a:lvl2pPr>
      <a:lvl3pPr marL="914400" indent="-171450" algn="l" rtl="0" eaLnBrk="1" fontAlgn="base" hangingPunct="1">
        <a:spcBef>
          <a:spcPct val="25000"/>
        </a:spcBef>
        <a:spcAft>
          <a:spcPct val="0"/>
        </a:spcAft>
        <a:buClr>
          <a:schemeClr val="tx2"/>
        </a:buClr>
        <a:buChar char="•"/>
        <a:defRPr>
          <a:solidFill>
            <a:schemeClr val="tx1"/>
          </a:solidFill>
          <a:latin typeface="+mn-lt"/>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BABABA"/>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61175"/>
            <a:chOff x="0" y="0"/>
            <a:chExt cx="5760" cy="4322"/>
          </a:xfrm>
        </p:grpSpPr>
        <p:sp>
          <p:nvSpPr>
            <p:cNvPr id="478211"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pPr>
                <a:spcBef>
                  <a:spcPct val="50000"/>
                </a:spcBef>
                <a:defRPr/>
              </a:pPr>
              <a:endParaRPr lang="en-US" sz="2400">
                <a:solidFill>
                  <a:srgbClr val="FFFFFF"/>
                </a:solidFill>
              </a:endParaRPr>
            </a:p>
          </p:txBody>
        </p:sp>
        <p:pic>
          <p:nvPicPr>
            <p:cNvPr id="3082" name="Picture 4" descr="TR_SlideLogo_BW600"/>
            <p:cNvPicPr>
              <a:picLocks noChangeAspect="1" noChangeArrowheads="1"/>
            </p:cNvPicPr>
            <p:nvPr userDrawn="1"/>
          </p:nvPicPr>
          <p:blipFill>
            <a:blip r:embed="rId13" cstate="print"/>
            <a:srcRect/>
            <a:stretch>
              <a:fillRect/>
            </a:stretch>
          </p:blipFill>
          <p:spPr bwMode="auto">
            <a:xfrm>
              <a:off x="234" y="3984"/>
              <a:ext cx="1041" cy="338"/>
            </a:xfrm>
            <a:prstGeom prst="rect">
              <a:avLst/>
            </a:prstGeom>
            <a:solidFill>
              <a:schemeClr val="tx2"/>
            </a:solidFill>
            <a:ln w="9525">
              <a:noFill/>
              <a:miter lim="800000"/>
              <a:headEnd/>
              <a:tailEnd/>
            </a:ln>
          </p:spPr>
        </p:pic>
      </p:grpSp>
      <p:pic>
        <p:nvPicPr>
          <p:cNvPr id="3075" name="Picture 5" descr="hc_DividerGraphBG_purple"/>
          <p:cNvPicPr>
            <a:picLocks noChangeAspect="1" noChangeArrowheads="1"/>
          </p:cNvPicPr>
          <p:nvPr/>
        </p:nvPicPr>
        <p:blipFill>
          <a:blip r:embed="rId14" cstate="print"/>
          <a:srcRect/>
          <a:stretch>
            <a:fillRect/>
          </a:stretch>
        </p:blipFill>
        <p:spPr bwMode="ltGray">
          <a:xfrm>
            <a:off x="0" y="0"/>
            <a:ext cx="9144000" cy="6858000"/>
          </a:xfrm>
          <a:prstGeom prst="rect">
            <a:avLst/>
          </a:prstGeom>
          <a:noFill/>
          <a:ln w="9525">
            <a:noFill/>
            <a:miter lim="800000"/>
            <a:headEnd/>
            <a:tailEnd/>
          </a:ln>
        </p:spPr>
      </p:pic>
      <p:sp>
        <p:nvSpPr>
          <p:cNvPr id="478216" name="Rectangle 8"/>
          <p:cNvSpPr>
            <a:spLocks noGrp="1" noChangeArrowheads="1"/>
          </p:cNvSpPr>
          <p:nvPr>
            <p:ph type="sldNum" sz="quarter" idx="4"/>
          </p:nvPr>
        </p:nvSpPr>
        <p:spPr bwMode="auto">
          <a:xfrm>
            <a:off x="8424863" y="640080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a:solidFill>
                  <a:schemeClr val="tx2"/>
                </a:solidFill>
                <a:latin typeface="Arial" charset="0"/>
              </a:defRPr>
            </a:lvl1pPr>
          </a:lstStyle>
          <a:p>
            <a:pPr>
              <a:defRPr/>
            </a:pPr>
            <a:fld id="{19AB893B-6304-4B95-A805-74FAD3DCBB40}" type="slidenum">
              <a:rPr lang="en-US">
                <a:solidFill>
                  <a:srgbClr val="FFFFFF"/>
                </a:solidFill>
              </a:rPr>
              <a:pPr>
                <a:defRPr/>
              </a:pPr>
              <a:t>‹#›</a:t>
            </a:fld>
            <a:endParaRPr lang="en-US">
              <a:solidFill>
                <a:srgbClr val="FFFFFF"/>
              </a:solidFill>
            </a:endParaRPr>
          </a:p>
        </p:txBody>
      </p:sp>
      <p:sp>
        <p:nvSpPr>
          <p:cNvPr id="478218" name="Rectangle 10"/>
          <p:cNvSpPr>
            <a:spLocks noGrp="1" noChangeArrowheads="1"/>
          </p:cNvSpPr>
          <p:nvPr>
            <p:ph type="ftr" sz="quarter" idx="3"/>
          </p:nvPr>
        </p:nvSpPr>
        <p:spPr bwMode="auto">
          <a:xfrm>
            <a:off x="3124200" y="640080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a:solidFill>
                  <a:schemeClr val="tx2"/>
                </a:solidFill>
                <a:latin typeface="Arial" charset="0"/>
              </a:defRPr>
            </a:lvl1pPr>
          </a:lstStyle>
          <a:p>
            <a:pPr>
              <a:defRPr/>
            </a:pPr>
            <a:endParaRPr lang="en-US">
              <a:solidFill>
                <a:srgbClr val="FFFFFF"/>
              </a:solidFill>
            </a:endParaRPr>
          </a:p>
        </p:txBody>
      </p:sp>
      <p:sp>
        <p:nvSpPr>
          <p:cNvPr id="3078" name="Rectangle 11"/>
          <p:cNvSpPr>
            <a:spLocks noGrp="1" noChangeArrowheads="1"/>
          </p:cNvSpPr>
          <p:nvPr>
            <p:ph type="title"/>
          </p:nvPr>
        </p:nvSpPr>
        <p:spPr bwMode="auto">
          <a:xfrm>
            <a:off x="898525" y="519113"/>
            <a:ext cx="7388225" cy="8048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3079" name="Rectangle 12"/>
          <p:cNvSpPr>
            <a:spLocks noGrp="1" noChangeArrowheads="1"/>
          </p:cNvSpPr>
          <p:nvPr>
            <p:ph type="body" idx="1"/>
          </p:nvPr>
        </p:nvSpPr>
        <p:spPr bwMode="auto">
          <a:xfrm>
            <a:off x="898525" y="1528763"/>
            <a:ext cx="738822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8221" name="Line 13"/>
          <p:cNvSpPr>
            <a:spLocks noChangeShapeType="1"/>
          </p:cNvSpPr>
          <p:nvPr/>
        </p:nvSpPr>
        <p:spPr bwMode="auto">
          <a:xfrm>
            <a:off x="355600" y="1368425"/>
            <a:ext cx="8410575" cy="0"/>
          </a:xfrm>
          <a:prstGeom prst="line">
            <a:avLst/>
          </a:prstGeom>
          <a:noFill/>
          <a:ln w="24130" cap="rnd">
            <a:solidFill>
              <a:schemeClr val="tx1"/>
            </a:solidFill>
            <a:prstDash val="sysDot"/>
            <a:round/>
            <a:headEnd/>
            <a:tailEnd/>
          </a:ln>
          <a:effectLst/>
        </p:spPr>
        <p:txBody>
          <a:bodyPr/>
          <a:lstStyle/>
          <a:p>
            <a:pPr>
              <a:spcBef>
                <a:spcPct val="50000"/>
              </a:spcBef>
              <a:defRPr/>
            </a:pPr>
            <a:endParaRPr lang="en-US" sz="2400">
              <a:solidFill>
                <a:srgbClr val="FFFFFF"/>
              </a:solidFill>
            </a:endParaRPr>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l" rtl="0" eaLnBrk="0" fontAlgn="base" hangingPunct="0">
        <a:lnSpc>
          <a:spcPts val="2600"/>
        </a:lnSpc>
        <a:spcBef>
          <a:spcPct val="0"/>
        </a:spcBef>
        <a:spcAft>
          <a:spcPct val="0"/>
        </a:spcAft>
        <a:defRPr sz="2600">
          <a:solidFill>
            <a:schemeClr val="tx2"/>
          </a:solidFill>
          <a:latin typeface="+mj-lt"/>
          <a:ea typeface="+mj-ea"/>
          <a:cs typeface="+mj-cs"/>
        </a:defRPr>
      </a:lvl1pPr>
      <a:lvl2pPr algn="l" rtl="0" eaLnBrk="0" fontAlgn="base" hangingPunct="0">
        <a:lnSpc>
          <a:spcPts val="2600"/>
        </a:lnSpc>
        <a:spcBef>
          <a:spcPct val="0"/>
        </a:spcBef>
        <a:spcAft>
          <a:spcPct val="0"/>
        </a:spcAft>
        <a:defRPr sz="2600">
          <a:solidFill>
            <a:schemeClr val="tx2"/>
          </a:solidFill>
          <a:latin typeface="Arial" charset="0"/>
        </a:defRPr>
      </a:lvl2pPr>
      <a:lvl3pPr algn="l" rtl="0" eaLnBrk="0" fontAlgn="base" hangingPunct="0">
        <a:lnSpc>
          <a:spcPts val="2600"/>
        </a:lnSpc>
        <a:spcBef>
          <a:spcPct val="0"/>
        </a:spcBef>
        <a:spcAft>
          <a:spcPct val="0"/>
        </a:spcAft>
        <a:defRPr sz="2600">
          <a:solidFill>
            <a:schemeClr val="tx2"/>
          </a:solidFill>
          <a:latin typeface="Arial" charset="0"/>
        </a:defRPr>
      </a:lvl3pPr>
      <a:lvl4pPr algn="l" rtl="0" eaLnBrk="0" fontAlgn="base" hangingPunct="0">
        <a:lnSpc>
          <a:spcPts val="2600"/>
        </a:lnSpc>
        <a:spcBef>
          <a:spcPct val="0"/>
        </a:spcBef>
        <a:spcAft>
          <a:spcPct val="0"/>
        </a:spcAft>
        <a:defRPr sz="2600">
          <a:solidFill>
            <a:schemeClr val="tx2"/>
          </a:solidFill>
          <a:latin typeface="Arial" charset="0"/>
        </a:defRPr>
      </a:lvl4pPr>
      <a:lvl5pPr algn="l" rtl="0" eaLnBrk="0" fontAlgn="base" hangingPunct="0">
        <a:lnSpc>
          <a:spcPts val="2600"/>
        </a:lnSpc>
        <a:spcBef>
          <a:spcPct val="0"/>
        </a:spcBef>
        <a:spcAft>
          <a:spcPct val="0"/>
        </a:spcAft>
        <a:defRPr sz="2600">
          <a:solidFill>
            <a:schemeClr val="tx2"/>
          </a:solidFill>
          <a:latin typeface="Arial" charset="0"/>
        </a:defRPr>
      </a:lvl5pPr>
      <a:lvl6pPr marL="457200" algn="l" rtl="0" fontAlgn="base">
        <a:lnSpc>
          <a:spcPts val="2600"/>
        </a:lnSpc>
        <a:spcBef>
          <a:spcPct val="0"/>
        </a:spcBef>
        <a:spcAft>
          <a:spcPct val="0"/>
        </a:spcAft>
        <a:defRPr sz="2600">
          <a:solidFill>
            <a:schemeClr val="tx2"/>
          </a:solidFill>
          <a:latin typeface="Arial" charset="0"/>
        </a:defRPr>
      </a:lvl6pPr>
      <a:lvl7pPr marL="914400" algn="l" rtl="0" fontAlgn="base">
        <a:lnSpc>
          <a:spcPts val="2600"/>
        </a:lnSpc>
        <a:spcBef>
          <a:spcPct val="0"/>
        </a:spcBef>
        <a:spcAft>
          <a:spcPct val="0"/>
        </a:spcAft>
        <a:defRPr sz="2600">
          <a:solidFill>
            <a:schemeClr val="tx2"/>
          </a:solidFill>
          <a:latin typeface="Arial" charset="0"/>
        </a:defRPr>
      </a:lvl7pPr>
      <a:lvl8pPr marL="1371600" algn="l" rtl="0" fontAlgn="base">
        <a:lnSpc>
          <a:spcPts val="2600"/>
        </a:lnSpc>
        <a:spcBef>
          <a:spcPct val="0"/>
        </a:spcBef>
        <a:spcAft>
          <a:spcPct val="0"/>
        </a:spcAft>
        <a:defRPr sz="2600">
          <a:solidFill>
            <a:schemeClr val="tx2"/>
          </a:solidFill>
          <a:latin typeface="Arial" charset="0"/>
        </a:defRPr>
      </a:lvl8pPr>
      <a:lvl9pPr marL="1828800" algn="l" rtl="0" fontAlgn="base">
        <a:lnSpc>
          <a:spcPts val="2600"/>
        </a:lnSpc>
        <a:spcBef>
          <a:spcPct val="0"/>
        </a:spcBef>
        <a:spcAft>
          <a:spcPct val="0"/>
        </a:spcAft>
        <a:defRPr sz="2600">
          <a:solidFill>
            <a:schemeClr val="tx2"/>
          </a:solidFill>
          <a:latin typeface="Arial" charset="0"/>
        </a:defRPr>
      </a:lvl9pPr>
    </p:titleStyle>
    <p:bodyStyle>
      <a:lvl1pPr marL="228600" indent="-228600" algn="l" rtl="0" eaLnBrk="0" fontAlgn="base" hangingPunct="0">
        <a:spcBef>
          <a:spcPct val="50000"/>
        </a:spcBef>
        <a:spcAft>
          <a:spcPct val="0"/>
        </a:spcAft>
        <a:buChar char="•"/>
        <a:defRPr sz="2400">
          <a:solidFill>
            <a:schemeClr val="tx1"/>
          </a:solidFill>
          <a:latin typeface="+mn-lt"/>
          <a:ea typeface="+mn-ea"/>
          <a:cs typeface="+mn-cs"/>
        </a:defRPr>
      </a:lvl1pPr>
      <a:lvl2pPr marL="571500" indent="-228600" algn="l" rtl="0" eaLnBrk="0" fontAlgn="base" hangingPunct="0">
        <a:spcBef>
          <a:spcPct val="30000"/>
        </a:spcBef>
        <a:spcAft>
          <a:spcPct val="0"/>
        </a:spcAft>
        <a:buFont typeface="Arial" pitchFamily="34" charset="0"/>
        <a:buChar char="–"/>
        <a:defRPr sz="2000">
          <a:solidFill>
            <a:schemeClr val="tx1"/>
          </a:solidFill>
          <a:latin typeface="+mn-lt"/>
        </a:defRPr>
      </a:lvl2pPr>
      <a:lvl3pPr marL="857250" indent="-171450" algn="l" rtl="0" eaLnBrk="0" fontAlgn="base" hangingPunct="0">
        <a:spcBef>
          <a:spcPct val="25000"/>
        </a:spcBef>
        <a:spcAft>
          <a:spcPct val="0"/>
        </a:spcAft>
        <a:buChar char="•"/>
        <a:defRPr sz="2400">
          <a:solidFill>
            <a:schemeClr val="tx1"/>
          </a:solidFill>
          <a:latin typeface="+mn-lt"/>
        </a:defRPr>
      </a:lvl3pPr>
      <a:lvl4pPr marL="1143000" indent="-171450" algn="l" rtl="0" eaLnBrk="0" fontAlgn="base" hangingPunct="0">
        <a:spcBef>
          <a:spcPct val="20000"/>
        </a:spcBef>
        <a:spcAft>
          <a:spcPct val="0"/>
        </a:spcAft>
        <a:buFont typeface="Arial" pitchFamily="34" charset="0"/>
        <a:buChar char="–"/>
        <a:defRPr sz="1600">
          <a:solidFill>
            <a:schemeClr val="tx1"/>
          </a:solidFill>
          <a:latin typeface="+mn-lt"/>
        </a:defRPr>
      </a:lvl4pPr>
      <a:lvl5pPr marL="1485900" indent="-228600" algn="l" rtl="0" eaLnBrk="0" fontAlgn="base" hangingPunct="0">
        <a:spcBef>
          <a:spcPct val="20000"/>
        </a:spcBef>
        <a:spcAft>
          <a:spcPct val="0"/>
        </a:spcAft>
        <a:buChar char="•"/>
        <a:defRPr sz="1400">
          <a:solidFill>
            <a:schemeClr val="tx1"/>
          </a:solidFill>
          <a:latin typeface="+mn-lt"/>
        </a:defRPr>
      </a:lvl5pPr>
      <a:lvl6pPr marL="1943100" indent="-228600" algn="l" rtl="0" fontAlgn="base">
        <a:spcBef>
          <a:spcPct val="20000"/>
        </a:spcBef>
        <a:spcAft>
          <a:spcPct val="0"/>
        </a:spcAft>
        <a:buChar char="•"/>
        <a:defRPr sz="1400">
          <a:solidFill>
            <a:schemeClr val="tx1"/>
          </a:solidFill>
          <a:latin typeface="+mn-lt"/>
        </a:defRPr>
      </a:lvl6pPr>
      <a:lvl7pPr marL="2400300" indent="-228600" algn="l" rtl="0" fontAlgn="base">
        <a:spcBef>
          <a:spcPct val="20000"/>
        </a:spcBef>
        <a:spcAft>
          <a:spcPct val="0"/>
        </a:spcAft>
        <a:buChar char="•"/>
        <a:defRPr sz="1400">
          <a:solidFill>
            <a:schemeClr val="tx1"/>
          </a:solidFill>
          <a:latin typeface="+mn-lt"/>
        </a:defRPr>
      </a:lvl7pPr>
      <a:lvl8pPr marL="2857500" indent="-228600" algn="l" rtl="0" fontAlgn="base">
        <a:spcBef>
          <a:spcPct val="20000"/>
        </a:spcBef>
        <a:spcAft>
          <a:spcPct val="0"/>
        </a:spcAft>
        <a:buChar char="•"/>
        <a:defRPr sz="1400">
          <a:solidFill>
            <a:schemeClr val="tx1"/>
          </a:solidFill>
          <a:latin typeface="+mn-lt"/>
        </a:defRPr>
      </a:lvl8pPr>
      <a:lvl9pPr marL="33147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BABABA"/>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61175"/>
            <a:chOff x="0" y="0"/>
            <a:chExt cx="5760" cy="4322"/>
          </a:xfrm>
        </p:grpSpPr>
        <p:sp>
          <p:nvSpPr>
            <p:cNvPr id="75785"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p:spPr>
          <p:txBody>
            <a:bodyPr wrap="none" anchor="ctr"/>
            <a:lstStyle/>
            <a:p>
              <a:pPr>
                <a:spcBef>
                  <a:spcPct val="50000"/>
                </a:spcBef>
                <a:defRPr/>
              </a:pPr>
              <a:endParaRPr lang="en-US" sz="2400">
                <a:solidFill>
                  <a:srgbClr val="FFFFFF"/>
                </a:solidFill>
                <a:latin typeface="Arial" pitchFamily="34" charset="0"/>
                <a:ea typeface="MS PGothic" pitchFamily="34" charset="-128"/>
              </a:endParaRPr>
            </a:p>
          </p:txBody>
        </p:sp>
        <p:pic>
          <p:nvPicPr>
            <p:cNvPr id="7178" name="Picture 4" descr="TR_SlideLogo_BW600"/>
            <p:cNvPicPr>
              <a:picLocks noChangeAspect="1" noChangeArrowheads="1"/>
            </p:cNvPicPr>
            <p:nvPr userDrawn="1"/>
          </p:nvPicPr>
          <p:blipFill>
            <a:blip r:embed="rId13" cstate="print"/>
            <a:srcRect/>
            <a:stretch>
              <a:fillRect/>
            </a:stretch>
          </p:blipFill>
          <p:spPr bwMode="auto">
            <a:xfrm>
              <a:off x="234" y="3984"/>
              <a:ext cx="1041" cy="338"/>
            </a:xfrm>
            <a:prstGeom prst="rect">
              <a:avLst/>
            </a:prstGeom>
            <a:solidFill>
              <a:schemeClr val="tx2"/>
            </a:solidFill>
            <a:ln w="9525">
              <a:noFill/>
              <a:miter lim="800000"/>
              <a:headEnd/>
              <a:tailEnd/>
            </a:ln>
          </p:spPr>
        </p:pic>
      </p:grpSp>
      <p:pic>
        <p:nvPicPr>
          <p:cNvPr id="7171" name="Picture 11" descr="hc_DividerGraphBG_Cgrey"/>
          <p:cNvPicPr>
            <a:picLocks noChangeAspect="1" noChangeArrowheads="1"/>
          </p:cNvPicPr>
          <p:nvPr/>
        </p:nvPicPr>
        <p:blipFill>
          <a:blip r:embed="rId14" cstate="print"/>
          <a:srcRect/>
          <a:stretch>
            <a:fillRect/>
          </a:stretch>
        </p:blipFill>
        <p:spPr bwMode="ltGray">
          <a:xfrm>
            <a:off x="0" y="0"/>
            <a:ext cx="9144000" cy="6858000"/>
          </a:xfrm>
          <a:prstGeom prst="rect">
            <a:avLst/>
          </a:prstGeom>
          <a:noFill/>
          <a:ln w="9525">
            <a:noFill/>
            <a:miter lim="800000"/>
            <a:headEnd/>
            <a:tailEnd/>
          </a:ln>
        </p:spPr>
      </p:pic>
      <p:sp>
        <p:nvSpPr>
          <p:cNvPr id="486408" name="Rectangle 8"/>
          <p:cNvSpPr>
            <a:spLocks noGrp="1" noChangeArrowheads="1"/>
          </p:cNvSpPr>
          <p:nvPr>
            <p:ph type="sldNum" sz="quarter" idx="4"/>
          </p:nvPr>
        </p:nvSpPr>
        <p:spPr bwMode="auto">
          <a:xfrm>
            <a:off x="8424863" y="640080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a:latin typeface="Arial" pitchFamily="34" charset="0"/>
                <a:ea typeface="MS PGothic" pitchFamily="34" charset="-128"/>
                <a:cs typeface="+mn-cs"/>
              </a:defRPr>
            </a:lvl1pPr>
          </a:lstStyle>
          <a:p>
            <a:pPr>
              <a:defRPr/>
            </a:pPr>
            <a:fld id="{C21993F1-3B86-45FA-A10B-6533DB0362AB}" type="slidenum">
              <a:rPr lang="en-US">
                <a:solidFill>
                  <a:srgbClr val="FFFFFF"/>
                </a:solidFill>
              </a:rPr>
              <a:pPr>
                <a:defRPr/>
              </a:pPr>
              <a:t>‹#›</a:t>
            </a:fld>
            <a:endParaRPr lang="en-US">
              <a:solidFill>
                <a:srgbClr val="FFFFFF"/>
              </a:solidFill>
            </a:endParaRPr>
          </a:p>
        </p:txBody>
      </p:sp>
      <p:sp>
        <p:nvSpPr>
          <p:cNvPr id="7173" name="Rectangle 12"/>
          <p:cNvSpPr>
            <a:spLocks noGrp="1" noChangeArrowheads="1"/>
          </p:cNvSpPr>
          <p:nvPr>
            <p:ph type="title"/>
          </p:nvPr>
        </p:nvSpPr>
        <p:spPr bwMode="auto">
          <a:xfrm>
            <a:off x="898525" y="500063"/>
            <a:ext cx="7388225" cy="8302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7174" name="Rectangle 13"/>
          <p:cNvSpPr>
            <a:spLocks noGrp="1" noChangeArrowheads="1"/>
          </p:cNvSpPr>
          <p:nvPr>
            <p:ph type="body" idx="1"/>
          </p:nvPr>
        </p:nvSpPr>
        <p:spPr bwMode="auto">
          <a:xfrm>
            <a:off x="898525" y="1528763"/>
            <a:ext cx="738822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3" name="Line 14"/>
          <p:cNvSpPr>
            <a:spLocks noChangeShapeType="1"/>
          </p:cNvSpPr>
          <p:nvPr/>
        </p:nvSpPr>
        <p:spPr bwMode="auto">
          <a:xfrm>
            <a:off x="355600" y="1368425"/>
            <a:ext cx="8410575" cy="0"/>
          </a:xfrm>
          <a:prstGeom prst="line">
            <a:avLst/>
          </a:prstGeom>
          <a:noFill/>
          <a:ln w="24130" cap="rnd">
            <a:solidFill>
              <a:schemeClr val="tx1"/>
            </a:solidFill>
            <a:prstDash val="sysDot"/>
            <a:round/>
            <a:headEnd/>
            <a:tailEnd/>
          </a:ln>
        </p:spPr>
        <p:txBody>
          <a:bodyPr/>
          <a:lstStyle/>
          <a:p>
            <a:pPr>
              <a:spcBef>
                <a:spcPct val="50000"/>
              </a:spcBef>
              <a:defRPr/>
            </a:pPr>
            <a:endParaRPr lang="en-US" sz="2400">
              <a:solidFill>
                <a:srgbClr val="FFFFFF"/>
              </a:solidFill>
              <a:latin typeface="Arial" pitchFamily="34" charset="0"/>
              <a:ea typeface="MS PGothic" pitchFamily="34" charset="-128"/>
            </a:endParaRPr>
          </a:p>
        </p:txBody>
      </p:sp>
      <p:sp>
        <p:nvSpPr>
          <p:cNvPr id="486415" name="Rectangle 15"/>
          <p:cNvSpPr>
            <a:spLocks noGrp="1" noChangeArrowheads="1"/>
          </p:cNvSpPr>
          <p:nvPr>
            <p:ph type="ftr" sz="quarter" idx="3"/>
          </p:nvPr>
        </p:nvSpPr>
        <p:spPr bwMode="auto">
          <a:xfrm>
            <a:off x="3124200" y="6397625"/>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a:latin typeface="Arial" charset="0"/>
                <a:ea typeface="+mn-ea"/>
                <a:cs typeface="+mn-cs"/>
              </a:defRPr>
            </a:lvl1pPr>
          </a:lstStyle>
          <a:p>
            <a:pPr>
              <a:defRPr/>
            </a:pPr>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rtl="0" eaLnBrk="0" fontAlgn="base" hangingPunct="0">
        <a:lnSpc>
          <a:spcPct val="90000"/>
        </a:lnSpc>
        <a:spcBef>
          <a:spcPct val="0"/>
        </a:spcBef>
        <a:spcAft>
          <a:spcPct val="0"/>
        </a:spcAft>
        <a:defRPr sz="2600">
          <a:solidFill>
            <a:schemeClr val="tx2"/>
          </a:solidFill>
          <a:latin typeface="+mj-lt"/>
          <a:ea typeface="ＭＳ Ｐゴシック" pitchFamily="34" charset="-128"/>
          <a:cs typeface="+mj-cs"/>
        </a:defRPr>
      </a:lvl1pPr>
      <a:lvl2pPr algn="l" rtl="0" eaLnBrk="0" fontAlgn="base" hangingPunct="0">
        <a:lnSpc>
          <a:spcPct val="90000"/>
        </a:lnSpc>
        <a:spcBef>
          <a:spcPct val="0"/>
        </a:spcBef>
        <a:spcAft>
          <a:spcPct val="0"/>
        </a:spcAft>
        <a:defRPr sz="2600">
          <a:solidFill>
            <a:schemeClr val="tx2"/>
          </a:solidFill>
          <a:latin typeface="Arial" charset="0"/>
          <a:ea typeface="ＭＳ Ｐゴシック" pitchFamily="34" charset="-128"/>
        </a:defRPr>
      </a:lvl2pPr>
      <a:lvl3pPr algn="l" rtl="0" eaLnBrk="0" fontAlgn="base" hangingPunct="0">
        <a:lnSpc>
          <a:spcPct val="90000"/>
        </a:lnSpc>
        <a:spcBef>
          <a:spcPct val="0"/>
        </a:spcBef>
        <a:spcAft>
          <a:spcPct val="0"/>
        </a:spcAft>
        <a:defRPr sz="2600">
          <a:solidFill>
            <a:schemeClr val="tx2"/>
          </a:solidFill>
          <a:latin typeface="Arial" charset="0"/>
          <a:ea typeface="ＭＳ Ｐゴシック" pitchFamily="34" charset="-128"/>
        </a:defRPr>
      </a:lvl3pPr>
      <a:lvl4pPr algn="l" rtl="0" eaLnBrk="0" fontAlgn="base" hangingPunct="0">
        <a:lnSpc>
          <a:spcPct val="90000"/>
        </a:lnSpc>
        <a:spcBef>
          <a:spcPct val="0"/>
        </a:spcBef>
        <a:spcAft>
          <a:spcPct val="0"/>
        </a:spcAft>
        <a:defRPr sz="2600">
          <a:solidFill>
            <a:schemeClr val="tx2"/>
          </a:solidFill>
          <a:latin typeface="Arial" charset="0"/>
          <a:ea typeface="ＭＳ Ｐゴシック" pitchFamily="34" charset="-128"/>
        </a:defRPr>
      </a:lvl4pPr>
      <a:lvl5pPr algn="l" rtl="0" eaLnBrk="0" fontAlgn="base" hangingPunct="0">
        <a:lnSpc>
          <a:spcPct val="90000"/>
        </a:lnSpc>
        <a:spcBef>
          <a:spcPct val="0"/>
        </a:spcBef>
        <a:spcAft>
          <a:spcPct val="0"/>
        </a:spcAft>
        <a:defRPr sz="2600">
          <a:solidFill>
            <a:schemeClr val="tx2"/>
          </a:solidFill>
          <a:latin typeface="Arial" charset="0"/>
          <a:ea typeface="ＭＳ Ｐゴシック" pitchFamily="34" charset="-128"/>
        </a:defRPr>
      </a:lvl5pPr>
      <a:lvl6pPr marL="457200" algn="l" rtl="0" fontAlgn="base">
        <a:lnSpc>
          <a:spcPct val="90000"/>
        </a:lnSpc>
        <a:spcBef>
          <a:spcPct val="0"/>
        </a:spcBef>
        <a:spcAft>
          <a:spcPct val="0"/>
        </a:spcAft>
        <a:defRPr sz="2600">
          <a:solidFill>
            <a:schemeClr val="tx2"/>
          </a:solidFill>
          <a:latin typeface="Arial" charset="0"/>
        </a:defRPr>
      </a:lvl6pPr>
      <a:lvl7pPr marL="914400" algn="l" rtl="0" fontAlgn="base">
        <a:lnSpc>
          <a:spcPct val="90000"/>
        </a:lnSpc>
        <a:spcBef>
          <a:spcPct val="0"/>
        </a:spcBef>
        <a:spcAft>
          <a:spcPct val="0"/>
        </a:spcAft>
        <a:defRPr sz="2600">
          <a:solidFill>
            <a:schemeClr val="tx2"/>
          </a:solidFill>
          <a:latin typeface="Arial" charset="0"/>
        </a:defRPr>
      </a:lvl7pPr>
      <a:lvl8pPr marL="1371600" algn="l" rtl="0" fontAlgn="base">
        <a:lnSpc>
          <a:spcPct val="90000"/>
        </a:lnSpc>
        <a:spcBef>
          <a:spcPct val="0"/>
        </a:spcBef>
        <a:spcAft>
          <a:spcPct val="0"/>
        </a:spcAft>
        <a:defRPr sz="2600">
          <a:solidFill>
            <a:schemeClr val="tx2"/>
          </a:solidFill>
          <a:latin typeface="Arial" charset="0"/>
        </a:defRPr>
      </a:lvl8pPr>
      <a:lvl9pPr marL="1828800" algn="l" rtl="0" fontAlgn="base">
        <a:lnSpc>
          <a:spcPct val="90000"/>
        </a:lnSpc>
        <a:spcBef>
          <a:spcPct val="0"/>
        </a:spcBef>
        <a:spcAft>
          <a:spcPct val="0"/>
        </a:spcAft>
        <a:defRPr sz="2600">
          <a:solidFill>
            <a:schemeClr val="tx2"/>
          </a:solidFill>
          <a:latin typeface="Arial" charset="0"/>
        </a:defRPr>
      </a:lvl9pPr>
    </p:titleStyle>
    <p:bodyStyle>
      <a:lvl1pPr marL="228600" indent="-228600" algn="l" rtl="0" eaLnBrk="0" fontAlgn="base" hangingPunct="0">
        <a:spcBef>
          <a:spcPct val="50000"/>
        </a:spcBef>
        <a:spcAft>
          <a:spcPct val="0"/>
        </a:spcAft>
        <a:buChar char="•"/>
        <a:defRPr sz="2400">
          <a:solidFill>
            <a:schemeClr val="tx1"/>
          </a:solidFill>
          <a:latin typeface="+mn-lt"/>
          <a:ea typeface="ＭＳ Ｐゴシック" pitchFamily="34" charset="-128"/>
          <a:cs typeface="+mn-cs"/>
        </a:defRPr>
      </a:lvl1pPr>
      <a:lvl2pPr marL="571500" indent="-228600" algn="l" rtl="0" eaLnBrk="0" fontAlgn="base" hangingPunct="0">
        <a:spcBef>
          <a:spcPct val="30000"/>
        </a:spcBef>
        <a:spcAft>
          <a:spcPct val="0"/>
        </a:spcAft>
        <a:buFont typeface="Arial" charset="0"/>
        <a:buChar char="–"/>
        <a:defRPr sz="2000">
          <a:solidFill>
            <a:schemeClr val="tx1"/>
          </a:solidFill>
          <a:latin typeface="+mn-lt"/>
          <a:ea typeface="ＭＳ Ｐゴシック" pitchFamily="34" charset="-128"/>
        </a:defRPr>
      </a:lvl2pPr>
      <a:lvl3pPr marL="857250" indent="-171450" algn="l" rtl="0" eaLnBrk="0" fontAlgn="base" hangingPunct="0">
        <a:spcBef>
          <a:spcPct val="25000"/>
        </a:spcBef>
        <a:spcAft>
          <a:spcPct val="0"/>
        </a:spcAft>
        <a:buChar char="•"/>
        <a:defRPr sz="2400">
          <a:solidFill>
            <a:schemeClr val="tx1"/>
          </a:solidFill>
          <a:latin typeface="+mn-lt"/>
          <a:ea typeface="ＭＳ Ｐゴシック" pitchFamily="34" charset="-128"/>
        </a:defRPr>
      </a:lvl3pPr>
      <a:lvl4pPr marL="1143000" indent="-171450" algn="l" rtl="0" eaLnBrk="0" fontAlgn="base" hangingPunct="0">
        <a:spcBef>
          <a:spcPct val="20000"/>
        </a:spcBef>
        <a:spcAft>
          <a:spcPct val="0"/>
        </a:spcAft>
        <a:buFont typeface="Arial" charset="0"/>
        <a:buChar char="–"/>
        <a:defRPr sz="1600">
          <a:solidFill>
            <a:schemeClr val="tx1"/>
          </a:solidFill>
          <a:latin typeface="+mn-lt"/>
          <a:ea typeface="ＭＳ Ｐゴシック" pitchFamily="34" charset="-128"/>
        </a:defRPr>
      </a:lvl4pPr>
      <a:lvl5pPr marL="1485900" indent="-228600" algn="l" rtl="0" eaLnBrk="0" fontAlgn="base" hangingPunct="0">
        <a:spcBef>
          <a:spcPct val="20000"/>
        </a:spcBef>
        <a:spcAft>
          <a:spcPct val="0"/>
        </a:spcAft>
        <a:buChar char="•"/>
        <a:defRPr sz="1400">
          <a:solidFill>
            <a:schemeClr val="tx1"/>
          </a:solidFill>
          <a:latin typeface="+mn-lt"/>
          <a:ea typeface="ＭＳ Ｐゴシック" pitchFamily="34" charset="-128"/>
        </a:defRPr>
      </a:lvl5pPr>
      <a:lvl6pPr marL="1943100" indent="-228600" algn="l" rtl="0" fontAlgn="base">
        <a:spcBef>
          <a:spcPct val="20000"/>
        </a:spcBef>
        <a:spcAft>
          <a:spcPct val="0"/>
        </a:spcAft>
        <a:buChar char="•"/>
        <a:defRPr sz="1400">
          <a:solidFill>
            <a:schemeClr val="tx1"/>
          </a:solidFill>
          <a:latin typeface="+mn-lt"/>
        </a:defRPr>
      </a:lvl6pPr>
      <a:lvl7pPr marL="2400300" indent="-228600" algn="l" rtl="0" fontAlgn="base">
        <a:spcBef>
          <a:spcPct val="20000"/>
        </a:spcBef>
        <a:spcAft>
          <a:spcPct val="0"/>
        </a:spcAft>
        <a:buChar char="•"/>
        <a:defRPr sz="1400">
          <a:solidFill>
            <a:schemeClr val="tx1"/>
          </a:solidFill>
          <a:latin typeface="+mn-lt"/>
        </a:defRPr>
      </a:lvl7pPr>
      <a:lvl8pPr marL="2857500" indent="-228600" algn="l" rtl="0" fontAlgn="base">
        <a:spcBef>
          <a:spcPct val="20000"/>
        </a:spcBef>
        <a:spcAft>
          <a:spcPct val="0"/>
        </a:spcAft>
        <a:buChar char="•"/>
        <a:defRPr sz="1400">
          <a:solidFill>
            <a:schemeClr val="tx1"/>
          </a:solidFill>
          <a:latin typeface="+mn-lt"/>
        </a:defRPr>
      </a:lvl8pPr>
      <a:lvl9pPr marL="33147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909" name="Text Box 21"/>
          <p:cNvSpPr txBox="1">
            <a:spLocks noChangeArrowheads="1"/>
          </p:cNvSpPr>
          <p:nvPr/>
        </p:nvSpPr>
        <p:spPr bwMode="auto">
          <a:xfrm>
            <a:off x="336550" y="1530350"/>
            <a:ext cx="2162175" cy="457200"/>
          </a:xfrm>
          <a:prstGeom prst="rect">
            <a:avLst/>
          </a:prstGeom>
          <a:noFill/>
          <a:ln w="9525">
            <a:noFill/>
            <a:miter lim="800000"/>
            <a:headEnd/>
            <a:tailEnd/>
          </a:ln>
          <a:effectLst/>
        </p:spPr>
        <p:txBody>
          <a:bodyPr>
            <a:spAutoFit/>
          </a:bodyPr>
          <a:lstStyle/>
          <a:p>
            <a:pPr marL="228600" indent="-228600">
              <a:spcBef>
                <a:spcPct val="50000"/>
              </a:spcBef>
              <a:buClr>
                <a:srgbClr val="FF8000"/>
              </a:buClr>
              <a:buFontTx/>
              <a:buChar char="•"/>
              <a:defRPr/>
            </a:pPr>
            <a:endParaRPr lang="en-US" sz="2400">
              <a:solidFill>
                <a:srgbClr val="4B4B4B"/>
              </a:solidFill>
            </a:endParaRPr>
          </a:p>
        </p:txBody>
      </p:sp>
      <p:pic>
        <p:nvPicPr>
          <p:cNvPr id="1027" name="Picture 18" descr="TR_SlideLogo_BW600"/>
          <p:cNvPicPr>
            <a:picLocks noChangeAspect="1" noChangeArrowheads="1"/>
          </p:cNvPicPr>
          <p:nvPr/>
        </p:nvPicPr>
        <p:blipFill>
          <a:blip r:embed="rId14" cstate="print"/>
          <a:srcRect/>
          <a:stretch>
            <a:fillRect/>
          </a:stretch>
        </p:blipFill>
        <p:spPr bwMode="auto">
          <a:xfrm>
            <a:off x="371475" y="6323013"/>
            <a:ext cx="1652588" cy="536575"/>
          </a:xfrm>
          <a:prstGeom prst="rect">
            <a:avLst/>
          </a:prstGeom>
          <a:noFill/>
          <a:ln w="9525">
            <a:noFill/>
            <a:miter lim="800000"/>
            <a:headEnd/>
            <a:tailEnd/>
          </a:ln>
        </p:spPr>
      </p:pic>
      <p:sp>
        <p:nvSpPr>
          <p:cNvPr id="37893" name="Rectangle 5"/>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a:solidFill>
                  <a:schemeClr val="bg1"/>
                </a:solidFill>
                <a:latin typeface="Arial" charset="0"/>
              </a:defRPr>
            </a:lvl1pPr>
          </a:lstStyle>
          <a:p>
            <a:pPr>
              <a:defRPr/>
            </a:pPr>
            <a:endParaRPr lang="en-US">
              <a:solidFill>
                <a:srgbClr val="FFFFFF"/>
              </a:solidFill>
            </a:endParaRPr>
          </a:p>
        </p:txBody>
      </p:sp>
      <p:sp>
        <p:nvSpPr>
          <p:cNvPr id="37894" name="Rectangle 6"/>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a:latin typeface="Arial" charset="0"/>
              </a:defRPr>
            </a:lvl1pPr>
          </a:lstStyle>
          <a:p>
            <a:pPr>
              <a:defRPr/>
            </a:pPr>
            <a:fld id="{FBF82347-3D81-4853-B9DF-17C5BA31F929}" type="slidenum">
              <a:rPr lang="en-US">
                <a:solidFill>
                  <a:srgbClr val="4B4B4B"/>
                </a:solidFill>
              </a:rPr>
              <a:pPr>
                <a:defRPr/>
              </a:pPr>
              <a:t>‹#›</a:t>
            </a:fld>
            <a:endParaRPr lang="en-US">
              <a:solidFill>
                <a:srgbClr val="4B4B4B"/>
              </a:solidFill>
            </a:endParaRPr>
          </a:p>
        </p:txBody>
      </p:sp>
      <p:sp>
        <p:nvSpPr>
          <p:cNvPr id="1030" name="Rectangle 14"/>
          <p:cNvSpPr>
            <a:spLocks noGrp="1" noChangeArrowheads="1"/>
          </p:cNvSpPr>
          <p:nvPr>
            <p:ph type="title"/>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31" name="Rectangle 15"/>
          <p:cNvSpPr>
            <a:spLocks noGrp="1" noChangeArrowheads="1"/>
          </p:cNvSpPr>
          <p:nvPr>
            <p:ph type="body" idx="1"/>
          </p:nvPr>
        </p:nvSpPr>
        <p:spPr bwMode="auto">
          <a:xfrm>
            <a:off x="917575"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17" descr="slideMaster_Logo600"/>
          <p:cNvPicPr>
            <a:picLocks noChangeAspect="1" noChangeArrowheads="1"/>
          </p:cNvPicPr>
          <p:nvPr/>
        </p:nvPicPr>
        <p:blipFill>
          <a:blip r:embed="rId15" cstate="print"/>
          <a:srcRect/>
          <a:stretch>
            <a:fillRect/>
          </a:stretch>
        </p:blipFill>
        <p:spPr bwMode="hidden">
          <a:xfrm>
            <a:off x="371475" y="6323013"/>
            <a:ext cx="1644650" cy="528637"/>
          </a:xfrm>
          <a:prstGeom prst="rect">
            <a:avLst/>
          </a:prstGeom>
          <a:noFill/>
          <a:ln w="9525">
            <a:noFill/>
            <a:miter lim="800000"/>
            <a:headEnd/>
            <a:tailEnd/>
          </a:ln>
        </p:spPr>
      </p:pic>
      <p:sp>
        <p:nvSpPr>
          <p:cNvPr id="37907" name="Line 19"/>
          <p:cNvSpPr>
            <a:spLocks noChangeShapeType="1"/>
          </p:cNvSpPr>
          <p:nvPr/>
        </p:nvSpPr>
        <p:spPr bwMode="auto">
          <a:xfrm>
            <a:off x="917575" y="1365250"/>
            <a:ext cx="7369175" cy="0"/>
          </a:xfrm>
          <a:prstGeom prst="line">
            <a:avLst/>
          </a:prstGeom>
          <a:noFill/>
          <a:ln w="24130" cap="rnd">
            <a:solidFill>
              <a:schemeClr val="tx1"/>
            </a:solidFill>
            <a:prstDash val="sysDot"/>
            <a:round/>
            <a:headEnd/>
            <a:tailEnd/>
          </a:ln>
          <a:effectLst/>
        </p:spPr>
        <p:txBody>
          <a:bodyPr/>
          <a:lstStyle/>
          <a:p>
            <a:pPr>
              <a:spcBef>
                <a:spcPct val="50000"/>
              </a:spcBef>
              <a:defRPr/>
            </a:pPr>
            <a:endParaRPr lang="en-US" sz="2400">
              <a:solidFill>
                <a:srgbClr val="4B4B4B"/>
              </a:solidFill>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0" fontAlgn="base" hangingPunct="0">
        <a:spcBef>
          <a:spcPct val="30000"/>
        </a:spcBef>
        <a:spcAft>
          <a:spcPct val="0"/>
        </a:spcAft>
        <a:buClr>
          <a:schemeClr val="tx2"/>
        </a:buClr>
        <a:buFont typeface="Arial" pitchFamily="34" charset="0"/>
        <a:buChar char="–"/>
        <a:defRPr sz="2000">
          <a:solidFill>
            <a:schemeClr val="tx1"/>
          </a:solidFill>
          <a:latin typeface="+mn-lt"/>
        </a:defRPr>
      </a:lvl2pPr>
      <a:lvl3pPr marL="914400" indent="-171450" algn="l" rtl="0" eaLnBrk="0" fontAlgn="base" hangingPunct="0">
        <a:spcBef>
          <a:spcPct val="25000"/>
        </a:spcBef>
        <a:spcAft>
          <a:spcPct val="0"/>
        </a:spcAft>
        <a:buClr>
          <a:schemeClr val="tx2"/>
        </a:buClr>
        <a:buChar char="•"/>
        <a:defRPr sz="2400">
          <a:solidFill>
            <a:schemeClr val="tx1"/>
          </a:solidFill>
          <a:latin typeface="+mn-lt"/>
        </a:defRPr>
      </a:lvl3pPr>
      <a:lvl4pPr marL="1257300" indent="-228600" algn="l" rtl="0" eaLnBrk="0" fontAlgn="base" hangingPunct="0">
        <a:spcBef>
          <a:spcPct val="20000"/>
        </a:spcBef>
        <a:spcAft>
          <a:spcPct val="0"/>
        </a:spcAft>
        <a:buClr>
          <a:schemeClr val="tx2"/>
        </a:buClr>
        <a:buFont typeface="Arial" pitchFamily="34"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909" name="Text Box 21"/>
          <p:cNvSpPr txBox="1">
            <a:spLocks noChangeArrowheads="1"/>
          </p:cNvSpPr>
          <p:nvPr/>
        </p:nvSpPr>
        <p:spPr bwMode="auto">
          <a:xfrm>
            <a:off x="336550" y="1530350"/>
            <a:ext cx="2162175" cy="457200"/>
          </a:xfrm>
          <a:prstGeom prst="rect">
            <a:avLst/>
          </a:prstGeom>
          <a:noFill/>
          <a:ln w="9525">
            <a:noFill/>
            <a:miter lim="800000"/>
            <a:headEnd/>
            <a:tailEnd/>
          </a:ln>
          <a:effectLst/>
        </p:spPr>
        <p:txBody>
          <a:bodyPr>
            <a:spAutoFit/>
          </a:bodyPr>
          <a:lstStyle/>
          <a:p>
            <a:pPr marL="228600" indent="-228600">
              <a:spcBef>
                <a:spcPct val="50000"/>
              </a:spcBef>
              <a:buClr>
                <a:srgbClr val="FF8000"/>
              </a:buClr>
              <a:buFontTx/>
              <a:buChar char="•"/>
              <a:defRPr/>
            </a:pPr>
            <a:endParaRPr lang="en-US" sz="2400">
              <a:solidFill>
                <a:srgbClr val="4B4B4B"/>
              </a:solidFill>
            </a:endParaRPr>
          </a:p>
        </p:txBody>
      </p:sp>
      <p:pic>
        <p:nvPicPr>
          <p:cNvPr id="1027" name="Picture 18" descr="TR_SlideLogo_BW600"/>
          <p:cNvPicPr>
            <a:picLocks noChangeAspect="1" noChangeArrowheads="1"/>
          </p:cNvPicPr>
          <p:nvPr/>
        </p:nvPicPr>
        <p:blipFill>
          <a:blip r:embed="rId14" cstate="print"/>
          <a:srcRect/>
          <a:stretch>
            <a:fillRect/>
          </a:stretch>
        </p:blipFill>
        <p:spPr bwMode="auto">
          <a:xfrm>
            <a:off x="371475" y="6323013"/>
            <a:ext cx="1652588" cy="536575"/>
          </a:xfrm>
          <a:prstGeom prst="rect">
            <a:avLst/>
          </a:prstGeom>
          <a:noFill/>
          <a:ln w="9525">
            <a:noFill/>
            <a:miter lim="800000"/>
            <a:headEnd/>
            <a:tailEnd/>
          </a:ln>
        </p:spPr>
      </p:pic>
      <p:sp>
        <p:nvSpPr>
          <p:cNvPr id="37893" name="Rectangle 5"/>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a:solidFill>
                  <a:schemeClr val="bg1"/>
                </a:solidFill>
                <a:latin typeface="Arial" charset="0"/>
              </a:defRPr>
            </a:lvl1pPr>
          </a:lstStyle>
          <a:p>
            <a:pPr>
              <a:defRPr/>
            </a:pPr>
            <a:endParaRPr lang="en-US">
              <a:solidFill>
                <a:srgbClr val="FFFFFF"/>
              </a:solidFill>
            </a:endParaRPr>
          </a:p>
        </p:txBody>
      </p:sp>
      <p:sp>
        <p:nvSpPr>
          <p:cNvPr id="37894" name="Rectangle 6"/>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a:latin typeface="Arial" charset="0"/>
              </a:defRPr>
            </a:lvl1pPr>
          </a:lstStyle>
          <a:p>
            <a:pPr>
              <a:defRPr/>
            </a:pPr>
            <a:fld id="{FBF82347-3D81-4853-B9DF-17C5BA31F929}" type="slidenum">
              <a:rPr lang="en-US">
                <a:solidFill>
                  <a:srgbClr val="4B4B4B"/>
                </a:solidFill>
              </a:rPr>
              <a:pPr>
                <a:defRPr/>
              </a:pPr>
              <a:t>‹#›</a:t>
            </a:fld>
            <a:endParaRPr lang="en-US">
              <a:solidFill>
                <a:srgbClr val="4B4B4B"/>
              </a:solidFill>
            </a:endParaRPr>
          </a:p>
        </p:txBody>
      </p:sp>
      <p:sp>
        <p:nvSpPr>
          <p:cNvPr id="1030" name="Rectangle 14"/>
          <p:cNvSpPr>
            <a:spLocks noGrp="1" noChangeArrowheads="1"/>
          </p:cNvSpPr>
          <p:nvPr>
            <p:ph type="title"/>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31" name="Rectangle 15"/>
          <p:cNvSpPr>
            <a:spLocks noGrp="1" noChangeArrowheads="1"/>
          </p:cNvSpPr>
          <p:nvPr>
            <p:ph type="body" idx="1"/>
          </p:nvPr>
        </p:nvSpPr>
        <p:spPr bwMode="auto">
          <a:xfrm>
            <a:off x="917575"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17" descr="slideMaster_Logo600"/>
          <p:cNvPicPr>
            <a:picLocks noChangeAspect="1" noChangeArrowheads="1"/>
          </p:cNvPicPr>
          <p:nvPr/>
        </p:nvPicPr>
        <p:blipFill>
          <a:blip r:embed="rId15" cstate="print"/>
          <a:srcRect/>
          <a:stretch>
            <a:fillRect/>
          </a:stretch>
        </p:blipFill>
        <p:spPr bwMode="hidden">
          <a:xfrm>
            <a:off x="371475" y="6323013"/>
            <a:ext cx="1644650" cy="528637"/>
          </a:xfrm>
          <a:prstGeom prst="rect">
            <a:avLst/>
          </a:prstGeom>
          <a:noFill/>
          <a:ln w="9525">
            <a:noFill/>
            <a:miter lim="800000"/>
            <a:headEnd/>
            <a:tailEnd/>
          </a:ln>
        </p:spPr>
      </p:pic>
      <p:sp>
        <p:nvSpPr>
          <p:cNvPr id="37907" name="Line 19"/>
          <p:cNvSpPr>
            <a:spLocks noChangeShapeType="1"/>
          </p:cNvSpPr>
          <p:nvPr/>
        </p:nvSpPr>
        <p:spPr bwMode="auto">
          <a:xfrm>
            <a:off x="917575" y="1365250"/>
            <a:ext cx="7369175" cy="0"/>
          </a:xfrm>
          <a:prstGeom prst="line">
            <a:avLst/>
          </a:prstGeom>
          <a:noFill/>
          <a:ln w="24130" cap="rnd">
            <a:solidFill>
              <a:schemeClr val="tx1"/>
            </a:solidFill>
            <a:prstDash val="sysDot"/>
            <a:round/>
            <a:headEnd/>
            <a:tailEnd/>
          </a:ln>
          <a:effectLst/>
        </p:spPr>
        <p:txBody>
          <a:bodyPr/>
          <a:lstStyle/>
          <a:p>
            <a:pPr>
              <a:spcBef>
                <a:spcPct val="50000"/>
              </a:spcBef>
              <a:defRPr/>
            </a:pPr>
            <a:endParaRPr lang="en-US" sz="2400">
              <a:solidFill>
                <a:srgbClr val="4B4B4B"/>
              </a:solidFill>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0" fontAlgn="base" hangingPunct="0">
        <a:spcBef>
          <a:spcPct val="30000"/>
        </a:spcBef>
        <a:spcAft>
          <a:spcPct val="0"/>
        </a:spcAft>
        <a:buClr>
          <a:schemeClr val="tx2"/>
        </a:buClr>
        <a:buFont typeface="Arial" pitchFamily="34" charset="0"/>
        <a:buChar char="–"/>
        <a:defRPr sz="2000">
          <a:solidFill>
            <a:schemeClr val="tx1"/>
          </a:solidFill>
          <a:latin typeface="+mn-lt"/>
        </a:defRPr>
      </a:lvl2pPr>
      <a:lvl3pPr marL="914400" indent="-171450" algn="l" rtl="0" eaLnBrk="0" fontAlgn="base" hangingPunct="0">
        <a:spcBef>
          <a:spcPct val="25000"/>
        </a:spcBef>
        <a:spcAft>
          <a:spcPct val="0"/>
        </a:spcAft>
        <a:buClr>
          <a:schemeClr val="tx2"/>
        </a:buClr>
        <a:buChar char="•"/>
        <a:defRPr sz="2400">
          <a:solidFill>
            <a:schemeClr val="tx1"/>
          </a:solidFill>
          <a:latin typeface="+mn-lt"/>
        </a:defRPr>
      </a:lvl3pPr>
      <a:lvl4pPr marL="1257300" indent="-228600" algn="l" rtl="0" eaLnBrk="0" fontAlgn="base" hangingPunct="0">
        <a:spcBef>
          <a:spcPct val="20000"/>
        </a:spcBef>
        <a:spcAft>
          <a:spcPct val="0"/>
        </a:spcAft>
        <a:buClr>
          <a:schemeClr val="tx2"/>
        </a:buClr>
        <a:buFont typeface="Arial" pitchFamily="34"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21"/>
          <p:cNvSpPr txBox="1">
            <a:spLocks noChangeArrowheads="1"/>
          </p:cNvSpPr>
          <p:nvPr/>
        </p:nvSpPr>
        <p:spPr bwMode="auto">
          <a:xfrm>
            <a:off x="336550" y="1530350"/>
            <a:ext cx="2162175" cy="457200"/>
          </a:xfrm>
          <a:prstGeom prst="rect">
            <a:avLst/>
          </a:prstGeom>
          <a:noFill/>
          <a:ln>
            <a:noFill/>
          </a:ln>
          <a:extLst/>
        </p:spPr>
        <p:txBody>
          <a:bodyPr>
            <a:spAutoFit/>
          </a:bodyPr>
          <a:lstStyle>
            <a:lvl1pPr marL="2286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FF8000"/>
              </a:buClr>
              <a:buFontTx/>
              <a:buChar char="•"/>
              <a:defRPr/>
            </a:pPr>
            <a:endParaRPr lang="en-US" smtClean="0">
              <a:solidFill>
                <a:srgbClr val="4B4B4B"/>
              </a:solidFill>
            </a:endParaRPr>
          </a:p>
        </p:txBody>
      </p:sp>
      <p:pic>
        <p:nvPicPr>
          <p:cNvPr id="1027" name="Picture 18" descr="TR_SlideLogo_BW600"/>
          <p:cNvPicPr>
            <a:picLocks noChangeAspect="1" noChangeArrowheads="1"/>
          </p:cNvPicPr>
          <p:nvPr/>
        </p:nvPicPr>
        <p:blipFill>
          <a:blip r:embed="rId14" cstate="print"/>
          <a:srcRect/>
          <a:stretch>
            <a:fillRect/>
          </a:stretch>
        </p:blipFill>
        <p:spPr bwMode="auto">
          <a:xfrm>
            <a:off x="371475" y="6323013"/>
            <a:ext cx="1652588" cy="536575"/>
          </a:xfrm>
          <a:prstGeom prst="rect">
            <a:avLst/>
          </a:prstGeom>
          <a:noFill/>
          <a:ln w="9525">
            <a:noFill/>
            <a:miter lim="800000"/>
            <a:headEnd/>
            <a:tailEnd/>
          </a:ln>
        </p:spPr>
      </p:pic>
      <p:sp>
        <p:nvSpPr>
          <p:cNvPr id="37893" name="Rectangle 5"/>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a:solidFill>
                  <a:schemeClr val="bg1"/>
                </a:solidFill>
                <a:latin typeface="Arial" charset="0"/>
                <a:ea typeface="+mn-ea"/>
                <a:cs typeface="+mn-cs"/>
              </a:defRPr>
            </a:lvl1pPr>
          </a:lstStyle>
          <a:p>
            <a:pPr>
              <a:defRPr/>
            </a:pPr>
            <a:endParaRPr lang="en-US">
              <a:solidFill>
                <a:srgbClr val="FFFFFF"/>
              </a:solidFill>
            </a:endParaRPr>
          </a:p>
        </p:txBody>
      </p:sp>
      <p:sp>
        <p:nvSpPr>
          <p:cNvPr id="37894" name="Rectangle 6"/>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atin typeface="Arial" pitchFamily="34" charset="0"/>
                <a:cs typeface="Arial" pitchFamily="34" charset="0"/>
              </a:defRPr>
            </a:lvl1pPr>
          </a:lstStyle>
          <a:p>
            <a:pPr>
              <a:defRPr/>
            </a:pPr>
            <a:fld id="{2DF48F6D-7F8D-404C-9778-4BBA66AC953B}" type="slidenum">
              <a:rPr lang="en-US">
                <a:solidFill>
                  <a:srgbClr val="4B4B4B"/>
                </a:solidFill>
                <a:ea typeface="ＭＳ Ｐゴシック" pitchFamily="34" charset="-128"/>
              </a:rPr>
              <a:pPr>
                <a:defRPr/>
              </a:pPr>
              <a:t>‹#›</a:t>
            </a:fld>
            <a:endParaRPr lang="en-US">
              <a:solidFill>
                <a:srgbClr val="4B4B4B"/>
              </a:solidFill>
              <a:ea typeface="ＭＳ Ｐゴシック" pitchFamily="34" charset="-128"/>
            </a:endParaRPr>
          </a:p>
        </p:txBody>
      </p:sp>
      <p:sp>
        <p:nvSpPr>
          <p:cNvPr id="1030" name="Rectangle 14"/>
          <p:cNvSpPr>
            <a:spLocks noGrp="1" noChangeArrowheads="1"/>
          </p:cNvSpPr>
          <p:nvPr>
            <p:ph type="title"/>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31" name="Rectangle 15"/>
          <p:cNvSpPr>
            <a:spLocks noGrp="1" noChangeArrowheads="1"/>
          </p:cNvSpPr>
          <p:nvPr>
            <p:ph type="body" idx="1"/>
          </p:nvPr>
        </p:nvSpPr>
        <p:spPr bwMode="auto">
          <a:xfrm>
            <a:off x="917575"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17" descr="slideMaster_Logo600"/>
          <p:cNvPicPr>
            <a:picLocks noChangeAspect="1" noChangeArrowheads="1"/>
          </p:cNvPicPr>
          <p:nvPr/>
        </p:nvPicPr>
        <p:blipFill>
          <a:blip r:embed="rId15" cstate="print"/>
          <a:srcRect/>
          <a:stretch>
            <a:fillRect/>
          </a:stretch>
        </p:blipFill>
        <p:spPr bwMode="hidden">
          <a:xfrm>
            <a:off x="371475" y="6323013"/>
            <a:ext cx="1644650" cy="528637"/>
          </a:xfrm>
          <a:prstGeom prst="rect">
            <a:avLst/>
          </a:prstGeom>
          <a:noFill/>
          <a:ln w="9525">
            <a:noFill/>
            <a:miter lim="800000"/>
            <a:headEnd/>
            <a:tailEnd/>
          </a:ln>
        </p:spPr>
      </p:pic>
      <p:sp>
        <p:nvSpPr>
          <p:cNvPr id="1033" name="Line 19"/>
          <p:cNvSpPr>
            <a:spLocks noChangeShapeType="1"/>
          </p:cNvSpPr>
          <p:nvPr/>
        </p:nvSpPr>
        <p:spPr bwMode="auto">
          <a:xfrm>
            <a:off x="917575" y="1365250"/>
            <a:ext cx="7369175" cy="0"/>
          </a:xfrm>
          <a:prstGeom prst="line">
            <a:avLst/>
          </a:prstGeom>
          <a:noFill/>
          <a:ln w="24130" cap="rnd">
            <a:solidFill>
              <a:schemeClr val="tx1"/>
            </a:solidFill>
            <a:prstDash val="sysDot"/>
            <a:round/>
            <a:headEnd/>
            <a:tailEnd/>
          </a:ln>
        </p:spPr>
        <p:txBody>
          <a:bodyPr/>
          <a:lstStyle/>
          <a:p>
            <a:pPr>
              <a:defRPr/>
            </a:pPr>
            <a:endParaRPr lang="en-US" sz="2400">
              <a:solidFill>
                <a:srgbClr val="4B4B4B"/>
              </a:solidFill>
              <a:latin typeface="Arial"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hdr="0" ftr="0" dt="0"/>
  <p:txStyles>
    <p:titleStyle>
      <a:lvl1pPr algn="l" rtl="0" eaLnBrk="0" fontAlgn="base" hangingPunct="0">
        <a:lnSpc>
          <a:spcPct val="90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ＭＳ Ｐゴシック" charset="0"/>
          <a:cs typeface="ＭＳ Ｐゴシック" charset="0"/>
        </a:defRPr>
      </a:lvl1pPr>
      <a:lvl2pPr marL="628650" indent="-285750" algn="l" rtl="0" eaLnBrk="0" fontAlgn="base" hangingPunct="0">
        <a:spcBef>
          <a:spcPct val="30000"/>
        </a:spcBef>
        <a:spcAft>
          <a:spcPct val="0"/>
        </a:spcAft>
        <a:buClr>
          <a:schemeClr val="tx2"/>
        </a:buClr>
        <a:buFont typeface="Arial" charset="0"/>
        <a:buChar char="–"/>
        <a:defRPr sz="2000">
          <a:solidFill>
            <a:schemeClr val="tx1"/>
          </a:solidFill>
          <a:latin typeface="+mn-lt"/>
          <a:ea typeface="ＭＳ Ｐゴシック" charset="0"/>
        </a:defRPr>
      </a:lvl2pPr>
      <a:lvl3pPr marL="914400" indent="-171450" algn="l" rtl="0" eaLnBrk="0" fontAlgn="base" hangingPunct="0">
        <a:spcBef>
          <a:spcPct val="25000"/>
        </a:spcBef>
        <a:spcAft>
          <a:spcPct val="0"/>
        </a:spcAft>
        <a:buClr>
          <a:schemeClr val="tx2"/>
        </a:buClr>
        <a:buChar char="•"/>
        <a:defRPr sz="2400">
          <a:solidFill>
            <a:schemeClr val="tx1"/>
          </a:solidFill>
          <a:latin typeface="+mn-lt"/>
          <a:ea typeface="ＭＳ Ｐゴシック" charset="0"/>
        </a:defRPr>
      </a:lvl3pPr>
      <a:lvl4pPr marL="1257300" indent="-228600" algn="l" rtl="0" eaLnBrk="0" fontAlgn="base" hangingPunct="0">
        <a:spcBef>
          <a:spcPct val="20000"/>
        </a:spcBef>
        <a:spcAft>
          <a:spcPct val="0"/>
        </a:spcAft>
        <a:buClr>
          <a:schemeClr val="tx2"/>
        </a:buClr>
        <a:buFont typeface="Arial" charset="0"/>
        <a:buChar char="–"/>
        <a:defRPr sz="1600">
          <a:solidFill>
            <a:schemeClr val="tx1"/>
          </a:solidFill>
          <a:latin typeface="+mn-lt"/>
          <a:ea typeface="ＭＳ Ｐゴシック" charset="0"/>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ea typeface="ＭＳ Ｐゴシック" charset="0"/>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36550" y="1530350"/>
            <a:ext cx="2162175" cy="457200"/>
          </a:xfrm>
          <a:prstGeom prst="rect">
            <a:avLst/>
          </a:prstGeom>
          <a:noFill/>
          <a:ln w="9525">
            <a:noFill/>
            <a:miter lim="800000"/>
            <a:headEnd/>
            <a:tailEnd/>
          </a:ln>
          <a:effectLst/>
        </p:spPr>
        <p:txBody>
          <a:bodyPr>
            <a:spAutoFit/>
          </a:bodyPr>
          <a:lstStyle/>
          <a:p>
            <a:pPr marL="228600" indent="-228600" fontAlgn="auto">
              <a:spcBef>
                <a:spcPct val="50000"/>
              </a:spcBef>
              <a:spcAft>
                <a:spcPts val="0"/>
              </a:spcAft>
              <a:buClr>
                <a:srgbClr val="FF8000"/>
              </a:buClr>
              <a:buFontTx/>
              <a:buChar char="•"/>
            </a:pPr>
            <a:endParaRPr lang="en-US" sz="2400">
              <a:solidFill>
                <a:srgbClr val="4B4B4B"/>
              </a:solidFill>
              <a:latin typeface="Arial"/>
              <a:ea typeface="ＭＳ Ｐゴシック" charset="0"/>
            </a:endParaRPr>
          </a:p>
        </p:txBody>
      </p:sp>
      <p:pic>
        <p:nvPicPr>
          <p:cNvPr id="15363" name="Picture 3" descr="TR_SlideLogo_BW600"/>
          <p:cNvPicPr>
            <a:picLocks noChangeAspect="1" noChangeArrowheads="1"/>
          </p:cNvPicPr>
          <p:nvPr/>
        </p:nvPicPr>
        <p:blipFill>
          <a:blip r:embed="rId13" cstate="print"/>
          <a:srcRect/>
          <a:stretch>
            <a:fillRect/>
          </a:stretch>
        </p:blipFill>
        <p:spPr bwMode="auto">
          <a:xfrm>
            <a:off x="371475" y="6323013"/>
            <a:ext cx="1652588" cy="536575"/>
          </a:xfrm>
          <a:prstGeom prst="rect">
            <a:avLst/>
          </a:prstGeom>
          <a:noFill/>
        </p:spPr>
      </p:pic>
      <p:sp>
        <p:nvSpPr>
          <p:cNvPr id="15364" name="Rectangle 4"/>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solidFill>
                  <a:schemeClr val="bg1"/>
                </a:solidFill>
              </a:defRPr>
            </a:lvl1pPr>
          </a:lstStyle>
          <a:p>
            <a:pPr fontAlgn="auto">
              <a:spcBef>
                <a:spcPts val="0"/>
              </a:spcBef>
              <a:spcAft>
                <a:spcPts val="0"/>
              </a:spcAft>
            </a:pPr>
            <a:endParaRPr lang="en-GB">
              <a:solidFill>
                <a:srgbClr val="FFFFFF"/>
              </a:solidFill>
              <a:latin typeface="Arial"/>
              <a:ea typeface="ＭＳ Ｐゴシック" charset="0"/>
            </a:endParaRPr>
          </a:p>
        </p:txBody>
      </p:sp>
      <p:sp>
        <p:nvSpPr>
          <p:cNvPr id="15365" name="Rectangle 5"/>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pPr fontAlgn="auto">
              <a:spcBef>
                <a:spcPts val="0"/>
              </a:spcBef>
              <a:spcAft>
                <a:spcPts val="0"/>
              </a:spcAft>
            </a:pPr>
            <a:fld id="{207B7A8E-51EC-4283-88C4-4F56076E4736}" type="slidenum">
              <a:rPr lang="en-GB" smtClean="0">
                <a:solidFill>
                  <a:srgbClr val="4B4B4B"/>
                </a:solidFill>
                <a:latin typeface="Arial"/>
                <a:ea typeface="ＭＳ Ｐゴシック" charset="0"/>
              </a:rPr>
              <a:pPr fontAlgn="auto">
                <a:spcBef>
                  <a:spcPts val="0"/>
                </a:spcBef>
                <a:spcAft>
                  <a:spcPts val="0"/>
                </a:spcAft>
              </a:pPr>
              <a:t>‹#›</a:t>
            </a:fld>
            <a:endParaRPr lang="en-GB">
              <a:solidFill>
                <a:srgbClr val="4B4B4B"/>
              </a:solidFill>
              <a:latin typeface="Arial"/>
              <a:ea typeface="ＭＳ Ｐゴシック" charset="0"/>
            </a:endParaRPr>
          </a:p>
        </p:txBody>
      </p:sp>
      <p:sp>
        <p:nvSpPr>
          <p:cNvPr id="15366" name="Rectangle 6"/>
          <p:cNvSpPr>
            <a:spLocks noGrp="1" noChangeArrowheads="1"/>
          </p:cNvSpPr>
          <p:nvPr>
            <p:ph type="title"/>
          </p:nvPr>
        </p:nvSpPr>
        <p:spPr bwMode="auto">
          <a:xfrm>
            <a:off x="917575" y="506413"/>
            <a:ext cx="7369175" cy="8366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15367" name="Rectangle 7"/>
          <p:cNvSpPr>
            <a:spLocks noGrp="1" noChangeArrowheads="1"/>
          </p:cNvSpPr>
          <p:nvPr>
            <p:ph type="body" idx="1"/>
          </p:nvPr>
        </p:nvSpPr>
        <p:spPr bwMode="auto">
          <a:xfrm>
            <a:off x="917575" y="1525588"/>
            <a:ext cx="7369175" cy="4570412"/>
          </a:xfrm>
          <a:prstGeom prst="rect">
            <a:avLst/>
          </a:prstGeom>
          <a:noFill/>
          <a:ln w="9525">
            <a:noFill/>
            <a:miter lim="800000"/>
            <a:headEnd/>
            <a:tailEnd/>
          </a:ln>
          <a:effectLst/>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5368" name="Picture 8" descr="slideMaster_Logo600"/>
          <p:cNvPicPr>
            <a:picLocks noChangeAspect="1" noChangeArrowheads="1"/>
          </p:cNvPicPr>
          <p:nvPr/>
        </p:nvPicPr>
        <p:blipFill>
          <a:blip r:embed="rId14" cstate="print"/>
          <a:srcRect/>
          <a:stretch>
            <a:fillRect/>
          </a:stretch>
        </p:blipFill>
        <p:spPr bwMode="hidden">
          <a:xfrm>
            <a:off x="371475" y="6323013"/>
            <a:ext cx="1644650" cy="528637"/>
          </a:xfrm>
          <a:prstGeom prst="rect">
            <a:avLst/>
          </a:prstGeom>
          <a:noFill/>
        </p:spPr>
      </p:pic>
      <p:sp>
        <p:nvSpPr>
          <p:cNvPr id="15369" name="Line 9"/>
          <p:cNvSpPr>
            <a:spLocks noChangeShapeType="1"/>
          </p:cNvSpPr>
          <p:nvPr/>
        </p:nvSpPr>
        <p:spPr bwMode="auto">
          <a:xfrm>
            <a:off x="917575" y="1365250"/>
            <a:ext cx="7369175" cy="0"/>
          </a:xfrm>
          <a:prstGeom prst="line">
            <a:avLst/>
          </a:prstGeom>
          <a:noFill/>
          <a:ln w="24130" cap="rnd">
            <a:solidFill>
              <a:schemeClr val="tx1"/>
            </a:solidFill>
            <a:prstDash val="sysDot"/>
            <a:round/>
            <a:headEnd/>
            <a:tailEnd/>
          </a:ln>
          <a:effectLst/>
        </p:spPr>
        <p:txBody>
          <a:bodyPr/>
          <a:lstStyle/>
          <a:p>
            <a:pPr fontAlgn="auto">
              <a:spcBef>
                <a:spcPts val="0"/>
              </a:spcBef>
              <a:spcAft>
                <a:spcPts val="0"/>
              </a:spcAft>
            </a:pPr>
            <a:endParaRPr lang="en-GB">
              <a:solidFill>
                <a:srgbClr val="4B4B4B"/>
              </a:solidFill>
              <a:latin typeface="Arial"/>
              <a:ea typeface="ＭＳ Ｐゴシック" charset="0"/>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rtl="0" eaLnBrk="1" fontAlgn="base" hangingPunct="1">
        <a:lnSpc>
          <a:spcPct val="90000"/>
        </a:lnSpc>
        <a:spcBef>
          <a:spcPct val="0"/>
        </a:spcBef>
        <a:spcAft>
          <a:spcPct val="0"/>
        </a:spcAft>
        <a:defRPr sz="2800">
          <a:solidFill>
            <a:schemeClr val="tx2"/>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charset="0"/>
        </a:defRPr>
      </a:lvl2pPr>
      <a:lvl3pPr algn="l" rtl="0" eaLnBrk="1" fontAlgn="base" hangingPunct="1">
        <a:lnSpc>
          <a:spcPct val="90000"/>
        </a:lnSpc>
        <a:spcBef>
          <a:spcPct val="0"/>
        </a:spcBef>
        <a:spcAft>
          <a:spcPct val="0"/>
        </a:spcAft>
        <a:defRPr sz="2800">
          <a:solidFill>
            <a:schemeClr val="tx2"/>
          </a:solidFill>
          <a:latin typeface="Arial" charset="0"/>
        </a:defRPr>
      </a:lvl3pPr>
      <a:lvl4pPr algn="l" rtl="0" eaLnBrk="1" fontAlgn="base" hangingPunct="1">
        <a:lnSpc>
          <a:spcPct val="90000"/>
        </a:lnSpc>
        <a:spcBef>
          <a:spcPct val="0"/>
        </a:spcBef>
        <a:spcAft>
          <a:spcPct val="0"/>
        </a:spcAft>
        <a:defRPr sz="2800">
          <a:solidFill>
            <a:schemeClr val="tx2"/>
          </a:solidFill>
          <a:latin typeface="Arial" charset="0"/>
        </a:defRPr>
      </a:lvl4pPr>
      <a:lvl5pPr algn="l" rtl="0" eaLnBrk="1" fontAlgn="base" hangingPunct="1">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defRPr>
      </a:lvl2pPr>
      <a:lvl3pPr marL="914400" indent="-171450" algn="l" rtl="0" eaLnBrk="1" fontAlgn="base" hangingPunct="1">
        <a:spcBef>
          <a:spcPct val="25000"/>
        </a:spcBef>
        <a:spcAft>
          <a:spcPct val="0"/>
        </a:spcAft>
        <a:buClr>
          <a:schemeClr val="tx2"/>
        </a:buClr>
        <a:buChar char="•"/>
        <a:defRPr>
          <a:solidFill>
            <a:schemeClr val="tx1"/>
          </a:solidFill>
          <a:latin typeface="+mn-lt"/>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36550" y="1530350"/>
            <a:ext cx="21621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228600" indent="-2286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Clr>
                <a:srgbClr val="FF8000"/>
              </a:buClr>
              <a:buFontTx/>
              <a:buChar char="•"/>
            </a:pPr>
            <a:endParaRPr lang="en-US" sz="2400">
              <a:solidFill>
                <a:srgbClr val="4B4B4B"/>
              </a:solidFill>
            </a:endParaRPr>
          </a:p>
        </p:txBody>
      </p:sp>
      <p:pic>
        <p:nvPicPr>
          <p:cNvPr id="15363" name="Picture 3" descr="TR_SlideLogo_BW600"/>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71475" y="6323013"/>
            <a:ext cx="1652588" cy="536575"/>
          </a:xfrm>
          <a:prstGeom prst="rect">
            <a:avLst/>
          </a:prstGeom>
          <a:noFill/>
          <a:extLst>
            <a:ext uri="{909E8E84-426E-40DD-AFC4-6F175D3DCCD1}">
              <a14:hiddenFill xmlns:a14="http://schemas.microsoft.com/office/drawing/2010/main" xmlns="">
                <a:solidFill>
                  <a:srgbClr val="FFFFFF"/>
                </a:solidFill>
              </a14:hiddenFill>
            </a:ext>
          </a:extLst>
        </p:spPr>
      </p:pic>
      <p:sp>
        <p:nvSpPr>
          <p:cNvPr id="15364" name="Rectangle 4"/>
          <p:cNvSpPr>
            <a:spLocks noGrp="1" noChangeArrowheads="1"/>
          </p:cNvSpPr>
          <p:nvPr>
            <p:ph type="ftr" sz="quarter" idx="3"/>
          </p:nvPr>
        </p:nvSpPr>
        <p:spPr bwMode="auto">
          <a:xfrm>
            <a:off x="3124200" y="6394450"/>
            <a:ext cx="5172075" cy="23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r">
              <a:defRPr sz="900">
                <a:solidFill>
                  <a:schemeClr val="bg1"/>
                </a:solidFill>
              </a:defRPr>
            </a:lvl1pPr>
          </a:lstStyle>
          <a:p>
            <a:endParaRPr lang="en-US">
              <a:solidFill>
                <a:srgbClr val="FFFFFF"/>
              </a:solidFill>
            </a:endParaRPr>
          </a:p>
        </p:txBody>
      </p:sp>
      <p:sp>
        <p:nvSpPr>
          <p:cNvPr id="15365" name="Rectangle 5"/>
          <p:cNvSpPr>
            <a:spLocks noGrp="1" noChangeArrowheads="1"/>
          </p:cNvSpPr>
          <p:nvPr>
            <p:ph type="sldNum" sz="quarter" idx="4"/>
          </p:nvPr>
        </p:nvSpPr>
        <p:spPr bwMode="auto">
          <a:xfrm>
            <a:off x="8424863" y="6394450"/>
            <a:ext cx="457200" cy="23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lvl1pPr>
          </a:lstStyle>
          <a:p>
            <a:fld id="{28827293-3AD4-4746-8174-8AA3BFC4F96F}" type="slidenum">
              <a:rPr lang="en-US">
                <a:solidFill>
                  <a:srgbClr val="4B4B4B"/>
                </a:solidFill>
              </a:rPr>
              <a:pPr/>
              <a:t>‹#›</a:t>
            </a:fld>
            <a:endParaRPr lang="en-US">
              <a:solidFill>
                <a:srgbClr val="4B4B4B"/>
              </a:solidFill>
            </a:endParaRPr>
          </a:p>
        </p:txBody>
      </p:sp>
      <p:sp>
        <p:nvSpPr>
          <p:cNvPr id="15366" name="Rectangle 6"/>
          <p:cNvSpPr>
            <a:spLocks noGrp="1" noChangeArrowheads="1"/>
          </p:cNvSpPr>
          <p:nvPr>
            <p:ph type="title"/>
          </p:nvPr>
        </p:nvSpPr>
        <p:spPr bwMode="auto">
          <a:xfrm>
            <a:off x="917575" y="506413"/>
            <a:ext cx="7369175" cy="836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5367" name="Rectangle 7"/>
          <p:cNvSpPr>
            <a:spLocks noGrp="1" noChangeArrowheads="1"/>
          </p:cNvSpPr>
          <p:nvPr>
            <p:ph type="body" idx="1"/>
          </p:nvPr>
        </p:nvSpPr>
        <p:spPr bwMode="auto">
          <a:xfrm>
            <a:off x="917575" y="1525588"/>
            <a:ext cx="7369175" cy="4570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5368" name="Picture 8" descr="slideMaster_Logo600"/>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hidden">
          <a:xfrm>
            <a:off x="371475" y="6323013"/>
            <a:ext cx="1644650" cy="528637"/>
          </a:xfrm>
          <a:prstGeom prst="rect">
            <a:avLst/>
          </a:prstGeom>
          <a:noFill/>
          <a:extLst>
            <a:ext uri="{909E8E84-426E-40DD-AFC4-6F175D3DCCD1}">
              <a14:hiddenFill xmlns:a14="http://schemas.microsoft.com/office/drawing/2010/main" xmlns="">
                <a:solidFill>
                  <a:srgbClr val="FFFFFF"/>
                </a:solidFill>
              </a14:hiddenFill>
            </a:ext>
          </a:extLst>
        </p:spPr>
      </p:pic>
      <p:sp>
        <p:nvSpPr>
          <p:cNvPr id="15369" name="Line 9"/>
          <p:cNvSpPr>
            <a:spLocks noChangeShapeType="1"/>
          </p:cNvSpPr>
          <p:nvPr/>
        </p:nvSpPr>
        <p:spPr bwMode="auto">
          <a:xfrm>
            <a:off x="917575" y="1365250"/>
            <a:ext cx="7369175" cy="0"/>
          </a:xfrm>
          <a:prstGeom prst="line">
            <a:avLst/>
          </a:prstGeom>
          <a:noFill/>
          <a:ln w="24130" cap="rnd">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rgbClr val="4B4B4B"/>
              </a:solidFill>
            </a:endParaRP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l" rtl="0" eaLnBrk="1" fontAlgn="base" hangingPunct="1">
        <a:lnSpc>
          <a:spcPct val="90000"/>
        </a:lnSpc>
        <a:spcBef>
          <a:spcPct val="0"/>
        </a:spcBef>
        <a:spcAft>
          <a:spcPct val="0"/>
        </a:spcAft>
        <a:defRPr sz="2800">
          <a:solidFill>
            <a:schemeClr val="tx2"/>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charset="0"/>
        </a:defRPr>
      </a:lvl2pPr>
      <a:lvl3pPr algn="l" rtl="0" eaLnBrk="1" fontAlgn="base" hangingPunct="1">
        <a:lnSpc>
          <a:spcPct val="90000"/>
        </a:lnSpc>
        <a:spcBef>
          <a:spcPct val="0"/>
        </a:spcBef>
        <a:spcAft>
          <a:spcPct val="0"/>
        </a:spcAft>
        <a:defRPr sz="2800">
          <a:solidFill>
            <a:schemeClr val="tx2"/>
          </a:solidFill>
          <a:latin typeface="Arial" charset="0"/>
        </a:defRPr>
      </a:lvl3pPr>
      <a:lvl4pPr algn="l" rtl="0" eaLnBrk="1" fontAlgn="base" hangingPunct="1">
        <a:lnSpc>
          <a:spcPct val="90000"/>
        </a:lnSpc>
        <a:spcBef>
          <a:spcPct val="0"/>
        </a:spcBef>
        <a:spcAft>
          <a:spcPct val="0"/>
        </a:spcAft>
        <a:defRPr sz="2800">
          <a:solidFill>
            <a:schemeClr val="tx2"/>
          </a:solidFill>
          <a:latin typeface="Arial" charset="0"/>
        </a:defRPr>
      </a:lvl4pPr>
      <a:lvl5pPr algn="l" rtl="0" eaLnBrk="1" fontAlgn="base" hangingPunct="1">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defRPr>
      </a:lvl2pPr>
      <a:lvl3pPr marL="914400" indent="-171450" algn="l" rtl="0" eaLnBrk="1" fontAlgn="base" hangingPunct="1">
        <a:spcBef>
          <a:spcPct val="25000"/>
        </a:spcBef>
        <a:spcAft>
          <a:spcPct val="0"/>
        </a:spcAft>
        <a:buClr>
          <a:schemeClr val="tx2"/>
        </a:buClr>
        <a:buChar char="•"/>
        <a:defRPr>
          <a:solidFill>
            <a:schemeClr val="tx1"/>
          </a:solidFill>
          <a:latin typeface="+mn-lt"/>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21"/>
          <p:cNvSpPr txBox="1">
            <a:spLocks noChangeArrowheads="1"/>
          </p:cNvSpPr>
          <p:nvPr/>
        </p:nvSpPr>
        <p:spPr bwMode="auto">
          <a:xfrm>
            <a:off x="336550" y="1530350"/>
            <a:ext cx="2162175" cy="457200"/>
          </a:xfrm>
          <a:prstGeom prst="rect">
            <a:avLst/>
          </a:prstGeom>
          <a:noFill/>
          <a:ln w="9525">
            <a:noFill/>
            <a:miter lim="800000"/>
            <a:headEnd/>
            <a:tailEnd/>
          </a:ln>
        </p:spPr>
        <p:txBody>
          <a:bodyPr>
            <a:spAutoFit/>
          </a:bodyPr>
          <a:lstStyle/>
          <a:p>
            <a:pPr marL="228600" indent="-228600" defTabSz="457200" fontAlgn="auto">
              <a:spcBef>
                <a:spcPct val="50000"/>
              </a:spcBef>
              <a:spcAft>
                <a:spcPts val="0"/>
              </a:spcAft>
              <a:buClr>
                <a:srgbClr val="FF8000"/>
              </a:buClr>
              <a:buFontTx/>
              <a:buChar char="•"/>
              <a:defRPr/>
            </a:pPr>
            <a:endParaRPr lang="en-US">
              <a:solidFill>
                <a:srgbClr val="4B4B4B"/>
              </a:solidFill>
              <a:latin typeface="Arial" pitchFamily="34" charset="0"/>
              <a:ea typeface="MS PGothic" pitchFamily="34" charset="-128"/>
            </a:endParaRPr>
          </a:p>
        </p:txBody>
      </p:sp>
      <p:pic>
        <p:nvPicPr>
          <p:cNvPr id="1027" name="Picture 18" descr="TR_SlideLogo_BW600"/>
          <p:cNvPicPr>
            <a:picLocks noChangeAspect="1" noChangeArrowheads="1"/>
          </p:cNvPicPr>
          <p:nvPr/>
        </p:nvPicPr>
        <p:blipFill>
          <a:blip r:embed="rId14" cstate="print"/>
          <a:srcRect/>
          <a:stretch>
            <a:fillRect/>
          </a:stretch>
        </p:blipFill>
        <p:spPr bwMode="auto">
          <a:xfrm>
            <a:off x="371475" y="6323013"/>
            <a:ext cx="1652588" cy="536575"/>
          </a:xfrm>
          <a:prstGeom prst="rect">
            <a:avLst/>
          </a:prstGeom>
          <a:noFill/>
          <a:ln w="9525">
            <a:noFill/>
            <a:miter lim="800000"/>
            <a:headEnd/>
            <a:tailEnd/>
          </a:ln>
        </p:spPr>
      </p:pic>
      <p:sp>
        <p:nvSpPr>
          <p:cNvPr id="37893" name="Rectangle 5"/>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a:solidFill>
                  <a:schemeClr val="bg1"/>
                </a:solidFill>
                <a:latin typeface="Arial" charset="0"/>
                <a:ea typeface="+mn-ea"/>
                <a:cs typeface="+mn-cs"/>
              </a:defRPr>
            </a:lvl1pPr>
          </a:lstStyle>
          <a:p>
            <a:pPr fontAlgn="auto">
              <a:spcAft>
                <a:spcPts val="0"/>
              </a:spcAft>
            </a:pPr>
            <a:endParaRPr lang="en-US">
              <a:solidFill>
                <a:srgbClr val="94C600"/>
              </a:solidFill>
            </a:endParaRPr>
          </a:p>
        </p:txBody>
      </p:sp>
      <p:sp>
        <p:nvSpPr>
          <p:cNvPr id="37894" name="Rectangle 6"/>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a:latin typeface="Arial" pitchFamily="34" charset="0"/>
                <a:ea typeface="MS PGothic" pitchFamily="34" charset="-128"/>
                <a:cs typeface="+mn-cs"/>
              </a:defRPr>
            </a:lvl1pPr>
          </a:lstStyle>
          <a:p>
            <a:pPr fontAlgn="auto">
              <a:spcAft>
                <a:spcPts val="0"/>
              </a:spcAft>
            </a:pPr>
            <a:fld id="{68A0E63B-E83A-4A18-909C-ECCB9F366482}" type="slidenum">
              <a:rPr lang="en-US" smtClean="0">
                <a:solidFill>
                  <a:srgbClr val="4B4B4B"/>
                </a:solidFill>
              </a:rPr>
              <a:pPr fontAlgn="auto">
                <a:spcAft>
                  <a:spcPts val="0"/>
                </a:spcAft>
              </a:pPr>
              <a:t>‹#›</a:t>
            </a:fld>
            <a:endParaRPr lang="en-US">
              <a:solidFill>
                <a:srgbClr val="4B4B4B"/>
              </a:solidFill>
            </a:endParaRPr>
          </a:p>
        </p:txBody>
      </p:sp>
      <p:sp>
        <p:nvSpPr>
          <p:cNvPr id="1030" name="Rectangle 14"/>
          <p:cNvSpPr>
            <a:spLocks noGrp="1" noChangeArrowheads="1"/>
          </p:cNvSpPr>
          <p:nvPr>
            <p:ph type="title"/>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31" name="Rectangle 15"/>
          <p:cNvSpPr>
            <a:spLocks noGrp="1" noChangeArrowheads="1"/>
          </p:cNvSpPr>
          <p:nvPr>
            <p:ph type="body" idx="1"/>
          </p:nvPr>
        </p:nvSpPr>
        <p:spPr bwMode="auto">
          <a:xfrm>
            <a:off x="917575"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17" descr="slideMaster_Logo600"/>
          <p:cNvPicPr>
            <a:picLocks noChangeAspect="1" noChangeArrowheads="1"/>
          </p:cNvPicPr>
          <p:nvPr/>
        </p:nvPicPr>
        <p:blipFill>
          <a:blip r:embed="rId15" cstate="print"/>
          <a:srcRect/>
          <a:stretch>
            <a:fillRect/>
          </a:stretch>
        </p:blipFill>
        <p:spPr bwMode="hidden">
          <a:xfrm>
            <a:off x="371475" y="6323013"/>
            <a:ext cx="1644650" cy="528637"/>
          </a:xfrm>
          <a:prstGeom prst="rect">
            <a:avLst/>
          </a:prstGeom>
          <a:noFill/>
          <a:ln w="9525">
            <a:noFill/>
            <a:miter lim="800000"/>
            <a:headEnd/>
            <a:tailEnd/>
          </a:ln>
        </p:spPr>
      </p:pic>
      <p:sp>
        <p:nvSpPr>
          <p:cNvPr id="1033" name="Line 19"/>
          <p:cNvSpPr>
            <a:spLocks noChangeShapeType="1"/>
          </p:cNvSpPr>
          <p:nvPr/>
        </p:nvSpPr>
        <p:spPr bwMode="auto">
          <a:xfrm>
            <a:off x="917575" y="1365250"/>
            <a:ext cx="7369175" cy="0"/>
          </a:xfrm>
          <a:prstGeom prst="line">
            <a:avLst/>
          </a:prstGeom>
          <a:noFill/>
          <a:ln w="24130" cap="rnd">
            <a:solidFill>
              <a:schemeClr val="tx1"/>
            </a:solidFill>
            <a:prstDash val="sysDot"/>
            <a:round/>
            <a:headEnd/>
            <a:tailEnd/>
          </a:ln>
        </p:spPr>
        <p:txBody>
          <a:bodyPr/>
          <a:lstStyle/>
          <a:p>
            <a:pPr defTabSz="457200" fontAlgn="auto">
              <a:spcBef>
                <a:spcPct val="50000"/>
              </a:spcBef>
              <a:spcAft>
                <a:spcPts val="0"/>
              </a:spcAft>
              <a:defRPr/>
            </a:pPr>
            <a:endParaRPr lang="en-US">
              <a:solidFill>
                <a:srgbClr val="4B4B4B"/>
              </a:solidFill>
              <a:latin typeface="Arial" pitchFamily="34" charset="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xStyles>
    <p:titleStyle>
      <a:lvl1pPr algn="l" rtl="0" eaLnBrk="1" fontAlgn="base" hangingPunct="1">
        <a:lnSpc>
          <a:spcPct val="90000"/>
        </a:lnSpc>
        <a:spcBef>
          <a:spcPct val="0"/>
        </a:spcBef>
        <a:spcAft>
          <a:spcPct val="0"/>
        </a:spcAft>
        <a:defRPr sz="2800">
          <a:solidFill>
            <a:schemeClr val="tx2"/>
          </a:solidFill>
          <a:latin typeface="+mj-lt"/>
          <a:ea typeface="ＭＳ Ｐゴシック" pitchFamily="34" charset="-128"/>
          <a:cs typeface="+mj-cs"/>
        </a:defRPr>
      </a:lvl1pPr>
      <a:lvl2pPr algn="l" rtl="0" eaLnBrk="1" fontAlgn="base" hangingPunct="1">
        <a:lnSpc>
          <a:spcPct val="90000"/>
        </a:lnSpc>
        <a:spcBef>
          <a:spcPct val="0"/>
        </a:spcBef>
        <a:spcAft>
          <a:spcPct val="0"/>
        </a:spcAft>
        <a:defRPr sz="2800">
          <a:solidFill>
            <a:schemeClr val="tx2"/>
          </a:solidFill>
          <a:latin typeface="Arial" charset="0"/>
          <a:ea typeface="ＭＳ Ｐゴシック" pitchFamily="34" charset="-128"/>
        </a:defRPr>
      </a:lvl2pPr>
      <a:lvl3pPr algn="l" rtl="0" eaLnBrk="1" fontAlgn="base" hangingPunct="1">
        <a:lnSpc>
          <a:spcPct val="90000"/>
        </a:lnSpc>
        <a:spcBef>
          <a:spcPct val="0"/>
        </a:spcBef>
        <a:spcAft>
          <a:spcPct val="0"/>
        </a:spcAft>
        <a:defRPr sz="2800">
          <a:solidFill>
            <a:schemeClr val="tx2"/>
          </a:solidFill>
          <a:latin typeface="Arial" charset="0"/>
          <a:ea typeface="ＭＳ Ｐゴシック" pitchFamily="34" charset="-128"/>
        </a:defRPr>
      </a:lvl3pPr>
      <a:lvl4pPr algn="l" rtl="0" eaLnBrk="1" fontAlgn="base" hangingPunct="1">
        <a:lnSpc>
          <a:spcPct val="90000"/>
        </a:lnSpc>
        <a:spcBef>
          <a:spcPct val="0"/>
        </a:spcBef>
        <a:spcAft>
          <a:spcPct val="0"/>
        </a:spcAft>
        <a:defRPr sz="2800">
          <a:solidFill>
            <a:schemeClr val="tx2"/>
          </a:solidFill>
          <a:latin typeface="Arial" charset="0"/>
          <a:ea typeface="ＭＳ Ｐゴシック" pitchFamily="34" charset="-128"/>
        </a:defRPr>
      </a:lvl4pPr>
      <a:lvl5pPr algn="l" rtl="0" eaLnBrk="1" fontAlgn="base" hangingPunct="1">
        <a:lnSpc>
          <a:spcPct val="90000"/>
        </a:lnSpc>
        <a:spcBef>
          <a:spcPct val="0"/>
        </a:spcBef>
        <a:spcAft>
          <a:spcPct val="0"/>
        </a:spcAft>
        <a:defRPr sz="2800">
          <a:solidFill>
            <a:schemeClr val="tx2"/>
          </a:solidFill>
          <a:latin typeface="Arial" charset="0"/>
          <a:ea typeface="ＭＳ Ｐゴシック" pitchFamily="34" charset="-128"/>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34" charset="-128"/>
          <a:cs typeface="+mn-cs"/>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34" charset="-128"/>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34" charset="-128"/>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34" charset="-128"/>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34" charset="-128"/>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https://public.etriks.org/transmart/datasetExplorer" TargetMode="External"/><Relationship Id="rId2" Type="http://schemas.openxmlformats.org/officeDocument/2006/relationships/hyperlink" Target="http://75.124.74.64/transmart/" TargetMode="External"/><Relationship Id="rId1" Type="http://schemas.openxmlformats.org/officeDocument/2006/relationships/slideLayout" Target="../slideLayouts/slideLayout118.xml"/><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8" Type="http://schemas.openxmlformats.org/officeDocument/2006/relationships/hyperlink" Target="https://public.etriks.org/transmart/datasetExplorer" TargetMode="External"/><Relationship Id="rId3" Type="http://schemas.openxmlformats.org/officeDocument/2006/relationships/image" Target="../media/image58.png"/><Relationship Id="rId7" Type="http://schemas.openxmlformats.org/officeDocument/2006/relationships/hyperlink" Target="http://75.124.74.64/transmar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image" Target="../media/image75.png"/></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0.xml"/><Relationship Id="rId1" Type="http://schemas.openxmlformats.org/officeDocument/2006/relationships/slideLayout" Target="../slideLayouts/slideLayout35.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1.xml"/><Relationship Id="rId1" Type="http://schemas.openxmlformats.org/officeDocument/2006/relationships/slideLayout" Target="../slideLayouts/slideLayout35.xml"/><Relationship Id="rId5" Type="http://schemas.openxmlformats.org/officeDocument/2006/relationships/image" Target="../media/image83.png"/><Relationship Id="rId4" Type="http://schemas.openxmlformats.org/officeDocument/2006/relationships/image" Target="../media/image80.png"/></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35.xml"/><Relationship Id="rId5" Type="http://schemas.openxmlformats.org/officeDocument/2006/relationships/image" Target="../media/image80.png"/><Relationship Id="rId4" Type="http://schemas.openxmlformats.org/officeDocument/2006/relationships/image" Target="../media/image87.png"/></Relationships>
</file>

<file path=ppt/slides/_rels/slide2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35.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35.xml"/><Relationship Id="rId5" Type="http://schemas.openxmlformats.org/officeDocument/2006/relationships/image" Target="../media/image98.png"/><Relationship Id="rId4" Type="http://schemas.openxmlformats.org/officeDocument/2006/relationships/image" Target="../media/image97.png"/></Relationships>
</file>

<file path=ppt/slides/_rels/slide3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35.xml"/><Relationship Id="rId5" Type="http://schemas.openxmlformats.org/officeDocument/2006/relationships/image" Target="../media/image102.png"/><Relationship Id="rId4" Type="http://schemas.openxmlformats.org/officeDocument/2006/relationships/image" Target="../media/image101.png"/></Relationships>
</file>

<file path=ppt/slides/_rels/slide3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35.xml"/><Relationship Id="rId5" Type="http://schemas.openxmlformats.org/officeDocument/2006/relationships/image" Target="../media/image106.png"/><Relationship Id="rId4" Type="http://schemas.openxmlformats.org/officeDocument/2006/relationships/image" Target="../media/image105.png"/></Relationships>
</file>

<file path=ppt/slides/_rels/slide3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35.xml"/><Relationship Id="rId5" Type="http://schemas.openxmlformats.org/officeDocument/2006/relationships/image" Target="../media/image110.png"/><Relationship Id="rId4" Type="http://schemas.openxmlformats.org/officeDocument/2006/relationships/image" Target="../media/image109.png"/></Relationships>
</file>

<file path=ppt/slides/_rels/slide34.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notesSlide" Target="../notesSlides/notesSlide27.xml"/><Relationship Id="rId1" Type="http://schemas.openxmlformats.org/officeDocument/2006/relationships/slideLayout" Target="../slideLayouts/slideLayout35.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 Id="rId9" Type="http://schemas.openxmlformats.org/officeDocument/2006/relationships/image" Target="../media/image117.png"/></Relationships>
</file>

<file path=ppt/slides/_rels/slide3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8.xml"/><Relationship Id="rId1" Type="http://schemas.openxmlformats.org/officeDocument/2006/relationships/slideLayout" Target="../slideLayouts/slideLayout59.xml"/><Relationship Id="rId5" Type="http://schemas.openxmlformats.org/officeDocument/2006/relationships/image" Target="../media/image120.png"/><Relationship Id="rId4" Type="http://schemas.openxmlformats.org/officeDocument/2006/relationships/image" Target="../media/image119.png"/></Relationships>
</file>

<file path=ppt/slides/_rels/slide36.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notesSlide" Target="../notesSlides/notesSlide29.xml"/><Relationship Id="rId1" Type="http://schemas.openxmlformats.org/officeDocument/2006/relationships/slideLayout" Target="../slideLayouts/slideLayout59.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3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30.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8.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4.png"/><Relationship Id="rId21" Type="http://schemas.openxmlformats.org/officeDocument/2006/relationships/image" Target="../media/image31.png"/><Relationship Id="rId34" Type="http://schemas.openxmlformats.org/officeDocument/2006/relationships/image" Target="../media/image44.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jpeg"/><Relationship Id="rId33" Type="http://schemas.openxmlformats.org/officeDocument/2006/relationships/image" Target="../media/image43.png"/><Relationship Id="rId2" Type="http://schemas.openxmlformats.org/officeDocument/2006/relationships/notesSlide" Target="../notesSlides/notesSlide5.xml"/><Relationship Id="rId16" Type="http://schemas.openxmlformats.org/officeDocument/2006/relationships/image" Target="../media/image26.png"/><Relationship Id="rId20" Type="http://schemas.openxmlformats.org/officeDocument/2006/relationships/image" Target="../media/image30.jpeg"/><Relationship Id="rId29" Type="http://schemas.openxmlformats.org/officeDocument/2006/relationships/image" Target="../media/image39.png"/><Relationship Id="rId1" Type="http://schemas.openxmlformats.org/officeDocument/2006/relationships/slideLayout" Target="../slideLayouts/slideLayout118.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jpeg"/><Relationship Id="rId5" Type="http://schemas.openxmlformats.org/officeDocument/2006/relationships/hyperlink" Target="http://www.transmartfoundation.org/" TargetMode="External"/><Relationship Id="rId15" Type="http://schemas.openxmlformats.org/officeDocument/2006/relationships/image" Target="../media/image25.gif"/><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jpeg"/><Relationship Id="rId10" Type="http://schemas.openxmlformats.org/officeDocument/2006/relationships/image" Target="../media/image20.jpe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gif"/><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11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Nobel_Prize_in_Physiology_or_Medicin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8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6" descr="\\Csmarketingservices\strategy$\Creative_Services_Jobs\1002157_BRAND3xSquare\April 2013\Art\RTR3DIDU - David W Cerny.jpg"/>
          <p:cNvPicPr>
            <a:picLocks noChangeAspect="1" noChangeArrowheads="1"/>
          </p:cNvPicPr>
          <p:nvPr/>
        </p:nvPicPr>
        <p:blipFill>
          <a:blip r:embed="rId3" cstate="print"/>
          <a:srcRect/>
          <a:stretch>
            <a:fillRect/>
          </a:stretch>
        </p:blipFill>
        <p:spPr bwMode="auto">
          <a:xfrm>
            <a:off x="342900" y="376238"/>
            <a:ext cx="8458200" cy="3108325"/>
          </a:xfrm>
          <a:prstGeom prst="rect">
            <a:avLst/>
          </a:prstGeom>
          <a:noFill/>
          <a:ln w="9525">
            <a:noFill/>
            <a:miter lim="800000"/>
            <a:headEnd/>
            <a:tailEnd/>
          </a:ln>
        </p:spPr>
      </p:pic>
      <p:sp>
        <p:nvSpPr>
          <p:cNvPr id="8" name="Rectangle 2"/>
          <p:cNvSpPr>
            <a:spLocks noGrp="1" noChangeArrowheads="1"/>
          </p:cNvSpPr>
          <p:nvPr>
            <p:ph type="ctrTitle"/>
          </p:nvPr>
        </p:nvSpPr>
        <p:spPr>
          <a:xfrm>
            <a:off x="361507" y="3448050"/>
            <a:ext cx="8399722" cy="794342"/>
          </a:xfrm>
        </p:spPr>
        <p:txBody>
          <a:bodyPr/>
          <a:lstStyle/>
          <a:p>
            <a:r>
              <a:rPr lang="en-US" sz="4000" dirty="0" err="1" smtClean="0">
                <a:solidFill>
                  <a:srgbClr val="FF8000"/>
                </a:solidFill>
              </a:rPr>
              <a:t>tranSMART</a:t>
            </a:r>
            <a:r>
              <a:rPr lang="en-US" sz="4400" dirty="0" smtClean="0">
                <a:solidFill>
                  <a:srgbClr val="FF8000"/>
                </a:solidFill>
              </a:rPr>
              <a:t/>
            </a:r>
            <a:br>
              <a:rPr lang="en-US" sz="4400" dirty="0" smtClean="0">
                <a:solidFill>
                  <a:srgbClr val="FF8000"/>
                </a:solidFill>
              </a:rPr>
            </a:br>
            <a:r>
              <a:rPr lang="en-US" sz="1800" dirty="0" smtClean="0">
                <a:solidFill>
                  <a:srgbClr val="FF8000"/>
                </a:solidFill>
                <a:ea typeface="ＭＳ Ｐゴシック" pitchFamily="-1" charset="-128"/>
              </a:rPr>
              <a:t>KNOWLEDGE MANAGEMENT PLATFORM for TRANSLATIONAL MEDICINE</a:t>
            </a:r>
            <a:endParaRPr lang="en-US" dirty="0" smtClean="0"/>
          </a:p>
        </p:txBody>
      </p:sp>
      <p:sp>
        <p:nvSpPr>
          <p:cNvPr id="9" name="Subtitle 4"/>
          <p:cNvSpPr>
            <a:spLocks noGrp="1"/>
          </p:cNvSpPr>
          <p:nvPr>
            <p:ph type="subTitle" idx="1"/>
          </p:nvPr>
        </p:nvSpPr>
        <p:spPr>
          <a:xfrm>
            <a:off x="5436096" y="4365104"/>
            <a:ext cx="3312368" cy="1512168"/>
          </a:xfrm>
        </p:spPr>
        <p:txBody>
          <a:bodyPr/>
          <a:lstStyle/>
          <a:p>
            <a:pPr>
              <a:lnSpc>
                <a:spcPct val="100000"/>
              </a:lnSpc>
              <a:spcBef>
                <a:spcPts val="0"/>
              </a:spcBef>
            </a:pPr>
            <a:r>
              <a:rPr lang="en-US" dirty="0" smtClean="0"/>
              <a:t>Natalia Boukharov</a:t>
            </a:r>
          </a:p>
          <a:p>
            <a:pPr>
              <a:lnSpc>
                <a:spcPct val="100000"/>
              </a:lnSpc>
              <a:spcBef>
                <a:spcPts val="0"/>
              </a:spcBef>
            </a:pPr>
            <a:r>
              <a:rPr lang="en-US" dirty="0" smtClean="0"/>
              <a:t>Sr. Scientist</a:t>
            </a:r>
          </a:p>
          <a:p>
            <a:pPr>
              <a:lnSpc>
                <a:spcPct val="100000"/>
              </a:lnSpc>
              <a:spcBef>
                <a:spcPts val="0"/>
              </a:spcBef>
            </a:pPr>
            <a:r>
              <a:rPr lang="en-US" dirty="0" smtClean="0"/>
              <a:t>Thomson Reuters IP &amp; Sciences</a:t>
            </a:r>
          </a:p>
          <a:p>
            <a:pPr>
              <a:lnSpc>
                <a:spcPct val="100000"/>
              </a:lnSpc>
              <a:spcBef>
                <a:spcPts val="0"/>
              </a:spcBef>
            </a:pPr>
            <a:r>
              <a:rPr lang="en-US" dirty="0" smtClean="0"/>
              <a:t>Clinical Data Management</a:t>
            </a:r>
          </a:p>
          <a:p>
            <a:pPr>
              <a:lnSpc>
                <a:spcPct val="100000"/>
              </a:lnSpc>
              <a:spcBef>
                <a:spcPts val="0"/>
              </a:spcBef>
            </a:pPr>
            <a:endParaRPr lang="en-US" dirty="0" smtClean="0"/>
          </a:p>
          <a:p>
            <a:r>
              <a:rPr lang="en-US" dirty="0" smtClean="0">
                <a:solidFill>
                  <a:srgbClr val="4B4B4B"/>
                </a:solidFill>
                <a:ea typeface="ＭＳ Ｐゴシック" charset="0"/>
                <a:cs typeface="ＭＳ Ｐゴシック" charset="0"/>
              </a:rPr>
              <a:t>February 5</a:t>
            </a:r>
            <a:r>
              <a:rPr lang="en-US" baseline="30000" dirty="0" smtClean="0">
                <a:solidFill>
                  <a:srgbClr val="4B4B4B"/>
                </a:solidFill>
                <a:ea typeface="ＭＳ Ｐゴシック" charset="0"/>
                <a:cs typeface="ＭＳ Ｐゴシック" charset="0"/>
              </a:rPr>
              <a:t>th</a:t>
            </a:r>
            <a:r>
              <a:rPr lang="en-US" dirty="0" smtClean="0">
                <a:solidFill>
                  <a:srgbClr val="4B4B4B"/>
                </a:solidFill>
                <a:ea typeface="ＭＳ Ｐゴシック" charset="0"/>
                <a:cs typeface="ＭＳ Ｐゴシック" charset="0"/>
              </a:rPr>
              <a:t>, 2016</a:t>
            </a:r>
          </a:p>
        </p:txBody>
      </p:sp>
      <p:sp>
        <p:nvSpPr>
          <p:cNvPr id="83970" name="AutoShape 2" descr="Image result for transmart found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3972" name="AutoShape 4" descr="Image result for transmart found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http://www.transmartfoundation.org/wp-content/uploads/2014/11/Official-tranSMART-Foundaiton-Logo-300x80.png"/>
          <p:cNvPicPr/>
          <p:nvPr/>
        </p:nvPicPr>
        <p:blipFill>
          <a:blip r:embed="rId4" cstate="print"/>
          <a:srcRect/>
          <a:stretch>
            <a:fillRect/>
          </a:stretch>
        </p:blipFill>
        <p:spPr bwMode="auto">
          <a:xfrm>
            <a:off x="323528" y="6093296"/>
            <a:ext cx="2137420" cy="545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effectLst>
                  <a:outerShdw blurRad="38100" dist="38100" dir="2700000" algn="tl">
                    <a:srgbClr val="000000">
                      <a:alpha val="43137"/>
                    </a:srgbClr>
                  </a:outerShdw>
                </a:effectLst>
              </a:rPr>
              <a:t>tranSMART</a:t>
            </a:r>
            <a:r>
              <a:rPr lang="en-GB" dirty="0" smtClean="0">
                <a:effectLst>
                  <a:outerShdw blurRad="38100" dist="38100" dir="2700000" algn="tl">
                    <a:srgbClr val="000000">
                      <a:alpha val="43137"/>
                    </a:srgbClr>
                  </a:outerShdw>
                </a:effectLst>
              </a:rPr>
              <a:t> </a:t>
            </a:r>
            <a:br>
              <a:rPr lang="en-GB" dirty="0" smtClean="0">
                <a:effectLst>
                  <a:outerShdw blurRad="38100" dist="38100" dir="2700000" algn="tl">
                    <a:srgbClr val="000000">
                      <a:alpha val="43137"/>
                    </a:srgbClr>
                  </a:outerShdw>
                </a:effectLst>
              </a:rPr>
            </a:br>
            <a:r>
              <a:rPr lang="en-GB" sz="2800" dirty="0" smtClean="0">
                <a:effectLst>
                  <a:outerShdw blurRad="38100" dist="38100" dir="2700000" algn="tl">
                    <a:srgbClr val="000000">
                      <a:alpha val="43137"/>
                    </a:srgbClr>
                  </a:outerShdw>
                </a:effectLst>
              </a:rPr>
              <a:t>PUBLIC INSTANCE AND DATA</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VERSION IS V1.2.4</a:t>
            </a:r>
            <a:endParaRPr lang="en-US" dirty="0"/>
          </a:p>
        </p:txBody>
      </p:sp>
      <p:sp>
        <p:nvSpPr>
          <p:cNvPr id="3" name="Content Placeholder 2"/>
          <p:cNvSpPr>
            <a:spLocks noGrp="1"/>
          </p:cNvSpPr>
          <p:nvPr>
            <p:ph idx="1"/>
          </p:nvPr>
        </p:nvSpPr>
        <p:spPr>
          <a:xfrm>
            <a:off x="457200" y="3542935"/>
            <a:ext cx="8147248" cy="1902289"/>
          </a:xfrm>
        </p:spPr>
        <p:txBody>
          <a:bodyPr>
            <a:noAutofit/>
          </a:bodyPr>
          <a:lstStyle/>
          <a:p>
            <a:pPr marL="0" indent="0">
              <a:buNone/>
            </a:pPr>
            <a:r>
              <a:rPr lang="en-US" sz="1600" dirty="0" smtClean="0">
                <a:hlinkClick r:id="rId2"/>
              </a:rPr>
              <a:t>http://75.124.74.64/transmart/</a:t>
            </a:r>
            <a:endParaRPr lang="en-US" sz="1600" dirty="0" smtClean="0"/>
          </a:p>
          <a:p>
            <a:pPr marL="0" indent="0">
              <a:buNone/>
            </a:pPr>
            <a:r>
              <a:rPr lang="en-US" sz="1600" dirty="0" smtClean="0"/>
              <a:t>account</a:t>
            </a:r>
            <a:r>
              <a:rPr lang="en-US" sz="1600" dirty="0"/>
              <a:t>:  </a:t>
            </a:r>
            <a:r>
              <a:rPr lang="en-US" sz="1600" dirty="0" smtClean="0"/>
              <a:t>guest </a:t>
            </a:r>
          </a:p>
          <a:p>
            <a:pPr marL="0" indent="0">
              <a:buNone/>
            </a:pPr>
            <a:r>
              <a:rPr lang="en-US" sz="1600" dirty="0" smtClean="0"/>
              <a:t>password</a:t>
            </a:r>
            <a:r>
              <a:rPr lang="en-US" sz="1600" dirty="0"/>
              <a:t>:  </a:t>
            </a:r>
            <a:r>
              <a:rPr lang="en-US" sz="1600" dirty="0" smtClean="0"/>
              <a:t>transmart2015</a:t>
            </a:r>
          </a:p>
          <a:p>
            <a:pPr marL="0" indent="0">
              <a:buNone/>
            </a:pPr>
            <a:r>
              <a:rPr lang="en-US" sz="1600" dirty="0" smtClean="0">
                <a:hlinkClick r:id="rId3"/>
              </a:rPr>
              <a:t>https://public.etriks.org/transmart/datasetExplorer</a:t>
            </a:r>
            <a:endParaRPr lang="en-US" sz="1600" dirty="0" smtClean="0"/>
          </a:p>
          <a:p>
            <a:pPr marL="0" indent="0">
              <a:buNone/>
            </a:pPr>
            <a:r>
              <a:rPr lang="en-US" sz="1600" dirty="0" smtClean="0"/>
              <a:t>No login required</a:t>
            </a:r>
            <a:endParaRPr lang="en-US" sz="1600" dirty="0"/>
          </a:p>
          <a:p>
            <a:endParaRPr lang="en-US" sz="1600" dirty="0"/>
          </a:p>
        </p:txBody>
      </p:sp>
      <p:pic>
        <p:nvPicPr>
          <p:cNvPr id="4" name="Picture 3"/>
          <p:cNvPicPr/>
          <p:nvPr/>
        </p:nvPicPr>
        <p:blipFill>
          <a:blip r:embed="rId4" cstate="print"/>
          <a:stretch>
            <a:fillRect/>
          </a:stretch>
        </p:blipFill>
        <p:spPr>
          <a:xfrm>
            <a:off x="395536" y="1401399"/>
            <a:ext cx="3981723" cy="2027601"/>
          </a:xfrm>
          <a:prstGeom prst="rect">
            <a:avLst/>
          </a:prstGeom>
        </p:spPr>
      </p:pic>
    </p:spTree>
    <p:extLst>
      <p:ext uri="{BB962C8B-B14F-4D97-AF65-F5344CB8AC3E}">
        <p14:creationId xmlns:p14="http://schemas.microsoft.com/office/powerpoint/2010/main" xmlns="" val="317097467"/>
      </p:ext>
    </p:extLst>
  </p:cSld>
  <p:clrMapOvr>
    <a:masterClrMapping/>
  </p:clrMapOvr>
  <p:transition advClick="0" advTm="1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 STUDIES FOR MULTIPLE DISEASES</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611560" y="1484784"/>
            <a:ext cx="3152775" cy="4657725"/>
          </a:xfrm>
          <a:prstGeom prst="rect">
            <a:avLst/>
          </a:prstGeom>
          <a:noFill/>
          <a:ln w="9525">
            <a:solidFill>
              <a:schemeClr val="accent1"/>
            </a:solidFill>
            <a:miter lim="800000"/>
            <a:headEnd/>
            <a:tailEnd/>
          </a:ln>
        </p:spPr>
      </p:pic>
      <p:pic>
        <p:nvPicPr>
          <p:cNvPr id="4101" name="Picture 5"/>
          <p:cNvPicPr>
            <a:picLocks noChangeAspect="1" noChangeArrowheads="1"/>
          </p:cNvPicPr>
          <p:nvPr/>
        </p:nvPicPr>
        <p:blipFill>
          <a:blip r:embed="rId4" cstate="print"/>
          <a:srcRect t="39789" r="15401"/>
          <a:stretch>
            <a:fillRect/>
          </a:stretch>
        </p:blipFill>
        <p:spPr bwMode="auto">
          <a:xfrm>
            <a:off x="4355976" y="2132856"/>
            <a:ext cx="3384376" cy="1089670"/>
          </a:xfrm>
          <a:prstGeom prst="rect">
            <a:avLst/>
          </a:prstGeom>
          <a:noFill/>
          <a:ln w="9525">
            <a:solidFill>
              <a:schemeClr val="accent1"/>
            </a:solidFill>
            <a:miter lim="800000"/>
            <a:headEnd/>
            <a:tailEnd/>
          </a:ln>
        </p:spPr>
      </p:pic>
      <p:cxnSp>
        <p:nvCxnSpPr>
          <p:cNvPr id="24" name="Straight Arrow Connector 23"/>
          <p:cNvCxnSpPr/>
          <p:nvPr/>
        </p:nvCxnSpPr>
        <p:spPr bwMode="auto">
          <a:xfrm flipV="1">
            <a:off x="1835696" y="2780928"/>
            <a:ext cx="2448272" cy="936104"/>
          </a:xfrm>
          <a:prstGeom prst="straightConnector1">
            <a:avLst/>
          </a:prstGeom>
          <a:noFill/>
          <a:ln w="9525" cap="flat" cmpd="sng" algn="ctr">
            <a:solidFill>
              <a:schemeClr val="accent1"/>
            </a:solidFill>
            <a:prstDash val="solid"/>
            <a:round/>
            <a:headEnd type="none" w="med" len="med"/>
            <a:tailEnd type="arrow"/>
          </a:ln>
          <a:effectLst/>
        </p:spPr>
      </p:cxnSp>
      <p:sp>
        <p:nvSpPr>
          <p:cNvPr id="10" name="Rectangle 9"/>
          <p:cNvSpPr/>
          <p:nvPr/>
        </p:nvSpPr>
        <p:spPr bwMode="auto">
          <a:xfrm>
            <a:off x="755576" y="3717032"/>
            <a:ext cx="1008112" cy="144016"/>
          </a:xfrm>
          <a:prstGeom prst="rect">
            <a:avLst/>
          </a:prstGeom>
          <a:noFill/>
          <a:ln w="9525" cap="flat" cmpd="sng" algn="ctr">
            <a:solidFill>
              <a:schemeClr val="tx2"/>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61441" name="Picture 1"/>
          <p:cNvPicPr>
            <a:picLocks noChangeAspect="1" noChangeArrowheads="1"/>
          </p:cNvPicPr>
          <p:nvPr/>
        </p:nvPicPr>
        <p:blipFill>
          <a:blip r:embed="rId5" cstate="print"/>
          <a:srcRect/>
          <a:stretch>
            <a:fillRect/>
          </a:stretch>
        </p:blipFill>
        <p:spPr bwMode="auto">
          <a:xfrm>
            <a:off x="2133600" y="3789040"/>
            <a:ext cx="2438400" cy="2886075"/>
          </a:xfrm>
          <a:prstGeom prst="rect">
            <a:avLst/>
          </a:prstGeom>
          <a:noFill/>
          <a:ln w="9525">
            <a:solidFill>
              <a:schemeClr val="accent1"/>
            </a:solidFill>
            <a:miter lim="800000"/>
            <a:headEnd/>
            <a:tailEnd/>
          </a:ln>
        </p:spPr>
      </p:pic>
      <p:sp>
        <p:nvSpPr>
          <p:cNvPr id="12" name="Rectangle 11"/>
          <p:cNvSpPr/>
          <p:nvPr/>
        </p:nvSpPr>
        <p:spPr bwMode="auto">
          <a:xfrm>
            <a:off x="2411760" y="6309320"/>
            <a:ext cx="2160240" cy="216024"/>
          </a:xfrm>
          <a:prstGeom prst="rect">
            <a:avLst/>
          </a:prstGeom>
          <a:noFill/>
          <a:ln w="9525" cap="flat" cmpd="sng" algn="ctr">
            <a:solidFill>
              <a:schemeClr val="tx2"/>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3" name="Straight Arrow Connector 12"/>
          <p:cNvCxnSpPr/>
          <p:nvPr/>
        </p:nvCxnSpPr>
        <p:spPr bwMode="auto">
          <a:xfrm>
            <a:off x="4572000" y="6381328"/>
            <a:ext cx="864096" cy="0"/>
          </a:xfrm>
          <a:prstGeom prst="straightConnector1">
            <a:avLst/>
          </a:prstGeom>
          <a:noFill/>
          <a:ln w="9525" cap="flat" cmpd="sng" algn="ctr">
            <a:solidFill>
              <a:schemeClr val="accent1"/>
            </a:solidFill>
            <a:prstDash val="solid"/>
            <a:round/>
            <a:headEnd type="none" w="med" len="med"/>
            <a:tailEnd type="arrow"/>
          </a:ln>
          <a:effectLst/>
        </p:spPr>
      </p:cxnSp>
      <p:pic>
        <p:nvPicPr>
          <p:cNvPr id="61442" name="Picture 2"/>
          <p:cNvPicPr>
            <a:picLocks noChangeAspect="1" noChangeArrowheads="1"/>
          </p:cNvPicPr>
          <p:nvPr/>
        </p:nvPicPr>
        <p:blipFill>
          <a:blip r:embed="rId6" cstate="print"/>
          <a:srcRect/>
          <a:stretch>
            <a:fillRect/>
          </a:stretch>
        </p:blipFill>
        <p:spPr bwMode="auto">
          <a:xfrm>
            <a:off x="5436096" y="4387552"/>
            <a:ext cx="3571875" cy="2209800"/>
          </a:xfrm>
          <a:prstGeom prst="rect">
            <a:avLst/>
          </a:prstGeom>
          <a:noFill/>
          <a:ln w="9525">
            <a:solidFill>
              <a:schemeClr val="accent1"/>
            </a:solidFill>
            <a:miter lim="800000"/>
            <a:headEnd/>
            <a:tailEnd/>
          </a:ln>
        </p:spPr>
      </p:pic>
      <p:sp>
        <p:nvSpPr>
          <p:cNvPr id="16" name="Rectangle 15"/>
          <p:cNvSpPr/>
          <p:nvPr/>
        </p:nvSpPr>
        <p:spPr>
          <a:xfrm>
            <a:off x="1619672" y="1484784"/>
            <a:ext cx="2122697" cy="261610"/>
          </a:xfrm>
          <a:prstGeom prst="rect">
            <a:avLst/>
          </a:prstGeom>
          <a:solidFill>
            <a:schemeClr val="bg1"/>
          </a:solidFill>
        </p:spPr>
        <p:txBody>
          <a:bodyPr wrap="none">
            <a:spAutoFit/>
          </a:bodyPr>
          <a:lstStyle/>
          <a:p>
            <a:pPr marL="0" indent="0">
              <a:buNone/>
            </a:pPr>
            <a:r>
              <a:rPr lang="en-US" sz="1100" b="1" dirty="0" smtClean="0">
                <a:solidFill>
                  <a:schemeClr val="bg1"/>
                </a:solidFill>
                <a:hlinkClick r:id="rId7"/>
              </a:rPr>
              <a:t>http://75.124.74.64/transmart/</a:t>
            </a:r>
            <a:endParaRPr lang="en-US" sz="1100" b="1" dirty="0" smtClean="0">
              <a:solidFill>
                <a:schemeClr val="bg1"/>
              </a:solidFill>
            </a:endParaRPr>
          </a:p>
        </p:txBody>
      </p:sp>
      <p:sp>
        <p:nvSpPr>
          <p:cNvPr id="17" name="Rectangle 16"/>
          <p:cNvSpPr/>
          <p:nvPr/>
        </p:nvSpPr>
        <p:spPr>
          <a:xfrm>
            <a:off x="2286000" y="3933056"/>
            <a:ext cx="2286000" cy="430887"/>
          </a:xfrm>
          <a:prstGeom prst="rect">
            <a:avLst/>
          </a:prstGeom>
          <a:solidFill>
            <a:schemeClr val="bg1"/>
          </a:solidFill>
        </p:spPr>
        <p:txBody>
          <a:bodyPr wrap="square">
            <a:spAutoFit/>
          </a:bodyPr>
          <a:lstStyle/>
          <a:p>
            <a:pPr marL="0" indent="0">
              <a:buNone/>
            </a:pPr>
            <a:r>
              <a:rPr lang="en-US" sz="1100" b="1" dirty="0" smtClean="0">
                <a:hlinkClick r:id="rId8"/>
              </a:rPr>
              <a:t>https://public.etriks.org/transmart/datasetExplorer</a:t>
            </a:r>
            <a:endParaRPr lang="en-US" sz="1100" b="1" dirty="0" smtClean="0"/>
          </a:p>
        </p:txBody>
      </p:sp>
    </p:spTree>
    <p:extLst>
      <p:ext uri="{BB962C8B-B14F-4D97-AF65-F5344CB8AC3E}">
        <p14:creationId xmlns:p14="http://schemas.microsoft.com/office/powerpoint/2010/main" xmlns="" val="513289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effectLst>
                  <a:outerShdw blurRad="38100" dist="38100" dir="2700000" algn="tl">
                    <a:srgbClr val="000000">
                      <a:alpha val="43137"/>
                    </a:srgbClr>
                  </a:outerShdw>
                </a:effectLst>
              </a:rPr>
              <a:t>tranSMART</a:t>
            </a:r>
            <a:r>
              <a:rPr lang="en-GB" dirty="0" smtClean="0">
                <a:effectLst>
                  <a:outerShdw blurRad="38100" dist="38100" dir="2700000" algn="tl">
                    <a:srgbClr val="000000">
                      <a:alpha val="43137"/>
                    </a:srgbClr>
                  </a:outerShdw>
                </a:effectLst>
              </a:rPr>
              <a:t> </a:t>
            </a:r>
            <a:br>
              <a:rPr lang="en-GB" dirty="0" smtClean="0">
                <a:effectLst>
                  <a:outerShdw blurRad="38100" dist="38100" dir="2700000" algn="tl">
                    <a:srgbClr val="000000">
                      <a:alpha val="43137"/>
                    </a:srgbClr>
                  </a:outerShdw>
                </a:effectLst>
              </a:rPr>
            </a:br>
            <a:r>
              <a:rPr lang="en-GB" sz="2800" dirty="0" smtClean="0">
                <a:effectLst>
                  <a:outerShdw blurRad="38100" dist="38100" dir="2700000" algn="tl">
                    <a:srgbClr val="000000">
                      <a:alpha val="43137"/>
                    </a:srgbClr>
                  </a:outerShdw>
                </a:effectLst>
              </a:rPr>
              <a:t>BROWSE &amp; SEARCH</a:t>
            </a:r>
            <a:r>
              <a:rPr lang="en-GB" dirty="0" smtClean="0"/>
              <a:t/>
            </a:r>
            <a:br>
              <a:rPr lang="en-GB" dirty="0" smtClean="0"/>
            </a:b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5-07-07 at 1.48.02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2348880"/>
            <a:ext cx="8001706" cy="3573704"/>
          </a:xfrm>
          <a:prstGeom prst="rect">
            <a:avLst/>
          </a:prstGeom>
        </p:spPr>
      </p:pic>
      <p:sp>
        <p:nvSpPr>
          <p:cNvPr id="5" name="TextBox 4"/>
          <p:cNvSpPr txBox="1"/>
          <p:nvPr/>
        </p:nvSpPr>
        <p:spPr>
          <a:xfrm>
            <a:off x="4791075" y="92362"/>
            <a:ext cx="1883849" cy="369332"/>
          </a:xfrm>
          <a:prstGeom prst="rect">
            <a:avLst/>
          </a:prstGeom>
          <a:noFill/>
        </p:spPr>
        <p:txBody>
          <a:bodyPr wrap="none" rtlCol="0">
            <a:spAutoFit/>
          </a:bodyPr>
          <a:lstStyle/>
          <a:p>
            <a:r>
              <a:rPr lang="en-US" dirty="0" smtClean="0">
                <a:solidFill>
                  <a:schemeClr val="bg1"/>
                </a:solidFill>
              </a:rPr>
              <a:t>Getting started</a:t>
            </a:r>
            <a:endParaRPr lang="en-US" dirty="0">
              <a:solidFill>
                <a:schemeClr val="bg1"/>
              </a:solidFill>
            </a:endParaRPr>
          </a:p>
        </p:txBody>
      </p:sp>
      <p:sp>
        <p:nvSpPr>
          <p:cNvPr id="4" name="Rounded Rectangle 3"/>
          <p:cNvSpPr/>
          <p:nvPr/>
        </p:nvSpPr>
        <p:spPr>
          <a:xfrm>
            <a:off x="1462726" y="2303160"/>
            <a:ext cx="1165057" cy="242190"/>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20867" y="2591068"/>
            <a:ext cx="1960824" cy="735957"/>
          </a:xfrm>
          <a:prstGeom prst="roundRect">
            <a:avLst>
              <a:gd name="adj" fmla="val 10455"/>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20867" y="3327024"/>
            <a:ext cx="1960824" cy="2595559"/>
          </a:xfrm>
          <a:prstGeom prst="roundRect">
            <a:avLst>
              <a:gd name="adj" fmla="val 4231"/>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441048" y="2348881"/>
            <a:ext cx="5028202" cy="242187"/>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lstStyle/>
          <a:p>
            <a:r>
              <a:rPr lang="en-US" dirty="0" smtClean="0"/>
              <a:t>tranSMART</a:t>
            </a:r>
            <a:br>
              <a:rPr lang="en-US" dirty="0" smtClean="0"/>
            </a:br>
            <a:r>
              <a:rPr lang="en-US" dirty="0" smtClean="0"/>
              <a:t>LANDING PAGE (BROWSE TAB)</a:t>
            </a:r>
            <a:endParaRPr lang="en-US" dirty="0"/>
          </a:p>
        </p:txBody>
      </p:sp>
      <p:sp>
        <p:nvSpPr>
          <p:cNvPr id="12" name="TextBox 11"/>
          <p:cNvSpPr txBox="1"/>
          <p:nvPr/>
        </p:nvSpPr>
        <p:spPr>
          <a:xfrm>
            <a:off x="3419872" y="2060848"/>
            <a:ext cx="5040560" cy="276999"/>
          </a:xfrm>
          <a:prstGeom prst="rect">
            <a:avLst/>
          </a:prstGeom>
          <a:noFill/>
        </p:spPr>
        <p:txBody>
          <a:bodyPr wrap="square" rtlCol="0">
            <a:spAutoFit/>
          </a:bodyPr>
          <a:lstStyle/>
          <a:p>
            <a:pPr algn="ctr"/>
            <a:r>
              <a:rPr lang="en-US" sz="1200" dirty="0" smtClean="0">
                <a:solidFill>
                  <a:schemeClr val="tx2"/>
                </a:solidFill>
              </a:rPr>
              <a:t>Tab selection bar</a:t>
            </a:r>
            <a:endParaRPr lang="en-US" sz="1200" dirty="0">
              <a:solidFill>
                <a:schemeClr val="tx2"/>
              </a:solidFill>
            </a:endParaRPr>
          </a:p>
        </p:txBody>
      </p:sp>
      <p:sp>
        <p:nvSpPr>
          <p:cNvPr id="13" name="TextBox 12"/>
          <p:cNvSpPr txBox="1"/>
          <p:nvPr/>
        </p:nvSpPr>
        <p:spPr>
          <a:xfrm>
            <a:off x="1509564" y="2060848"/>
            <a:ext cx="1080120" cy="276999"/>
          </a:xfrm>
          <a:prstGeom prst="rect">
            <a:avLst/>
          </a:prstGeom>
          <a:noFill/>
        </p:spPr>
        <p:txBody>
          <a:bodyPr wrap="square" rtlCol="0">
            <a:spAutoFit/>
          </a:bodyPr>
          <a:lstStyle/>
          <a:p>
            <a:pPr algn="ctr"/>
            <a:r>
              <a:rPr lang="en-US" sz="1200" dirty="0" smtClean="0">
                <a:solidFill>
                  <a:schemeClr val="tx2"/>
                </a:solidFill>
              </a:rPr>
              <a:t>Search box</a:t>
            </a:r>
            <a:endParaRPr lang="en-US" sz="1200" dirty="0">
              <a:solidFill>
                <a:schemeClr val="tx2"/>
              </a:solidFill>
            </a:endParaRPr>
          </a:p>
        </p:txBody>
      </p:sp>
      <p:sp>
        <p:nvSpPr>
          <p:cNvPr id="14" name="TextBox 13"/>
          <p:cNvSpPr txBox="1"/>
          <p:nvPr/>
        </p:nvSpPr>
        <p:spPr>
          <a:xfrm>
            <a:off x="948740" y="2765688"/>
            <a:ext cx="1080120" cy="461665"/>
          </a:xfrm>
          <a:prstGeom prst="rect">
            <a:avLst/>
          </a:prstGeom>
          <a:noFill/>
        </p:spPr>
        <p:txBody>
          <a:bodyPr wrap="square" rtlCol="0">
            <a:spAutoFit/>
          </a:bodyPr>
          <a:lstStyle/>
          <a:p>
            <a:pPr algn="ctr"/>
            <a:r>
              <a:rPr lang="en-US" sz="1200" dirty="0" smtClean="0">
                <a:solidFill>
                  <a:schemeClr val="tx2"/>
                </a:solidFill>
              </a:rPr>
              <a:t>Filtering Panel</a:t>
            </a:r>
            <a:endParaRPr lang="en-US" sz="1200" dirty="0">
              <a:solidFill>
                <a:schemeClr val="tx2"/>
              </a:solidFill>
            </a:endParaRPr>
          </a:p>
        </p:txBody>
      </p:sp>
      <p:sp>
        <p:nvSpPr>
          <p:cNvPr id="15" name="TextBox 14"/>
          <p:cNvSpPr txBox="1"/>
          <p:nvPr/>
        </p:nvSpPr>
        <p:spPr>
          <a:xfrm>
            <a:off x="606036" y="4304129"/>
            <a:ext cx="1800200" cy="276999"/>
          </a:xfrm>
          <a:prstGeom prst="rect">
            <a:avLst/>
          </a:prstGeom>
          <a:noFill/>
        </p:spPr>
        <p:txBody>
          <a:bodyPr wrap="square" rtlCol="0">
            <a:spAutoFit/>
          </a:bodyPr>
          <a:lstStyle/>
          <a:p>
            <a:pPr algn="ctr"/>
            <a:r>
              <a:rPr lang="en-US" sz="1200" dirty="0" smtClean="0">
                <a:solidFill>
                  <a:schemeClr val="tx2"/>
                </a:solidFill>
              </a:rPr>
              <a:t>Program Explorer</a:t>
            </a:r>
            <a:endParaRPr lang="en-US" sz="1200" dirty="0">
              <a:solidFill>
                <a:schemeClr val="tx2"/>
              </a:solidFill>
            </a:endParaRPr>
          </a:p>
        </p:txBody>
      </p:sp>
      <p:sp>
        <p:nvSpPr>
          <p:cNvPr id="17" name="TextBox 16"/>
          <p:cNvSpPr txBox="1"/>
          <p:nvPr/>
        </p:nvSpPr>
        <p:spPr>
          <a:xfrm>
            <a:off x="2813328" y="2852936"/>
            <a:ext cx="1728192" cy="738664"/>
          </a:xfrm>
          <a:prstGeom prst="rect">
            <a:avLst/>
          </a:prstGeom>
          <a:solidFill>
            <a:schemeClr val="bg1"/>
          </a:solidFill>
          <a:ln>
            <a:solidFill>
              <a:schemeClr val="tx2"/>
            </a:solidFill>
            <a:prstDash val="sysDot"/>
          </a:ln>
        </p:spPr>
        <p:txBody>
          <a:bodyPr wrap="square" rtlCol="0">
            <a:spAutoFit/>
          </a:bodyPr>
          <a:lstStyle/>
          <a:p>
            <a:r>
              <a:rPr lang="en-US" sz="1050" dirty="0" smtClean="0"/>
              <a:t>Facilitate the selection of the appropriate study from the library of studies loaded on the server.</a:t>
            </a:r>
            <a:endParaRPr lang="en-US" sz="1050" dirty="0"/>
          </a:p>
        </p:txBody>
      </p:sp>
      <p:sp>
        <p:nvSpPr>
          <p:cNvPr id="18" name="Rounded Rectangle 17"/>
          <p:cNvSpPr/>
          <p:nvPr/>
        </p:nvSpPr>
        <p:spPr>
          <a:xfrm>
            <a:off x="3389392" y="2276872"/>
            <a:ext cx="576064" cy="360040"/>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70032" y="4833010"/>
            <a:ext cx="1872208" cy="900246"/>
          </a:xfrm>
          <a:prstGeom prst="rect">
            <a:avLst/>
          </a:prstGeom>
          <a:solidFill>
            <a:schemeClr val="bg1"/>
          </a:solidFill>
          <a:ln>
            <a:solidFill>
              <a:schemeClr val="tx2"/>
            </a:solidFill>
            <a:prstDash val="sysDot"/>
          </a:ln>
        </p:spPr>
        <p:txBody>
          <a:bodyPr wrap="square" rtlCol="0">
            <a:spAutoFit/>
          </a:bodyPr>
          <a:lstStyle/>
          <a:p>
            <a:r>
              <a:rPr lang="en-US" sz="1050" dirty="0" smtClean="0"/>
              <a:t>The program explorer allows the browsing of study meta-data, and exporting of  files associated with the study of interest.</a:t>
            </a:r>
            <a:endParaRPr lang="en-US" sz="1050" dirty="0"/>
          </a:p>
        </p:txBody>
      </p:sp>
      <p:cxnSp>
        <p:nvCxnSpPr>
          <p:cNvPr id="21" name="Straight Arrow Connector 20"/>
          <p:cNvCxnSpPr>
            <a:stCxn id="18" idx="2"/>
            <a:endCxn id="17" idx="0"/>
          </p:cNvCxnSpPr>
          <p:nvPr/>
        </p:nvCxnSpPr>
        <p:spPr bwMode="auto">
          <a:xfrm>
            <a:off x="3677424" y="2636912"/>
            <a:ext cx="0" cy="216024"/>
          </a:xfrm>
          <a:prstGeom prst="straightConnector1">
            <a:avLst/>
          </a:prstGeom>
          <a:noFill/>
          <a:ln w="9525" cap="flat" cmpd="sng" algn="ctr">
            <a:solidFill>
              <a:schemeClr val="tx2"/>
            </a:solidFill>
            <a:prstDash val="sysDot"/>
            <a:round/>
            <a:headEnd type="none" w="med" len="med"/>
            <a:tailEnd type="arrow"/>
          </a:ln>
          <a:effectLst/>
        </p:spPr>
      </p:cxnSp>
      <p:cxnSp>
        <p:nvCxnSpPr>
          <p:cNvPr id="22" name="Straight Arrow Connector 21"/>
          <p:cNvCxnSpPr>
            <a:stCxn id="15" idx="2"/>
            <a:endCxn id="19" idx="0"/>
          </p:cNvCxnSpPr>
          <p:nvPr/>
        </p:nvCxnSpPr>
        <p:spPr bwMode="auto">
          <a:xfrm>
            <a:off x="1506136" y="4581128"/>
            <a:ext cx="0" cy="251882"/>
          </a:xfrm>
          <a:prstGeom prst="straightConnector1">
            <a:avLst/>
          </a:prstGeom>
          <a:noFill/>
          <a:ln w="9525" cap="flat" cmpd="sng" algn="ctr">
            <a:solidFill>
              <a:schemeClr val="tx2"/>
            </a:solidFill>
            <a:prstDash val="sysDot"/>
            <a:round/>
            <a:headEnd type="none" w="med" len="med"/>
            <a:tailEnd type="arrow"/>
          </a:ln>
          <a:effectLst/>
        </p:spPr>
      </p:cxnSp>
    </p:spTree>
    <p:extLst>
      <p:ext uri="{BB962C8B-B14F-4D97-AF65-F5344CB8AC3E}">
        <p14:creationId xmlns:p14="http://schemas.microsoft.com/office/powerpoint/2010/main" xmlns="" val="379037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BROWSE AND SEARCH</a:t>
            </a:r>
            <a:endParaRPr lang="en-US" dirty="0"/>
          </a:p>
        </p:txBody>
      </p:sp>
      <p:sp>
        <p:nvSpPr>
          <p:cNvPr id="3" name="Content Placeholder 2"/>
          <p:cNvSpPr>
            <a:spLocks noGrp="1"/>
          </p:cNvSpPr>
          <p:nvPr>
            <p:ph idx="1"/>
          </p:nvPr>
        </p:nvSpPr>
        <p:spPr/>
        <p:txBody>
          <a:bodyPr>
            <a:normAutofit/>
          </a:bodyPr>
          <a:lstStyle/>
          <a:p>
            <a:r>
              <a:rPr lang="en-US" sz="1800" dirty="0" smtClean="0"/>
              <a:t>Enable powerful search for datasets loaded in tranSMART</a:t>
            </a:r>
            <a:endParaRPr lang="en-GB" sz="1800" dirty="0" smtClean="0"/>
          </a:p>
          <a:p>
            <a:r>
              <a:rPr lang="en-GB" sz="1800" dirty="0" smtClean="0"/>
              <a:t>Organization in Browse is based on ISA standard: </a:t>
            </a:r>
          </a:p>
          <a:p>
            <a:pPr lvl="1"/>
            <a:r>
              <a:rPr lang="en-GB" sz="1400" dirty="0" smtClean="0"/>
              <a:t>Program &gt; Study &gt; Assay / Analysis / Files</a:t>
            </a:r>
          </a:p>
        </p:txBody>
      </p:sp>
      <p:sp>
        <p:nvSpPr>
          <p:cNvPr id="4" name="Slide Number Placeholder 3"/>
          <p:cNvSpPr>
            <a:spLocks noGrp="1"/>
          </p:cNvSpPr>
          <p:nvPr>
            <p:ph type="sldNum" sz="quarter" idx="11"/>
          </p:nvPr>
        </p:nvSpPr>
        <p:spPr/>
        <p:txBody>
          <a:bodyPr/>
          <a:lstStyle/>
          <a:p>
            <a:pPr>
              <a:defRPr/>
            </a:pPr>
            <a:fld id="{C05134C1-2116-49DE-A648-D32BF2580EE0}" type="slidenum">
              <a:rPr lang="en-US" smtClean="0">
                <a:solidFill>
                  <a:srgbClr val="4B4B4B"/>
                </a:solidFill>
              </a:rPr>
              <a:pPr>
                <a:defRPr/>
              </a:pPr>
              <a:t>15</a:t>
            </a:fld>
            <a:endParaRPr lang="en-US">
              <a:solidFill>
                <a:srgbClr val="4B4B4B"/>
              </a:solidFill>
            </a:endParaRPr>
          </a:p>
        </p:txBody>
      </p:sp>
      <p:pic>
        <p:nvPicPr>
          <p:cNvPr id="1026" name="Picture 2"/>
          <p:cNvPicPr>
            <a:picLocks noChangeAspect="1" noChangeArrowheads="1"/>
          </p:cNvPicPr>
          <p:nvPr/>
        </p:nvPicPr>
        <p:blipFill>
          <a:blip r:embed="rId3" cstate="print"/>
          <a:srcRect t="20515" r="81038" b="27752"/>
          <a:stretch>
            <a:fillRect/>
          </a:stretch>
        </p:blipFill>
        <p:spPr bwMode="auto">
          <a:xfrm>
            <a:off x="132752" y="2274387"/>
            <a:ext cx="2841929" cy="3987870"/>
          </a:xfrm>
          <a:prstGeom prst="rect">
            <a:avLst/>
          </a:prstGeom>
          <a:noFill/>
          <a:ln w="9525">
            <a:noFill/>
            <a:miter lim="800000"/>
            <a:headEnd/>
            <a:tailEnd/>
          </a:ln>
        </p:spPr>
      </p:pic>
      <p:grpSp>
        <p:nvGrpSpPr>
          <p:cNvPr id="5" name="Group 77"/>
          <p:cNvGrpSpPr/>
          <p:nvPr/>
        </p:nvGrpSpPr>
        <p:grpSpPr>
          <a:xfrm>
            <a:off x="2940825" y="2313714"/>
            <a:ext cx="6036915" cy="3765194"/>
            <a:chOff x="2940825" y="2313714"/>
            <a:chExt cx="6036915" cy="3765194"/>
          </a:xfrm>
        </p:grpSpPr>
        <p:pic>
          <p:nvPicPr>
            <p:cNvPr id="3074" name="Picture 2"/>
            <p:cNvPicPr>
              <a:picLocks noChangeAspect="1" noChangeArrowheads="1"/>
            </p:cNvPicPr>
            <p:nvPr/>
          </p:nvPicPr>
          <p:blipFill>
            <a:blip r:embed="rId4" cstate="print"/>
            <a:srcRect/>
            <a:stretch>
              <a:fillRect/>
            </a:stretch>
          </p:blipFill>
          <p:spPr bwMode="auto">
            <a:xfrm>
              <a:off x="3717925" y="2495550"/>
              <a:ext cx="353454" cy="288000"/>
            </a:xfrm>
            <a:prstGeom prst="rect">
              <a:avLst/>
            </a:prstGeom>
            <a:noFill/>
            <a:ln w="9525">
              <a:noFill/>
              <a:miter lim="800000"/>
              <a:headEnd/>
              <a:tailEnd/>
            </a:ln>
          </p:spPr>
        </p:pic>
        <p:pic>
          <p:nvPicPr>
            <p:cNvPr id="69" name="Picture 4"/>
            <p:cNvPicPr>
              <a:picLocks noChangeAspect="1" noChangeArrowheads="1"/>
            </p:cNvPicPr>
            <p:nvPr/>
          </p:nvPicPr>
          <p:blipFill>
            <a:blip r:embed="rId5" cstate="print"/>
            <a:srcRect/>
            <a:stretch>
              <a:fillRect/>
            </a:stretch>
          </p:blipFill>
          <p:spPr bwMode="auto">
            <a:xfrm>
              <a:off x="3045420" y="3150592"/>
              <a:ext cx="242119" cy="252000"/>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srcRect/>
            <a:stretch>
              <a:fillRect/>
            </a:stretch>
          </p:blipFill>
          <p:spPr bwMode="auto">
            <a:xfrm>
              <a:off x="4265613" y="3144839"/>
              <a:ext cx="216000" cy="253030"/>
            </a:xfrm>
            <a:prstGeom prst="rect">
              <a:avLst/>
            </a:prstGeom>
            <a:noFill/>
            <a:ln w="9525">
              <a:noFill/>
              <a:miter lim="800000"/>
              <a:headEnd/>
              <a:tailEnd/>
            </a:ln>
          </p:spPr>
        </p:pic>
        <p:pic>
          <p:nvPicPr>
            <p:cNvPr id="71" name="Picture 3"/>
            <p:cNvPicPr>
              <a:picLocks noChangeAspect="1" noChangeArrowheads="1"/>
            </p:cNvPicPr>
            <p:nvPr/>
          </p:nvPicPr>
          <p:blipFill>
            <a:blip r:embed="rId6" cstate="print"/>
            <a:srcRect/>
            <a:stretch>
              <a:fillRect/>
            </a:stretch>
          </p:blipFill>
          <p:spPr bwMode="auto">
            <a:xfrm>
              <a:off x="5548313" y="3157539"/>
              <a:ext cx="216000" cy="253030"/>
            </a:xfrm>
            <a:prstGeom prst="rect">
              <a:avLst/>
            </a:prstGeom>
            <a:noFill/>
            <a:ln w="9525">
              <a:noFill/>
              <a:miter lim="800000"/>
              <a:headEnd/>
              <a:tailEnd/>
            </a:ln>
          </p:spPr>
        </p:pic>
        <p:pic>
          <p:nvPicPr>
            <p:cNvPr id="3076" name="Picture 4"/>
            <p:cNvPicPr>
              <a:picLocks noChangeAspect="1" noChangeArrowheads="1"/>
            </p:cNvPicPr>
            <p:nvPr/>
          </p:nvPicPr>
          <p:blipFill>
            <a:blip r:embed="rId7" cstate="print"/>
            <a:srcRect/>
            <a:stretch>
              <a:fillRect/>
            </a:stretch>
          </p:blipFill>
          <p:spPr bwMode="auto">
            <a:xfrm>
              <a:off x="2982913" y="3763963"/>
              <a:ext cx="252000" cy="271766"/>
            </a:xfrm>
            <a:prstGeom prst="rect">
              <a:avLst/>
            </a:prstGeom>
            <a:noFill/>
            <a:ln w="9525">
              <a:noFill/>
              <a:miter lim="800000"/>
              <a:headEnd/>
              <a:tailEnd/>
            </a:ln>
          </p:spPr>
        </p:pic>
        <p:grpSp>
          <p:nvGrpSpPr>
            <p:cNvPr id="6" name="Group 66"/>
            <p:cNvGrpSpPr/>
            <p:nvPr/>
          </p:nvGrpSpPr>
          <p:grpSpPr>
            <a:xfrm>
              <a:off x="3111171" y="2313714"/>
              <a:ext cx="5866569" cy="3765194"/>
              <a:chOff x="3111171" y="2313714"/>
              <a:chExt cx="5866569" cy="3765194"/>
            </a:xfrm>
          </p:grpSpPr>
          <p:cxnSp>
            <p:nvCxnSpPr>
              <p:cNvPr id="7" name="Straight Arrow Connector 6"/>
              <p:cNvCxnSpPr/>
              <p:nvPr/>
            </p:nvCxnSpPr>
            <p:spPr bwMode="auto">
              <a:xfrm flipH="1">
                <a:off x="3537672" y="2964012"/>
                <a:ext cx="0" cy="180000"/>
              </a:xfrm>
              <a:prstGeom prst="straightConnector1">
                <a:avLst/>
              </a:prstGeom>
              <a:noFill/>
              <a:ln w="19050" cap="flat" cmpd="sng" algn="ctr">
                <a:solidFill>
                  <a:schemeClr val="tx2"/>
                </a:solidFill>
                <a:prstDash val="solid"/>
                <a:round/>
                <a:headEnd type="none" w="med" len="med"/>
                <a:tailEnd type="arrow"/>
              </a:ln>
              <a:effectLst/>
            </p:spPr>
          </p:cxnSp>
          <p:sp>
            <p:nvSpPr>
              <p:cNvPr id="13" name="TextBox 12"/>
              <p:cNvSpPr txBox="1"/>
              <p:nvPr/>
            </p:nvSpPr>
            <p:spPr>
              <a:xfrm>
                <a:off x="4017806" y="2466116"/>
                <a:ext cx="1027845" cy="338554"/>
              </a:xfrm>
              <a:prstGeom prst="rect">
                <a:avLst/>
              </a:prstGeom>
              <a:noFill/>
            </p:spPr>
            <p:txBody>
              <a:bodyPr wrap="none" rtlCol="0">
                <a:spAutoFit/>
              </a:bodyPr>
              <a:lstStyle/>
              <a:p>
                <a:pPr>
                  <a:spcBef>
                    <a:spcPct val="50000"/>
                  </a:spcBef>
                </a:pPr>
                <a:r>
                  <a:rPr lang="en-GB" sz="1600" b="1" dirty="0" smtClean="0">
                    <a:solidFill>
                      <a:srgbClr val="4B4B4B"/>
                    </a:solidFill>
                    <a:latin typeface="Arial" pitchFamily="34" charset="0"/>
                  </a:rPr>
                  <a:t>Program</a:t>
                </a:r>
                <a:endParaRPr lang="en-US" sz="1600" b="1" dirty="0">
                  <a:solidFill>
                    <a:srgbClr val="4B4B4B"/>
                  </a:solidFill>
                  <a:latin typeface="Arial" pitchFamily="34" charset="0"/>
                </a:endParaRPr>
              </a:p>
            </p:txBody>
          </p:sp>
          <p:sp>
            <p:nvSpPr>
              <p:cNvPr id="14" name="TextBox 13"/>
              <p:cNvSpPr txBox="1"/>
              <p:nvPr/>
            </p:nvSpPr>
            <p:spPr>
              <a:xfrm>
                <a:off x="3194586" y="3110352"/>
                <a:ext cx="925253" cy="338554"/>
              </a:xfrm>
              <a:prstGeom prst="rect">
                <a:avLst/>
              </a:prstGeom>
              <a:noFill/>
            </p:spPr>
            <p:txBody>
              <a:bodyPr wrap="none" rtlCol="0">
                <a:spAutoFit/>
              </a:bodyPr>
              <a:lstStyle/>
              <a:p>
                <a:pPr>
                  <a:spcBef>
                    <a:spcPct val="50000"/>
                  </a:spcBef>
                </a:pPr>
                <a:r>
                  <a:rPr lang="en-GB" sz="1600" b="1" dirty="0" smtClean="0">
                    <a:solidFill>
                      <a:srgbClr val="4B4B4B"/>
                    </a:solidFill>
                    <a:latin typeface="Arial" pitchFamily="34" charset="0"/>
                  </a:rPr>
                  <a:t>Study 1</a:t>
                </a:r>
                <a:endParaRPr lang="en-US" sz="1600" b="1" dirty="0">
                  <a:solidFill>
                    <a:srgbClr val="4B4B4B"/>
                  </a:solidFill>
                  <a:latin typeface="Arial" pitchFamily="34" charset="0"/>
                </a:endParaRPr>
              </a:p>
            </p:txBody>
          </p:sp>
          <p:sp>
            <p:nvSpPr>
              <p:cNvPr id="16" name="TextBox 15"/>
              <p:cNvSpPr txBox="1"/>
              <p:nvPr/>
            </p:nvSpPr>
            <p:spPr>
              <a:xfrm>
                <a:off x="5638749" y="4537371"/>
                <a:ext cx="1699504" cy="615553"/>
              </a:xfrm>
              <a:prstGeom prst="rect">
                <a:avLst/>
              </a:prstGeom>
              <a:noFill/>
            </p:spPr>
            <p:txBody>
              <a:bodyPr wrap="none" rtlCol="0">
                <a:spAutoFit/>
              </a:bodyPr>
              <a:lstStyle/>
              <a:p>
                <a:pPr algn="ctr">
                  <a:spcBef>
                    <a:spcPct val="50000"/>
                  </a:spcBef>
                </a:pPr>
                <a:r>
                  <a:rPr lang="en-GB" sz="1600" b="1" dirty="0" smtClean="0">
                    <a:solidFill>
                      <a:srgbClr val="4B4B4B"/>
                    </a:solidFill>
                    <a:latin typeface="Arial" pitchFamily="34" charset="0"/>
                  </a:rPr>
                  <a:t>Processed data</a:t>
                </a:r>
              </a:p>
              <a:p>
                <a:pPr algn="ctr">
                  <a:spcBef>
                    <a:spcPct val="50000"/>
                  </a:spcBef>
                </a:pPr>
                <a:r>
                  <a:rPr lang="en-GB" sz="1200" dirty="0" smtClean="0">
                    <a:solidFill>
                      <a:srgbClr val="4B4B4B"/>
                    </a:solidFill>
                    <a:latin typeface="Arial" pitchFamily="34" charset="0"/>
                  </a:rPr>
                  <a:t>(subject-level data)</a:t>
                </a:r>
                <a:endParaRPr lang="en-US" sz="1200" dirty="0">
                  <a:solidFill>
                    <a:srgbClr val="4B4B4B"/>
                  </a:solidFill>
                  <a:latin typeface="Arial" pitchFamily="34" charset="0"/>
                </a:endParaRPr>
              </a:p>
            </p:txBody>
          </p:sp>
          <p:sp>
            <p:nvSpPr>
              <p:cNvPr id="17" name="TextBox 16"/>
              <p:cNvSpPr txBox="1"/>
              <p:nvPr/>
            </p:nvSpPr>
            <p:spPr>
              <a:xfrm>
                <a:off x="3131086" y="5555688"/>
                <a:ext cx="1085554" cy="338554"/>
              </a:xfrm>
              <a:prstGeom prst="rect">
                <a:avLst/>
              </a:prstGeom>
              <a:noFill/>
            </p:spPr>
            <p:txBody>
              <a:bodyPr wrap="none" rtlCol="0">
                <a:spAutoFit/>
              </a:bodyPr>
              <a:lstStyle/>
              <a:p>
                <a:pPr>
                  <a:spcBef>
                    <a:spcPct val="50000"/>
                  </a:spcBef>
                </a:pPr>
                <a:r>
                  <a:rPr lang="en-GB" sz="1600" b="1" dirty="0" smtClean="0">
                    <a:solidFill>
                      <a:srgbClr val="4B4B4B"/>
                    </a:solidFill>
                    <a:latin typeface="Arial" pitchFamily="34" charset="0"/>
                  </a:rPr>
                  <a:t>Raw data</a:t>
                </a:r>
              </a:p>
            </p:txBody>
          </p:sp>
          <p:sp>
            <p:nvSpPr>
              <p:cNvPr id="32" name="TextBox 31"/>
              <p:cNvSpPr txBox="1"/>
              <p:nvPr/>
            </p:nvSpPr>
            <p:spPr>
              <a:xfrm>
                <a:off x="4398770" y="3110352"/>
                <a:ext cx="925253" cy="338554"/>
              </a:xfrm>
              <a:prstGeom prst="rect">
                <a:avLst/>
              </a:prstGeom>
              <a:noFill/>
            </p:spPr>
            <p:txBody>
              <a:bodyPr wrap="none" rtlCol="0">
                <a:spAutoFit/>
              </a:bodyPr>
              <a:lstStyle/>
              <a:p>
                <a:pPr>
                  <a:spcBef>
                    <a:spcPct val="50000"/>
                  </a:spcBef>
                </a:pPr>
                <a:r>
                  <a:rPr lang="en-GB" sz="1600" b="1" dirty="0" smtClean="0">
                    <a:solidFill>
                      <a:srgbClr val="4B4B4B"/>
                    </a:solidFill>
                    <a:latin typeface="Arial" pitchFamily="34" charset="0"/>
                  </a:rPr>
                  <a:t>Study 2</a:t>
                </a:r>
                <a:endParaRPr lang="en-US" sz="1600" b="1" dirty="0">
                  <a:solidFill>
                    <a:srgbClr val="4B4B4B"/>
                  </a:solidFill>
                  <a:latin typeface="Arial" pitchFamily="34" charset="0"/>
                </a:endParaRPr>
              </a:p>
            </p:txBody>
          </p:sp>
          <p:sp>
            <p:nvSpPr>
              <p:cNvPr id="33" name="TextBox 32"/>
              <p:cNvSpPr txBox="1"/>
              <p:nvPr/>
            </p:nvSpPr>
            <p:spPr>
              <a:xfrm>
                <a:off x="5666453" y="3110352"/>
                <a:ext cx="925253" cy="338554"/>
              </a:xfrm>
              <a:prstGeom prst="rect">
                <a:avLst/>
              </a:prstGeom>
              <a:noFill/>
            </p:spPr>
            <p:txBody>
              <a:bodyPr wrap="none" rtlCol="0">
                <a:spAutoFit/>
              </a:bodyPr>
              <a:lstStyle/>
              <a:p>
                <a:pPr>
                  <a:spcBef>
                    <a:spcPct val="50000"/>
                  </a:spcBef>
                </a:pPr>
                <a:r>
                  <a:rPr lang="en-GB" sz="1600" b="1" dirty="0" smtClean="0">
                    <a:solidFill>
                      <a:srgbClr val="4B4B4B"/>
                    </a:solidFill>
                    <a:latin typeface="Arial" pitchFamily="34" charset="0"/>
                  </a:rPr>
                  <a:t>Study 3</a:t>
                </a:r>
                <a:endParaRPr lang="en-US" sz="1600" b="1" dirty="0">
                  <a:solidFill>
                    <a:srgbClr val="4B4B4B"/>
                  </a:solidFill>
                  <a:latin typeface="Arial" pitchFamily="34" charset="0"/>
                </a:endParaRPr>
              </a:p>
            </p:txBody>
          </p:sp>
          <p:sp>
            <p:nvSpPr>
              <p:cNvPr id="34" name="TextBox 33"/>
              <p:cNvSpPr txBox="1"/>
              <p:nvPr/>
            </p:nvSpPr>
            <p:spPr>
              <a:xfrm>
                <a:off x="4112328" y="3754588"/>
                <a:ext cx="1027845" cy="523220"/>
              </a:xfrm>
              <a:prstGeom prst="rect">
                <a:avLst/>
              </a:prstGeom>
              <a:noFill/>
            </p:spPr>
            <p:txBody>
              <a:bodyPr wrap="none" rtlCol="0">
                <a:spAutoFit/>
              </a:bodyPr>
              <a:lstStyle/>
              <a:p>
                <a:pPr>
                  <a:spcBef>
                    <a:spcPts val="0"/>
                  </a:spcBef>
                </a:pPr>
                <a:r>
                  <a:rPr lang="en-GB" sz="1600" b="1" dirty="0" smtClean="0">
                    <a:solidFill>
                      <a:srgbClr val="4B4B4B"/>
                    </a:solidFill>
                    <a:latin typeface="Arial" pitchFamily="34" charset="0"/>
                  </a:rPr>
                  <a:t>Analysis</a:t>
                </a:r>
              </a:p>
              <a:p>
                <a:pPr algn="ctr">
                  <a:spcBef>
                    <a:spcPts val="0"/>
                  </a:spcBef>
                </a:pPr>
                <a:r>
                  <a:rPr lang="en-GB" sz="1200" dirty="0" smtClean="0">
                    <a:solidFill>
                      <a:srgbClr val="4B4B4B"/>
                    </a:solidFill>
                    <a:latin typeface="Arial" pitchFamily="34" charset="0"/>
                  </a:rPr>
                  <a:t>(Findings)</a:t>
                </a:r>
                <a:endParaRPr lang="en-US" sz="1600" dirty="0">
                  <a:solidFill>
                    <a:srgbClr val="4B4B4B"/>
                  </a:solidFill>
                  <a:latin typeface="Arial" pitchFamily="34" charset="0"/>
                </a:endParaRPr>
              </a:p>
            </p:txBody>
          </p:sp>
          <p:sp>
            <p:nvSpPr>
              <p:cNvPr id="35" name="TextBox 34"/>
              <p:cNvSpPr txBox="1"/>
              <p:nvPr/>
            </p:nvSpPr>
            <p:spPr>
              <a:xfrm>
                <a:off x="5179311" y="3754588"/>
                <a:ext cx="1585690" cy="523220"/>
              </a:xfrm>
              <a:prstGeom prst="rect">
                <a:avLst/>
              </a:prstGeom>
              <a:noFill/>
            </p:spPr>
            <p:txBody>
              <a:bodyPr wrap="none" rtlCol="0">
                <a:spAutoFit/>
              </a:bodyPr>
              <a:lstStyle/>
              <a:p>
                <a:pPr algn="ctr">
                  <a:spcBef>
                    <a:spcPts val="0"/>
                  </a:spcBef>
                </a:pPr>
                <a:r>
                  <a:rPr lang="en-GB" sz="1600" b="1" dirty="0" smtClean="0">
                    <a:solidFill>
                      <a:srgbClr val="4B4B4B"/>
                    </a:solidFill>
                    <a:latin typeface="Arial" pitchFamily="34" charset="0"/>
                  </a:rPr>
                  <a:t>File Folder</a:t>
                </a:r>
              </a:p>
              <a:p>
                <a:pPr algn="ctr">
                  <a:spcBef>
                    <a:spcPts val="0"/>
                  </a:spcBef>
                </a:pPr>
                <a:r>
                  <a:rPr lang="en-GB" sz="1200" dirty="0" smtClean="0">
                    <a:solidFill>
                      <a:srgbClr val="4B4B4B"/>
                    </a:solidFill>
                    <a:latin typeface="Arial" pitchFamily="34" charset="0"/>
                  </a:rPr>
                  <a:t>(e.g. Study Protocol)</a:t>
                </a:r>
                <a:endParaRPr lang="en-US" dirty="0">
                  <a:solidFill>
                    <a:srgbClr val="4B4B4B"/>
                  </a:solidFill>
                  <a:latin typeface="Arial" pitchFamily="34" charset="0"/>
                </a:endParaRPr>
              </a:p>
            </p:txBody>
          </p:sp>
          <p:sp>
            <p:nvSpPr>
              <p:cNvPr id="37" name="TextBox 36"/>
              <p:cNvSpPr txBox="1"/>
              <p:nvPr/>
            </p:nvSpPr>
            <p:spPr>
              <a:xfrm>
                <a:off x="4488831" y="5555688"/>
                <a:ext cx="1202573" cy="523220"/>
              </a:xfrm>
              <a:prstGeom prst="rect">
                <a:avLst/>
              </a:prstGeom>
              <a:noFill/>
            </p:spPr>
            <p:txBody>
              <a:bodyPr wrap="none" rtlCol="0">
                <a:spAutoFit/>
              </a:bodyPr>
              <a:lstStyle/>
              <a:p>
                <a:pPr>
                  <a:spcBef>
                    <a:spcPts val="0"/>
                  </a:spcBef>
                </a:pPr>
                <a:r>
                  <a:rPr lang="en-GB" sz="1600" b="1" dirty="0" smtClean="0">
                    <a:solidFill>
                      <a:srgbClr val="4B4B4B"/>
                    </a:solidFill>
                    <a:latin typeface="Arial" pitchFamily="34" charset="0"/>
                  </a:rPr>
                  <a:t>Other files</a:t>
                </a:r>
              </a:p>
              <a:p>
                <a:pPr>
                  <a:spcBef>
                    <a:spcPts val="0"/>
                  </a:spcBef>
                </a:pPr>
                <a:r>
                  <a:rPr lang="en-GB" sz="1200" dirty="0" smtClean="0">
                    <a:solidFill>
                      <a:srgbClr val="4B4B4B"/>
                    </a:solidFill>
                    <a:latin typeface="Arial" pitchFamily="34" charset="0"/>
                  </a:rPr>
                  <a:t>(images,...)</a:t>
                </a:r>
                <a:endParaRPr lang="en-GB" sz="2000" dirty="0" smtClean="0">
                  <a:solidFill>
                    <a:srgbClr val="4B4B4B"/>
                  </a:solidFill>
                  <a:latin typeface="Arial" pitchFamily="34" charset="0"/>
                </a:endParaRPr>
              </a:p>
            </p:txBody>
          </p:sp>
          <p:sp>
            <p:nvSpPr>
              <p:cNvPr id="38" name="TextBox 37"/>
              <p:cNvSpPr txBox="1"/>
              <p:nvPr/>
            </p:nvSpPr>
            <p:spPr>
              <a:xfrm>
                <a:off x="7238161" y="2313714"/>
                <a:ext cx="1739579" cy="523220"/>
              </a:xfrm>
              <a:prstGeom prst="rect">
                <a:avLst/>
              </a:prstGeom>
              <a:noFill/>
            </p:spPr>
            <p:txBody>
              <a:bodyPr wrap="none" rtlCol="0">
                <a:spAutoFit/>
              </a:bodyPr>
              <a:lstStyle/>
              <a:p>
                <a:pPr algn="r">
                  <a:spcBef>
                    <a:spcPts val="0"/>
                  </a:spcBef>
                </a:pPr>
                <a:r>
                  <a:rPr lang="en-GB" sz="1400" b="1" dirty="0" smtClean="0">
                    <a:solidFill>
                      <a:srgbClr val="4B4B4B">
                        <a:lumMod val="40000"/>
                        <a:lumOff val="60000"/>
                      </a:srgbClr>
                    </a:solidFill>
                    <a:latin typeface="Arial" pitchFamily="34" charset="0"/>
                  </a:rPr>
                  <a:t>Program overview</a:t>
                </a:r>
              </a:p>
              <a:p>
                <a:pPr algn="r">
                  <a:spcBef>
                    <a:spcPts val="0"/>
                  </a:spcBef>
                </a:pPr>
                <a:r>
                  <a:rPr lang="en-GB" sz="1400" dirty="0" smtClean="0">
                    <a:solidFill>
                      <a:srgbClr val="4B4B4B">
                        <a:lumMod val="40000"/>
                        <a:lumOff val="60000"/>
                      </a:srgbClr>
                    </a:solidFill>
                    <a:latin typeface="Arial" pitchFamily="34" charset="0"/>
                  </a:rPr>
                  <a:t>(Browse tab)</a:t>
                </a:r>
                <a:endParaRPr lang="en-US" sz="1400" dirty="0">
                  <a:solidFill>
                    <a:srgbClr val="4B4B4B">
                      <a:lumMod val="40000"/>
                      <a:lumOff val="60000"/>
                    </a:srgbClr>
                  </a:solidFill>
                  <a:latin typeface="Arial" pitchFamily="34" charset="0"/>
                </a:endParaRPr>
              </a:p>
            </p:txBody>
          </p:sp>
          <p:sp>
            <p:nvSpPr>
              <p:cNvPr id="39" name="TextBox 38"/>
              <p:cNvSpPr txBox="1"/>
              <p:nvPr/>
            </p:nvSpPr>
            <p:spPr>
              <a:xfrm>
                <a:off x="7480214" y="3006442"/>
                <a:ext cx="1497526" cy="523220"/>
              </a:xfrm>
              <a:prstGeom prst="rect">
                <a:avLst/>
              </a:prstGeom>
              <a:noFill/>
            </p:spPr>
            <p:txBody>
              <a:bodyPr wrap="none" rtlCol="0">
                <a:spAutoFit/>
              </a:bodyPr>
              <a:lstStyle/>
              <a:p>
                <a:pPr algn="r">
                  <a:spcBef>
                    <a:spcPts val="0"/>
                  </a:spcBef>
                </a:pPr>
                <a:r>
                  <a:rPr lang="en-GB" sz="1400" b="1" dirty="0" smtClean="0">
                    <a:solidFill>
                      <a:srgbClr val="4B4B4B">
                        <a:lumMod val="40000"/>
                        <a:lumOff val="60000"/>
                      </a:srgbClr>
                    </a:solidFill>
                    <a:latin typeface="Arial" pitchFamily="34" charset="0"/>
                  </a:rPr>
                  <a:t>Study overview</a:t>
                </a:r>
              </a:p>
              <a:p>
                <a:pPr algn="r">
                  <a:spcBef>
                    <a:spcPts val="0"/>
                  </a:spcBef>
                </a:pPr>
                <a:r>
                  <a:rPr lang="en-GB" sz="1400" dirty="0" smtClean="0">
                    <a:solidFill>
                      <a:srgbClr val="4B4B4B">
                        <a:lumMod val="40000"/>
                        <a:lumOff val="60000"/>
                      </a:srgbClr>
                    </a:solidFill>
                    <a:latin typeface="Arial" pitchFamily="34" charset="0"/>
                  </a:rPr>
                  <a:t>(Browse tab)</a:t>
                </a:r>
                <a:endParaRPr lang="en-US" sz="1400" dirty="0">
                  <a:solidFill>
                    <a:srgbClr val="4B4B4B">
                      <a:lumMod val="40000"/>
                      <a:lumOff val="60000"/>
                    </a:srgbClr>
                  </a:solidFill>
                  <a:latin typeface="Arial" pitchFamily="34" charset="0"/>
                </a:endParaRPr>
              </a:p>
            </p:txBody>
          </p:sp>
          <p:sp>
            <p:nvSpPr>
              <p:cNvPr id="40" name="TextBox 39"/>
              <p:cNvSpPr txBox="1"/>
              <p:nvPr/>
            </p:nvSpPr>
            <p:spPr>
              <a:xfrm>
                <a:off x="7351141" y="3713023"/>
                <a:ext cx="1626599" cy="738664"/>
              </a:xfrm>
              <a:prstGeom prst="rect">
                <a:avLst/>
              </a:prstGeom>
              <a:noFill/>
            </p:spPr>
            <p:txBody>
              <a:bodyPr wrap="none" rtlCol="0">
                <a:spAutoFit/>
              </a:bodyPr>
              <a:lstStyle/>
              <a:p>
                <a:pPr algn="r">
                  <a:spcBef>
                    <a:spcPts val="0"/>
                  </a:spcBef>
                </a:pPr>
                <a:r>
                  <a:rPr lang="en-GB" sz="1400" b="1" dirty="0" smtClean="0">
                    <a:solidFill>
                      <a:srgbClr val="4B4B4B">
                        <a:lumMod val="40000"/>
                        <a:lumOff val="60000"/>
                      </a:srgbClr>
                    </a:solidFill>
                    <a:latin typeface="Arial" pitchFamily="34" charset="0"/>
                  </a:rPr>
                  <a:t>Assay, Analysis, </a:t>
                </a:r>
              </a:p>
              <a:p>
                <a:pPr algn="r">
                  <a:spcBef>
                    <a:spcPts val="0"/>
                  </a:spcBef>
                </a:pPr>
                <a:r>
                  <a:rPr lang="en-GB" sz="1400" b="1" dirty="0" smtClean="0">
                    <a:solidFill>
                      <a:srgbClr val="4B4B4B">
                        <a:lumMod val="40000"/>
                        <a:lumOff val="60000"/>
                      </a:srgbClr>
                    </a:solidFill>
                    <a:latin typeface="Arial" pitchFamily="34" charset="0"/>
                  </a:rPr>
                  <a:t>Folder overview</a:t>
                </a:r>
              </a:p>
              <a:p>
                <a:pPr algn="r">
                  <a:spcBef>
                    <a:spcPts val="0"/>
                  </a:spcBef>
                </a:pPr>
                <a:r>
                  <a:rPr lang="en-GB" sz="1400" dirty="0" smtClean="0">
                    <a:solidFill>
                      <a:srgbClr val="4B4B4B">
                        <a:lumMod val="40000"/>
                        <a:lumOff val="60000"/>
                      </a:srgbClr>
                    </a:solidFill>
                    <a:latin typeface="Arial" pitchFamily="34" charset="0"/>
                  </a:rPr>
                  <a:t>(Browse tab)</a:t>
                </a:r>
                <a:endParaRPr lang="en-US" sz="1400" dirty="0">
                  <a:solidFill>
                    <a:srgbClr val="4B4B4B">
                      <a:lumMod val="40000"/>
                      <a:lumOff val="60000"/>
                    </a:srgbClr>
                  </a:solidFill>
                  <a:latin typeface="Arial" pitchFamily="34" charset="0"/>
                </a:endParaRPr>
              </a:p>
            </p:txBody>
          </p:sp>
          <p:sp>
            <p:nvSpPr>
              <p:cNvPr id="41" name="TextBox 40"/>
              <p:cNvSpPr txBox="1"/>
              <p:nvPr/>
            </p:nvSpPr>
            <p:spPr>
              <a:xfrm>
                <a:off x="7470597" y="4572006"/>
                <a:ext cx="1507143" cy="523220"/>
              </a:xfrm>
              <a:prstGeom prst="rect">
                <a:avLst/>
              </a:prstGeom>
              <a:noFill/>
            </p:spPr>
            <p:txBody>
              <a:bodyPr wrap="none" rtlCol="0">
                <a:spAutoFit/>
              </a:bodyPr>
              <a:lstStyle/>
              <a:p>
                <a:pPr algn="r">
                  <a:spcBef>
                    <a:spcPts val="0"/>
                  </a:spcBef>
                </a:pPr>
                <a:r>
                  <a:rPr lang="en-GB" sz="1400" b="1" dirty="0" smtClean="0">
                    <a:solidFill>
                      <a:srgbClr val="4B4B4B">
                        <a:lumMod val="40000"/>
                        <a:lumOff val="60000"/>
                      </a:srgbClr>
                    </a:solidFill>
                    <a:latin typeface="Arial" pitchFamily="34" charset="0"/>
                  </a:rPr>
                  <a:t>Processed data</a:t>
                </a:r>
              </a:p>
              <a:p>
                <a:pPr algn="r">
                  <a:spcBef>
                    <a:spcPts val="0"/>
                  </a:spcBef>
                </a:pPr>
                <a:r>
                  <a:rPr lang="en-GB" sz="1400" dirty="0" smtClean="0">
                    <a:solidFill>
                      <a:srgbClr val="4B4B4B">
                        <a:lumMod val="40000"/>
                        <a:lumOff val="60000"/>
                      </a:srgbClr>
                    </a:solidFill>
                    <a:latin typeface="Arial" pitchFamily="34" charset="0"/>
                  </a:rPr>
                  <a:t>(Analyze tab)</a:t>
                </a:r>
                <a:endParaRPr lang="en-US" sz="1400" dirty="0">
                  <a:solidFill>
                    <a:srgbClr val="4B4B4B">
                      <a:lumMod val="40000"/>
                      <a:lumOff val="60000"/>
                    </a:srgbClr>
                  </a:solidFill>
                  <a:latin typeface="Arial" pitchFamily="34" charset="0"/>
                </a:endParaRPr>
              </a:p>
            </p:txBody>
          </p:sp>
          <p:sp>
            <p:nvSpPr>
              <p:cNvPr id="42" name="TextBox 41"/>
              <p:cNvSpPr txBox="1"/>
              <p:nvPr/>
            </p:nvSpPr>
            <p:spPr>
              <a:xfrm>
                <a:off x="7430522" y="5417136"/>
                <a:ext cx="1547218" cy="523220"/>
              </a:xfrm>
              <a:prstGeom prst="rect">
                <a:avLst/>
              </a:prstGeom>
              <a:noFill/>
            </p:spPr>
            <p:txBody>
              <a:bodyPr wrap="none" rtlCol="0">
                <a:spAutoFit/>
              </a:bodyPr>
              <a:lstStyle/>
              <a:p>
                <a:pPr algn="r">
                  <a:spcBef>
                    <a:spcPts val="0"/>
                  </a:spcBef>
                </a:pPr>
                <a:r>
                  <a:rPr lang="en-GB" sz="1400" b="1" dirty="0" smtClean="0">
                    <a:solidFill>
                      <a:srgbClr val="4B4B4B">
                        <a:lumMod val="40000"/>
                        <a:lumOff val="60000"/>
                      </a:srgbClr>
                    </a:solidFill>
                    <a:latin typeface="Arial" pitchFamily="34" charset="0"/>
                  </a:rPr>
                  <a:t>Folder overview</a:t>
                </a:r>
              </a:p>
              <a:p>
                <a:pPr algn="r">
                  <a:spcBef>
                    <a:spcPts val="0"/>
                  </a:spcBef>
                </a:pPr>
                <a:r>
                  <a:rPr lang="en-GB" sz="1400" dirty="0" smtClean="0">
                    <a:solidFill>
                      <a:srgbClr val="4B4B4B">
                        <a:lumMod val="40000"/>
                        <a:lumOff val="60000"/>
                      </a:srgbClr>
                    </a:solidFill>
                    <a:latin typeface="Arial" pitchFamily="34" charset="0"/>
                  </a:rPr>
                  <a:t>(Browse tab)</a:t>
                </a:r>
                <a:endParaRPr lang="en-US" sz="1400" dirty="0">
                  <a:solidFill>
                    <a:srgbClr val="4B4B4B">
                      <a:lumMod val="40000"/>
                      <a:lumOff val="60000"/>
                    </a:srgbClr>
                  </a:solidFill>
                  <a:latin typeface="Arial" pitchFamily="34" charset="0"/>
                </a:endParaRPr>
              </a:p>
            </p:txBody>
          </p:sp>
          <p:cxnSp>
            <p:nvCxnSpPr>
              <p:cNvPr id="44" name="Straight Connector 43"/>
              <p:cNvCxnSpPr/>
              <p:nvPr/>
            </p:nvCxnSpPr>
            <p:spPr bwMode="auto">
              <a:xfrm>
                <a:off x="3172687" y="2854038"/>
                <a:ext cx="5760000" cy="0"/>
              </a:xfrm>
              <a:prstGeom prst="line">
                <a:avLst/>
              </a:prstGeom>
              <a:ln>
                <a:solidFill>
                  <a:schemeClr val="tx1">
                    <a:lumMod val="40000"/>
                    <a:lumOff val="60000"/>
                  </a:schemeClr>
                </a:solidFill>
                <a:prstDash val="sysDot"/>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7" name="Straight Connector 46"/>
              <p:cNvCxnSpPr/>
              <p:nvPr/>
            </p:nvCxnSpPr>
            <p:spPr bwMode="auto">
              <a:xfrm>
                <a:off x="3172687" y="3505218"/>
                <a:ext cx="5760000" cy="0"/>
              </a:xfrm>
              <a:prstGeom prst="line">
                <a:avLst/>
              </a:prstGeom>
              <a:ln>
                <a:solidFill>
                  <a:schemeClr val="tx1">
                    <a:lumMod val="40000"/>
                    <a:lumOff val="60000"/>
                  </a:schemeClr>
                </a:solidFill>
                <a:prstDash val="sysDot"/>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bwMode="auto">
              <a:xfrm>
                <a:off x="3172687" y="5292513"/>
                <a:ext cx="5760000" cy="0"/>
              </a:xfrm>
              <a:prstGeom prst="line">
                <a:avLst/>
              </a:prstGeom>
              <a:ln>
                <a:solidFill>
                  <a:schemeClr val="tx1">
                    <a:lumMod val="40000"/>
                    <a:lumOff val="60000"/>
                  </a:schemeClr>
                </a:solidFill>
                <a:prstDash val="sysDot"/>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9" name="Straight Connector 48"/>
              <p:cNvCxnSpPr/>
              <p:nvPr/>
            </p:nvCxnSpPr>
            <p:spPr bwMode="auto">
              <a:xfrm>
                <a:off x="3532908" y="2964872"/>
                <a:ext cx="2520000" cy="0"/>
              </a:xfrm>
              <a:prstGeom prst="line">
                <a:avLst/>
              </a:prstGeom>
              <a:ln w="19050">
                <a:solidFill>
                  <a:schemeClr val="tx2"/>
                </a:solidFill>
                <a:prstDash val="soli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0" name="Straight Connector 49"/>
              <p:cNvCxnSpPr/>
              <p:nvPr/>
            </p:nvCxnSpPr>
            <p:spPr bwMode="auto">
              <a:xfrm>
                <a:off x="3415718" y="3629907"/>
                <a:ext cx="2628000" cy="0"/>
              </a:xfrm>
              <a:prstGeom prst="line">
                <a:avLst/>
              </a:prstGeom>
              <a:ln w="19050">
                <a:solidFill>
                  <a:schemeClr val="tx2"/>
                </a:solidFill>
                <a:prstDash val="soli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1" name="Straight Connector 50"/>
              <p:cNvCxnSpPr/>
              <p:nvPr/>
            </p:nvCxnSpPr>
            <p:spPr bwMode="auto">
              <a:xfrm>
                <a:off x="3394359" y="5417175"/>
                <a:ext cx="1692000" cy="0"/>
              </a:xfrm>
              <a:prstGeom prst="line">
                <a:avLst/>
              </a:prstGeom>
              <a:ln w="19050">
                <a:solidFill>
                  <a:schemeClr val="tx2"/>
                </a:solidFill>
                <a:prstDash val="soli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3" name="Straight Arrow Connector 52"/>
              <p:cNvCxnSpPr/>
              <p:nvPr/>
            </p:nvCxnSpPr>
            <p:spPr bwMode="auto">
              <a:xfrm flipH="1">
                <a:off x="4809270" y="2964012"/>
                <a:ext cx="0" cy="180000"/>
              </a:xfrm>
              <a:prstGeom prst="straightConnector1">
                <a:avLst/>
              </a:prstGeom>
              <a:noFill/>
              <a:ln w="19050" cap="flat" cmpd="sng" algn="ctr">
                <a:solidFill>
                  <a:schemeClr val="tx2"/>
                </a:solidFill>
                <a:prstDash val="solid"/>
                <a:round/>
                <a:headEnd type="none" w="med" len="med"/>
                <a:tailEnd type="arrow"/>
              </a:ln>
              <a:effectLst/>
            </p:spPr>
          </p:cxnSp>
          <p:cxnSp>
            <p:nvCxnSpPr>
              <p:cNvPr id="54" name="Straight Arrow Connector 53"/>
              <p:cNvCxnSpPr/>
              <p:nvPr/>
            </p:nvCxnSpPr>
            <p:spPr bwMode="auto">
              <a:xfrm flipH="1">
                <a:off x="6042758" y="2964011"/>
                <a:ext cx="0" cy="180000"/>
              </a:xfrm>
              <a:prstGeom prst="straightConnector1">
                <a:avLst/>
              </a:prstGeom>
              <a:noFill/>
              <a:ln w="19050" cap="flat" cmpd="sng" algn="ctr">
                <a:solidFill>
                  <a:schemeClr val="tx2"/>
                </a:solidFill>
                <a:prstDash val="solid"/>
                <a:round/>
                <a:headEnd type="none" w="med" len="med"/>
                <a:tailEnd type="arrow"/>
              </a:ln>
              <a:effectLst/>
            </p:spPr>
          </p:cxnSp>
          <p:cxnSp>
            <p:nvCxnSpPr>
              <p:cNvPr id="55" name="Straight Arrow Connector 54"/>
              <p:cNvCxnSpPr/>
              <p:nvPr/>
            </p:nvCxnSpPr>
            <p:spPr bwMode="auto">
              <a:xfrm flipH="1">
                <a:off x="3424150" y="3620442"/>
                <a:ext cx="0" cy="180000"/>
              </a:xfrm>
              <a:prstGeom prst="straightConnector1">
                <a:avLst/>
              </a:prstGeom>
              <a:noFill/>
              <a:ln w="19050" cap="flat" cmpd="sng" algn="ctr">
                <a:solidFill>
                  <a:schemeClr val="tx2"/>
                </a:solidFill>
                <a:prstDash val="solid"/>
                <a:round/>
                <a:headEnd type="none" w="med" len="med"/>
                <a:tailEnd type="arrow"/>
              </a:ln>
              <a:effectLst/>
            </p:spPr>
          </p:cxnSp>
          <p:cxnSp>
            <p:nvCxnSpPr>
              <p:cNvPr id="56" name="Straight Arrow Connector 55"/>
              <p:cNvCxnSpPr/>
              <p:nvPr/>
            </p:nvCxnSpPr>
            <p:spPr bwMode="auto">
              <a:xfrm flipH="1">
                <a:off x="4537783" y="3625998"/>
                <a:ext cx="0" cy="180000"/>
              </a:xfrm>
              <a:prstGeom prst="straightConnector1">
                <a:avLst/>
              </a:prstGeom>
              <a:noFill/>
              <a:ln w="19050" cap="flat" cmpd="sng" algn="ctr">
                <a:solidFill>
                  <a:schemeClr val="tx2"/>
                </a:solidFill>
                <a:prstDash val="solid"/>
                <a:round/>
                <a:headEnd type="none" w="med" len="med"/>
                <a:tailEnd type="arrow"/>
              </a:ln>
              <a:effectLst/>
            </p:spPr>
          </p:cxnSp>
          <p:cxnSp>
            <p:nvCxnSpPr>
              <p:cNvPr id="57" name="Straight Arrow Connector 56"/>
              <p:cNvCxnSpPr/>
              <p:nvPr/>
            </p:nvCxnSpPr>
            <p:spPr bwMode="auto">
              <a:xfrm flipH="1">
                <a:off x="6034793" y="3618061"/>
                <a:ext cx="0" cy="180000"/>
              </a:xfrm>
              <a:prstGeom prst="straightConnector1">
                <a:avLst/>
              </a:prstGeom>
              <a:noFill/>
              <a:ln w="19050" cap="flat" cmpd="sng" algn="ctr">
                <a:solidFill>
                  <a:schemeClr val="tx2"/>
                </a:solidFill>
                <a:prstDash val="solid"/>
                <a:round/>
                <a:headEnd type="none" w="med" len="med"/>
                <a:tailEnd type="arrow"/>
              </a:ln>
              <a:effectLst/>
            </p:spPr>
          </p:cxnSp>
          <p:cxnSp>
            <p:nvCxnSpPr>
              <p:cNvPr id="58" name="Straight Arrow Connector 57"/>
              <p:cNvCxnSpPr/>
              <p:nvPr/>
            </p:nvCxnSpPr>
            <p:spPr bwMode="auto">
              <a:xfrm flipH="1">
                <a:off x="3399543" y="5407174"/>
                <a:ext cx="0" cy="180000"/>
              </a:xfrm>
              <a:prstGeom prst="straightConnector1">
                <a:avLst/>
              </a:prstGeom>
              <a:noFill/>
              <a:ln w="19050" cap="flat" cmpd="sng" algn="ctr">
                <a:solidFill>
                  <a:schemeClr val="tx2"/>
                </a:solidFill>
                <a:prstDash val="solid"/>
                <a:round/>
                <a:headEnd type="none" w="med" len="med"/>
                <a:tailEnd type="arrow"/>
              </a:ln>
              <a:effectLst/>
            </p:spPr>
          </p:cxnSp>
          <p:cxnSp>
            <p:nvCxnSpPr>
              <p:cNvPr id="59" name="Straight Arrow Connector 58"/>
              <p:cNvCxnSpPr/>
              <p:nvPr/>
            </p:nvCxnSpPr>
            <p:spPr bwMode="auto">
              <a:xfrm flipH="1">
                <a:off x="5075943" y="5410349"/>
                <a:ext cx="0" cy="180000"/>
              </a:xfrm>
              <a:prstGeom prst="straightConnector1">
                <a:avLst/>
              </a:prstGeom>
              <a:noFill/>
              <a:ln w="19050" cap="flat" cmpd="sng" algn="ctr">
                <a:solidFill>
                  <a:schemeClr val="tx2"/>
                </a:solidFill>
                <a:prstDash val="solid"/>
                <a:round/>
                <a:headEnd type="none" w="med" len="med"/>
                <a:tailEnd type="arrow"/>
              </a:ln>
              <a:effectLst/>
            </p:spPr>
          </p:cxnSp>
          <p:cxnSp>
            <p:nvCxnSpPr>
              <p:cNvPr id="60" name="Straight Connector 59"/>
              <p:cNvCxnSpPr/>
              <p:nvPr/>
            </p:nvCxnSpPr>
            <p:spPr bwMode="auto">
              <a:xfrm flipH="1" flipV="1">
                <a:off x="4522558" y="2783897"/>
                <a:ext cx="0" cy="180000"/>
              </a:xfrm>
              <a:prstGeom prst="line">
                <a:avLst/>
              </a:prstGeom>
              <a:ln w="19050">
                <a:solidFill>
                  <a:schemeClr val="tx2"/>
                </a:solidFill>
                <a:prstDash val="soli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62" name="Straight Connector 61"/>
              <p:cNvCxnSpPr/>
              <p:nvPr/>
            </p:nvCxnSpPr>
            <p:spPr bwMode="auto">
              <a:xfrm flipH="1" flipV="1">
                <a:off x="3541483" y="3377622"/>
                <a:ext cx="0" cy="252000"/>
              </a:xfrm>
              <a:prstGeom prst="line">
                <a:avLst/>
              </a:prstGeom>
              <a:ln w="19050">
                <a:solidFill>
                  <a:schemeClr val="tx2"/>
                </a:solidFill>
                <a:prstDash val="soli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63" name="Straight Connector 62"/>
              <p:cNvCxnSpPr/>
              <p:nvPr/>
            </p:nvCxnSpPr>
            <p:spPr bwMode="auto">
              <a:xfrm flipH="1" flipV="1">
                <a:off x="3417658" y="4045164"/>
                <a:ext cx="0" cy="1368000"/>
              </a:xfrm>
              <a:prstGeom prst="line">
                <a:avLst/>
              </a:prstGeom>
              <a:ln w="19050">
                <a:solidFill>
                  <a:schemeClr val="tx2"/>
                </a:solidFill>
                <a:prstDash val="soli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64" name="Straight Connector 63"/>
              <p:cNvCxnSpPr/>
              <p:nvPr/>
            </p:nvCxnSpPr>
            <p:spPr bwMode="auto">
              <a:xfrm>
                <a:off x="6044618" y="3629907"/>
                <a:ext cx="684000" cy="0"/>
              </a:xfrm>
              <a:prstGeom prst="line">
                <a:avLst/>
              </a:prstGeom>
              <a:ln w="19050">
                <a:solidFill>
                  <a:schemeClr val="tx2"/>
                </a:solidFill>
                <a:prstDash val="sysDot"/>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65" name="Straight Connector 64"/>
              <p:cNvCxnSpPr/>
              <p:nvPr/>
            </p:nvCxnSpPr>
            <p:spPr bwMode="auto">
              <a:xfrm flipH="1" flipV="1">
                <a:off x="3632923" y="3377622"/>
                <a:ext cx="0" cy="252000"/>
              </a:xfrm>
              <a:prstGeom prst="line">
                <a:avLst/>
              </a:prstGeom>
              <a:ln w="19050">
                <a:solidFill>
                  <a:schemeClr val="tx2"/>
                </a:solidFill>
                <a:prstDash val="sysDot"/>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66" name="Straight Arrow Connector 65"/>
              <p:cNvCxnSpPr/>
              <p:nvPr/>
            </p:nvCxnSpPr>
            <p:spPr bwMode="auto">
              <a:xfrm flipH="1">
                <a:off x="6743453" y="3633301"/>
                <a:ext cx="0" cy="936000"/>
              </a:xfrm>
              <a:prstGeom prst="straightConnector1">
                <a:avLst/>
              </a:prstGeom>
              <a:noFill/>
              <a:ln w="19050" cap="flat" cmpd="sng" algn="ctr">
                <a:solidFill>
                  <a:schemeClr val="tx2"/>
                </a:solidFill>
                <a:prstDash val="sysDot"/>
                <a:round/>
                <a:headEnd type="none" w="med" len="med"/>
                <a:tailEnd type="arrow"/>
              </a:ln>
              <a:effectLst/>
            </p:spPr>
          </p:cxnSp>
          <p:sp>
            <p:nvSpPr>
              <p:cNvPr id="15" name="TextBox 14"/>
              <p:cNvSpPr txBox="1"/>
              <p:nvPr/>
            </p:nvSpPr>
            <p:spPr>
              <a:xfrm>
                <a:off x="3111171" y="3754588"/>
                <a:ext cx="787395" cy="338554"/>
              </a:xfrm>
              <a:prstGeom prst="rect">
                <a:avLst/>
              </a:prstGeom>
              <a:noFill/>
            </p:spPr>
            <p:txBody>
              <a:bodyPr wrap="none" rtlCol="0">
                <a:spAutoFit/>
              </a:bodyPr>
              <a:lstStyle/>
              <a:p>
                <a:pPr>
                  <a:spcBef>
                    <a:spcPct val="50000"/>
                  </a:spcBef>
                </a:pPr>
                <a:r>
                  <a:rPr lang="en-GB" sz="1600" b="1" dirty="0" smtClean="0">
                    <a:solidFill>
                      <a:srgbClr val="4B4B4B"/>
                    </a:solidFill>
                    <a:latin typeface="Arial" pitchFamily="34" charset="0"/>
                  </a:rPr>
                  <a:t>Assay</a:t>
                </a:r>
                <a:endParaRPr lang="en-US" sz="1600" b="1" dirty="0">
                  <a:solidFill>
                    <a:srgbClr val="4B4B4B"/>
                  </a:solidFill>
                  <a:latin typeface="Arial" pitchFamily="34" charset="0"/>
                </a:endParaRPr>
              </a:p>
            </p:txBody>
          </p:sp>
        </p:grpSp>
        <p:pic>
          <p:nvPicPr>
            <p:cNvPr id="3077" name="Picture 5"/>
            <p:cNvPicPr>
              <a:picLocks noChangeAspect="1" noChangeArrowheads="1"/>
            </p:cNvPicPr>
            <p:nvPr/>
          </p:nvPicPr>
          <p:blipFill>
            <a:blip r:embed="rId8" cstate="print"/>
            <a:srcRect/>
            <a:stretch>
              <a:fillRect/>
            </a:stretch>
          </p:blipFill>
          <p:spPr bwMode="auto">
            <a:xfrm>
              <a:off x="3963988" y="3814763"/>
              <a:ext cx="206809" cy="216000"/>
            </a:xfrm>
            <a:prstGeom prst="rect">
              <a:avLst/>
            </a:prstGeom>
            <a:noFill/>
            <a:ln w="9525">
              <a:noFill/>
              <a:miter lim="800000"/>
              <a:headEnd/>
              <a:tailEnd/>
            </a:ln>
          </p:spPr>
        </p:pic>
        <p:pic>
          <p:nvPicPr>
            <p:cNvPr id="3078" name="Picture 6"/>
            <p:cNvPicPr>
              <a:picLocks noChangeAspect="1" noChangeArrowheads="1"/>
            </p:cNvPicPr>
            <p:nvPr/>
          </p:nvPicPr>
          <p:blipFill>
            <a:blip r:embed="rId9" cstate="print"/>
            <a:srcRect/>
            <a:stretch>
              <a:fillRect/>
            </a:stretch>
          </p:blipFill>
          <p:spPr bwMode="auto">
            <a:xfrm>
              <a:off x="5163325" y="3779839"/>
              <a:ext cx="267513" cy="233362"/>
            </a:xfrm>
            <a:prstGeom prst="rect">
              <a:avLst/>
            </a:prstGeom>
            <a:noFill/>
            <a:ln w="9525">
              <a:noFill/>
              <a:miter lim="800000"/>
              <a:headEnd/>
              <a:tailEnd/>
            </a:ln>
          </p:spPr>
        </p:pic>
        <p:pic>
          <p:nvPicPr>
            <p:cNvPr id="75" name="Picture 6"/>
            <p:cNvPicPr>
              <a:picLocks noChangeAspect="1" noChangeArrowheads="1"/>
            </p:cNvPicPr>
            <p:nvPr/>
          </p:nvPicPr>
          <p:blipFill>
            <a:blip r:embed="rId9" cstate="print"/>
            <a:srcRect/>
            <a:stretch>
              <a:fillRect/>
            </a:stretch>
          </p:blipFill>
          <p:spPr bwMode="auto">
            <a:xfrm>
              <a:off x="2940825" y="5595939"/>
              <a:ext cx="267513" cy="233362"/>
            </a:xfrm>
            <a:prstGeom prst="rect">
              <a:avLst/>
            </a:prstGeom>
            <a:noFill/>
            <a:ln w="9525">
              <a:noFill/>
              <a:miter lim="800000"/>
              <a:headEnd/>
              <a:tailEnd/>
            </a:ln>
          </p:spPr>
        </p:pic>
        <p:pic>
          <p:nvPicPr>
            <p:cNvPr id="76" name="Picture 6"/>
            <p:cNvPicPr>
              <a:picLocks noChangeAspect="1" noChangeArrowheads="1"/>
            </p:cNvPicPr>
            <p:nvPr/>
          </p:nvPicPr>
          <p:blipFill>
            <a:blip r:embed="rId9" cstate="print"/>
            <a:srcRect/>
            <a:stretch>
              <a:fillRect/>
            </a:stretch>
          </p:blipFill>
          <p:spPr bwMode="auto">
            <a:xfrm>
              <a:off x="4299725" y="5595939"/>
              <a:ext cx="267513" cy="233362"/>
            </a:xfrm>
            <a:prstGeom prst="rect">
              <a:avLst/>
            </a:prstGeom>
            <a:noFill/>
            <a:ln w="9525">
              <a:noFill/>
              <a:miter lim="800000"/>
              <a:headEnd/>
              <a:tailEnd/>
            </a:ln>
          </p:spPr>
        </p:pic>
      </p:grpSp>
      <p:pic>
        <p:nvPicPr>
          <p:cNvPr id="79" name="Picture 5"/>
          <p:cNvPicPr>
            <a:picLocks noChangeAspect="1" noChangeArrowheads="1"/>
          </p:cNvPicPr>
          <p:nvPr/>
        </p:nvPicPr>
        <p:blipFill>
          <a:blip r:embed="rId10" cstate="print"/>
          <a:srcRect/>
          <a:stretch>
            <a:fillRect/>
          </a:stretch>
        </p:blipFill>
        <p:spPr bwMode="auto">
          <a:xfrm>
            <a:off x="5377520" y="4518313"/>
            <a:ext cx="282000" cy="216000"/>
          </a:xfrm>
          <a:prstGeom prst="rect">
            <a:avLst/>
          </a:prstGeom>
          <a:noFill/>
          <a:ln w="9525">
            <a:noFill/>
            <a:miter lim="800000"/>
            <a:headEnd/>
            <a:tailEnd/>
          </a:ln>
        </p:spPr>
      </p:pic>
      <p:pic>
        <p:nvPicPr>
          <p:cNvPr id="3080" name="Picture 8"/>
          <p:cNvPicPr>
            <a:picLocks noChangeAspect="1" noChangeArrowheads="1"/>
          </p:cNvPicPr>
          <p:nvPr/>
        </p:nvPicPr>
        <p:blipFill>
          <a:blip r:embed="rId11" cstate="print"/>
          <a:srcRect/>
          <a:stretch>
            <a:fillRect/>
          </a:stretch>
        </p:blipFill>
        <p:spPr bwMode="auto">
          <a:xfrm>
            <a:off x="5341793" y="4735224"/>
            <a:ext cx="353455" cy="216000"/>
          </a:xfrm>
          <a:prstGeom prst="rect">
            <a:avLst/>
          </a:prstGeom>
          <a:noFill/>
          <a:ln w="9525">
            <a:noFill/>
            <a:miter lim="800000"/>
            <a:headEnd/>
            <a:tailEnd/>
          </a:ln>
        </p:spPr>
      </p:pic>
      <p:pic>
        <p:nvPicPr>
          <p:cNvPr id="3081" name="Picture 9"/>
          <p:cNvPicPr>
            <a:picLocks noChangeAspect="1" noChangeArrowheads="1"/>
          </p:cNvPicPr>
          <p:nvPr/>
        </p:nvPicPr>
        <p:blipFill>
          <a:blip r:embed="rId12" cstate="print"/>
          <a:srcRect/>
          <a:stretch>
            <a:fillRect/>
          </a:stretch>
        </p:blipFill>
        <p:spPr bwMode="auto">
          <a:xfrm>
            <a:off x="5382100" y="4952134"/>
            <a:ext cx="272841" cy="21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91075" y="92362"/>
            <a:ext cx="1883849" cy="369332"/>
          </a:xfrm>
          <a:prstGeom prst="rect">
            <a:avLst/>
          </a:prstGeom>
          <a:noFill/>
        </p:spPr>
        <p:txBody>
          <a:bodyPr wrap="none" rtlCol="0">
            <a:spAutoFit/>
          </a:bodyPr>
          <a:lstStyle/>
          <a:p>
            <a:r>
              <a:rPr lang="en-US" dirty="0" smtClean="0">
                <a:solidFill>
                  <a:schemeClr val="bg1"/>
                </a:solidFill>
              </a:rPr>
              <a:t>Getting started</a:t>
            </a:r>
            <a:endParaRPr lang="en-US" dirty="0">
              <a:solidFill>
                <a:schemeClr val="bg1"/>
              </a:solidFill>
            </a:endParaRPr>
          </a:p>
        </p:txBody>
      </p:sp>
      <p:sp>
        <p:nvSpPr>
          <p:cNvPr id="7" name="TextBox 6"/>
          <p:cNvSpPr txBox="1"/>
          <p:nvPr/>
        </p:nvSpPr>
        <p:spPr>
          <a:xfrm>
            <a:off x="837983" y="3717032"/>
            <a:ext cx="6367833" cy="3001334"/>
          </a:xfrm>
          <a:prstGeom prst="rect">
            <a:avLst/>
          </a:prstGeom>
          <a:solidFill>
            <a:schemeClr val="bg1"/>
          </a:solidFill>
        </p:spPr>
        <p:txBody>
          <a:bodyPr wrap="none" rtlCol="0">
            <a:spAutoFit/>
          </a:bodyPr>
          <a:lstStyle/>
          <a:p>
            <a:pPr>
              <a:lnSpc>
                <a:spcPct val="150000"/>
              </a:lnSpc>
            </a:pPr>
            <a:r>
              <a:rPr lang="en-US" sz="1600" b="1" dirty="0" smtClean="0">
                <a:solidFill>
                  <a:schemeClr val="accent1"/>
                </a:solidFill>
              </a:rPr>
              <a:t>Browse: </a:t>
            </a:r>
            <a:r>
              <a:rPr lang="en-US" sz="1600" dirty="0" smtClean="0"/>
              <a:t>Study selection, meta data, and file export</a:t>
            </a:r>
          </a:p>
          <a:p>
            <a:pPr>
              <a:lnSpc>
                <a:spcPct val="150000"/>
              </a:lnSpc>
            </a:pPr>
            <a:r>
              <a:rPr lang="en-US" sz="1600" b="1" dirty="0" smtClean="0">
                <a:solidFill>
                  <a:schemeClr val="accent1"/>
                </a:solidFill>
              </a:rPr>
              <a:t>Analyze: </a:t>
            </a:r>
            <a:r>
              <a:rPr lang="en-US" sz="1600" dirty="0" smtClean="0"/>
              <a:t>Various analytic workflows</a:t>
            </a:r>
          </a:p>
          <a:p>
            <a:pPr>
              <a:lnSpc>
                <a:spcPct val="150000"/>
              </a:lnSpc>
            </a:pPr>
            <a:r>
              <a:rPr lang="en-US" sz="1600" b="1" dirty="0" smtClean="0">
                <a:solidFill>
                  <a:schemeClr val="accent1"/>
                </a:solidFill>
              </a:rPr>
              <a:t>Sample Explorer*: </a:t>
            </a:r>
            <a:r>
              <a:rPr lang="en-US" sz="1600" dirty="0" smtClean="0"/>
              <a:t>Throwing errors ATM</a:t>
            </a:r>
          </a:p>
          <a:p>
            <a:pPr>
              <a:lnSpc>
                <a:spcPct val="150000"/>
              </a:lnSpc>
            </a:pPr>
            <a:r>
              <a:rPr lang="en-US" sz="1600" b="1" dirty="0" smtClean="0">
                <a:solidFill>
                  <a:schemeClr val="accent1"/>
                </a:solidFill>
              </a:rPr>
              <a:t>Gene Signatures/Lists: </a:t>
            </a:r>
            <a:r>
              <a:rPr lang="en-US" sz="1600" dirty="0" smtClean="0"/>
              <a:t>User defined elements used in analyses</a:t>
            </a:r>
          </a:p>
          <a:p>
            <a:pPr>
              <a:lnSpc>
                <a:spcPct val="150000"/>
              </a:lnSpc>
            </a:pPr>
            <a:r>
              <a:rPr lang="en-US" sz="1600" b="1" dirty="0" smtClean="0">
                <a:solidFill>
                  <a:schemeClr val="accent1"/>
                </a:solidFill>
              </a:rPr>
              <a:t>GWAS: </a:t>
            </a:r>
            <a:r>
              <a:rPr lang="en-US" sz="1600" dirty="0" smtClean="0"/>
              <a:t>a link that launches a web-stat applet called GWAVA</a:t>
            </a:r>
          </a:p>
          <a:p>
            <a:pPr>
              <a:lnSpc>
                <a:spcPct val="150000"/>
              </a:lnSpc>
            </a:pPr>
            <a:r>
              <a:rPr lang="en-US" sz="1600" b="1" dirty="0" smtClean="0">
                <a:solidFill>
                  <a:schemeClr val="accent1"/>
                </a:solidFill>
              </a:rPr>
              <a:t>Upload Data: </a:t>
            </a:r>
            <a:r>
              <a:rPr lang="en-US" sz="1600" dirty="0" smtClean="0"/>
              <a:t>Upload data into GWAS, limited functionality currently</a:t>
            </a:r>
          </a:p>
          <a:p>
            <a:pPr>
              <a:lnSpc>
                <a:spcPct val="150000"/>
              </a:lnSpc>
            </a:pPr>
            <a:r>
              <a:rPr lang="en-US" sz="1600" b="1" dirty="0" smtClean="0">
                <a:solidFill>
                  <a:schemeClr val="accent1"/>
                </a:solidFill>
              </a:rPr>
              <a:t>Admin: </a:t>
            </a:r>
            <a:r>
              <a:rPr lang="en-US" sz="1600" dirty="0" smtClean="0"/>
              <a:t>do not touch please.</a:t>
            </a:r>
          </a:p>
          <a:p>
            <a:pPr>
              <a:lnSpc>
                <a:spcPct val="150000"/>
              </a:lnSpc>
            </a:pPr>
            <a:r>
              <a:rPr lang="en-US" sz="1600" b="1" dirty="0" smtClean="0">
                <a:solidFill>
                  <a:schemeClr val="accent1"/>
                </a:solidFill>
              </a:rPr>
              <a:t>Utilities: </a:t>
            </a:r>
            <a:r>
              <a:rPr lang="en-US" sz="1600" dirty="0" smtClean="0"/>
              <a:t>logout.</a:t>
            </a:r>
            <a:endParaRPr lang="en-US" sz="1600" dirty="0"/>
          </a:p>
        </p:txBody>
      </p:sp>
      <p:pic>
        <p:nvPicPr>
          <p:cNvPr id="15" name="Picture 14" descr="Screen Shot 2015-07-07 at 1.48.02 PM.png"/>
          <p:cNvPicPr>
            <a:picLocks noChangeAspect="1"/>
          </p:cNvPicPr>
          <p:nvPr/>
        </p:nvPicPr>
        <p:blipFill rotWithShape="1">
          <a:blip r:embed="rId3" cstate="print">
            <a:extLst>
              <a:ext uri="{28A0092B-C50C-407E-A947-70E740481C1C}">
                <a14:useLocalDpi xmlns:a14="http://schemas.microsoft.com/office/drawing/2010/main" xmlns="" val="0"/>
              </a:ext>
            </a:extLst>
          </a:blip>
          <a:srcRect b="45325"/>
          <a:stretch/>
        </p:blipFill>
        <p:spPr>
          <a:xfrm>
            <a:off x="204733" y="1681162"/>
            <a:ext cx="8837667" cy="2158067"/>
          </a:xfrm>
          <a:prstGeom prst="rect">
            <a:avLst/>
          </a:prstGeom>
        </p:spPr>
      </p:pic>
      <p:sp>
        <p:nvSpPr>
          <p:cNvPr id="8" name="Title 9"/>
          <p:cNvSpPr txBox="1">
            <a:spLocks/>
          </p:cNvSpPr>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800" i="0" u="none" strike="noStrike" kern="0" cap="none" spc="0" normalizeH="0" baseline="0" noProof="0" dirty="0" err="1" smtClean="0">
                <a:ln>
                  <a:noFill/>
                </a:ln>
                <a:solidFill>
                  <a:schemeClr val="tx2"/>
                </a:solidFill>
                <a:effectLst/>
                <a:uLnTx/>
                <a:uFillTx/>
                <a:latin typeface="+mj-lt"/>
                <a:ea typeface="ＭＳ Ｐゴシック" pitchFamily="34" charset="-128"/>
                <a:cs typeface="+mj-cs"/>
              </a:rPr>
              <a:t>tranSMART</a:t>
            </a:r>
            <a:r>
              <a:rPr kumimoji="0" lang="en-US" sz="2800" i="0" u="none" strike="noStrike" kern="0" cap="none" spc="0" normalizeH="0" baseline="0" noProof="0" dirty="0" smtClean="0">
                <a:ln>
                  <a:noFill/>
                </a:ln>
                <a:solidFill>
                  <a:schemeClr val="tx2"/>
                </a:solidFill>
                <a:effectLst/>
                <a:uLnTx/>
                <a:uFillTx/>
                <a:latin typeface="+mj-lt"/>
                <a:ea typeface="ＭＳ Ｐゴシック" pitchFamily="34" charset="-128"/>
                <a:cs typeface="+mj-cs"/>
              </a:rPr>
              <a:t/>
            </a:r>
            <a:br>
              <a:rPr kumimoji="0" lang="en-US" sz="2800" i="0" u="none" strike="noStrike" kern="0" cap="none" spc="0" normalizeH="0" baseline="0" noProof="0" dirty="0" smtClean="0">
                <a:ln>
                  <a:noFill/>
                </a:ln>
                <a:solidFill>
                  <a:schemeClr val="tx2"/>
                </a:solidFill>
                <a:effectLst/>
                <a:uLnTx/>
                <a:uFillTx/>
                <a:latin typeface="+mj-lt"/>
                <a:ea typeface="ＭＳ Ｐゴシック" pitchFamily="34" charset="-128"/>
                <a:cs typeface="+mj-cs"/>
              </a:rPr>
            </a:br>
            <a:r>
              <a:rPr kumimoji="0" lang="en-US" sz="2800" i="0" u="none" strike="noStrike" kern="0" cap="none" spc="0" normalizeH="0" baseline="0" noProof="0" dirty="0" smtClean="0">
                <a:ln>
                  <a:noFill/>
                </a:ln>
                <a:solidFill>
                  <a:schemeClr val="tx2"/>
                </a:solidFill>
                <a:effectLst/>
                <a:uLnTx/>
                <a:uFillTx/>
                <a:latin typeface="+mj-lt"/>
                <a:ea typeface="ＭＳ Ｐゴシック" pitchFamily="34" charset="-128"/>
                <a:cs typeface="+mj-cs"/>
              </a:rPr>
              <a:t>TAB SELECTION</a:t>
            </a:r>
            <a:r>
              <a:rPr kumimoji="0" lang="en-US" sz="2800" i="0" u="none" strike="noStrike" kern="0" cap="none" spc="0" normalizeH="0" noProof="0" dirty="0" smtClean="0">
                <a:ln>
                  <a:noFill/>
                </a:ln>
                <a:solidFill>
                  <a:schemeClr val="tx2"/>
                </a:solidFill>
                <a:effectLst/>
                <a:uLnTx/>
                <a:uFillTx/>
                <a:latin typeface="+mj-lt"/>
                <a:ea typeface="ＭＳ Ｐゴシック" pitchFamily="34" charset="-128"/>
                <a:cs typeface="+mj-cs"/>
              </a:rPr>
              <a:t> BAR</a:t>
            </a:r>
            <a:endParaRPr kumimoji="0" lang="en-US" sz="2800" i="0" u="none" strike="noStrike" kern="0" cap="none" spc="0" normalizeH="0" baseline="0" noProof="0" dirty="0">
              <a:ln>
                <a:noFill/>
              </a:ln>
              <a:solidFill>
                <a:schemeClr val="tx2"/>
              </a:solidFill>
              <a:effectLst/>
              <a:uLnTx/>
              <a:uFillTx/>
              <a:latin typeface="+mj-lt"/>
              <a:ea typeface="ＭＳ Ｐゴシック" pitchFamily="34" charset="-128"/>
              <a:cs typeface="+mj-cs"/>
            </a:endParaRPr>
          </a:p>
        </p:txBody>
      </p:sp>
      <p:sp>
        <p:nvSpPr>
          <p:cNvPr id="10" name="Rounded Rectangle 9"/>
          <p:cNvSpPr/>
          <p:nvPr/>
        </p:nvSpPr>
        <p:spPr>
          <a:xfrm>
            <a:off x="3448668" y="1655977"/>
            <a:ext cx="5595448" cy="242187"/>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65592" y="1375564"/>
            <a:ext cx="5570904" cy="276999"/>
          </a:xfrm>
          <a:prstGeom prst="rect">
            <a:avLst/>
          </a:prstGeom>
          <a:noFill/>
        </p:spPr>
        <p:txBody>
          <a:bodyPr wrap="square" rtlCol="0">
            <a:spAutoFit/>
          </a:bodyPr>
          <a:lstStyle/>
          <a:p>
            <a:pPr algn="ctr"/>
            <a:r>
              <a:rPr lang="en-US" sz="1200" b="1" dirty="0" smtClean="0">
                <a:solidFill>
                  <a:schemeClr val="tx2"/>
                </a:solidFill>
              </a:rPr>
              <a:t>Tab selection bar</a:t>
            </a:r>
            <a:endParaRPr lang="en-US" sz="1200" b="1" dirty="0">
              <a:solidFill>
                <a:schemeClr val="tx2"/>
              </a:solidFill>
            </a:endParaRPr>
          </a:p>
        </p:txBody>
      </p:sp>
    </p:spTree>
    <p:extLst>
      <p:ext uri="{BB962C8B-B14F-4D97-AF65-F5344CB8AC3E}">
        <p14:creationId xmlns:p14="http://schemas.microsoft.com/office/powerpoint/2010/main" xmlns="" val="1513032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66260" y="2187638"/>
            <a:ext cx="8825345" cy="452068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BROWSE AND SEARCH</a:t>
            </a:r>
            <a:endParaRPr lang="en-US" dirty="0">
              <a:solidFill>
                <a:schemeClr val="tx1"/>
              </a:solidFill>
            </a:endParaRPr>
          </a:p>
        </p:txBody>
      </p:sp>
      <p:sp>
        <p:nvSpPr>
          <p:cNvPr id="4" name="Slide Number Placeholder 3"/>
          <p:cNvSpPr>
            <a:spLocks noGrp="1"/>
          </p:cNvSpPr>
          <p:nvPr>
            <p:ph type="sldNum" sz="quarter" idx="11"/>
          </p:nvPr>
        </p:nvSpPr>
        <p:spPr/>
        <p:txBody>
          <a:bodyPr/>
          <a:lstStyle/>
          <a:p>
            <a:pPr>
              <a:defRPr/>
            </a:pPr>
            <a:fld id="{C05134C1-2116-49DE-A648-D32BF2580EE0}" type="slidenum">
              <a:rPr lang="en-US" smtClean="0">
                <a:solidFill>
                  <a:srgbClr val="4B4B4B"/>
                </a:solidFill>
              </a:rPr>
              <a:pPr>
                <a:defRPr/>
              </a:pPr>
              <a:t>17</a:t>
            </a:fld>
            <a:endParaRPr lang="en-US">
              <a:solidFill>
                <a:srgbClr val="4B4B4B"/>
              </a:solidFill>
            </a:endParaRPr>
          </a:p>
        </p:txBody>
      </p:sp>
      <p:sp>
        <p:nvSpPr>
          <p:cNvPr id="7" name="Rectangle 6"/>
          <p:cNvSpPr/>
          <p:nvPr/>
        </p:nvSpPr>
        <p:spPr bwMode="auto">
          <a:xfrm>
            <a:off x="5514109" y="2133600"/>
            <a:ext cx="471055" cy="290945"/>
          </a:xfrm>
          <a:prstGeom prst="rect">
            <a:avLst/>
          </a:prstGeom>
          <a:noFill/>
          <a:ln w="19050" cap="flat" cmpd="sng" algn="ctr">
            <a:solidFill>
              <a:schemeClr val="tx2"/>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grpSp>
        <p:nvGrpSpPr>
          <p:cNvPr id="5" name="Group 22"/>
          <p:cNvGrpSpPr/>
          <p:nvPr/>
        </p:nvGrpSpPr>
        <p:grpSpPr>
          <a:xfrm>
            <a:off x="1967336" y="4779810"/>
            <a:ext cx="6917564" cy="321632"/>
            <a:chOff x="1967341" y="4779810"/>
            <a:chExt cx="6917564" cy="321632"/>
          </a:xfrm>
        </p:grpSpPr>
        <p:sp>
          <p:nvSpPr>
            <p:cNvPr id="8" name="Rounded Rectangle 7"/>
            <p:cNvSpPr/>
            <p:nvPr/>
          </p:nvSpPr>
          <p:spPr bwMode="auto">
            <a:xfrm>
              <a:off x="1967341" y="4779810"/>
              <a:ext cx="6660000" cy="288000"/>
            </a:xfrm>
            <a:prstGeom prst="round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sp>
          <p:nvSpPr>
            <p:cNvPr id="9" name="TextBox 8"/>
            <p:cNvSpPr txBox="1"/>
            <p:nvPr/>
          </p:nvSpPr>
          <p:spPr>
            <a:xfrm>
              <a:off x="2008905" y="4793665"/>
              <a:ext cx="6876000" cy="307777"/>
            </a:xfrm>
            <a:prstGeom prst="rect">
              <a:avLst/>
            </a:prstGeom>
            <a:noFill/>
          </p:spPr>
          <p:txBody>
            <a:bodyPr wrap="square" rtlCol="0">
              <a:spAutoFit/>
            </a:bodyPr>
            <a:lstStyle/>
            <a:p>
              <a:pPr>
                <a:spcBef>
                  <a:spcPct val="50000"/>
                </a:spcBef>
              </a:pPr>
              <a:r>
                <a:rPr lang="en-GB" sz="1400" dirty="0" smtClean="0">
                  <a:solidFill>
                    <a:srgbClr val="4B4B4B"/>
                  </a:solidFill>
                  <a:latin typeface="Arial" pitchFamily="34" charset="0"/>
                </a:rPr>
                <a:t>Navigate within Programs &gt; Studies &gt; Assays / Analysis / file Folders</a:t>
              </a:r>
              <a:endParaRPr lang="en-US" sz="1400" dirty="0">
                <a:solidFill>
                  <a:srgbClr val="4B4B4B"/>
                </a:solidFill>
                <a:latin typeface="Arial" pitchFamily="34" charset="0"/>
              </a:endParaRPr>
            </a:p>
          </p:txBody>
        </p:sp>
      </p:grpSp>
      <p:grpSp>
        <p:nvGrpSpPr>
          <p:cNvPr id="6" name="Group 23"/>
          <p:cNvGrpSpPr/>
          <p:nvPr/>
        </p:nvGrpSpPr>
        <p:grpSpPr>
          <a:xfrm>
            <a:off x="1967336" y="5102738"/>
            <a:ext cx="6917564" cy="321632"/>
            <a:chOff x="1967341" y="5098470"/>
            <a:chExt cx="6917564" cy="321632"/>
          </a:xfrm>
        </p:grpSpPr>
        <p:sp>
          <p:nvSpPr>
            <p:cNvPr id="10" name="Rounded Rectangle 9"/>
            <p:cNvSpPr/>
            <p:nvPr/>
          </p:nvSpPr>
          <p:spPr bwMode="auto">
            <a:xfrm>
              <a:off x="1967341" y="5098470"/>
              <a:ext cx="6660000" cy="288000"/>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sp>
          <p:nvSpPr>
            <p:cNvPr id="11" name="TextBox 10"/>
            <p:cNvSpPr txBox="1"/>
            <p:nvPr/>
          </p:nvSpPr>
          <p:spPr>
            <a:xfrm>
              <a:off x="2008905" y="5112325"/>
              <a:ext cx="6876000" cy="307777"/>
            </a:xfrm>
            <a:prstGeom prst="rect">
              <a:avLst/>
            </a:prstGeom>
            <a:noFill/>
          </p:spPr>
          <p:txBody>
            <a:bodyPr wrap="square" rtlCol="0">
              <a:spAutoFit/>
            </a:bodyPr>
            <a:lstStyle/>
            <a:p>
              <a:pPr>
                <a:spcBef>
                  <a:spcPct val="50000"/>
                </a:spcBef>
              </a:pPr>
              <a:r>
                <a:rPr lang="en-GB" sz="1400" dirty="0" smtClean="0">
                  <a:solidFill>
                    <a:srgbClr val="4B4B4B"/>
                  </a:solidFill>
                  <a:latin typeface="Arial" pitchFamily="34" charset="0"/>
                </a:rPr>
                <a:t>Search datasets using dictionaries</a:t>
              </a:r>
              <a:endParaRPr lang="en-US" sz="1400" dirty="0">
                <a:solidFill>
                  <a:srgbClr val="4B4B4B"/>
                </a:solidFill>
                <a:latin typeface="Arial" pitchFamily="34" charset="0"/>
              </a:endParaRPr>
            </a:p>
          </p:txBody>
        </p:sp>
      </p:grpSp>
      <p:grpSp>
        <p:nvGrpSpPr>
          <p:cNvPr id="16" name="Group 24"/>
          <p:cNvGrpSpPr/>
          <p:nvPr/>
        </p:nvGrpSpPr>
        <p:grpSpPr>
          <a:xfrm>
            <a:off x="1967336" y="5425666"/>
            <a:ext cx="6917564" cy="321632"/>
            <a:chOff x="1967341" y="5417130"/>
            <a:chExt cx="6917564" cy="321632"/>
          </a:xfrm>
        </p:grpSpPr>
        <p:sp>
          <p:nvSpPr>
            <p:cNvPr id="12" name="Rounded Rectangle 11"/>
            <p:cNvSpPr/>
            <p:nvPr/>
          </p:nvSpPr>
          <p:spPr bwMode="auto">
            <a:xfrm>
              <a:off x="1967341" y="5417130"/>
              <a:ext cx="6660000" cy="288000"/>
            </a:xfrm>
            <a:prstGeom prst="round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sp>
          <p:nvSpPr>
            <p:cNvPr id="13" name="TextBox 12"/>
            <p:cNvSpPr txBox="1"/>
            <p:nvPr/>
          </p:nvSpPr>
          <p:spPr>
            <a:xfrm>
              <a:off x="2008905" y="5430985"/>
              <a:ext cx="6876000" cy="307777"/>
            </a:xfrm>
            <a:prstGeom prst="rect">
              <a:avLst/>
            </a:prstGeom>
            <a:noFill/>
          </p:spPr>
          <p:txBody>
            <a:bodyPr wrap="square" rtlCol="0">
              <a:spAutoFit/>
            </a:bodyPr>
            <a:lstStyle/>
            <a:p>
              <a:pPr>
                <a:spcBef>
                  <a:spcPct val="50000"/>
                </a:spcBef>
              </a:pPr>
              <a:r>
                <a:rPr lang="en-GB" sz="1400" dirty="0" smtClean="0">
                  <a:solidFill>
                    <a:srgbClr val="4B4B4B"/>
                  </a:solidFill>
                  <a:latin typeface="Arial" pitchFamily="34" charset="0"/>
                </a:rPr>
                <a:t>Create new Programs &gt; Studies &gt; Assays / File Folders, and annotate (tag) them</a:t>
              </a:r>
              <a:endParaRPr lang="en-US" sz="1400" dirty="0">
                <a:solidFill>
                  <a:srgbClr val="4B4B4B"/>
                </a:solidFill>
                <a:latin typeface="Arial" pitchFamily="34" charset="0"/>
              </a:endParaRPr>
            </a:p>
          </p:txBody>
        </p:sp>
      </p:grpSp>
      <p:grpSp>
        <p:nvGrpSpPr>
          <p:cNvPr id="17" name="Group 25"/>
          <p:cNvGrpSpPr/>
          <p:nvPr/>
        </p:nvGrpSpPr>
        <p:grpSpPr>
          <a:xfrm>
            <a:off x="1967336" y="5748594"/>
            <a:ext cx="6917564" cy="321632"/>
            <a:chOff x="1967341" y="5749645"/>
            <a:chExt cx="6917564" cy="321632"/>
          </a:xfrm>
        </p:grpSpPr>
        <p:sp>
          <p:nvSpPr>
            <p:cNvPr id="14" name="Rounded Rectangle 13"/>
            <p:cNvSpPr/>
            <p:nvPr/>
          </p:nvSpPr>
          <p:spPr bwMode="auto">
            <a:xfrm>
              <a:off x="1967341" y="5749645"/>
              <a:ext cx="6660000" cy="288000"/>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sp>
          <p:nvSpPr>
            <p:cNvPr id="15" name="TextBox 14"/>
            <p:cNvSpPr txBox="1"/>
            <p:nvPr/>
          </p:nvSpPr>
          <p:spPr>
            <a:xfrm>
              <a:off x="2008905" y="5763500"/>
              <a:ext cx="6876000" cy="307777"/>
            </a:xfrm>
            <a:prstGeom prst="rect">
              <a:avLst/>
            </a:prstGeom>
            <a:noFill/>
          </p:spPr>
          <p:txBody>
            <a:bodyPr wrap="square" rtlCol="0">
              <a:spAutoFit/>
            </a:bodyPr>
            <a:lstStyle/>
            <a:p>
              <a:pPr>
                <a:spcBef>
                  <a:spcPct val="50000"/>
                </a:spcBef>
              </a:pPr>
              <a:r>
                <a:rPr lang="en-GB" sz="1400" dirty="0" smtClean="0">
                  <a:solidFill>
                    <a:srgbClr val="4B4B4B"/>
                  </a:solidFill>
                  <a:latin typeface="Arial" pitchFamily="34" charset="0"/>
                </a:rPr>
                <a:t>Search and Export files</a:t>
              </a:r>
              <a:endParaRPr lang="en-US" sz="1400" dirty="0">
                <a:solidFill>
                  <a:srgbClr val="4B4B4B"/>
                </a:solidFill>
                <a:latin typeface="Arial" pitchFamily="34" charset="0"/>
              </a:endParaRP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952500" y="1847850"/>
            <a:ext cx="3048000" cy="914400"/>
          </a:xfrm>
          <a:prstGeom prst="roundRect">
            <a:avLst/>
          </a:prstGeom>
          <a:no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endParaRPr lang="en-US" sz="2400" b="1" dirty="0" smtClean="0">
              <a:solidFill>
                <a:srgbClr val="4B4B4B"/>
              </a:solidFill>
            </a:endParaRPr>
          </a:p>
        </p:txBody>
      </p:sp>
      <p:sp>
        <p:nvSpPr>
          <p:cNvPr id="2" name="Title 1"/>
          <p:cNvSpPr>
            <a:spLocks noGrp="1"/>
          </p:cNvSpPr>
          <p:nvPr>
            <p:ph type="title"/>
          </p:nvPr>
        </p:nvSpPr>
        <p:spPr/>
        <p:txBody>
          <a:bodyPr/>
          <a:lstStyle/>
          <a:p>
            <a:r>
              <a:rPr lang="en-US" dirty="0" smtClean="0"/>
              <a:t>BROWSE AND SEARCH</a:t>
            </a:r>
            <a:br>
              <a:rPr lang="en-US" dirty="0" smtClean="0"/>
            </a:br>
            <a:endParaRPr lang="en-US" sz="2000" dirty="0">
              <a:solidFill>
                <a:schemeClr val="tx1"/>
              </a:solidFill>
            </a:endParaRPr>
          </a:p>
        </p:txBody>
      </p:sp>
      <p:sp>
        <p:nvSpPr>
          <p:cNvPr id="4" name="Slide Number Placeholder 3"/>
          <p:cNvSpPr>
            <a:spLocks noGrp="1"/>
          </p:cNvSpPr>
          <p:nvPr>
            <p:ph type="sldNum" sz="quarter" idx="11"/>
          </p:nvPr>
        </p:nvSpPr>
        <p:spPr/>
        <p:txBody>
          <a:bodyPr/>
          <a:lstStyle/>
          <a:p>
            <a:pPr>
              <a:defRPr/>
            </a:pPr>
            <a:fld id="{C05134C1-2116-49DE-A648-D32BF2580EE0}" type="slidenum">
              <a:rPr lang="en-US" smtClean="0">
                <a:solidFill>
                  <a:srgbClr val="4B4B4B"/>
                </a:solidFill>
              </a:rPr>
              <a:pPr>
                <a:defRPr/>
              </a:pPr>
              <a:t>18</a:t>
            </a:fld>
            <a:endParaRPr lang="en-US">
              <a:solidFill>
                <a:srgbClr val="4B4B4B"/>
              </a:solidFill>
            </a:endParaRPr>
          </a:p>
        </p:txBody>
      </p:sp>
      <p:pic>
        <p:nvPicPr>
          <p:cNvPr id="4098" name="Picture 2"/>
          <p:cNvPicPr>
            <a:picLocks noChangeAspect="1" noChangeArrowheads="1"/>
          </p:cNvPicPr>
          <p:nvPr/>
        </p:nvPicPr>
        <p:blipFill>
          <a:blip r:embed="rId3" cstate="print"/>
          <a:srcRect t="5257" r="42738" b="43456"/>
          <a:stretch>
            <a:fillRect/>
          </a:stretch>
        </p:blipFill>
        <p:spPr bwMode="auto">
          <a:xfrm>
            <a:off x="4400550" y="1463918"/>
            <a:ext cx="4381500" cy="2359269"/>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t="5842" b="24653"/>
          <a:stretch>
            <a:fillRect/>
          </a:stretch>
        </p:blipFill>
        <p:spPr bwMode="auto">
          <a:xfrm>
            <a:off x="876300" y="3872387"/>
            <a:ext cx="6917104" cy="2890362"/>
          </a:xfrm>
          <a:prstGeom prst="rect">
            <a:avLst/>
          </a:prstGeom>
          <a:noFill/>
          <a:ln w="9525">
            <a:noFill/>
            <a:miter lim="800000"/>
            <a:headEnd/>
            <a:tailEnd/>
          </a:ln>
        </p:spPr>
      </p:pic>
      <p:sp>
        <p:nvSpPr>
          <p:cNvPr id="8" name="TextBox 7"/>
          <p:cNvSpPr txBox="1"/>
          <p:nvPr/>
        </p:nvSpPr>
        <p:spPr>
          <a:xfrm>
            <a:off x="827584" y="1556792"/>
            <a:ext cx="2971800" cy="1477328"/>
          </a:xfrm>
          <a:prstGeom prst="rect">
            <a:avLst/>
          </a:prstGeom>
          <a:noFill/>
        </p:spPr>
        <p:txBody>
          <a:bodyPr wrap="square" rtlCol="0">
            <a:spAutoFit/>
          </a:bodyPr>
          <a:lstStyle/>
          <a:p>
            <a:pPr>
              <a:spcBef>
                <a:spcPct val="50000"/>
              </a:spcBef>
            </a:pPr>
            <a:r>
              <a:rPr lang="en-US" sz="2000" dirty="0" smtClean="0"/>
              <a:t>Ontology-enabled search </a:t>
            </a:r>
          </a:p>
          <a:p>
            <a:pPr>
              <a:spcBef>
                <a:spcPct val="50000"/>
              </a:spcBef>
            </a:pPr>
            <a:r>
              <a:rPr lang="en-GB" sz="2000" dirty="0" smtClean="0">
                <a:solidFill>
                  <a:srgbClr val="4B4B4B"/>
                </a:solidFill>
                <a:latin typeface="Arial" pitchFamily="34" charset="0"/>
              </a:rPr>
              <a:t>Search across-studies metadata</a:t>
            </a:r>
          </a:p>
        </p:txBody>
      </p:sp>
      <p:sp>
        <p:nvSpPr>
          <p:cNvPr id="10" name="TextBox 9"/>
          <p:cNvSpPr txBox="1"/>
          <p:nvPr/>
        </p:nvSpPr>
        <p:spPr>
          <a:xfrm>
            <a:off x="857250" y="3086100"/>
            <a:ext cx="2898550" cy="338554"/>
          </a:xfrm>
          <a:prstGeom prst="rect">
            <a:avLst/>
          </a:prstGeom>
          <a:noFill/>
        </p:spPr>
        <p:txBody>
          <a:bodyPr wrap="none" rtlCol="0">
            <a:spAutoFit/>
          </a:bodyPr>
          <a:lstStyle/>
          <a:p>
            <a:pPr>
              <a:spcBef>
                <a:spcPct val="50000"/>
              </a:spcBef>
            </a:pPr>
            <a:r>
              <a:rPr lang="en-GB" sz="1600" dirty="0" smtClean="0">
                <a:solidFill>
                  <a:srgbClr val="4B4B4B"/>
                </a:solidFill>
                <a:latin typeface="Arial" pitchFamily="34" charset="0"/>
              </a:rPr>
              <a:t>Synonyms and auto-complete</a:t>
            </a:r>
            <a:endParaRPr lang="en-US" sz="1600" dirty="0">
              <a:solidFill>
                <a:srgbClr val="4B4B4B"/>
              </a:solidFill>
              <a:latin typeface="Arial" pitchFamily="34" charset="0"/>
            </a:endParaRPr>
          </a:p>
        </p:txBody>
      </p:sp>
      <p:cxnSp>
        <p:nvCxnSpPr>
          <p:cNvPr id="13" name="Straight Arrow Connector 12"/>
          <p:cNvCxnSpPr>
            <a:stCxn id="10" idx="3"/>
          </p:cNvCxnSpPr>
          <p:nvPr/>
        </p:nvCxnSpPr>
        <p:spPr bwMode="auto">
          <a:xfrm flipV="1">
            <a:off x="3755800" y="2400300"/>
            <a:ext cx="2273525" cy="855077"/>
          </a:xfrm>
          <a:prstGeom prst="straightConnector1">
            <a:avLst/>
          </a:prstGeom>
          <a:noFill/>
          <a:ln w="19050" cap="flat" cmpd="sng" algn="ctr">
            <a:solidFill>
              <a:schemeClr val="tx2"/>
            </a:solidFill>
            <a:prstDash val="solid"/>
            <a:round/>
            <a:headEnd type="none" w="med" len="med"/>
            <a:tailEnd type="arrow"/>
          </a:ln>
          <a:effectLst/>
        </p:spPr>
      </p:cxnSp>
      <p:cxnSp>
        <p:nvCxnSpPr>
          <p:cNvPr id="14" name="Straight Arrow Connector 13"/>
          <p:cNvCxnSpPr>
            <a:stCxn id="10" idx="2"/>
          </p:cNvCxnSpPr>
          <p:nvPr/>
        </p:nvCxnSpPr>
        <p:spPr bwMode="auto">
          <a:xfrm>
            <a:off x="2306525" y="3424654"/>
            <a:ext cx="589075" cy="594896"/>
          </a:xfrm>
          <a:prstGeom prst="straightConnector1">
            <a:avLst/>
          </a:prstGeom>
          <a:noFill/>
          <a:ln w="19050" cap="flat" cmpd="sng" algn="ctr">
            <a:solidFill>
              <a:schemeClr val="tx2"/>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57150" y="2171700"/>
            <a:ext cx="9069462" cy="39814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BROWSE AND SEARCH</a:t>
            </a:r>
            <a:endParaRPr lang="en-US" sz="2000" dirty="0">
              <a:solidFill>
                <a:schemeClr val="tx1"/>
              </a:solidFill>
            </a:endParaRPr>
          </a:p>
        </p:txBody>
      </p:sp>
      <p:sp>
        <p:nvSpPr>
          <p:cNvPr id="4" name="Slide Number Placeholder 3"/>
          <p:cNvSpPr>
            <a:spLocks noGrp="1"/>
          </p:cNvSpPr>
          <p:nvPr>
            <p:ph type="sldNum" sz="quarter" idx="11"/>
          </p:nvPr>
        </p:nvSpPr>
        <p:spPr/>
        <p:txBody>
          <a:bodyPr/>
          <a:lstStyle/>
          <a:p>
            <a:pPr>
              <a:defRPr/>
            </a:pPr>
            <a:fld id="{C05134C1-2116-49DE-A648-D32BF2580EE0}" type="slidenum">
              <a:rPr lang="en-US" smtClean="0">
                <a:solidFill>
                  <a:srgbClr val="4B4B4B"/>
                </a:solidFill>
              </a:rPr>
              <a:pPr>
                <a:defRPr/>
              </a:pPr>
              <a:t>19</a:t>
            </a:fld>
            <a:endParaRPr lang="en-US">
              <a:solidFill>
                <a:srgbClr val="4B4B4B"/>
              </a:solidFill>
            </a:endParaRPr>
          </a:p>
        </p:txBody>
      </p:sp>
      <p:sp>
        <p:nvSpPr>
          <p:cNvPr id="8" name="TextBox 7"/>
          <p:cNvSpPr txBox="1"/>
          <p:nvPr/>
        </p:nvSpPr>
        <p:spPr>
          <a:xfrm>
            <a:off x="7429500" y="3683124"/>
            <a:ext cx="1404000" cy="400110"/>
          </a:xfrm>
          <a:prstGeom prst="rect">
            <a:avLst/>
          </a:prstGeom>
          <a:noFill/>
          <a:ln>
            <a:solidFill>
              <a:schemeClr val="accent1"/>
            </a:solidFill>
          </a:ln>
        </p:spPr>
        <p:txBody>
          <a:bodyPr wrap="square" rtlCol="0">
            <a:spAutoFit/>
          </a:bodyPr>
          <a:lstStyle/>
          <a:p>
            <a:pPr algn="ctr">
              <a:spcBef>
                <a:spcPct val="50000"/>
              </a:spcBef>
            </a:pPr>
            <a:r>
              <a:rPr lang="en-GB" sz="2000" dirty="0" smtClean="0">
                <a:solidFill>
                  <a:srgbClr val="4B4B4B"/>
                </a:solidFill>
                <a:latin typeface="Arial" pitchFamily="34" charset="0"/>
              </a:rPr>
              <a:t>Search</a:t>
            </a:r>
          </a:p>
        </p:txBody>
      </p:sp>
      <p:cxnSp>
        <p:nvCxnSpPr>
          <p:cNvPr id="13" name="Straight Arrow Connector 12"/>
          <p:cNvCxnSpPr/>
          <p:nvPr/>
        </p:nvCxnSpPr>
        <p:spPr bwMode="auto">
          <a:xfrm flipH="1" flipV="1">
            <a:off x="2699792" y="2276872"/>
            <a:ext cx="2119858" cy="1920602"/>
          </a:xfrm>
          <a:prstGeom prst="straightConnector1">
            <a:avLst/>
          </a:prstGeom>
          <a:noFill/>
          <a:ln w="19050" cap="flat" cmpd="sng" algn="ctr">
            <a:solidFill>
              <a:schemeClr val="tx2"/>
            </a:solidFill>
            <a:prstDash val="solid"/>
            <a:round/>
            <a:headEnd type="none" w="med" len="med"/>
            <a:tailEnd type="arrow"/>
          </a:ln>
          <a:effectLst/>
        </p:spPr>
      </p:cxnSp>
      <p:cxnSp>
        <p:nvCxnSpPr>
          <p:cNvPr id="14" name="Straight Arrow Connector 13"/>
          <p:cNvCxnSpPr/>
          <p:nvPr/>
        </p:nvCxnSpPr>
        <p:spPr bwMode="auto">
          <a:xfrm flipH="1">
            <a:off x="6705600" y="3911724"/>
            <a:ext cx="666750" cy="285750"/>
          </a:xfrm>
          <a:prstGeom prst="straightConnector1">
            <a:avLst/>
          </a:prstGeom>
          <a:noFill/>
          <a:ln w="19050" cap="flat" cmpd="sng" algn="ctr">
            <a:solidFill>
              <a:schemeClr val="tx2"/>
            </a:solidFill>
            <a:prstDash val="solid"/>
            <a:round/>
            <a:headEnd type="none" w="med" len="med"/>
            <a:tailEnd type="arrow"/>
          </a:ln>
          <a:effectLst/>
        </p:spPr>
      </p:cxnSp>
      <p:sp>
        <p:nvSpPr>
          <p:cNvPr id="15" name="TextBox 14"/>
          <p:cNvSpPr txBox="1"/>
          <p:nvPr/>
        </p:nvSpPr>
        <p:spPr>
          <a:xfrm>
            <a:off x="4933950" y="4711824"/>
            <a:ext cx="1656000" cy="400110"/>
          </a:xfrm>
          <a:prstGeom prst="rect">
            <a:avLst/>
          </a:prstGeom>
          <a:noFill/>
          <a:ln>
            <a:solidFill>
              <a:schemeClr val="accent1"/>
            </a:solidFill>
          </a:ln>
        </p:spPr>
        <p:txBody>
          <a:bodyPr wrap="square" rtlCol="0">
            <a:spAutoFit/>
          </a:bodyPr>
          <a:lstStyle/>
          <a:p>
            <a:pPr algn="ctr">
              <a:spcBef>
                <a:spcPct val="50000"/>
              </a:spcBef>
            </a:pPr>
            <a:r>
              <a:rPr lang="en-GB" sz="2000" dirty="0" smtClean="0">
                <a:solidFill>
                  <a:srgbClr val="4B4B4B"/>
                </a:solidFill>
                <a:latin typeface="Arial" pitchFamily="34" charset="0"/>
              </a:rPr>
              <a:t>Filters</a:t>
            </a:r>
          </a:p>
        </p:txBody>
      </p:sp>
      <p:sp>
        <p:nvSpPr>
          <p:cNvPr id="28" name="TextBox 27"/>
          <p:cNvSpPr txBox="1"/>
          <p:nvPr/>
        </p:nvSpPr>
        <p:spPr>
          <a:xfrm>
            <a:off x="4933950" y="3987924"/>
            <a:ext cx="1656000" cy="400110"/>
          </a:xfrm>
          <a:prstGeom prst="rect">
            <a:avLst/>
          </a:prstGeom>
          <a:noFill/>
          <a:ln>
            <a:solidFill>
              <a:schemeClr val="accent1"/>
            </a:solidFill>
          </a:ln>
        </p:spPr>
        <p:txBody>
          <a:bodyPr wrap="square" rtlCol="0">
            <a:spAutoFit/>
          </a:bodyPr>
          <a:lstStyle/>
          <a:p>
            <a:pPr algn="ctr">
              <a:spcBef>
                <a:spcPct val="50000"/>
              </a:spcBef>
            </a:pPr>
            <a:r>
              <a:rPr lang="en-GB" sz="2000" dirty="0" smtClean="0">
                <a:solidFill>
                  <a:srgbClr val="4B4B4B"/>
                </a:solidFill>
                <a:latin typeface="Arial" pitchFamily="34" charset="0"/>
              </a:rPr>
              <a:t>Search box</a:t>
            </a:r>
          </a:p>
        </p:txBody>
      </p:sp>
      <p:cxnSp>
        <p:nvCxnSpPr>
          <p:cNvPr id="30" name="Straight Arrow Connector 29"/>
          <p:cNvCxnSpPr>
            <a:stCxn id="8" idx="1"/>
          </p:cNvCxnSpPr>
          <p:nvPr/>
        </p:nvCxnSpPr>
        <p:spPr bwMode="auto">
          <a:xfrm flipH="1">
            <a:off x="6705600" y="3883179"/>
            <a:ext cx="723900" cy="1038195"/>
          </a:xfrm>
          <a:prstGeom prst="straightConnector1">
            <a:avLst/>
          </a:prstGeom>
          <a:noFill/>
          <a:ln w="19050" cap="flat" cmpd="sng" algn="ctr">
            <a:solidFill>
              <a:schemeClr val="tx2"/>
            </a:solidFill>
            <a:prstDash val="solid"/>
            <a:round/>
            <a:headEnd type="none" w="med" len="med"/>
            <a:tailEnd type="arrow"/>
          </a:ln>
          <a:effectLst/>
        </p:spPr>
      </p:cxnSp>
      <p:cxnSp>
        <p:nvCxnSpPr>
          <p:cNvPr id="36" name="Straight Arrow Connector 35"/>
          <p:cNvCxnSpPr/>
          <p:nvPr/>
        </p:nvCxnSpPr>
        <p:spPr bwMode="auto">
          <a:xfrm flipH="1" flipV="1">
            <a:off x="4038600" y="4730874"/>
            <a:ext cx="781050" cy="190500"/>
          </a:xfrm>
          <a:prstGeom prst="straightConnector1">
            <a:avLst/>
          </a:prstGeom>
          <a:noFill/>
          <a:ln w="19050" cap="flat" cmpd="sng" algn="ctr">
            <a:solidFill>
              <a:schemeClr val="tx2"/>
            </a:solidFill>
            <a:prstDash val="solid"/>
            <a:round/>
            <a:headEnd type="none" w="med" len="med"/>
            <a:tailEnd type="arrow"/>
          </a:ln>
          <a:effectLst/>
        </p:spPr>
      </p:cxnSp>
      <p:sp>
        <p:nvSpPr>
          <p:cNvPr id="41" name="Rounded Rectangle 40"/>
          <p:cNvSpPr/>
          <p:nvPr/>
        </p:nvSpPr>
        <p:spPr bwMode="auto">
          <a:xfrm>
            <a:off x="323850" y="4886325"/>
            <a:ext cx="1543050" cy="1200150"/>
          </a:xfrm>
          <a:prstGeom prst="round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sp>
        <p:nvSpPr>
          <p:cNvPr id="40" name="TextBox 39"/>
          <p:cNvSpPr txBox="1"/>
          <p:nvPr/>
        </p:nvSpPr>
        <p:spPr>
          <a:xfrm>
            <a:off x="381000" y="4953000"/>
            <a:ext cx="1409700" cy="1077218"/>
          </a:xfrm>
          <a:prstGeom prst="rect">
            <a:avLst/>
          </a:prstGeom>
          <a:noFill/>
        </p:spPr>
        <p:txBody>
          <a:bodyPr wrap="square" rtlCol="0">
            <a:spAutoFit/>
          </a:bodyPr>
          <a:lstStyle/>
          <a:p>
            <a:pPr algn="ctr">
              <a:spcBef>
                <a:spcPct val="50000"/>
              </a:spcBef>
            </a:pPr>
            <a:r>
              <a:rPr lang="en-GB" sz="1600" dirty="0" smtClean="0">
                <a:solidFill>
                  <a:srgbClr val="4B4B4B"/>
                </a:solidFill>
                <a:latin typeface="Arial" pitchFamily="34" charset="0"/>
              </a:rPr>
              <a:t>Automatically updates Program Explorer</a:t>
            </a:r>
            <a:endParaRPr lang="en-US" sz="1600" dirty="0">
              <a:solidFill>
                <a:srgbClr val="4B4B4B"/>
              </a:solidFill>
              <a:latin typeface="Arial" pitchFamily="34" charset="0"/>
            </a:endParaRPr>
          </a:p>
        </p:txBody>
      </p:sp>
      <p:sp>
        <p:nvSpPr>
          <p:cNvPr id="43" name="Rounded Rectangle 42"/>
          <p:cNvSpPr/>
          <p:nvPr/>
        </p:nvSpPr>
        <p:spPr bwMode="auto">
          <a:xfrm>
            <a:off x="647700" y="2514600"/>
            <a:ext cx="288000" cy="200024"/>
          </a:xfrm>
          <a:prstGeom prst="roundRect">
            <a:avLst/>
          </a:prstGeom>
          <a:noFill/>
          <a:ln w="19050" cap="flat" cmpd="sng" algn="ctr">
            <a:solidFill>
              <a:schemeClr val="tx2"/>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sp>
        <p:nvSpPr>
          <p:cNvPr id="44" name="TextBox 43"/>
          <p:cNvSpPr txBox="1"/>
          <p:nvPr/>
        </p:nvSpPr>
        <p:spPr>
          <a:xfrm>
            <a:off x="314325" y="1562100"/>
            <a:ext cx="2749471" cy="338554"/>
          </a:xfrm>
          <a:prstGeom prst="rect">
            <a:avLst/>
          </a:prstGeom>
          <a:noFill/>
        </p:spPr>
        <p:txBody>
          <a:bodyPr wrap="none" rtlCol="0">
            <a:spAutoFit/>
          </a:bodyPr>
          <a:lstStyle/>
          <a:p>
            <a:pPr>
              <a:spcBef>
                <a:spcPct val="50000"/>
              </a:spcBef>
            </a:pPr>
            <a:r>
              <a:rPr lang="en-GB" sz="1600" dirty="0" smtClean="0">
                <a:solidFill>
                  <a:srgbClr val="4B4B4B"/>
                </a:solidFill>
                <a:latin typeface="Arial" pitchFamily="34" charset="0"/>
              </a:rPr>
              <a:t>Switch between “AND” “OR”</a:t>
            </a:r>
            <a:endParaRPr lang="en-US" sz="1600" dirty="0">
              <a:solidFill>
                <a:srgbClr val="4B4B4B"/>
              </a:solidFill>
              <a:latin typeface="Arial" pitchFamily="34" charset="0"/>
            </a:endParaRPr>
          </a:p>
        </p:txBody>
      </p:sp>
      <p:cxnSp>
        <p:nvCxnSpPr>
          <p:cNvPr id="45" name="Straight Arrow Connector 44"/>
          <p:cNvCxnSpPr>
            <a:stCxn id="44" idx="2"/>
            <a:endCxn id="43" idx="0"/>
          </p:cNvCxnSpPr>
          <p:nvPr/>
        </p:nvCxnSpPr>
        <p:spPr bwMode="auto">
          <a:xfrm flipH="1">
            <a:off x="791700" y="1900654"/>
            <a:ext cx="897361" cy="613946"/>
          </a:xfrm>
          <a:prstGeom prst="straightConnector1">
            <a:avLst/>
          </a:prstGeom>
          <a:noFill/>
          <a:ln w="19050" cap="flat" cmpd="sng" algn="ctr">
            <a:solidFill>
              <a:schemeClr val="tx2"/>
            </a:solidFill>
            <a:prstDash val="solid"/>
            <a:round/>
            <a:headEnd type="none" w="med" len="med"/>
            <a:tailEnd type="arrow"/>
          </a:ln>
          <a:effectLst/>
        </p:spPr>
      </p:cxnSp>
      <p:sp>
        <p:nvSpPr>
          <p:cNvPr id="25" name="TextBox 24"/>
          <p:cNvSpPr txBox="1"/>
          <p:nvPr/>
        </p:nvSpPr>
        <p:spPr>
          <a:xfrm>
            <a:off x="4716016" y="5519554"/>
            <a:ext cx="4032448" cy="861774"/>
          </a:xfrm>
          <a:prstGeom prst="rect">
            <a:avLst/>
          </a:prstGeom>
          <a:noFill/>
        </p:spPr>
        <p:txBody>
          <a:bodyPr wrap="square" rtlCol="0">
            <a:spAutoFit/>
          </a:bodyPr>
          <a:lstStyle/>
          <a:p>
            <a:pPr>
              <a:spcBef>
                <a:spcPct val="50000"/>
              </a:spcBef>
            </a:pPr>
            <a:r>
              <a:rPr lang="en-US" sz="2000" dirty="0" smtClean="0"/>
              <a:t>Ontology-enabled search </a:t>
            </a:r>
          </a:p>
          <a:p>
            <a:pPr>
              <a:spcBef>
                <a:spcPct val="50000"/>
              </a:spcBef>
            </a:pPr>
            <a:r>
              <a:rPr lang="en-GB" sz="2000" dirty="0" smtClean="0">
                <a:solidFill>
                  <a:srgbClr val="4B4B4B"/>
                </a:solidFill>
                <a:latin typeface="Arial" pitchFamily="34" charset="0"/>
              </a:rPr>
              <a:t>Search across-studies metadata</a:t>
            </a:r>
          </a:p>
        </p:txBody>
      </p:sp>
      <p:sp>
        <p:nvSpPr>
          <p:cNvPr id="32" name="TextBox 31"/>
          <p:cNvSpPr txBox="1"/>
          <p:nvPr/>
        </p:nvSpPr>
        <p:spPr>
          <a:xfrm>
            <a:off x="5665212" y="2952750"/>
            <a:ext cx="2276216" cy="400110"/>
          </a:xfrm>
          <a:prstGeom prst="rect">
            <a:avLst/>
          </a:prstGeom>
          <a:solidFill>
            <a:schemeClr val="bg1"/>
          </a:solidFill>
          <a:ln>
            <a:solidFill>
              <a:schemeClr val="accent1"/>
            </a:solidFill>
          </a:ln>
        </p:spPr>
        <p:txBody>
          <a:bodyPr wrap="square" rtlCol="0">
            <a:spAutoFit/>
          </a:bodyPr>
          <a:lstStyle/>
          <a:p>
            <a:pPr algn="ctr">
              <a:spcBef>
                <a:spcPct val="50000"/>
              </a:spcBef>
            </a:pPr>
            <a:r>
              <a:rPr lang="en-GB" sz="2000" dirty="0" smtClean="0">
                <a:solidFill>
                  <a:srgbClr val="4B4B4B"/>
                </a:solidFill>
                <a:latin typeface="Arial" pitchFamily="34" charset="0"/>
              </a:rPr>
              <a:t>Search Results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GB" sz="2000" dirty="0" err="1" smtClean="0"/>
              <a:t>tranSMART</a:t>
            </a:r>
            <a:r>
              <a:rPr lang="en-GB" sz="2000" dirty="0" smtClean="0"/>
              <a:t> Introduction</a:t>
            </a:r>
          </a:p>
          <a:p>
            <a:r>
              <a:rPr lang="en-GB" sz="2000" dirty="0" smtClean="0"/>
              <a:t>Browse &amp; Search Interface</a:t>
            </a:r>
          </a:p>
          <a:p>
            <a:r>
              <a:rPr lang="en-GB" sz="2000" dirty="0" smtClean="0"/>
              <a:t>Analyze – Basic Functions</a:t>
            </a:r>
          </a:p>
          <a:p>
            <a:r>
              <a:rPr lang="en-GB" sz="2000" dirty="0" smtClean="0"/>
              <a:t>Analyze – Advanced Workflows </a:t>
            </a:r>
            <a:endParaRPr lang="en-GB" sz="2000" dirty="0" smtClean="0">
              <a:solidFill>
                <a:srgbClr val="FF0000"/>
              </a:solidFill>
            </a:endParaRPr>
          </a:p>
          <a:p>
            <a:pPr>
              <a:buNone/>
            </a:pPr>
            <a:endParaRPr lang="en-US" sz="1800" dirty="0" smtClean="0"/>
          </a:p>
        </p:txBody>
      </p:sp>
    </p:spTree>
    <p:extLst>
      <p:ext uri="{BB962C8B-B14F-4D97-AF65-F5344CB8AC3E}">
        <p14:creationId xmlns:p14="http://schemas.microsoft.com/office/powerpoint/2010/main" xmlns="" val="513289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effectLst>
                  <a:outerShdw blurRad="38100" dist="38100" dir="2700000" algn="tl">
                    <a:srgbClr val="000000">
                      <a:alpha val="43137"/>
                    </a:srgbClr>
                  </a:outerShdw>
                </a:effectLst>
              </a:rPr>
              <a:t>tranSMART</a:t>
            </a:r>
            <a:r>
              <a:rPr lang="en-GB" dirty="0" smtClean="0">
                <a:effectLst>
                  <a:outerShdw blurRad="38100" dist="38100" dir="2700000" algn="tl">
                    <a:srgbClr val="000000">
                      <a:alpha val="43137"/>
                    </a:srgbClr>
                  </a:outerShdw>
                </a:effectLst>
              </a:rPr>
              <a:t> </a:t>
            </a:r>
            <a:br>
              <a:rPr lang="en-GB" dirty="0" smtClean="0">
                <a:effectLst>
                  <a:outerShdw blurRad="38100" dist="38100" dir="2700000" algn="tl">
                    <a:srgbClr val="000000">
                      <a:alpha val="43137"/>
                    </a:srgbClr>
                  </a:outerShdw>
                </a:effectLst>
              </a:rPr>
            </a:br>
            <a:r>
              <a:rPr lang="en-GB" sz="2800" dirty="0" smtClean="0">
                <a:effectLst>
                  <a:outerShdw blurRad="38100" dist="38100" dir="2700000" algn="tl">
                    <a:srgbClr val="000000">
                      <a:alpha val="43137"/>
                    </a:srgbClr>
                  </a:outerShdw>
                </a:effectLst>
              </a:rPr>
              <a:t>ANALYZE</a:t>
            </a:r>
            <a:br>
              <a:rPr lang="en-GB" sz="2800" dirty="0" smtClean="0">
                <a:effectLst>
                  <a:outerShdw blurRad="38100" dist="38100" dir="2700000" algn="tl">
                    <a:srgbClr val="000000">
                      <a:alpha val="43137"/>
                    </a:srgbClr>
                  </a:outerShdw>
                </a:effectLst>
              </a:rPr>
            </a:br>
            <a:r>
              <a:rPr lang="en-GB" sz="2800" dirty="0" smtClean="0">
                <a:effectLst>
                  <a:outerShdw blurRad="38100" dist="38100" dir="2700000" algn="tl">
                    <a:srgbClr val="000000">
                      <a:alpha val="43137"/>
                    </a:srgbClr>
                  </a:outerShdw>
                </a:effectLst>
              </a:rPr>
              <a:t>BASIC FUNCTIONS</a:t>
            </a:r>
            <a:br>
              <a:rPr lang="en-GB" sz="2800" dirty="0" smtClean="0">
                <a:effectLst>
                  <a:outerShdw blurRad="38100" dist="38100" dir="2700000" algn="tl">
                    <a:srgbClr val="000000">
                      <a:alpha val="43137"/>
                    </a:srgbClr>
                  </a:outerShdw>
                </a:effectLst>
              </a:rPr>
            </a:br>
            <a:r>
              <a:rPr lang="en-GB" dirty="0" smtClean="0"/>
              <a:t/>
            </a:r>
            <a:br>
              <a:rPr lang="en-GB" dirty="0" smtClean="0"/>
            </a:b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cstate="print"/>
          <a:srcRect/>
          <a:stretch>
            <a:fillRect/>
          </a:stretch>
        </p:blipFill>
        <p:spPr bwMode="auto">
          <a:xfrm>
            <a:off x="219076" y="2466975"/>
            <a:ext cx="8782050" cy="3702391"/>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err="1" smtClean="0"/>
              <a:t>tranSMART</a:t>
            </a:r>
            <a:r>
              <a:rPr lang="en-GB" dirty="0" smtClean="0"/>
              <a:t> </a:t>
            </a:r>
            <a:br>
              <a:rPr lang="en-GB" dirty="0" smtClean="0"/>
            </a:br>
            <a:r>
              <a:rPr lang="en-GB" dirty="0" smtClean="0"/>
              <a:t>COHORT ANALYSIS</a:t>
            </a:r>
            <a:endParaRPr lang="en-US" dirty="0"/>
          </a:p>
        </p:txBody>
      </p:sp>
      <p:sp>
        <p:nvSpPr>
          <p:cNvPr id="4" name="Slide Number Placeholder 3"/>
          <p:cNvSpPr>
            <a:spLocks noGrp="1"/>
          </p:cNvSpPr>
          <p:nvPr>
            <p:ph type="sldNum" sz="quarter" idx="11"/>
          </p:nvPr>
        </p:nvSpPr>
        <p:spPr/>
        <p:txBody>
          <a:bodyPr/>
          <a:lstStyle/>
          <a:p>
            <a:pPr>
              <a:defRPr/>
            </a:pPr>
            <a:fld id="{C05134C1-2116-49DE-A648-D32BF2580EE0}" type="slidenum">
              <a:rPr lang="en-US" smtClean="0">
                <a:solidFill>
                  <a:srgbClr val="4B4B4B"/>
                </a:solidFill>
              </a:rPr>
              <a:pPr>
                <a:defRPr/>
              </a:pPr>
              <a:t>21</a:t>
            </a:fld>
            <a:endParaRPr lang="en-US">
              <a:solidFill>
                <a:srgbClr val="4B4B4B"/>
              </a:solidFill>
            </a:endParaRPr>
          </a:p>
        </p:txBody>
      </p:sp>
      <p:sp>
        <p:nvSpPr>
          <p:cNvPr id="15" name="TextBox 14"/>
          <p:cNvSpPr txBox="1"/>
          <p:nvPr/>
        </p:nvSpPr>
        <p:spPr>
          <a:xfrm>
            <a:off x="777592" y="1476375"/>
            <a:ext cx="2287806" cy="369332"/>
          </a:xfrm>
          <a:prstGeom prst="rect">
            <a:avLst/>
          </a:prstGeom>
          <a:solidFill>
            <a:schemeClr val="bg1"/>
          </a:solidFill>
          <a:effectLst>
            <a:softEdge rad="63500"/>
          </a:effectLst>
        </p:spPr>
        <p:txBody>
          <a:bodyPr wrap="none" rtlCol="0">
            <a:spAutoFit/>
          </a:bodyPr>
          <a:lstStyle/>
          <a:p>
            <a:pPr>
              <a:spcBef>
                <a:spcPct val="50000"/>
              </a:spcBef>
            </a:pPr>
            <a:r>
              <a:rPr lang="en-GB" dirty="0" smtClean="0">
                <a:solidFill>
                  <a:srgbClr val="4B4B4B"/>
                </a:solidFill>
                <a:latin typeface="Arial" pitchFamily="34" charset="0"/>
              </a:rPr>
              <a:t>Select patient cohort</a:t>
            </a:r>
            <a:endParaRPr lang="en-GB" dirty="0" smtClean="0">
              <a:solidFill>
                <a:srgbClr val="4B4B4B"/>
              </a:solidFill>
              <a:latin typeface="Arial" pitchFamily="34" charset="0"/>
              <a:sym typeface="Wingdings" pitchFamily="2" charset="2"/>
            </a:endParaRPr>
          </a:p>
        </p:txBody>
      </p:sp>
      <p:sp>
        <p:nvSpPr>
          <p:cNvPr id="18" name="TextBox 17"/>
          <p:cNvSpPr txBox="1"/>
          <p:nvPr/>
        </p:nvSpPr>
        <p:spPr>
          <a:xfrm>
            <a:off x="2784475" y="4378325"/>
            <a:ext cx="1037463" cy="276999"/>
          </a:xfrm>
          <a:prstGeom prst="rect">
            <a:avLst/>
          </a:prstGeom>
          <a:noFill/>
        </p:spPr>
        <p:txBody>
          <a:bodyPr wrap="none" rtlCol="0">
            <a:spAutoFit/>
          </a:bodyPr>
          <a:lstStyle/>
          <a:p>
            <a:pPr>
              <a:spcBef>
                <a:spcPct val="50000"/>
              </a:spcBef>
            </a:pPr>
            <a:r>
              <a:rPr lang="en-GB" sz="1200" dirty="0" smtClean="0">
                <a:solidFill>
                  <a:srgbClr val="FF8000"/>
                </a:solidFill>
                <a:latin typeface="Arial" pitchFamily="34" charset="0"/>
              </a:rPr>
              <a:t>Drag &amp; Drop</a:t>
            </a:r>
            <a:endParaRPr lang="en-US" sz="1600" dirty="0">
              <a:solidFill>
                <a:srgbClr val="FF8000"/>
              </a:solidFill>
              <a:latin typeface="Arial" pitchFamily="34" charset="0"/>
            </a:endParaRPr>
          </a:p>
        </p:txBody>
      </p:sp>
      <p:pic>
        <p:nvPicPr>
          <p:cNvPr id="24" name="Picture 5"/>
          <p:cNvPicPr>
            <a:picLocks noChangeAspect="1" noChangeArrowheads="1"/>
          </p:cNvPicPr>
          <p:nvPr/>
        </p:nvPicPr>
        <p:blipFill>
          <a:blip r:embed="rId4" cstate="print"/>
          <a:srcRect/>
          <a:stretch>
            <a:fillRect/>
          </a:stretch>
        </p:blipFill>
        <p:spPr bwMode="auto">
          <a:xfrm>
            <a:off x="4263094" y="5018540"/>
            <a:ext cx="447675" cy="342900"/>
          </a:xfrm>
          <a:prstGeom prst="rect">
            <a:avLst/>
          </a:prstGeom>
          <a:noFill/>
          <a:ln w="9525">
            <a:noFill/>
            <a:miter lim="800000"/>
            <a:headEnd/>
            <a:tailEnd/>
          </a:ln>
        </p:spPr>
      </p:pic>
      <p:pic>
        <p:nvPicPr>
          <p:cNvPr id="25" name="Picture 8"/>
          <p:cNvPicPr>
            <a:picLocks noChangeAspect="1" noChangeArrowheads="1"/>
          </p:cNvPicPr>
          <p:nvPr/>
        </p:nvPicPr>
        <p:blipFill>
          <a:blip r:embed="rId5" cstate="print"/>
          <a:srcRect/>
          <a:stretch>
            <a:fillRect/>
          </a:stretch>
        </p:blipFill>
        <p:spPr bwMode="auto">
          <a:xfrm>
            <a:off x="4227368" y="5514975"/>
            <a:ext cx="514350" cy="314325"/>
          </a:xfrm>
          <a:prstGeom prst="rect">
            <a:avLst/>
          </a:prstGeom>
          <a:noFill/>
          <a:ln w="9525">
            <a:noFill/>
            <a:miter lim="800000"/>
            <a:headEnd/>
            <a:tailEnd/>
          </a:ln>
        </p:spPr>
      </p:pic>
      <p:pic>
        <p:nvPicPr>
          <p:cNvPr id="29" name="Picture 9"/>
          <p:cNvPicPr>
            <a:picLocks noChangeAspect="1" noChangeArrowheads="1"/>
          </p:cNvPicPr>
          <p:nvPr/>
        </p:nvPicPr>
        <p:blipFill>
          <a:blip r:embed="rId6" cstate="print"/>
          <a:srcRect/>
          <a:stretch>
            <a:fillRect/>
          </a:stretch>
        </p:blipFill>
        <p:spPr bwMode="auto">
          <a:xfrm>
            <a:off x="4277199" y="6047509"/>
            <a:ext cx="457200" cy="361950"/>
          </a:xfrm>
          <a:prstGeom prst="rect">
            <a:avLst/>
          </a:prstGeom>
          <a:noFill/>
          <a:ln w="9525">
            <a:noFill/>
            <a:miter lim="800000"/>
            <a:headEnd/>
            <a:tailEnd/>
          </a:ln>
        </p:spPr>
      </p:pic>
      <p:sp>
        <p:nvSpPr>
          <p:cNvPr id="30" name="TextBox 29"/>
          <p:cNvSpPr txBox="1"/>
          <p:nvPr/>
        </p:nvSpPr>
        <p:spPr>
          <a:xfrm>
            <a:off x="4739992" y="5019675"/>
            <a:ext cx="2574744" cy="307777"/>
          </a:xfrm>
          <a:prstGeom prst="rect">
            <a:avLst/>
          </a:prstGeom>
          <a:noFill/>
          <a:effectLst>
            <a:softEdge rad="63500"/>
          </a:effectLst>
        </p:spPr>
        <p:txBody>
          <a:bodyPr wrap="none" rtlCol="0">
            <a:spAutoFit/>
          </a:bodyPr>
          <a:lstStyle/>
          <a:p>
            <a:pPr>
              <a:spcBef>
                <a:spcPct val="50000"/>
              </a:spcBef>
            </a:pPr>
            <a:r>
              <a:rPr lang="en-GB" sz="1400" dirty="0" smtClean="0">
                <a:solidFill>
                  <a:srgbClr val="4B4B4B"/>
                </a:solidFill>
                <a:latin typeface="Arial" pitchFamily="34" charset="0"/>
              </a:rPr>
              <a:t>High Dimensional Data (HDD)</a:t>
            </a:r>
            <a:endParaRPr lang="en-GB" sz="1400" dirty="0" smtClean="0">
              <a:solidFill>
                <a:srgbClr val="4B4B4B"/>
              </a:solidFill>
              <a:latin typeface="Arial" pitchFamily="34" charset="0"/>
              <a:sym typeface="Wingdings" pitchFamily="2" charset="2"/>
            </a:endParaRPr>
          </a:p>
        </p:txBody>
      </p:sp>
      <p:sp>
        <p:nvSpPr>
          <p:cNvPr id="32" name="TextBox 31"/>
          <p:cNvSpPr txBox="1"/>
          <p:nvPr/>
        </p:nvSpPr>
        <p:spPr>
          <a:xfrm>
            <a:off x="4739992" y="5562600"/>
            <a:ext cx="1783950" cy="307777"/>
          </a:xfrm>
          <a:prstGeom prst="rect">
            <a:avLst/>
          </a:prstGeom>
          <a:noFill/>
          <a:effectLst>
            <a:softEdge rad="63500"/>
          </a:effectLst>
        </p:spPr>
        <p:txBody>
          <a:bodyPr wrap="none" rtlCol="0">
            <a:spAutoFit/>
          </a:bodyPr>
          <a:lstStyle/>
          <a:p>
            <a:pPr>
              <a:spcBef>
                <a:spcPct val="50000"/>
              </a:spcBef>
            </a:pPr>
            <a:r>
              <a:rPr lang="en-GB" sz="1400" dirty="0" smtClean="0">
                <a:solidFill>
                  <a:srgbClr val="4B4B4B"/>
                </a:solidFill>
                <a:latin typeface="Arial" pitchFamily="34" charset="0"/>
                <a:sym typeface="Wingdings" pitchFamily="2" charset="2"/>
              </a:rPr>
              <a:t>Categorical Variable</a:t>
            </a:r>
          </a:p>
        </p:txBody>
      </p:sp>
      <p:sp>
        <p:nvSpPr>
          <p:cNvPr id="33" name="TextBox 32"/>
          <p:cNvSpPr txBox="1"/>
          <p:nvPr/>
        </p:nvSpPr>
        <p:spPr>
          <a:xfrm>
            <a:off x="4739992" y="6105525"/>
            <a:ext cx="1684564" cy="307777"/>
          </a:xfrm>
          <a:prstGeom prst="rect">
            <a:avLst/>
          </a:prstGeom>
          <a:noFill/>
          <a:effectLst>
            <a:softEdge rad="63500"/>
          </a:effectLst>
        </p:spPr>
        <p:txBody>
          <a:bodyPr wrap="none" rtlCol="0">
            <a:spAutoFit/>
          </a:bodyPr>
          <a:lstStyle/>
          <a:p>
            <a:pPr>
              <a:spcBef>
                <a:spcPct val="50000"/>
              </a:spcBef>
            </a:pPr>
            <a:r>
              <a:rPr lang="en-GB" sz="1400" dirty="0" smtClean="0">
                <a:solidFill>
                  <a:srgbClr val="4B4B4B"/>
                </a:solidFill>
                <a:latin typeface="Arial" pitchFamily="34" charset="0"/>
                <a:sym typeface="Wingdings" pitchFamily="2" charset="2"/>
              </a:rPr>
              <a:t>Numerical Variable</a:t>
            </a:r>
          </a:p>
        </p:txBody>
      </p:sp>
      <p:sp>
        <p:nvSpPr>
          <p:cNvPr id="34" name="Right Brace 33"/>
          <p:cNvSpPr/>
          <p:nvPr/>
        </p:nvSpPr>
        <p:spPr bwMode="auto">
          <a:xfrm>
            <a:off x="6515100" y="5562600"/>
            <a:ext cx="155448" cy="914400"/>
          </a:xfrm>
          <a:prstGeom prst="rightBrace">
            <a:avLst/>
          </a:prstGeom>
          <a:noFill/>
          <a:ln w="19050" cap="flat" cmpd="sng" algn="ctr">
            <a:solidFill>
              <a:schemeClr val="tx2"/>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sp>
        <p:nvSpPr>
          <p:cNvPr id="36" name="TextBox 35"/>
          <p:cNvSpPr txBox="1"/>
          <p:nvPr/>
        </p:nvSpPr>
        <p:spPr>
          <a:xfrm>
            <a:off x="6693081" y="5762625"/>
            <a:ext cx="1746069" cy="523220"/>
          </a:xfrm>
          <a:prstGeom prst="rect">
            <a:avLst/>
          </a:prstGeom>
          <a:noFill/>
          <a:effectLst>
            <a:softEdge rad="63500"/>
          </a:effectLst>
        </p:spPr>
        <p:txBody>
          <a:bodyPr wrap="square" rtlCol="0">
            <a:spAutoFit/>
          </a:bodyPr>
          <a:lstStyle/>
          <a:p>
            <a:pPr>
              <a:spcBef>
                <a:spcPct val="50000"/>
              </a:spcBef>
            </a:pPr>
            <a:r>
              <a:rPr lang="en-GB" sz="1400" dirty="0" smtClean="0">
                <a:solidFill>
                  <a:srgbClr val="4B4B4B"/>
                </a:solidFill>
                <a:latin typeface="Arial" pitchFamily="34" charset="0"/>
              </a:rPr>
              <a:t>Low Dimensional Data (LDD)</a:t>
            </a:r>
            <a:endParaRPr lang="en-GB" sz="1400" dirty="0" smtClean="0">
              <a:solidFill>
                <a:srgbClr val="4B4B4B"/>
              </a:solidFill>
              <a:latin typeface="Arial" pitchFamily="34" charset="0"/>
              <a:sym typeface="Wingdings" pitchFamily="2" charset="2"/>
            </a:endParaRPr>
          </a:p>
        </p:txBody>
      </p:sp>
      <p:sp>
        <p:nvSpPr>
          <p:cNvPr id="37" name="Oval 36"/>
          <p:cNvSpPr/>
          <p:nvPr/>
        </p:nvSpPr>
        <p:spPr bwMode="auto">
          <a:xfrm>
            <a:off x="752475" y="4562475"/>
            <a:ext cx="144000" cy="144000"/>
          </a:xfrm>
          <a:prstGeom prst="ellipse">
            <a:avLst/>
          </a:prstGeom>
          <a:noFill/>
          <a:ln w="19050" cap="flat" cmpd="sng" algn="ctr">
            <a:solidFill>
              <a:schemeClr val="tx1">
                <a:lumMod val="60000"/>
                <a:lumOff val="40000"/>
              </a:schemeClr>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sp>
        <p:nvSpPr>
          <p:cNvPr id="38" name="Oval 37"/>
          <p:cNvSpPr/>
          <p:nvPr/>
        </p:nvSpPr>
        <p:spPr bwMode="auto">
          <a:xfrm>
            <a:off x="857250" y="5276850"/>
            <a:ext cx="144000" cy="144000"/>
          </a:xfrm>
          <a:prstGeom prst="ellipse">
            <a:avLst/>
          </a:prstGeom>
          <a:noFill/>
          <a:ln w="19050" cap="flat" cmpd="sng" algn="ctr">
            <a:solidFill>
              <a:schemeClr val="tx1">
                <a:lumMod val="60000"/>
                <a:lumOff val="40000"/>
              </a:schemeClr>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sp>
        <p:nvSpPr>
          <p:cNvPr id="39" name="Oval 38"/>
          <p:cNvSpPr/>
          <p:nvPr/>
        </p:nvSpPr>
        <p:spPr bwMode="auto">
          <a:xfrm>
            <a:off x="752475" y="5505450"/>
            <a:ext cx="144000" cy="144000"/>
          </a:xfrm>
          <a:prstGeom prst="ellipse">
            <a:avLst/>
          </a:prstGeom>
          <a:noFill/>
          <a:ln w="19050" cap="flat" cmpd="sng" algn="ctr">
            <a:solidFill>
              <a:schemeClr val="tx1">
                <a:lumMod val="60000"/>
                <a:lumOff val="40000"/>
              </a:schemeClr>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sp>
        <p:nvSpPr>
          <p:cNvPr id="40" name="Oval 39"/>
          <p:cNvSpPr/>
          <p:nvPr/>
        </p:nvSpPr>
        <p:spPr bwMode="auto">
          <a:xfrm>
            <a:off x="4286250" y="4962525"/>
            <a:ext cx="432000" cy="432000"/>
          </a:xfrm>
          <a:prstGeom prst="ellipse">
            <a:avLst/>
          </a:prstGeom>
          <a:noFill/>
          <a:ln w="19050" cap="flat" cmpd="sng" algn="ctr">
            <a:solidFill>
              <a:schemeClr val="tx1">
                <a:lumMod val="60000"/>
                <a:lumOff val="40000"/>
              </a:schemeClr>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sp>
        <p:nvSpPr>
          <p:cNvPr id="41" name="Oval 40"/>
          <p:cNvSpPr/>
          <p:nvPr/>
        </p:nvSpPr>
        <p:spPr bwMode="auto">
          <a:xfrm>
            <a:off x="4286250" y="5505450"/>
            <a:ext cx="432000" cy="432000"/>
          </a:xfrm>
          <a:prstGeom prst="ellipse">
            <a:avLst/>
          </a:prstGeom>
          <a:noFill/>
          <a:ln w="19050" cap="flat" cmpd="sng" algn="ctr">
            <a:solidFill>
              <a:schemeClr val="tx1">
                <a:lumMod val="60000"/>
                <a:lumOff val="40000"/>
              </a:schemeClr>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sp>
        <p:nvSpPr>
          <p:cNvPr id="42" name="Oval 41"/>
          <p:cNvSpPr/>
          <p:nvPr/>
        </p:nvSpPr>
        <p:spPr bwMode="auto">
          <a:xfrm>
            <a:off x="4286250" y="6038850"/>
            <a:ext cx="432000" cy="432000"/>
          </a:xfrm>
          <a:prstGeom prst="ellipse">
            <a:avLst/>
          </a:prstGeom>
          <a:noFill/>
          <a:ln w="19050" cap="flat" cmpd="sng" algn="ctr">
            <a:solidFill>
              <a:schemeClr val="tx1">
                <a:lumMod val="60000"/>
                <a:lumOff val="40000"/>
              </a:schemeClr>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cxnSp>
        <p:nvCxnSpPr>
          <p:cNvPr id="44" name="Straight Connector 43"/>
          <p:cNvCxnSpPr>
            <a:stCxn id="37" idx="0"/>
            <a:endCxn id="40" idx="0"/>
          </p:cNvCxnSpPr>
          <p:nvPr/>
        </p:nvCxnSpPr>
        <p:spPr bwMode="auto">
          <a:xfrm>
            <a:off x="824475" y="4562475"/>
            <a:ext cx="3677775" cy="400050"/>
          </a:xfrm>
          <a:prstGeom prst="line">
            <a:avLst/>
          </a:prstGeom>
          <a:noFill/>
          <a:ln w="12700" cap="flat" cmpd="sng" algn="ctr">
            <a:solidFill>
              <a:schemeClr val="tx1">
                <a:lumMod val="60000"/>
                <a:lumOff val="40000"/>
              </a:schemeClr>
            </a:solidFill>
            <a:prstDash val="sysDot"/>
            <a:round/>
            <a:headEnd type="none" w="med" len="med"/>
            <a:tailEnd type="none" w="med" len="med"/>
          </a:ln>
          <a:effectLst/>
        </p:spPr>
      </p:cxnSp>
      <p:cxnSp>
        <p:nvCxnSpPr>
          <p:cNvPr id="16" name="Straight Arrow Connector 15"/>
          <p:cNvCxnSpPr/>
          <p:nvPr/>
        </p:nvCxnSpPr>
        <p:spPr bwMode="auto">
          <a:xfrm flipV="1">
            <a:off x="1666875" y="3619500"/>
            <a:ext cx="5257800" cy="1733551"/>
          </a:xfrm>
          <a:prstGeom prst="straightConnector1">
            <a:avLst/>
          </a:prstGeom>
          <a:noFill/>
          <a:ln w="19050" cap="flat" cmpd="sng" algn="ctr">
            <a:solidFill>
              <a:schemeClr val="tx2"/>
            </a:solidFill>
            <a:prstDash val="solid"/>
            <a:round/>
            <a:headEnd type="none" w="med" len="med"/>
            <a:tailEnd type="arrow"/>
          </a:ln>
          <a:effectLst/>
        </p:spPr>
      </p:cxnSp>
      <p:cxnSp>
        <p:nvCxnSpPr>
          <p:cNvPr id="17" name="Straight Arrow Connector 16"/>
          <p:cNvCxnSpPr/>
          <p:nvPr/>
        </p:nvCxnSpPr>
        <p:spPr bwMode="auto">
          <a:xfrm flipV="1">
            <a:off x="1657350" y="3552825"/>
            <a:ext cx="2686050" cy="1562100"/>
          </a:xfrm>
          <a:prstGeom prst="straightConnector1">
            <a:avLst/>
          </a:prstGeom>
          <a:noFill/>
          <a:ln w="19050" cap="flat" cmpd="sng" algn="ctr">
            <a:solidFill>
              <a:schemeClr val="tx2"/>
            </a:solidFill>
            <a:prstDash val="solid"/>
            <a:round/>
            <a:headEnd type="none" w="med" len="med"/>
            <a:tailEnd type="arrow"/>
          </a:ln>
          <a:effectLst/>
        </p:spPr>
      </p:cxnSp>
      <p:cxnSp>
        <p:nvCxnSpPr>
          <p:cNvPr id="45" name="Straight Connector 44"/>
          <p:cNvCxnSpPr>
            <a:stCxn id="37" idx="3"/>
            <a:endCxn id="40" idx="4"/>
          </p:cNvCxnSpPr>
          <p:nvPr/>
        </p:nvCxnSpPr>
        <p:spPr bwMode="auto">
          <a:xfrm>
            <a:off x="773563" y="4685387"/>
            <a:ext cx="3728687" cy="709138"/>
          </a:xfrm>
          <a:prstGeom prst="line">
            <a:avLst/>
          </a:prstGeom>
          <a:noFill/>
          <a:ln w="12700" cap="flat" cmpd="sng" algn="ctr">
            <a:solidFill>
              <a:schemeClr val="tx1">
                <a:lumMod val="60000"/>
                <a:lumOff val="40000"/>
              </a:schemeClr>
            </a:solidFill>
            <a:prstDash val="sysDot"/>
            <a:round/>
            <a:headEnd type="none" w="med" len="med"/>
            <a:tailEnd type="none" w="med" len="med"/>
          </a:ln>
          <a:effectLst/>
        </p:spPr>
      </p:cxnSp>
      <p:cxnSp>
        <p:nvCxnSpPr>
          <p:cNvPr id="48" name="Straight Connector 47"/>
          <p:cNvCxnSpPr>
            <a:stCxn id="38" idx="4"/>
            <a:endCxn id="41" idx="4"/>
          </p:cNvCxnSpPr>
          <p:nvPr/>
        </p:nvCxnSpPr>
        <p:spPr bwMode="auto">
          <a:xfrm>
            <a:off x="929250" y="5420850"/>
            <a:ext cx="3573000" cy="516600"/>
          </a:xfrm>
          <a:prstGeom prst="line">
            <a:avLst/>
          </a:prstGeom>
          <a:noFill/>
          <a:ln w="12700" cap="flat" cmpd="sng" algn="ctr">
            <a:solidFill>
              <a:schemeClr val="tx1">
                <a:lumMod val="60000"/>
                <a:lumOff val="40000"/>
              </a:schemeClr>
            </a:solidFill>
            <a:prstDash val="sysDot"/>
            <a:round/>
            <a:headEnd type="none" w="med" len="med"/>
            <a:tailEnd type="none" w="med" len="med"/>
          </a:ln>
          <a:effectLst/>
        </p:spPr>
      </p:cxnSp>
      <p:cxnSp>
        <p:nvCxnSpPr>
          <p:cNvPr id="51" name="Straight Connector 50"/>
          <p:cNvCxnSpPr>
            <a:stCxn id="38" idx="0"/>
            <a:endCxn id="41" idx="0"/>
          </p:cNvCxnSpPr>
          <p:nvPr/>
        </p:nvCxnSpPr>
        <p:spPr bwMode="auto">
          <a:xfrm>
            <a:off x="929250" y="5276850"/>
            <a:ext cx="3573000" cy="228600"/>
          </a:xfrm>
          <a:prstGeom prst="line">
            <a:avLst/>
          </a:prstGeom>
          <a:noFill/>
          <a:ln w="12700" cap="flat" cmpd="sng" algn="ctr">
            <a:solidFill>
              <a:schemeClr val="tx1">
                <a:lumMod val="60000"/>
                <a:lumOff val="40000"/>
              </a:schemeClr>
            </a:solidFill>
            <a:prstDash val="sysDot"/>
            <a:round/>
            <a:headEnd type="none" w="med" len="med"/>
            <a:tailEnd type="none" w="med" len="med"/>
          </a:ln>
          <a:effectLst/>
        </p:spPr>
      </p:cxnSp>
      <p:cxnSp>
        <p:nvCxnSpPr>
          <p:cNvPr id="54" name="Straight Connector 53"/>
          <p:cNvCxnSpPr>
            <a:stCxn id="39" idx="0"/>
            <a:endCxn id="29" idx="0"/>
          </p:cNvCxnSpPr>
          <p:nvPr/>
        </p:nvCxnSpPr>
        <p:spPr bwMode="auto">
          <a:xfrm>
            <a:off x="824475" y="5505450"/>
            <a:ext cx="3681324" cy="542059"/>
          </a:xfrm>
          <a:prstGeom prst="line">
            <a:avLst/>
          </a:prstGeom>
          <a:noFill/>
          <a:ln w="12700" cap="flat" cmpd="sng" algn="ctr">
            <a:solidFill>
              <a:schemeClr val="tx1">
                <a:lumMod val="60000"/>
                <a:lumOff val="40000"/>
              </a:schemeClr>
            </a:solidFill>
            <a:prstDash val="sysDot"/>
            <a:round/>
            <a:headEnd type="none" w="med" len="med"/>
            <a:tailEnd type="none" w="med" len="med"/>
          </a:ln>
          <a:effectLst/>
        </p:spPr>
      </p:cxnSp>
      <p:cxnSp>
        <p:nvCxnSpPr>
          <p:cNvPr id="57" name="Straight Connector 56"/>
          <p:cNvCxnSpPr>
            <a:stCxn id="39" idx="4"/>
            <a:endCxn id="42" idx="4"/>
          </p:cNvCxnSpPr>
          <p:nvPr/>
        </p:nvCxnSpPr>
        <p:spPr bwMode="auto">
          <a:xfrm>
            <a:off x="824475" y="5649450"/>
            <a:ext cx="3677775" cy="821400"/>
          </a:xfrm>
          <a:prstGeom prst="line">
            <a:avLst/>
          </a:prstGeom>
          <a:noFill/>
          <a:ln w="12700" cap="flat" cmpd="sng" algn="ctr">
            <a:solidFill>
              <a:schemeClr val="tx1">
                <a:lumMod val="60000"/>
                <a:lumOff val="40000"/>
              </a:schemeClr>
            </a:solidFill>
            <a:prstDash val="sysDot"/>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tranSMART</a:t>
            </a:r>
            <a:r>
              <a:rPr lang="en-GB" dirty="0" smtClean="0"/>
              <a:t> </a:t>
            </a:r>
            <a:br>
              <a:rPr lang="en-GB" dirty="0" smtClean="0"/>
            </a:br>
            <a:r>
              <a:rPr lang="en-GB" dirty="0" smtClean="0"/>
              <a:t>COHORT ANALYSIS: SAVE QUERY</a:t>
            </a:r>
            <a:endParaRPr lang="en-US" dirty="0"/>
          </a:p>
        </p:txBody>
      </p:sp>
      <p:sp>
        <p:nvSpPr>
          <p:cNvPr id="4" name="Slide Number Placeholder 3"/>
          <p:cNvSpPr>
            <a:spLocks noGrp="1"/>
          </p:cNvSpPr>
          <p:nvPr>
            <p:ph type="sldNum" sz="quarter" idx="11"/>
          </p:nvPr>
        </p:nvSpPr>
        <p:spPr/>
        <p:txBody>
          <a:bodyPr/>
          <a:lstStyle/>
          <a:p>
            <a:pPr>
              <a:defRPr/>
            </a:pPr>
            <a:fld id="{C05134C1-2116-49DE-A648-D32BF2580EE0}" type="slidenum">
              <a:rPr lang="en-US" smtClean="0">
                <a:solidFill>
                  <a:srgbClr val="4B4B4B"/>
                </a:solidFill>
              </a:rPr>
              <a:pPr>
                <a:defRPr/>
              </a:pPr>
              <a:t>22</a:t>
            </a:fld>
            <a:endParaRPr lang="en-US">
              <a:solidFill>
                <a:srgbClr val="4B4B4B"/>
              </a:solidFill>
            </a:endParaRPr>
          </a:p>
        </p:txBody>
      </p:sp>
      <p:pic>
        <p:nvPicPr>
          <p:cNvPr id="14338" name="Picture 2"/>
          <p:cNvPicPr>
            <a:picLocks noChangeAspect="1" noChangeArrowheads="1"/>
          </p:cNvPicPr>
          <p:nvPr/>
        </p:nvPicPr>
        <p:blipFill>
          <a:blip r:embed="rId3" cstate="print"/>
          <a:srcRect/>
          <a:stretch>
            <a:fillRect/>
          </a:stretch>
        </p:blipFill>
        <p:spPr bwMode="auto">
          <a:xfrm>
            <a:off x="198120" y="1768441"/>
            <a:ext cx="8808720" cy="4498559"/>
          </a:xfrm>
          <a:prstGeom prst="rect">
            <a:avLst/>
          </a:prstGeom>
          <a:noFill/>
          <a:ln w="9525">
            <a:noFill/>
            <a:miter lim="800000"/>
            <a:headEnd/>
            <a:tailEnd/>
          </a:ln>
        </p:spPr>
      </p:pic>
      <p:sp>
        <p:nvSpPr>
          <p:cNvPr id="31" name="Rectangle 30"/>
          <p:cNvSpPr/>
          <p:nvPr/>
        </p:nvSpPr>
        <p:spPr bwMode="auto">
          <a:xfrm>
            <a:off x="8058150" y="2082166"/>
            <a:ext cx="561975" cy="203834"/>
          </a:xfrm>
          <a:prstGeom prst="rect">
            <a:avLst/>
          </a:prstGeom>
          <a:noFill/>
          <a:ln w="19050" cap="flat" cmpd="sng" algn="ctr">
            <a:solidFill>
              <a:schemeClr val="tx2"/>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sp>
        <p:nvSpPr>
          <p:cNvPr id="35" name="TextBox 34"/>
          <p:cNvSpPr txBox="1"/>
          <p:nvPr/>
        </p:nvSpPr>
        <p:spPr>
          <a:xfrm>
            <a:off x="2091055" y="4111625"/>
            <a:ext cx="1037463" cy="246221"/>
          </a:xfrm>
          <a:prstGeom prst="rect">
            <a:avLst/>
          </a:prstGeom>
          <a:noFill/>
        </p:spPr>
        <p:txBody>
          <a:bodyPr wrap="square" rtlCol="0">
            <a:spAutoFit/>
          </a:bodyPr>
          <a:lstStyle/>
          <a:p>
            <a:pPr>
              <a:spcBef>
                <a:spcPct val="50000"/>
              </a:spcBef>
            </a:pPr>
            <a:r>
              <a:rPr lang="en-GB" sz="1000" dirty="0" smtClean="0">
                <a:solidFill>
                  <a:srgbClr val="FF8000"/>
                </a:solidFill>
                <a:latin typeface="Arial" pitchFamily="34" charset="0"/>
              </a:rPr>
              <a:t>Drag &amp; Drop</a:t>
            </a:r>
            <a:endParaRPr lang="en-US" sz="1100" dirty="0">
              <a:solidFill>
                <a:srgbClr val="FF8000"/>
              </a:solidFill>
              <a:latin typeface="Arial" pitchFamily="34" charset="0"/>
            </a:endParaRPr>
          </a:p>
        </p:txBody>
      </p:sp>
      <p:cxnSp>
        <p:nvCxnSpPr>
          <p:cNvPr id="43" name="Straight Arrow Connector 42"/>
          <p:cNvCxnSpPr/>
          <p:nvPr/>
        </p:nvCxnSpPr>
        <p:spPr bwMode="auto">
          <a:xfrm flipV="1">
            <a:off x="1524000" y="3528060"/>
            <a:ext cx="2346960" cy="2019301"/>
          </a:xfrm>
          <a:prstGeom prst="straightConnector1">
            <a:avLst/>
          </a:prstGeom>
          <a:noFill/>
          <a:ln w="19050" cap="flat" cmpd="sng" algn="ctr">
            <a:solidFill>
              <a:schemeClr val="tx2"/>
            </a:solidFill>
            <a:prstDash val="solid"/>
            <a:round/>
            <a:headEnd type="none" w="med" len="med"/>
            <a:tailEnd type="arrow"/>
          </a:ln>
          <a:effectLst/>
        </p:spPr>
      </p:cxnSp>
      <p:cxnSp>
        <p:nvCxnSpPr>
          <p:cNvPr id="46" name="Straight Arrow Connector 45"/>
          <p:cNvCxnSpPr/>
          <p:nvPr/>
        </p:nvCxnSpPr>
        <p:spPr bwMode="auto">
          <a:xfrm flipV="1">
            <a:off x="1630680" y="3398521"/>
            <a:ext cx="2217420" cy="944880"/>
          </a:xfrm>
          <a:prstGeom prst="straightConnector1">
            <a:avLst/>
          </a:prstGeom>
          <a:noFill/>
          <a:ln w="19050" cap="flat" cmpd="sng" algn="ctr">
            <a:solidFill>
              <a:schemeClr val="tx2"/>
            </a:solidFill>
            <a:prstDash val="solid"/>
            <a:round/>
            <a:headEnd type="none" w="med" len="med"/>
            <a:tailEnd type="arrow"/>
          </a:ln>
          <a:effectLst/>
        </p:spPr>
      </p:cxnSp>
      <p:pic>
        <p:nvPicPr>
          <p:cNvPr id="14339" name="Picture 3"/>
          <p:cNvPicPr>
            <a:picLocks noChangeAspect="1" noChangeArrowheads="1"/>
          </p:cNvPicPr>
          <p:nvPr/>
        </p:nvPicPr>
        <p:blipFill>
          <a:blip r:embed="rId4" cstate="print"/>
          <a:srcRect l="64206" t="59796" r="7800" b="28562"/>
          <a:stretch>
            <a:fillRect/>
          </a:stretch>
        </p:blipFill>
        <p:spPr bwMode="auto">
          <a:xfrm>
            <a:off x="4193540" y="3605530"/>
            <a:ext cx="1860550" cy="419100"/>
          </a:xfrm>
          <a:prstGeom prst="rect">
            <a:avLst/>
          </a:prstGeom>
          <a:noFill/>
          <a:ln w="9525">
            <a:noFill/>
            <a:miter lim="800000"/>
            <a:headEnd/>
            <a:tailEnd/>
          </a:ln>
        </p:spPr>
      </p:pic>
      <p:sp>
        <p:nvSpPr>
          <p:cNvPr id="14341" name="AutoShape 5" descr="data:image/png;base64,iVBORw0KGgoAAAANSUhEUgAAANgAAADqCAMAAAD3THt5AAAAgVBMVEX///8AAAD8/Pz4+Pj19fXQ0NAnJyfu7u7y8vLc3Nx6enrr6+uxsbHBwcHMzMzFxcVPT0+jo6Pl5eVAQECDg4NtbW2Pj4/Y2NhFRUVzc3Obm5suLi6qqqqRkZFfX187Ozu4uLgXFxdbW1sgICALCws0NDQYGBh/f39nZ2dTU1MpKSmLdZz7AAALYUlEQVR4nN1daUPiMBCVIgIqcijeq0XA6///wEVtJ9NMStJ0ZlJ439yFNkOTl7leenJy8ni/Op+cHB2yWe8H94PUA+HGvFfgbZx6KLy47gEehqkHw4l1D+FfP/Vw+PDSq2CeejxsuKwa1nvKU4+ICac9G9dHQpAPxLLe5yL1oDgwpob1eufHQJCvLst6/1IPqz1s+ijxnHpgbUHpo8D20D3I89KStW3a7LAJEuhjvXixTTtsgrwvzZicDK5t025OUw8vHkAfs90fkzNCkFnqAcaiDzb8Trxn27L1ZeoRxuID5t3vn9k/27SzaeIRRgLoY1XELRfE0fo6zDh0Vo4/L/9l8XYUBFmhjwID4mvdHF4cmlXpo0BOduzHZCOMxU2VPkrMbcveD40ggT421el2emub9nqVaIiRAPqwH8mQEOTsoAgyhydC/ms8s01bjhKMMBYwasfzuKIEeTgeJNDHh+t/841l2eZgEnULGLP7YTwSgsx1BxiNWvoocHpjm/Z6GHEo0Me27hMXn7Zph1HJgOHe1X6EEuQhVDJgL3bSR4Hpk23abefjUB99FLgkHmTnE3U++iiQEYL87niibuKljwL9D9u0bbcJEnbhevooQBN1L12OQyHXce7/7B0hyA5XMgx9hMTKE0KQ3U3UfTUjumfbg+wsQQJ90ODFCZqoW3czUZfBHuWljwKjc9u0WehXVQFP4CH4KwviQXaRIC8a0UcBmqj76F6iDvKkjQLJfGub9tg106YN6aMESdStOpaoy77LkTV0kihBPnWLIGF8y6bf7HiibhhDHwXGxINcdogg4+ijwODeNu2mMznIWPooQCsZnUnUgW8bGWPNiQeZcw4vHhAgN6aPAl2tZIxgPNHLw0GQXfAgwflrsTrGX7ZpDxd8I4zEVTmWpzZXmZJemNvklQzwPtotje4RJNDHZ8sLEQ9ynXOMLxqGPtquC0clIylBAn20bxNYLG3TXhJ6kEAfZwwX6xRBwrJnmThT0lGXrJIBq/6F53qdqWTw0UcBWslIpMmAJc/WZUQJ8joFQQ7Ku6/4rtmNRB0sCs7MxYBUMj7UKxnc9FFgShJ12qI1k/tg3nSIMmOjTJAQUnHLXChBnqmWeoE+euyXHpJSr2ocCvQh8HsmJUgh+ihANRkfWnGo8T5kfkxa6n1U8iDF6KME0WS86xDknRx9FOiTSoaOaA02U7m7DZOUemGqvAneZEw0GUvxOFSaPgo4CFK6kiFOHwUmtmXSmgx5+ihBKxmypV6YJOJk5ahkSJZ6gT6+BG9SQLWSYUTSGq4cTdTJESRsM7dSd6jAockQikONylHJj1MTrUG1PJe5PkFGKhlnIrd2qRyF0SeJuq1Aos6tchSGQ5PBf3dLJK0EB0FyJ+qAPt5182TymgwqklYCrWTwlnqBPq5ZLxsAR6Iu57x+Cvoo4KhkMGoyakTSOpAkyDqRtBLuSEfdOVccGihTEoNYJSMdfZARlFjxJOrgeuk6GUiibsUR+yaljwJUk3HfPg41B8SlbKeXqGSkpo8C/AS554wFXUy+bdNaVjLgOsk7RZ9XtmmtZlGQSFoHtJLRRpPRTOUoDFaC7Ah9FKBxaHQWranKURpEkxG7X2ewZpPTR4FJ1YP0qdJrAfQRIJJWQd+q9MbS/qL1FVixICFo9LAaiqRFcUUEXS1y8J2hj/4lSWDtBhXfJdJcJC2CC1JI+0GrsCNCJM2OAfHwd1jP23kNRiSdij5y4t3vcD1pPZxWKsfWuCBZxt/ZwxHUg8oxQe5j7DjmfRez8CT0MxAGaJ8kM3HOwZzt+vEi6TY4nROlxQ6fnD+uaRTW07iNSTvqD26Z0+2w4WvRx5TEJztsL9lpGegj2pduguyZpIB3eBMRWCjSB3Vzf/AhVPJRo48rl4uxmYu1xZlOP0ntRv+SZNl2+BI9R4NDJO3B8HblMIvFxdgDHpH0HgyIqHOH9aP8IRO8KkcbUm5uANhE0g5cuubgUin8E5MpoWqVwepW76ATMfq4I2YJuBh7APTxznxhO3H9oh1DwEJgpo+qYTf6XSVSMiXUqKitAvyDFH2M0PNKk7vkF0n/YYosS1LUEVM55siynPnaQXgv787tluJGlRRHx8mpHHGncwLFvqD3gQvMCVLpQB/8MiXsV+l3OAF9bPivjTKjK/2jWqCQIyBTwgHZsZyx8AckbnzSPqSL/YiWClAy8Vu7siOqcsyQavNe2TIInhiPaDHoo0ypnqjmD6D0ElE5niIxgchZB/UQFklfIDWqbmnYqBxlNhtTGNbumZEWSeMXOusIKQsY+mjOW/3pnf85Y8tUX+McL5Ker3ohUeoVskyznh8tki6+6C/Y4JBaMVlgvQo2GBD0+NtwE4XUkSJp0+Dln424dU8vpDZvkm7S8oOPgvDPLxxS6yVQo0TSlXMg/LyDe8LUAk/IvdyHf8eqPPgTG0ksa04f454F/1hxs5FWSN1cJE2OkQn4TZBlGyXLyJukfSAKtx3z+CtgKKQ+UwqpG9LHiNq1G6vfJUMHTr7qSDUaqhzNpJqglI0/SMYhtVJPIdwvhLCM8/dWSWz4Q7oM9TcrHHNz0lDlaNrzdhyQodNW/KHkCLW0qITUhr79K8X0vv76UiMU/vt/Frw8VdolgT68FS2jtSiaX/BY/W7jYmU+rRFSh3sfhtpKpw/v1v5Kn3ZIDTfzFEdMCGJ+b9wB4Xcb8acVQupA+uhDtRCLBrGr73fedUPqQPowzQ6VSYddEf+OoVulDqIPM42szC6WCfgdQdWQGm62zycwroPt9KKw5MzvNmpWqUNUjiYQpnyGOnKe/JuhZpXaL5I2O9baMXTkvAdUIHCVWjjw9KscTeeyc/og5z2gEqBYpfbRh6Fpt5uXIY1HgFOhF3h6VI5GK1j3gqxTZFmAU4FCno1oldqjcjSronZXxbWVgK0XaU9lq9RAH674wyzBPftBM7cRB3MBTBqPvSpHM4h93uQAWeZ3GzPU7S1apQZeo7lds6Xu5wXsNvqbjbSq1DAqMtvMAY0rz2rAeXo/jeMqtUCnfIl6+jB+Re67CHYb/c4VrlILhtR1ImmzdAImDNp6A7KNOlXqujdJm+xSSBYcbVABwn+dkNotkrbyN+FXCXrCKlVqp/dhnuM67CqYxgMWjkpIDfSBQnzzAEIjjAzlDwMWjkaV2qFyNFtTOG0NTW4kZHrhkFroiHcz7UpCMxFok7fDLtBQA6aXQpWaiKQNezeaJTjLlvs/Ll+ltkXShrMaFkjwwglYm/IhtUUf19G3wwsnoEcdV6lFNExV+jDOb/NzX+bNhiodUhudwRD/EdPCjt3GgBgZWyYRUmOVo/GOolgY5eS2AcVZ4cZvWPVr5PxGlumQ2xjCPSiklqhSr8qLT025MnZqNCrlVhu/I++4B7A0TKwULZ7DQw1wXDIUUvO3KRvGgAUSf7E+KqgHEOsIfZzfuSKHVbTxBXCMHPDghyZZwD8ZB5Zd7SLbhm6j2f0ETniwDGspqG9UykUVJoEml+pbV1pXHXEk6fHdhd18nGHhSPhht3Gvy4ntEknHYVkbh0ca6DbOpe3C9MGTOUK++3vtksW+pVSSESpCruJlDHApt8ZbwnaJSXxgUrCtYDS7Z84fCwdkcqnTUqbE2KOGSrmuq2K7JM8K/1tlW8YzYfZ3AOJT72RfoTBe9p54E7P7OgCxXapyLBaMat3G5UHbVV/KxXYJv1VUCG638fPg7XJ3AOKTq5MchcsC2gGIX0zcgRPCo4H9wZ/0IdreuvHihGjgDsBTnO3p5amH1hLIbbyfHZFd1VXlYsnDxcxhV4rzkNiR0RN2E5yGJIGRfX71kdhlZVX0zzsXREXm2ZW3yLBgcKR2Ibcx3TsHhfDnNm6Ozq6f9/1tzx73lC7/AxwnglCSOXfF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spcBef>
                <a:spcPct val="50000"/>
              </a:spcBef>
            </a:pPr>
            <a:endParaRPr lang="en-US" sz="2400">
              <a:solidFill>
                <a:srgbClr val="4B4B4B"/>
              </a:solidFill>
              <a:latin typeface="Arial" pitchFamily="34" charset="0"/>
            </a:endParaRPr>
          </a:p>
        </p:txBody>
      </p:sp>
      <p:sp>
        <p:nvSpPr>
          <p:cNvPr id="14343" name="AutoShape 7" descr="data:image/png;base64,iVBORw0KGgoAAAANSUhEUgAAANgAAADqCAMAAAD3THt5AAAAgVBMVEX///8AAAD8/Pz4+Pj19fXQ0NAnJyfu7u7y8vLc3Nx6enrr6+uxsbHBwcHMzMzFxcVPT0+jo6Pl5eVAQECDg4NtbW2Pj4/Y2NhFRUVzc3Obm5suLi6qqqqRkZFfX187Ozu4uLgXFxdbW1sgICALCws0NDQYGBh/f39nZ2dTU1MpKSmLdZz7AAALYUlEQVR4nN1daUPiMBCVIgIqcijeq0XA6///wEVtJ9NMStJ0ZlJ439yFNkOTl7leenJy8ni/Op+cHB2yWe8H94PUA+HGvFfgbZx6KLy47gEehqkHw4l1D+FfP/Vw+PDSq2CeejxsuKwa1nvKU4+ICac9G9dHQpAPxLLe5yL1oDgwpob1eufHQJCvLst6/1IPqz1s+ijxnHpgbUHpo8D20D3I89KStW3a7LAJEuhjvXixTTtsgrwvzZicDK5t025OUw8vHkAfs90fkzNCkFnqAcaiDzb8Trxn27L1ZeoRxuID5t3vn9k/27SzaeIRRgLoY1XELRfE0fo6zDh0Vo4/L/9l8XYUBFmhjwID4mvdHF4cmlXpo0BOduzHZCOMxU2VPkrMbcveD40ggT421el2emub9nqVaIiRAPqwH8mQEOTsoAgyhydC/ms8s01bjhKMMBYwasfzuKIEeTgeJNDHh+t/841l2eZgEnULGLP7YTwSgsx1BxiNWvoocHpjm/Z6GHEo0Me27hMXn7Zph1HJgOHe1X6EEuQhVDJgL3bSR4Hpk23abefjUB99FLgkHmTnE3U++iiQEYL87niibuKljwL9D9u0bbcJEnbhevooQBN1L12OQyHXce7/7B0hyA5XMgx9hMTKE0KQ3U3UfTUjumfbg+wsQQJ90ODFCZqoW3czUZfBHuWljwKjc9u0WehXVQFP4CH4KwviQXaRIC8a0UcBmqj76F6iDvKkjQLJfGub9tg106YN6aMESdStOpaoy77LkTV0kihBPnWLIGF8y6bf7HiibhhDHwXGxINcdogg4+ijwODeNu2mMznIWPooQCsZnUnUgW8bGWPNiQeZcw4vHhAgN6aPAl2tZIxgPNHLw0GQXfAgwflrsTrGX7ZpDxd8I4zEVTmWpzZXmZJemNvklQzwPtotje4RJNDHZ8sLEQ9ynXOMLxqGPtquC0clIylBAn20bxNYLG3TXhJ6kEAfZwwX6xRBwrJnmThT0lGXrJIBq/6F53qdqWTw0UcBWslIpMmAJc/WZUQJ8joFQQ7Ku6/4rtmNRB0sCs7MxYBUMj7UKxnc9FFgShJ12qI1k/tg3nSIMmOjTJAQUnHLXChBnqmWeoE+euyXHpJSr2ocCvQh8HsmJUgh+ihANRkfWnGo8T5kfkxa6n1U8iDF6KME0WS86xDknRx9FOiTSoaOaA02U7m7DZOUemGqvAneZEw0GUvxOFSaPgo4CFK6kiFOHwUmtmXSmgx5+ihBKxmypV6YJOJk5ahkSJZ6gT6+BG9SQLWSYUTSGq4cTdTJESRsM7dSd6jAockQikONylHJj1MTrUG1PJe5PkFGKhlnIrd2qRyF0SeJuq1Aos6tchSGQ5PBf3dLJK0EB0FyJ+qAPt5182TymgwqklYCrWTwlnqBPq5ZLxsAR6Iu57x+Cvoo4KhkMGoyakTSOpAkyDqRtBLuSEfdOVccGihTEoNYJSMdfZARlFjxJOrgeuk6GUiibsUR+yaljwJUk3HfPg41B8SlbKeXqGSkpo8C/AS554wFXUy+bdNaVjLgOsk7RZ9XtmmtZlGQSFoHtJLRRpPRTOUoDFaC7Ah9FKBxaHQWranKURpEkxG7X2ewZpPTR4FJ1YP0qdJrAfQRIJJWQd+q9MbS/qL1FVixICFo9LAaiqRFcUUEXS1y8J2hj/4lSWDtBhXfJdJcJC2CC1JI+0GrsCNCJM2OAfHwd1jP23kNRiSdij5y4t3vcD1pPZxWKsfWuCBZxt/ZwxHUg8oxQe5j7DjmfRez8CT0MxAGaJ8kM3HOwZzt+vEi6TY4nROlxQ6fnD+uaRTW07iNSTvqD26Z0+2w4WvRx5TEJztsL9lpGegj2pduguyZpIB3eBMRWCjSB3Vzf/AhVPJRo48rl4uxmYu1xZlOP0ntRv+SZNl2+BI9R4NDJO3B8HblMIvFxdgDHpH0HgyIqHOH9aP8IRO8KkcbUm5uANhE0g5cuubgUin8E5MpoWqVwepW76ATMfq4I2YJuBh7APTxznxhO3H9oh1DwEJgpo+qYTf6XSVSMiXUqKitAvyDFH2M0PNKk7vkF0n/YYosS1LUEVM55siynPnaQXgv787tluJGlRRHx8mpHHGncwLFvqD3gQvMCVLpQB/8MiXsV+l3OAF9bPivjTKjK/2jWqCQIyBTwgHZsZyx8AckbnzSPqSL/YiWClAy8Vu7siOqcsyQavNe2TIInhiPaDHoo0ypnqjmD6D0ElE5niIxgchZB/UQFklfIDWqbmnYqBxlNhtTGNbumZEWSeMXOusIKQsY+mjOW/3pnf85Y8tUX+McL5Ker3ohUeoVskyznh8tki6+6C/Y4JBaMVlgvQo2GBD0+NtwE4XUkSJp0+Dln424dU8vpDZvkm7S8oOPgvDPLxxS6yVQo0TSlXMg/LyDe8LUAk/IvdyHf8eqPPgTG0ksa04f454F/1hxs5FWSN1cJE2OkQn4TZBlGyXLyJukfSAKtx3z+CtgKKQ+UwqpG9LHiNq1G6vfJUMHTr7qSDUaqhzNpJqglI0/SMYhtVJPIdwvhLCM8/dWSWz4Q7oM9TcrHHNz0lDlaNrzdhyQodNW/KHkCLW0qITUhr79K8X0vv76UiMU/vt/Frw8VdolgT68FS2jtSiaX/BY/W7jYmU+rRFSh3sfhtpKpw/v1v5Kn3ZIDTfzFEdMCGJ+b9wB4Xcb8acVQupA+uhDtRCLBrGr73fedUPqQPowzQ6VSYddEf+OoVulDqIPM42szC6WCfgdQdWQGm62zycwroPt9KKw5MzvNmpWqUNUjiYQpnyGOnKe/JuhZpXaL5I2O9baMXTkvAdUIHCVWjjw9KscTeeyc/og5z2gEqBYpfbRh6Fpt5uXIY1HgFOhF3h6VI5GK1j3gqxTZFmAU4FCno1oldqjcjSronZXxbWVgK0XaU9lq9RAH674wyzBPftBM7cRB3MBTBqPvSpHM4h93uQAWeZ3GzPU7S1apQZeo7lds6Xu5wXsNvqbjbSq1DAqMtvMAY0rz2rAeXo/jeMqtUCnfIl6+jB+Re67CHYb/c4VrlILhtR1ImmzdAImDNp6A7KNOlXqujdJm+xSSBYcbVABwn+dkNotkrbyN+FXCXrCKlVqp/dhnuM67CqYxgMWjkpIDfSBQnzzAEIjjAzlDwMWjkaV2qFyNFtTOG0NTW4kZHrhkFroiHcz7UpCMxFok7fDLtBQA6aXQpWaiKQNezeaJTjLlvs/Ll+ltkXShrMaFkjwwglYm/IhtUUf19G3wwsnoEcdV6lFNExV+jDOb/NzX+bNhiodUhudwRD/EdPCjt3GgBgZWyYRUmOVo/GOolgY5eS2AcVZ4cZvWPVr5PxGlumQ2xjCPSiklqhSr8qLT025MnZqNCrlVhu/I++4B7A0TKwULZ7DQw1wXDIUUvO3KRvGgAUSf7E+KqgHEOsIfZzfuSKHVbTxBXCMHPDghyZZwD8ZB5Zd7SLbhm6j2f0ETniwDGspqG9UykUVJoEml+pbV1pXHXEk6fHdhd18nGHhSPhht3Gvy4ntEknHYVkbh0ca6DbOpe3C9MGTOUK++3vtksW+pVSSESpCruJlDHApt8ZbwnaJSXxgUrCtYDS7Z84fCwdkcqnTUqbE2KOGSrmuq2K7JM8K/1tlW8YzYfZ3AOJT72RfoTBe9p54E7P7OgCxXapyLBaMat3G5UHbVV/KxXYJv1VUCG638fPg7XJ3AOKTq5MchcsC2gGIX0zcgRPCo4H9wZ/0IdreuvHihGjgDsBTnO3p5amH1hLIbbyfHZFd1VXlYsnDxcxhV4rzkNiR0RN2E5yGJIGRfX71kdhlZVX0zzsXREXm2ZW3yLBgcKR2Ibcx3TsHhfDnNm6Ozq6f9/1tzx73lC7/AxwnglCSOXfF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spcBef>
                <a:spcPct val="50000"/>
              </a:spcBef>
            </a:pPr>
            <a:endParaRPr lang="en-US" sz="2400">
              <a:solidFill>
                <a:srgbClr val="4B4B4B"/>
              </a:solidFill>
              <a:latin typeface="Arial" pitchFamily="34" charset="0"/>
            </a:endParaRPr>
          </a:p>
        </p:txBody>
      </p:sp>
      <p:pic>
        <p:nvPicPr>
          <p:cNvPr id="14345" name="Picture 9" descr="http://www.clker.com/cliparts/U/2/w/h/l/f/mouse-pointer-hi.png"/>
          <p:cNvPicPr>
            <a:picLocks noChangeAspect="1" noChangeArrowheads="1"/>
          </p:cNvPicPr>
          <p:nvPr/>
        </p:nvPicPr>
        <p:blipFill>
          <a:blip r:embed="rId5" cstate="print"/>
          <a:srcRect/>
          <a:stretch>
            <a:fillRect/>
          </a:stretch>
        </p:blipFill>
        <p:spPr bwMode="auto">
          <a:xfrm>
            <a:off x="4061703" y="3489960"/>
            <a:ext cx="133643" cy="144780"/>
          </a:xfrm>
          <a:prstGeom prst="rect">
            <a:avLst/>
          </a:prstGeom>
          <a:ln>
            <a:noFill/>
          </a:ln>
          <a:effectLst>
            <a:outerShdw blurRad="50800" dist="38100" dir="8100000" algn="tr" rotWithShape="0">
              <a:prstClr val="black">
                <a:alpha val="40000"/>
              </a:prstClr>
            </a:outerShdw>
          </a:effectLst>
        </p:spPr>
      </p:pic>
      <p:sp>
        <p:nvSpPr>
          <p:cNvPr id="59" name="TextBox 58"/>
          <p:cNvSpPr txBox="1"/>
          <p:nvPr/>
        </p:nvSpPr>
        <p:spPr>
          <a:xfrm>
            <a:off x="4192767" y="4034155"/>
            <a:ext cx="2765501" cy="246221"/>
          </a:xfrm>
          <a:prstGeom prst="rect">
            <a:avLst/>
          </a:prstGeom>
          <a:noFill/>
          <a:effectLst>
            <a:softEdge rad="63500"/>
          </a:effectLst>
        </p:spPr>
        <p:txBody>
          <a:bodyPr wrap="none" rtlCol="0">
            <a:spAutoFit/>
          </a:bodyPr>
          <a:lstStyle/>
          <a:p>
            <a:pPr>
              <a:spcBef>
                <a:spcPct val="50000"/>
              </a:spcBef>
            </a:pPr>
            <a:r>
              <a:rPr lang="en-GB" sz="1000" dirty="0" smtClean="0">
                <a:solidFill>
                  <a:srgbClr val="FF8000"/>
                </a:solidFill>
                <a:latin typeface="Arial" pitchFamily="34" charset="0"/>
                <a:sym typeface="Wingdings" pitchFamily="2" charset="2"/>
              </a:rPr>
              <a:t>Mouse over variable to see </a:t>
            </a:r>
            <a:r>
              <a:rPr lang="en-GB" sz="1000" b="1" dirty="0" smtClean="0">
                <a:solidFill>
                  <a:srgbClr val="FF8000"/>
                </a:solidFill>
                <a:latin typeface="Arial" pitchFamily="34" charset="0"/>
                <a:sym typeface="Wingdings" pitchFamily="2" charset="2"/>
              </a:rPr>
              <a:t>full variable path</a:t>
            </a:r>
          </a:p>
        </p:txBody>
      </p:sp>
      <p:cxnSp>
        <p:nvCxnSpPr>
          <p:cNvPr id="60" name="Straight Arrow Connector 59"/>
          <p:cNvCxnSpPr>
            <a:stCxn id="31" idx="2"/>
            <a:endCxn id="64" idx="0"/>
          </p:cNvCxnSpPr>
          <p:nvPr/>
        </p:nvCxnSpPr>
        <p:spPr bwMode="auto">
          <a:xfrm flipH="1">
            <a:off x="7391400" y="2286000"/>
            <a:ext cx="947738" cy="2148840"/>
          </a:xfrm>
          <a:prstGeom prst="straightConnector1">
            <a:avLst/>
          </a:prstGeom>
          <a:noFill/>
          <a:ln w="19050" cap="flat" cmpd="sng" algn="ctr">
            <a:solidFill>
              <a:schemeClr val="tx2"/>
            </a:solidFill>
            <a:prstDash val="solid"/>
            <a:round/>
            <a:headEnd type="none" w="med" len="med"/>
            <a:tailEnd type="arrow"/>
          </a:ln>
          <a:effectLst/>
        </p:spPr>
      </p:cxnSp>
      <p:grpSp>
        <p:nvGrpSpPr>
          <p:cNvPr id="3" name="Group 65"/>
          <p:cNvGrpSpPr/>
          <p:nvPr/>
        </p:nvGrpSpPr>
        <p:grpSpPr>
          <a:xfrm>
            <a:off x="6035040" y="4434840"/>
            <a:ext cx="2712720" cy="1371600"/>
            <a:chOff x="5623560" y="4419600"/>
            <a:chExt cx="2712720" cy="1371600"/>
          </a:xfrm>
        </p:grpSpPr>
        <p:pic>
          <p:nvPicPr>
            <p:cNvPr id="14348" name="Picture 12"/>
            <p:cNvPicPr>
              <a:picLocks noChangeAspect="1" noChangeArrowheads="1"/>
            </p:cNvPicPr>
            <p:nvPr/>
          </p:nvPicPr>
          <p:blipFill>
            <a:blip r:embed="rId6" cstate="print"/>
            <a:srcRect/>
            <a:stretch>
              <a:fillRect/>
            </a:stretch>
          </p:blipFill>
          <p:spPr bwMode="auto">
            <a:xfrm>
              <a:off x="5638800" y="4443414"/>
              <a:ext cx="2673668" cy="1344166"/>
            </a:xfrm>
            <a:prstGeom prst="rect">
              <a:avLst/>
            </a:prstGeom>
            <a:noFill/>
            <a:ln w="9525">
              <a:noFill/>
              <a:miter lim="800000"/>
              <a:headEnd/>
              <a:tailEnd/>
            </a:ln>
          </p:spPr>
        </p:pic>
        <p:sp>
          <p:nvSpPr>
            <p:cNvPr id="64" name="Rectangle 63"/>
            <p:cNvSpPr/>
            <p:nvPr/>
          </p:nvSpPr>
          <p:spPr bwMode="auto">
            <a:xfrm>
              <a:off x="5623560" y="4419600"/>
              <a:ext cx="2712720" cy="1371600"/>
            </a:xfrm>
            <a:prstGeom prst="rect">
              <a:avLst/>
            </a:prstGeom>
            <a:noFill/>
            <a:ln w="19050" cap="flat" cmpd="sng" algn="ctr">
              <a:solidFill>
                <a:schemeClr val="tx2"/>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tranSMART</a:t>
            </a:r>
            <a:r>
              <a:rPr lang="en-GB" dirty="0" smtClean="0"/>
              <a:t> </a:t>
            </a:r>
            <a:br>
              <a:rPr lang="en-GB" dirty="0" smtClean="0"/>
            </a:br>
            <a:r>
              <a:rPr lang="en-GB" dirty="0" smtClean="0"/>
              <a:t>COHORT ANALYSIS: SAVE QUERY</a:t>
            </a:r>
            <a:endParaRPr lang="en-US" dirty="0"/>
          </a:p>
        </p:txBody>
      </p:sp>
      <p:sp>
        <p:nvSpPr>
          <p:cNvPr id="4" name="Slide Number Placeholder 3"/>
          <p:cNvSpPr>
            <a:spLocks noGrp="1"/>
          </p:cNvSpPr>
          <p:nvPr>
            <p:ph type="sldNum" sz="quarter" idx="11"/>
          </p:nvPr>
        </p:nvSpPr>
        <p:spPr/>
        <p:txBody>
          <a:bodyPr/>
          <a:lstStyle/>
          <a:p>
            <a:pPr>
              <a:defRPr/>
            </a:pPr>
            <a:fld id="{C05134C1-2116-49DE-A648-D32BF2580EE0}" type="slidenum">
              <a:rPr lang="en-US" smtClean="0">
                <a:solidFill>
                  <a:srgbClr val="4B4B4B"/>
                </a:solidFill>
              </a:rPr>
              <a:pPr>
                <a:defRPr/>
              </a:pPr>
              <a:t>23</a:t>
            </a:fld>
            <a:endParaRPr lang="en-US">
              <a:solidFill>
                <a:srgbClr val="4B4B4B"/>
              </a:solidFill>
            </a:endParaRPr>
          </a:p>
        </p:txBody>
      </p:sp>
      <p:sp>
        <p:nvSpPr>
          <p:cNvPr id="14341" name="AutoShape 5" descr="data:image/png;base64,iVBORw0KGgoAAAANSUhEUgAAANgAAADqCAMAAAD3THt5AAAAgVBMVEX///8AAAD8/Pz4+Pj19fXQ0NAnJyfu7u7y8vLc3Nx6enrr6+uxsbHBwcHMzMzFxcVPT0+jo6Pl5eVAQECDg4NtbW2Pj4/Y2NhFRUVzc3Obm5suLi6qqqqRkZFfX187Ozu4uLgXFxdbW1sgICALCws0NDQYGBh/f39nZ2dTU1MpKSmLdZz7AAALYUlEQVR4nN1daUPiMBCVIgIqcijeq0XA6///wEVtJ9NMStJ0ZlJ439yFNkOTl7leenJy8ni/Op+cHB2yWe8H94PUA+HGvFfgbZx6KLy47gEehqkHw4l1D+FfP/Vw+PDSq2CeejxsuKwa1nvKU4+ICac9G9dHQpAPxLLe5yL1oDgwpob1eufHQJCvLst6/1IPqz1s+ijxnHpgbUHpo8D20D3I89KStW3a7LAJEuhjvXixTTtsgrwvzZicDK5t025OUw8vHkAfs90fkzNCkFnqAcaiDzb8Trxn27L1ZeoRxuID5t3vn9k/27SzaeIRRgLoY1XELRfE0fo6zDh0Vo4/L/9l8XYUBFmhjwID4mvdHF4cmlXpo0BOduzHZCOMxU2VPkrMbcveD40ggT421el2emub9nqVaIiRAPqwH8mQEOTsoAgyhydC/ms8s01bjhKMMBYwasfzuKIEeTgeJNDHh+t/841l2eZgEnULGLP7YTwSgsx1BxiNWvoocHpjm/Z6GHEo0Me27hMXn7Zph1HJgOHe1X6EEuQhVDJgL3bSR4Hpk23abefjUB99FLgkHmTnE3U++iiQEYL87niibuKljwL9D9u0bbcJEnbhevooQBN1L12OQyHXce7/7B0hyA5XMgx9hMTKE0KQ3U3UfTUjumfbg+wsQQJ90ODFCZqoW3czUZfBHuWljwKjc9u0WehXVQFP4CH4KwviQXaRIC8a0UcBmqj76F6iDvKkjQLJfGub9tg106YN6aMESdStOpaoy77LkTV0kihBPnWLIGF8y6bf7HiibhhDHwXGxINcdogg4+ijwODeNu2mMznIWPooQCsZnUnUgW8bGWPNiQeZcw4vHhAgN6aPAl2tZIxgPNHLw0GQXfAgwflrsTrGX7ZpDxd8I4zEVTmWpzZXmZJemNvklQzwPtotje4RJNDHZ8sLEQ9ynXOMLxqGPtquC0clIylBAn20bxNYLG3TXhJ6kEAfZwwX6xRBwrJnmThT0lGXrJIBq/6F53qdqWTw0UcBWslIpMmAJc/WZUQJ8joFQQ7Ku6/4rtmNRB0sCs7MxYBUMj7UKxnc9FFgShJ12qI1k/tg3nSIMmOjTJAQUnHLXChBnqmWeoE+euyXHpJSr2ocCvQh8HsmJUgh+ihANRkfWnGo8T5kfkxa6n1U8iDF6KME0WS86xDknRx9FOiTSoaOaA02U7m7DZOUemGqvAneZEw0GUvxOFSaPgo4CFK6kiFOHwUmtmXSmgx5+ihBKxmypV6YJOJk5ahkSJZ6gT6+BG9SQLWSYUTSGq4cTdTJESRsM7dSd6jAockQikONylHJj1MTrUG1PJe5PkFGKhlnIrd2qRyF0SeJuq1Aos6tchSGQ5PBf3dLJK0EB0FyJ+qAPt5182TymgwqklYCrWTwlnqBPq5ZLxsAR6Iu57x+Cvoo4KhkMGoyakTSOpAkyDqRtBLuSEfdOVccGihTEoNYJSMdfZARlFjxJOrgeuk6GUiibsUR+yaljwJUk3HfPg41B8SlbKeXqGSkpo8C/AS554wFXUy+bdNaVjLgOsk7RZ9XtmmtZlGQSFoHtJLRRpPRTOUoDFaC7Ah9FKBxaHQWranKURpEkxG7X2ewZpPTR4FJ1YP0qdJrAfQRIJJWQd+q9MbS/qL1FVixICFo9LAaiqRFcUUEXS1y8J2hj/4lSWDtBhXfJdJcJC2CC1JI+0GrsCNCJM2OAfHwd1jP23kNRiSdij5y4t3vcD1pPZxWKsfWuCBZxt/ZwxHUg8oxQe5j7DjmfRez8CT0MxAGaJ8kM3HOwZzt+vEi6TY4nROlxQ6fnD+uaRTW07iNSTvqD26Z0+2w4WvRx5TEJztsL9lpGegj2pduguyZpIB3eBMRWCjSB3Vzf/AhVPJRo48rl4uxmYu1xZlOP0ntRv+SZNl2+BI9R4NDJO3B8HblMIvFxdgDHpH0HgyIqHOH9aP8IRO8KkcbUm5uANhE0g5cuubgUin8E5MpoWqVwepW76ATMfq4I2YJuBh7APTxznxhO3H9oh1DwEJgpo+qYTf6XSVSMiXUqKitAvyDFH2M0PNKk7vkF0n/YYosS1LUEVM55siynPnaQXgv787tluJGlRRHx8mpHHGncwLFvqD3gQvMCVLpQB/8MiXsV+l3OAF9bPivjTKjK/2jWqCQIyBTwgHZsZyx8AckbnzSPqSL/YiWClAy8Vu7siOqcsyQavNe2TIInhiPaDHoo0ypnqjmD6D0ElE5niIxgchZB/UQFklfIDWqbmnYqBxlNhtTGNbumZEWSeMXOusIKQsY+mjOW/3pnf85Y8tUX+McL5Ker3ohUeoVskyznh8tki6+6C/Y4JBaMVlgvQo2GBD0+NtwE4XUkSJp0+Dln424dU8vpDZvkm7S8oOPgvDPLxxS6yVQo0TSlXMg/LyDe8LUAk/IvdyHf8eqPPgTG0ksa04f454F/1hxs5FWSN1cJE2OkQn4TZBlGyXLyJukfSAKtx3z+CtgKKQ+UwqpG9LHiNq1G6vfJUMHTr7qSDUaqhzNpJqglI0/SMYhtVJPIdwvhLCM8/dWSWz4Q7oM9TcrHHNz0lDlaNrzdhyQodNW/KHkCLW0qITUhr79K8X0vv76UiMU/vt/Frw8VdolgT68FS2jtSiaX/BY/W7jYmU+rRFSh3sfhtpKpw/v1v5Kn3ZIDTfzFEdMCGJ+b9wB4Xcb8acVQupA+uhDtRCLBrGr73fedUPqQPowzQ6VSYddEf+OoVulDqIPM42szC6WCfgdQdWQGm62zycwroPt9KKw5MzvNmpWqUNUjiYQpnyGOnKe/JuhZpXaL5I2O9baMXTkvAdUIHCVWjjw9KscTeeyc/og5z2gEqBYpfbRh6Fpt5uXIY1HgFOhF3h6VI5GK1j3gqxTZFmAU4FCno1oldqjcjSronZXxbWVgK0XaU9lq9RAH674wyzBPftBM7cRB3MBTBqPvSpHM4h93uQAWeZ3GzPU7S1apQZeo7lds6Xu5wXsNvqbjbSq1DAqMtvMAY0rz2rAeXo/jeMqtUCnfIl6+jB+Re67CHYb/c4VrlILhtR1ImmzdAImDNp6A7KNOlXqujdJm+xSSBYcbVABwn+dkNotkrbyN+FXCXrCKlVqp/dhnuM67CqYxgMWjkpIDfSBQnzzAEIjjAzlDwMWjkaV2qFyNFtTOG0NTW4kZHrhkFroiHcz7UpCMxFok7fDLtBQA6aXQpWaiKQNezeaJTjLlvs/Ll+ltkXShrMaFkjwwglYm/IhtUUf19G3wwsnoEcdV6lFNExV+jDOb/NzX+bNhiodUhudwRD/EdPCjt3GgBgZWyYRUmOVo/GOolgY5eS2AcVZ4cZvWPVr5PxGlumQ2xjCPSiklqhSr8qLT025MnZqNCrlVhu/I++4B7A0TKwULZ7DQw1wXDIUUvO3KRvGgAUSf7E+KqgHEOsIfZzfuSKHVbTxBXCMHPDghyZZwD8ZB5Zd7SLbhm6j2f0ETniwDGspqG9UykUVJoEml+pbV1pXHXEk6fHdhd18nGHhSPhht3Gvy4ntEknHYVkbh0ca6DbOpe3C9MGTOUK++3vtksW+pVSSESpCruJlDHApt8ZbwnaJSXxgUrCtYDS7Z84fCwdkcqnTUqbE2KOGSrmuq2K7JM8K/1tlW8YzYfZ3AOJT72RfoTBe9p54E7P7OgCxXapyLBaMat3G5UHbVV/KxXYJv1VUCG638fPg7XJ3AOKTq5MchcsC2gGIX0zcgRPCo4H9wZ/0IdreuvHihGjgDsBTnO3p5amH1hLIbbyfHZFd1VXlYsnDxcxhV4rzkNiR0RN2E5yGJIGRfX71kdhlZVX0zzsXREXm2ZW3yLBgcKR2Ibcx3TsHhfDnNm6Ozq6f9/1tzx73lC7/AxwnglCSOXfF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spcBef>
                <a:spcPct val="50000"/>
              </a:spcBef>
            </a:pPr>
            <a:endParaRPr lang="en-US" sz="2400">
              <a:solidFill>
                <a:srgbClr val="4B4B4B"/>
              </a:solidFill>
              <a:latin typeface="Arial" pitchFamily="34" charset="0"/>
            </a:endParaRPr>
          </a:p>
        </p:txBody>
      </p:sp>
      <p:sp>
        <p:nvSpPr>
          <p:cNvPr id="14343" name="AutoShape 7" descr="data:image/png;base64,iVBORw0KGgoAAAANSUhEUgAAANgAAADqCAMAAAD3THt5AAAAgVBMVEX///8AAAD8/Pz4+Pj19fXQ0NAnJyfu7u7y8vLc3Nx6enrr6+uxsbHBwcHMzMzFxcVPT0+jo6Pl5eVAQECDg4NtbW2Pj4/Y2NhFRUVzc3Obm5suLi6qqqqRkZFfX187Ozu4uLgXFxdbW1sgICALCws0NDQYGBh/f39nZ2dTU1MpKSmLdZz7AAALYUlEQVR4nN1daUPiMBCVIgIqcijeq0XA6///wEVtJ9NMStJ0ZlJ439yFNkOTl7leenJy8ni/Op+cHB2yWe8H94PUA+HGvFfgbZx6KLy47gEehqkHw4l1D+FfP/Vw+PDSq2CeejxsuKwa1nvKU4+ICac9G9dHQpAPxLLe5yL1oDgwpob1eufHQJCvLst6/1IPqz1s+ijxnHpgbUHpo8D20D3I89KStW3a7LAJEuhjvXixTTtsgrwvzZicDK5t025OUw8vHkAfs90fkzNCkFnqAcaiDzb8Trxn27L1ZeoRxuID5t3vn9k/27SzaeIRRgLoY1XELRfE0fo6zDh0Vo4/L/9l8XYUBFmhjwID4mvdHF4cmlXpo0BOduzHZCOMxU2VPkrMbcveD40ggT421el2emub9nqVaIiRAPqwH8mQEOTsoAgyhydC/ms8s01bjhKMMBYwasfzuKIEeTgeJNDHh+t/841l2eZgEnULGLP7YTwSgsx1BxiNWvoocHpjm/Z6GHEo0Me27hMXn7Zph1HJgOHe1X6EEuQhVDJgL3bSR4Hpk23abefjUB99FLgkHmTnE3U++iiQEYL87niibuKljwL9D9u0bbcJEnbhevooQBN1L12OQyHXce7/7B0hyA5XMgx9hMTKE0KQ3U3UfTUjumfbg+wsQQJ90ODFCZqoW3czUZfBHuWljwKjc9u0WehXVQFP4CH4KwviQXaRIC8a0UcBmqj76F6iDvKkjQLJfGub9tg106YN6aMESdStOpaoy77LkTV0kihBPnWLIGF8y6bf7HiibhhDHwXGxINcdogg4+ijwODeNu2mMznIWPooQCsZnUnUgW8bGWPNiQeZcw4vHhAgN6aPAl2tZIxgPNHLw0GQXfAgwflrsTrGX7ZpDxd8I4zEVTmWpzZXmZJemNvklQzwPtotje4RJNDHZ8sLEQ9ynXOMLxqGPtquC0clIylBAn20bxNYLG3TXhJ6kEAfZwwX6xRBwrJnmThT0lGXrJIBq/6F53qdqWTw0UcBWslIpMmAJc/WZUQJ8joFQQ7Ku6/4rtmNRB0sCs7MxYBUMj7UKxnc9FFgShJ12qI1k/tg3nSIMmOjTJAQUnHLXChBnqmWeoE+euyXHpJSr2ocCvQh8HsmJUgh+ihANRkfWnGo8T5kfkxa6n1U8iDF6KME0WS86xDknRx9FOiTSoaOaA02U7m7DZOUemGqvAneZEw0GUvxOFSaPgo4CFK6kiFOHwUmtmXSmgx5+ihBKxmypV6YJOJk5ahkSJZ6gT6+BG9SQLWSYUTSGq4cTdTJESRsM7dSd6jAockQikONylHJj1MTrUG1PJe5PkFGKhlnIrd2qRyF0SeJuq1Aos6tchSGQ5PBf3dLJK0EB0FyJ+qAPt5182TymgwqklYCrWTwlnqBPq5ZLxsAR6Iu57x+Cvoo4KhkMGoyakTSOpAkyDqRtBLuSEfdOVccGihTEoNYJSMdfZARlFjxJOrgeuk6GUiibsUR+yaljwJUk3HfPg41B8SlbKeXqGSkpo8C/AS554wFXUy+bdNaVjLgOsk7RZ9XtmmtZlGQSFoHtJLRRpPRTOUoDFaC7Ah9FKBxaHQWranKURpEkxG7X2ewZpPTR4FJ1YP0qdJrAfQRIJJWQd+q9MbS/qL1FVixICFo9LAaiqRFcUUEXS1y8J2hj/4lSWDtBhXfJdJcJC2CC1JI+0GrsCNCJM2OAfHwd1jP23kNRiSdij5y4t3vcD1pPZxWKsfWuCBZxt/ZwxHUg8oxQe5j7DjmfRez8CT0MxAGaJ8kM3HOwZzt+vEi6TY4nROlxQ6fnD+uaRTW07iNSTvqD26Z0+2w4WvRx5TEJztsL9lpGegj2pduguyZpIB3eBMRWCjSB3Vzf/AhVPJRo48rl4uxmYu1xZlOP0ntRv+SZNl2+BI9R4NDJO3B8HblMIvFxdgDHpH0HgyIqHOH9aP8IRO8KkcbUm5uANhE0g5cuubgUin8E5MpoWqVwepW76ATMfq4I2YJuBh7APTxznxhO3H9oh1DwEJgpo+qYTf6XSVSMiXUqKitAvyDFH2M0PNKk7vkF0n/YYosS1LUEVM55siynPnaQXgv787tluJGlRRHx8mpHHGncwLFvqD3gQvMCVLpQB/8MiXsV+l3OAF9bPivjTKjK/2jWqCQIyBTwgHZsZyx8AckbnzSPqSL/YiWClAy8Vu7siOqcsyQavNe2TIInhiPaDHoo0ypnqjmD6D0ElE5niIxgchZB/UQFklfIDWqbmnYqBxlNhtTGNbumZEWSeMXOusIKQsY+mjOW/3pnf85Y8tUX+McL5Ker3ohUeoVskyznh8tki6+6C/Y4JBaMVlgvQo2GBD0+NtwE4XUkSJp0+Dln424dU8vpDZvkm7S8oOPgvDPLxxS6yVQo0TSlXMg/LyDe8LUAk/IvdyHf8eqPPgTG0ksa04f454F/1hxs5FWSN1cJE2OkQn4TZBlGyXLyJukfSAKtx3z+CtgKKQ+UwqpG9LHiNq1G6vfJUMHTr7qSDUaqhzNpJqglI0/SMYhtVJPIdwvhLCM8/dWSWz4Q7oM9TcrHHNz0lDlaNrzdhyQodNW/KHkCLW0qITUhr79K8X0vv76UiMU/vt/Frw8VdolgT68FS2jtSiaX/BY/W7jYmU+rRFSh3sfhtpKpw/v1v5Kn3ZIDTfzFEdMCGJ+b9wB4Xcb8acVQupA+uhDtRCLBrGr73fedUPqQPowzQ6VSYddEf+OoVulDqIPM42szC6WCfgdQdWQGm62zycwroPt9KKw5MzvNmpWqUNUjiYQpnyGOnKe/JuhZpXaL5I2O9baMXTkvAdUIHCVWjjw9KscTeeyc/og5z2gEqBYpfbRh6Fpt5uXIY1HgFOhF3h6VI5GK1j3gqxTZFmAU4FCno1oldqjcjSronZXxbWVgK0XaU9lq9RAH674wyzBPftBM7cRB3MBTBqPvSpHM4h93uQAWeZ3GzPU7S1apQZeo7lds6Xu5wXsNvqbjbSq1DAqMtvMAY0rz2rAeXo/jeMqtUCnfIl6+jB+Re67CHYb/c4VrlILhtR1ImmzdAImDNp6A7KNOlXqujdJm+xSSBYcbVABwn+dkNotkrbyN+FXCXrCKlVqp/dhnuM67CqYxgMWjkpIDfSBQnzzAEIjjAzlDwMWjkaV2qFyNFtTOG0NTW4kZHrhkFroiHcz7UpCMxFok7fDLtBQA6aXQpWaiKQNezeaJTjLlvs/Ll+ltkXShrMaFkjwwglYm/IhtUUf19G3wwsnoEcdV6lFNExV+jDOb/NzX+bNhiodUhudwRD/EdPCjt3GgBgZWyYRUmOVo/GOolgY5eS2AcVZ4cZvWPVr5PxGlumQ2xjCPSiklqhSr8qLT025MnZqNCrlVhu/I++4B7A0TKwULZ7DQw1wXDIUUvO3KRvGgAUSf7E+KqgHEOsIfZzfuSKHVbTxBXCMHPDghyZZwD8ZB5Zd7SLbhm6j2f0ETniwDGspqG9UykUVJoEml+pbV1pXHXEk6fHdhd18nGHhSPhht3Gvy4ntEknHYVkbh0ca6DbOpe3C9MGTOUK++3vtksW+pVSSESpCruJlDHApt8ZbwnaJSXxgUrCtYDS7Z84fCwdkcqnTUqbE2KOGSrmuq2K7JM8K/1tlW8YzYfZ3AOJT72RfoTBe9p54E7P7OgCxXapyLBaMat3G5UHbVV/KxXYJv1VUCG638fPg7XJ3AOKTq5MchcsC2gGIX0zcgRPCo4H9wZ/0IdreuvHihGjgDsBTnO3p5amH1hLIbbyfHZFd1VXlYsnDxcxhV4rzkNiR0RN2E5yGJIGRfX71kdhlZVX0zzsXREXm2ZW3yLBgcKR2Ibcx3TsHhfDnNm6Ozq6f9/1tzx73lC7/AxwnglCSOXfF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spcBef>
                <a:spcPct val="50000"/>
              </a:spcBef>
            </a:pPr>
            <a:endParaRPr lang="en-US" sz="2400">
              <a:solidFill>
                <a:srgbClr val="4B4B4B"/>
              </a:solidFill>
              <a:latin typeface="Arial" pitchFamily="34" charset="0"/>
            </a:endParaRPr>
          </a:p>
        </p:txBody>
      </p:sp>
      <p:pic>
        <p:nvPicPr>
          <p:cNvPr id="14349" name="Picture 13"/>
          <p:cNvPicPr>
            <a:picLocks noChangeAspect="1" noChangeArrowheads="1"/>
          </p:cNvPicPr>
          <p:nvPr/>
        </p:nvPicPr>
        <p:blipFill>
          <a:blip r:embed="rId3" cstate="print"/>
          <a:srcRect t="5246"/>
          <a:stretch>
            <a:fillRect/>
          </a:stretch>
        </p:blipFill>
        <p:spPr bwMode="auto">
          <a:xfrm>
            <a:off x="107716" y="1783080"/>
            <a:ext cx="8833699" cy="4533900"/>
          </a:xfrm>
          <a:prstGeom prst="rect">
            <a:avLst/>
          </a:prstGeom>
          <a:noFill/>
          <a:ln w="9525">
            <a:noFill/>
            <a:miter lim="800000"/>
            <a:headEnd/>
            <a:tailEnd/>
          </a:ln>
        </p:spPr>
      </p:pic>
      <p:pic>
        <p:nvPicPr>
          <p:cNvPr id="19" name="Picture 9" descr="http://www.clker.com/cliparts/U/2/w/h/l/f/mouse-pointer-hi.png"/>
          <p:cNvPicPr>
            <a:picLocks noChangeAspect="1" noChangeArrowheads="1"/>
          </p:cNvPicPr>
          <p:nvPr/>
        </p:nvPicPr>
        <p:blipFill>
          <a:blip r:embed="rId4" cstate="print"/>
          <a:srcRect/>
          <a:stretch>
            <a:fillRect/>
          </a:stretch>
        </p:blipFill>
        <p:spPr bwMode="auto">
          <a:xfrm>
            <a:off x="3246363" y="2811780"/>
            <a:ext cx="133643" cy="144780"/>
          </a:xfrm>
          <a:prstGeom prst="rect">
            <a:avLst/>
          </a:prstGeom>
          <a:ln>
            <a:noFill/>
          </a:ln>
          <a:effectLst>
            <a:outerShdw blurRad="50800" dist="38100" dir="8100000" algn="tr" rotWithShape="0">
              <a:prstClr val="black">
                <a:alpha val="40000"/>
              </a:prstClr>
            </a:outerShdw>
          </a:effectLst>
        </p:spPr>
      </p:pic>
      <p:pic>
        <p:nvPicPr>
          <p:cNvPr id="319490" name="Picture 2"/>
          <p:cNvPicPr>
            <a:picLocks noChangeAspect="1" noChangeArrowheads="1"/>
          </p:cNvPicPr>
          <p:nvPr/>
        </p:nvPicPr>
        <p:blipFill>
          <a:blip r:embed="rId5" cstate="print"/>
          <a:srcRect r="37859" b="59198"/>
          <a:stretch>
            <a:fillRect/>
          </a:stretch>
        </p:blipFill>
        <p:spPr bwMode="auto">
          <a:xfrm>
            <a:off x="6484620" y="2685098"/>
            <a:ext cx="2491740" cy="416162"/>
          </a:xfrm>
          <a:prstGeom prst="rect">
            <a:avLst/>
          </a:prstGeom>
          <a:noFill/>
          <a:ln w="9525">
            <a:noFill/>
            <a:miter lim="800000"/>
            <a:headEnd/>
            <a:tailEnd/>
          </a:ln>
        </p:spPr>
      </p:pic>
      <p:cxnSp>
        <p:nvCxnSpPr>
          <p:cNvPr id="22" name="Straight Arrow Connector 21"/>
          <p:cNvCxnSpPr>
            <a:endCxn id="319490" idx="1"/>
          </p:cNvCxnSpPr>
          <p:nvPr/>
        </p:nvCxnSpPr>
        <p:spPr bwMode="auto">
          <a:xfrm>
            <a:off x="4686300" y="2613660"/>
            <a:ext cx="1798320" cy="279519"/>
          </a:xfrm>
          <a:prstGeom prst="straightConnector1">
            <a:avLst/>
          </a:prstGeom>
          <a:noFill/>
          <a:ln w="12700" cap="flat" cmpd="sng" algn="ctr">
            <a:solidFill>
              <a:schemeClr val="tx2"/>
            </a:solidFill>
            <a:prstDash val="solid"/>
            <a:round/>
            <a:headEnd type="none" w="med" len="med"/>
            <a:tailEnd type="arrow"/>
          </a:ln>
          <a:effectLst/>
        </p:spPr>
      </p:cxnSp>
      <p:sp>
        <p:nvSpPr>
          <p:cNvPr id="26" name="Rectangle 25"/>
          <p:cNvSpPr/>
          <p:nvPr/>
        </p:nvSpPr>
        <p:spPr bwMode="auto">
          <a:xfrm>
            <a:off x="3512820" y="2438400"/>
            <a:ext cx="350520" cy="495300"/>
          </a:xfrm>
          <a:prstGeom prst="rect">
            <a:avLst/>
          </a:prstGeom>
          <a:noFill/>
          <a:ln w="19050" cap="flat" cmpd="sng" algn="ctr">
            <a:solidFill>
              <a:schemeClr val="tx2"/>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cxnSp>
        <p:nvCxnSpPr>
          <p:cNvPr id="27" name="Straight Arrow Connector 26"/>
          <p:cNvCxnSpPr>
            <a:stCxn id="26" idx="2"/>
            <a:endCxn id="37" idx="0"/>
          </p:cNvCxnSpPr>
          <p:nvPr/>
        </p:nvCxnSpPr>
        <p:spPr bwMode="auto">
          <a:xfrm flipH="1">
            <a:off x="2764611" y="2933700"/>
            <a:ext cx="923469" cy="655320"/>
          </a:xfrm>
          <a:prstGeom prst="straightConnector1">
            <a:avLst/>
          </a:prstGeom>
          <a:noFill/>
          <a:ln w="12700" cap="flat" cmpd="sng" algn="ctr">
            <a:solidFill>
              <a:schemeClr val="tx2"/>
            </a:solidFill>
            <a:prstDash val="solid"/>
            <a:round/>
            <a:headEnd type="none" w="med" len="med"/>
            <a:tailEnd type="arrow"/>
          </a:ln>
          <a:effectLst/>
        </p:spPr>
      </p:cxnSp>
      <p:sp>
        <p:nvSpPr>
          <p:cNvPr id="36" name="Rectangle 35"/>
          <p:cNvSpPr/>
          <p:nvPr/>
        </p:nvSpPr>
        <p:spPr bwMode="auto">
          <a:xfrm>
            <a:off x="6477000" y="2697480"/>
            <a:ext cx="2522220" cy="426720"/>
          </a:xfrm>
          <a:prstGeom prst="rect">
            <a:avLst/>
          </a:prstGeom>
          <a:noFill/>
          <a:ln w="19050" cap="flat" cmpd="sng" algn="ctr">
            <a:solidFill>
              <a:schemeClr val="tx2"/>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sp>
        <p:nvSpPr>
          <p:cNvPr id="37" name="TextBox 36"/>
          <p:cNvSpPr txBox="1"/>
          <p:nvPr/>
        </p:nvSpPr>
        <p:spPr>
          <a:xfrm>
            <a:off x="2225040" y="3589020"/>
            <a:ext cx="1079142" cy="307777"/>
          </a:xfrm>
          <a:prstGeom prst="rect">
            <a:avLst/>
          </a:prstGeom>
          <a:noFill/>
        </p:spPr>
        <p:txBody>
          <a:bodyPr wrap="none" rtlCol="0">
            <a:spAutoFit/>
          </a:bodyPr>
          <a:lstStyle/>
          <a:p>
            <a:pPr>
              <a:spcBef>
                <a:spcPct val="50000"/>
              </a:spcBef>
            </a:pPr>
            <a:r>
              <a:rPr lang="en-GB" sz="1400" dirty="0" smtClean="0">
                <a:solidFill>
                  <a:srgbClr val="FF8000"/>
                </a:solidFill>
                <a:latin typeface="Arial" pitchFamily="34" charset="0"/>
              </a:rPr>
              <a:t>Load query</a:t>
            </a:r>
            <a:endParaRPr lang="en-US" sz="1400" dirty="0">
              <a:solidFill>
                <a:srgbClr val="FF8000"/>
              </a:solidFill>
              <a:latin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575" y="506413"/>
            <a:ext cx="7830889" cy="836612"/>
          </a:xfrm>
        </p:spPr>
        <p:txBody>
          <a:bodyPr/>
          <a:lstStyle/>
          <a:p>
            <a:r>
              <a:rPr lang="en-GB" dirty="0" err="1" smtClean="0"/>
              <a:t>tranSMART</a:t>
            </a:r>
            <a:r>
              <a:rPr lang="en-GB" dirty="0" smtClean="0"/>
              <a:t> </a:t>
            </a:r>
            <a:br>
              <a:rPr lang="en-GB" dirty="0" smtClean="0"/>
            </a:br>
            <a:r>
              <a:rPr lang="en-GB" dirty="0" smtClean="0"/>
              <a:t>COHORT ANALYSIS: SUMMARY STATISTICS</a:t>
            </a:r>
            <a:endParaRPr lang="en-US" dirty="0"/>
          </a:p>
        </p:txBody>
      </p:sp>
      <p:sp>
        <p:nvSpPr>
          <p:cNvPr id="4" name="Slide Number Placeholder 3"/>
          <p:cNvSpPr>
            <a:spLocks noGrp="1"/>
          </p:cNvSpPr>
          <p:nvPr>
            <p:ph type="sldNum" sz="quarter" idx="11"/>
          </p:nvPr>
        </p:nvSpPr>
        <p:spPr/>
        <p:txBody>
          <a:bodyPr/>
          <a:lstStyle/>
          <a:p>
            <a:pPr>
              <a:defRPr/>
            </a:pPr>
            <a:fld id="{C05134C1-2116-49DE-A648-D32BF2580EE0}" type="slidenum">
              <a:rPr lang="en-US" smtClean="0">
                <a:solidFill>
                  <a:srgbClr val="4B4B4B"/>
                </a:solidFill>
              </a:rPr>
              <a:pPr>
                <a:defRPr/>
              </a:pPr>
              <a:t>24</a:t>
            </a:fld>
            <a:endParaRPr lang="en-US">
              <a:solidFill>
                <a:srgbClr val="4B4B4B"/>
              </a:solidFill>
            </a:endParaRPr>
          </a:p>
        </p:txBody>
      </p:sp>
      <p:sp>
        <p:nvSpPr>
          <p:cNvPr id="15" name="TextBox 14"/>
          <p:cNvSpPr txBox="1"/>
          <p:nvPr/>
        </p:nvSpPr>
        <p:spPr>
          <a:xfrm>
            <a:off x="777592" y="1476375"/>
            <a:ext cx="2326278" cy="369332"/>
          </a:xfrm>
          <a:prstGeom prst="rect">
            <a:avLst/>
          </a:prstGeom>
          <a:solidFill>
            <a:schemeClr val="bg1"/>
          </a:solidFill>
          <a:effectLst>
            <a:softEdge rad="63500"/>
          </a:effectLst>
        </p:spPr>
        <p:txBody>
          <a:bodyPr wrap="none" rtlCol="0">
            <a:spAutoFit/>
          </a:bodyPr>
          <a:lstStyle/>
          <a:p>
            <a:pPr>
              <a:spcBef>
                <a:spcPct val="50000"/>
              </a:spcBef>
            </a:pPr>
            <a:r>
              <a:rPr lang="en-GB" b="1" dirty="0" smtClean="0">
                <a:solidFill>
                  <a:srgbClr val="4B4B4B"/>
                </a:solidFill>
                <a:latin typeface="Arial" pitchFamily="34" charset="0"/>
              </a:rPr>
              <a:t>Summary Statistics</a:t>
            </a:r>
            <a:endParaRPr lang="en-GB" b="1" dirty="0" smtClean="0">
              <a:solidFill>
                <a:srgbClr val="4B4B4B"/>
              </a:solidFill>
              <a:latin typeface="Arial" pitchFamily="34" charset="0"/>
              <a:sym typeface="Wingdings" pitchFamily="2" charset="2"/>
            </a:endParaRPr>
          </a:p>
        </p:txBody>
      </p:sp>
      <p:pic>
        <p:nvPicPr>
          <p:cNvPr id="10242" name="Picture 2"/>
          <p:cNvPicPr>
            <a:picLocks noChangeAspect="1" noChangeArrowheads="1"/>
          </p:cNvPicPr>
          <p:nvPr/>
        </p:nvPicPr>
        <p:blipFill>
          <a:blip r:embed="rId3" cstate="print"/>
          <a:srcRect t="2416"/>
          <a:stretch>
            <a:fillRect/>
          </a:stretch>
        </p:blipFill>
        <p:spPr bwMode="auto">
          <a:xfrm>
            <a:off x="762001" y="1863052"/>
            <a:ext cx="6686550" cy="4909221"/>
          </a:xfrm>
          <a:prstGeom prst="rect">
            <a:avLst/>
          </a:prstGeom>
          <a:noFill/>
          <a:ln w="9525">
            <a:noFill/>
            <a:miter lim="800000"/>
            <a:headEnd/>
            <a:tailEnd/>
          </a:ln>
        </p:spPr>
      </p:pic>
      <p:sp>
        <p:nvSpPr>
          <p:cNvPr id="31" name="Rectangle 30"/>
          <p:cNvSpPr/>
          <p:nvPr/>
        </p:nvSpPr>
        <p:spPr bwMode="auto">
          <a:xfrm>
            <a:off x="1238250" y="1838326"/>
            <a:ext cx="561975" cy="228600"/>
          </a:xfrm>
          <a:prstGeom prst="rect">
            <a:avLst/>
          </a:prstGeom>
          <a:noFill/>
          <a:ln w="19050" cap="flat" cmpd="sng" algn="ctr">
            <a:solidFill>
              <a:schemeClr val="tx2"/>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sp>
        <p:nvSpPr>
          <p:cNvPr id="35" name="Right Brace 34"/>
          <p:cNvSpPr/>
          <p:nvPr/>
        </p:nvSpPr>
        <p:spPr bwMode="auto">
          <a:xfrm>
            <a:off x="7458075" y="2524125"/>
            <a:ext cx="200025" cy="4284000"/>
          </a:xfrm>
          <a:prstGeom prst="rightBrace">
            <a:avLst/>
          </a:prstGeom>
          <a:noFill/>
          <a:ln w="19050" cap="flat" cmpd="sng" algn="ctr">
            <a:solidFill>
              <a:schemeClr val="tx2"/>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sp>
        <p:nvSpPr>
          <p:cNvPr id="43" name="TextBox 42"/>
          <p:cNvSpPr txBox="1"/>
          <p:nvPr/>
        </p:nvSpPr>
        <p:spPr>
          <a:xfrm>
            <a:off x="7629524" y="4276725"/>
            <a:ext cx="1438276" cy="861774"/>
          </a:xfrm>
          <a:prstGeom prst="rect">
            <a:avLst/>
          </a:prstGeom>
          <a:solidFill>
            <a:schemeClr val="bg1"/>
          </a:solidFill>
          <a:effectLst>
            <a:softEdge rad="63500"/>
          </a:effectLst>
        </p:spPr>
        <p:txBody>
          <a:bodyPr wrap="square" rtlCol="0">
            <a:spAutoFit/>
          </a:bodyPr>
          <a:lstStyle/>
          <a:p>
            <a:pPr>
              <a:spcBef>
                <a:spcPct val="50000"/>
              </a:spcBef>
            </a:pPr>
            <a:r>
              <a:rPr lang="en-GB" sz="1400" b="1" dirty="0" smtClean="0">
                <a:solidFill>
                  <a:srgbClr val="4B4B4B"/>
                </a:solidFill>
                <a:latin typeface="Arial" pitchFamily="34" charset="0"/>
              </a:rPr>
              <a:t>Demographics</a:t>
            </a:r>
          </a:p>
          <a:p>
            <a:pPr>
              <a:spcBef>
                <a:spcPts val="0"/>
              </a:spcBef>
            </a:pPr>
            <a:r>
              <a:rPr lang="en-GB" sz="1200" dirty="0" smtClean="0">
                <a:solidFill>
                  <a:srgbClr val="4B4B4B"/>
                </a:solidFill>
                <a:latin typeface="Arial" pitchFamily="34" charset="0"/>
                <a:sym typeface="Wingdings" pitchFamily="2" charset="2"/>
              </a:rPr>
              <a:t>Age</a:t>
            </a:r>
          </a:p>
          <a:p>
            <a:pPr>
              <a:spcBef>
                <a:spcPts val="0"/>
              </a:spcBef>
            </a:pPr>
            <a:r>
              <a:rPr lang="en-GB" sz="1200" dirty="0" smtClean="0">
                <a:solidFill>
                  <a:srgbClr val="4B4B4B"/>
                </a:solidFill>
                <a:latin typeface="Arial" pitchFamily="34" charset="0"/>
                <a:sym typeface="Wingdings" pitchFamily="2" charset="2"/>
              </a:rPr>
              <a:t>Sex</a:t>
            </a:r>
          </a:p>
          <a:p>
            <a:pPr>
              <a:spcBef>
                <a:spcPts val="0"/>
              </a:spcBef>
            </a:pPr>
            <a:r>
              <a:rPr lang="en-GB" sz="1200" dirty="0" smtClean="0">
                <a:solidFill>
                  <a:srgbClr val="4B4B4B"/>
                </a:solidFill>
                <a:latin typeface="Arial" pitchFamily="34" charset="0"/>
                <a:sym typeface="Wingdings" pitchFamily="2" charset="2"/>
              </a:rPr>
              <a:t>Race</a:t>
            </a:r>
          </a:p>
        </p:txBody>
      </p:sp>
      <p:sp>
        <p:nvSpPr>
          <p:cNvPr id="47" name="TextBox 46"/>
          <p:cNvSpPr txBox="1"/>
          <p:nvPr/>
        </p:nvSpPr>
        <p:spPr>
          <a:xfrm>
            <a:off x="739492" y="2457450"/>
            <a:ext cx="825867" cy="276999"/>
          </a:xfrm>
          <a:prstGeom prst="rect">
            <a:avLst/>
          </a:prstGeom>
          <a:noFill/>
          <a:effectLst>
            <a:softEdge rad="63500"/>
          </a:effectLst>
        </p:spPr>
        <p:txBody>
          <a:bodyPr wrap="none" rtlCol="0">
            <a:spAutoFit/>
          </a:bodyPr>
          <a:lstStyle/>
          <a:p>
            <a:pPr>
              <a:spcBef>
                <a:spcPct val="50000"/>
              </a:spcBef>
            </a:pPr>
            <a:r>
              <a:rPr lang="en-GB" sz="1200" b="1" dirty="0" smtClean="0">
                <a:solidFill>
                  <a:srgbClr val="FF8000"/>
                </a:solidFill>
                <a:latin typeface="Arial" pitchFamily="34" charset="0"/>
                <a:sym typeface="Wingdings" pitchFamily="2" charset="2"/>
              </a:rPr>
              <a:t>Subset 1</a:t>
            </a:r>
            <a:endParaRPr lang="en-GB" b="1" dirty="0" smtClean="0">
              <a:solidFill>
                <a:srgbClr val="FF8000"/>
              </a:solidFill>
              <a:latin typeface="Arial" pitchFamily="34" charset="0"/>
              <a:sym typeface="Wingdings" pitchFamily="2" charset="2"/>
            </a:endParaRPr>
          </a:p>
        </p:txBody>
      </p:sp>
      <p:sp>
        <p:nvSpPr>
          <p:cNvPr id="49" name="TextBox 48"/>
          <p:cNvSpPr txBox="1"/>
          <p:nvPr/>
        </p:nvSpPr>
        <p:spPr>
          <a:xfrm>
            <a:off x="6530692" y="2476500"/>
            <a:ext cx="825867" cy="276999"/>
          </a:xfrm>
          <a:prstGeom prst="rect">
            <a:avLst/>
          </a:prstGeom>
          <a:noFill/>
          <a:effectLst>
            <a:softEdge rad="63500"/>
          </a:effectLst>
        </p:spPr>
        <p:txBody>
          <a:bodyPr wrap="none" rtlCol="0">
            <a:spAutoFit/>
          </a:bodyPr>
          <a:lstStyle/>
          <a:p>
            <a:pPr>
              <a:spcBef>
                <a:spcPct val="50000"/>
              </a:spcBef>
            </a:pPr>
            <a:r>
              <a:rPr lang="en-GB" sz="1200" b="1" dirty="0" smtClean="0">
                <a:solidFill>
                  <a:srgbClr val="FF8000"/>
                </a:solidFill>
                <a:latin typeface="Arial" pitchFamily="34" charset="0"/>
                <a:sym typeface="Wingdings" pitchFamily="2" charset="2"/>
              </a:rPr>
              <a:t>Subset 2</a:t>
            </a:r>
            <a:endParaRPr lang="en-GB" b="1" dirty="0" smtClean="0">
              <a:solidFill>
                <a:srgbClr val="FF8000"/>
              </a:solidFill>
              <a:latin typeface="Arial" pitchFamily="34" charset="0"/>
              <a:sym typeface="Wingdings" pitchFamily="2" charset="2"/>
            </a:endParaRPr>
          </a:p>
        </p:txBody>
      </p:sp>
      <p:cxnSp>
        <p:nvCxnSpPr>
          <p:cNvPr id="50" name="Straight Arrow Connector 49"/>
          <p:cNvCxnSpPr/>
          <p:nvPr/>
        </p:nvCxnSpPr>
        <p:spPr bwMode="auto">
          <a:xfrm flipV="1">
            <a:off x="5200650" y="1762125"/>
            <a:ext cx="942975" cy="581027"/>
          </a:xfrm>
          <a:prstGeom prst="straightConnector1">
            <a:avLst/>
          </a:prstGeom>
          <a:noFill/>
          <a:ln w="19050" cap="flat" cmpd="sng" algn="ctr">
            <a:solidFill>
              <a:schemeClr val="tx2"/>
            </a:solidFill>
            <a:prstDash val="solid"/>
            <a:round/>
            <a:headEnd type="none" w="med" len="med"/>
            <a:tailEnd type="arrow"/>
          </a:ln>
          <a:effectLst/>
        </p:spPr>
      </p:cxnSp>
      <p:sp>
        <p:nvSpPr>
          <p:cNvPr id="55" name="TextBox 54"/>
          <p:cNvSpPr txBox="1"/>
          <p:nvPr/>
        </p:nvSpPr>
        <p:spPr>
          <a:xfrm>
            <a:off x="6063967" y="1504950"/>
            <a:ext cx="1386918" cy="276999"/>
          </a:xfrm>
          <a:prstGeom prst="rect">
            <a:avLst/>
          </a:prstGeom>
          <a:noFill/>
          <a:effectLst>
            <a:softEdge rad="63500"/>
          </a:effectLst>
        </p:spPr>
        <p:txBody>
          <a:bodyPr wrap="none" rtlCol="0">
            <a:spAutoFit/>
          </a:bodyPr>
          <a:lstStyle/>
          <a:p>
            <a:pPr>
              <a:spcBef>
                <a:spcPct val="50000"/>
              </a:spcBef>
            </a:pPr>
            <a:r>
              <a:rPr lang="en-GB" sz="1200" dirty="0" smtClean="0">
                <a:solidFill>
                  <a:srgbClr val="4B4B4B"/>
                </a:solidFill>
                <a:latin typeface="Arial" pitchFamily="34" charset="0"/>
                <a:sym typeface="Wingdings" pitchFamily="2" charset="2"/>
              </a:rPr>
              <a:t>Query description</a:t>
            </a:r>
            <a:endParaRPr lang="en-GB" dirty="0" smtClean="0">
              <a:solidFill>
                <a:srgbClr val="4B4B4B"/>
              </a:solidFill>
              <a:latin typeface="Arial" pitchFamily="34" charset="0"/>
              <a:sym typeface="Wingdings" pitchFamily="2" charset="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76200" y="1903481"/>
            <a:ext cx="8572500" cy="4840220"/>
          </a:xfrm>
          <a:prstGeom prst="rect">
            <a:avLst/>
          </a:prstGeom>
          <a:noFill/>
          <a:ln w="9525">
            <a:noFill/>
            <a:miter lim="800000"/>
            <a:headEnd/>
            <a:tailEnd/>
          </a:ln>
        </p:spPr>
      </p:pic>
      <p:sp>
        <p:nvSpPr>
          <p:cNvPr id="2" name="Title 1"/>
          <p:cNvSpPr>
            <a:spLocks noGrp="1"/>
          </p:cNvSpPr>
          <p:nvPr>
            <p:ph type="title"/>
          </p:nvPr>
        </p:nvSpPr>
        <p:spPr>
          <a:xfrm>
            <a:off x="917575" y="506413"/>
            <a:ext cx="7758881" cy="836612"/>
          </a:xfrm>
        </p:spPr>
        <p:txBody>
          <a:bodyPr/>
          <a:lstStyle/>
          <a:p>
            <a:r>
              <a:rPr lang="en-GB" dirty="0" err="1" smtClean="0"/>
              <a:t>tranSMART</a:t>
            </a:r>
            <a:r>
              <a:rPr lang="en-GB" dirty="0" smtClean="0"/>
              <a:t> </a:t>
            </a:r>
            <a:br>
              <a:rPr lang="en-GB" dirty="0" smtClean="0"/>
            </a:br>
            <a:r>
              <a:rPr lang="en-GB" dirty="0" smtClean="0"/>
              <a:t>COHORT ANALYSIS: SUMMARY STATISTICS</a:t>
            </a:r>
            <a:endParaRPr lang="en-US" dirty="0"/>
          </a:p>
        </p:txBody>
      </p:sp>
      <p:sp>
        <p:nvSpPr>
          <p:cNvPr id="4" name="Slide Number Placeholder 3"/>
          <p:cNvSpPr>
            <a:spLocks noGrp="1"/>
          </p:cNvSpPr>
          <p:nvPr>
            <p:ph type="sldNum" sz="quarter" idx="11"/>
          </p:nvPr>
        </p:nvSpPr>
        <p:spPr/>
        <p:txBody>
          <a:bodyPr/>
          <a:lstStyle/>
          <a:p>
            <a:pPr>
              <a:defRPr/>
            </a:pPr>
            <a:fld id="{C05134C1-2116-49DE-A648-D32BF2580EE0}" type="slidenum">
              <a:rPr lang="en-US" smtClean="0">
                <a:solidFill>
                  <a:srgbClr val="4B4B4B"/>
                </a:solidFill>
              </a:rPr>
              <a:pPr>
                <a:defRPr/>
              </a:pPr>
              <a:t>25</a:t>
            </a:fld>
            <a:endParaRPr lang="en-US">
              <a:solidFill>
                <a:srgbClr val="4B4B4B"/>
              </a:solidFill>
            </a:endParaRPr>
          </a:p>
        </p:txBody>
      </p:sp>
      <p:sp>
        <p:nvSpPr>
          <p:cNvPr id="15" name="TextBox 14"/>
          <p:cNvSpPr txBox="1"/>
          <p:nvPr/>
        </p:nvSpPr>
        <p:spPr>
          <a:xfrm>
            <a:off x="777592" y="1476375"/>
            <a:ext cx="7532831" cy="369332"/>
          </a:xfrm>
          <a:prstGeom prst="rect">
            <a:avLst/>
          </a:prstGeom>
          <a:solidFill>
            <a:schemeClr val="bg1"/>
          </a:solidFill>
          <a:effectLst>
            <a:softEdge rad="63500"/>
          </a:effectLst>
        </p:spPr>
        <p:txBody>
          <a:bodyPr wrap="none" rtlCol="0">
            <a:spAutoFit/>
          </a:bodyPr>
          <a:lstStyle/>
          <a:p>
            <a:pPr>
              <a:spcBef>
                <a:spcPct val="50000"/>
              </a:spcBef>
            </a:pPr>
            <a:r>
              <a:rPr lang="en-GB" dirty="0" smtClean="0">
                <a:solidFill>
                  <a:srgbClr val="4B4B4B"/>
                </a:solidFill>
                <a:latin typeface="Arial" pitchFamily="34" charset="0"/>
              </a:rPr>
              <a:t>Compare patient cohorts by “drag &amp; drop” variables from navigation tree</a:t>
            </a:r>
            <a:endParaRPr lang="en-GB" dirty="0" smtClean="0">
              <a:solidFill>
                <a:srgbClr val="4B4B4B"/>
              </a:solidFill>
              <a:latin typeface="Arial" pitchFamily="34" charset="0"/>
              <a:sym typeface="Wingdings" pitchFamily="2" charset="2"/>
            </a:endParaRPr>
          </a:p>
        </p:txBody>
      </p:sp>
      <p:cxnSp>
        <p:nvCxnSpPr>
          <p:cNvPr id="14" name="Straight Arrow Connector 13"/>
          <p:cNvCxnSpPr/>
          <p:nvPr/>
        </p:nvCxnSpPr>
        <p:spPr bwMode="auto">
          <a:xfrm flipV="1">
            <a:off x="2933700" y="3798277"/>
            <a:ext cx="1655885" cy="2297726"/>
          </a:xfrm>
          <a:prstGeom prst="straightConnector1">
            <a:avLst/>
          </a:prstGeom>
          <a:noFill/>
          <a:ln w="19050" cap="flat" cmpd="sng" algn="ctr">
            <a:solidFill>
              <a:schemeClr val="tx2"/>
            </a:solidFill>
            <a:prstDash val="solid"/>
            <a:round/>
            <a:headEnd type="none" w="med" len="med"/>
            <a:tailEnd type="arrow"/>
          </a:ln>
          <a:effectLst/>
        </p:spPr>
      </p:cxnSp>
      <p:sp>
        <p:nvSpPr>
          <p:cNvPr id="19" name="TextBox 18"/>
          <p:cNvSpPr txBox="1"/>
          <p:nvPr/>
        </p:nvSpPr>
        <p:spPr>
          <a:xfrm>
            <a:off x="7838792" y="3432175"/>
            <a:ext cx="620683" cy="307777"/>
          </a:xfrm>
          <a:prstGeom prst="rect">
            <a:avLst/>
          </a:prstGeom>
          <a:noFill/>
          <a:effectLst>
            <a:softEdge rad="63500"/>
          </a:effectLst>
        </p:spPr>
        <p:txBody>
          <a:bodyPr wrap="none" rtlCol="0">
            <a:spAutoFit/>
          </a:bodyPr>
          <a:lstStyle/>
          <a:p>
            <a:pPr>
              <a:spcBef>
                <a:spcPct val="50000"/>
              </a:spcBef>
            </a:pPr>
            <a:r>
              <a:rPr lang="en-GB" sz="1400" b="1" dirty="0" smtClean="0">
                <a:solidFill>
                  <a:srgbClr val="FF8000"/>
                </a:solidFill>
                <a:latin typeface="Arial" pitchFamily="34" charset="0"/>
              </a:rPr>
              <a:t>t-test</a:t>
            </a:r>
            <a:endParaRPr lang="en-GB" sz="1400" b="1" dirty="0" smtClean="0">
              <a:solidFill>
                <a:srgbClr val="FF8000"/>
              </a:solidFill>
              <a:latin typeface="Arial" pitchFamily="34" charset="0"/>
              <a:sym typeface="Wingdings" pitchFamily="2" charset="2"/>
            </a:endParaRPr>
          </a:p>
        </p:txBody>
      </p:sp>
      <p:sp>
        <p:nvSpPr>
          <p:cNvPr id="20" name="TextBox 19"/>
          <p:cNvSpPr txBox="1"/>
          <p:nvPr/>
        </p:nvSpPr>
        <p:spPr>
          <a:xfrm>
            <a:off x="6225892" y="5984875"/>
            <a:ext cx="1595309" cy="307777"/>
          </a:xfrm>
          <a:prstGeom prst="rect">
            <a:avLst/>
          </a:prstGeom>
          <a:noFill/>
          <a:effectLst>
            <a:softEdge rad="63500"/>
          </a:effectLst>
        </p:spPr>
        <p:txBody>
          <a:bodyPr wrap="none" rtlCol="0">
            <a:spAutoFit/>
          </a:bodyPr>
          <a:lstStyle/>
          <a:p>
            <a:pPr>
              <a:spcBef>
                <a:spcPct val="50000"/>
              </a:spcBef>
            </a:pPr>
            <a:r>
              <a:rPr lang="en-GB" sz="1400" b="1" dirty="0" smtClean="0">
                <a:solidFill>
                  <a:srgbClr val="FF8000"/>
                </a:solidFill>
                <a:latin typeface="Arial" pitchFamily="34" charset="0"/>
                <a:sym typeface="Wingdings" pitchFamily="2" charset="2"/>
              </a:rPr>
              <a:t>Chi-squared test</a:t>
            </a:r>
          </a:p>
        </p:txBody>
      </p:sp>
      <p:sp>
        <p:nvSpPr>
          <p:cNvPr id="21" name="TextBox 20"/>
          <p:cNvSpPr txBox="1"/>
          <p:nvPr/>
        </p:nvSpPr>
        <p:spPr>
          <a:xfrm>
            <a:off x="7233147" y="3927475"/>
            <a:ext cx="1766830" cy="307777"/>
          </a:xfrm>
          <a:prstGeom prst="rect">
            <a:avLst/>
          </a:prstGeom>
          <a:noFill/>
          <a:effectLst>
            <a:softEdge rad="63500"/>
          </a:effectLst>
        </p:spPr>
        <p:txBody>
          <a:bodyPr wrap="none" rtlCol="0">
            <a:spAutoFit/>
          </a:bodyPr>
          <a:lstStyle/>
          <a:p>
            <a:pPr>
              <a:spcBef>
                <a:spcPct val="50000"/>
              </a:spcBef>
            </a:pPr>
            <a:r>
              <a:rPr lang="en-GB" sz="1400" dirty="0" smtClean="0">
                <a:solidFill>
                  <a:srgbClr val="FF8000"/>
                </a:solidFill>
                <a:latin typeface="Arial" pitchFamily="34" charset="0"/>
                <a:sym typeface="Wingdings" pitchFamily="2" charset="2"/>
              </a:rPr>
              <a:t>Categorical variable</a:t>
            </a:r>
          </a:p>
        </p:txBody>
      </p:sp>
      <p:sp>
        <p:nvSpPr>
          <p:cNvPr id="22" name="TextBox 21"/>
          <p:cNvSpPr txBox="1"/>
          <p:nvPr/>
        </p:nvSpPr>
        <p:spPr>
          <a:xfrm>
            <a:off x="6737847" y="2352675"/>
            <a:ext cx="1667444" cy="307777"/>
          </a:xfrm>
          <a:prstGeom prst="rect">
            <a:avLst/>
          </a:prstGeom>
          <a:noFill/>
          <a:effectLst>
            <a:softEdge rad="63500"/>
          </a:effectLst>
        </p:spPr>
        <p:txBody>
          <a:bodyPr wrap="none" rtlCol="0">
            <a:spAutoFit/>
          </a:bodyPr>
          <a:lstStyle/>
          <a:p>
            <a:pPr>
              <a:spcBef>
                <a:spcPct val="50000"/>
              </a:spcBef>
            </a:pPr>
            <a:r>
              <a:rPr lang="en-GB" sz="1400" dirty="0" smtClean="0">
                <a:solidFill>
                  <a:srgbClr val="FF8000"/>
                </a:solidFill>
                <a:latin typeface="Arial" pitchFamily="34" charset="0"/>
                <a:sym typeface="Wingdings" pitchFamily="2" charset="2"/>
              </a:rPr>
              <a:t>Numerical variable</a:t>
            </a:r>
          </a:p>
        </p:txBody>
      </p:sp>
      <p:sp>
        <p:nvSpPr>
          <p:cNvPr id="16" name="TextBox 15"/>
          <p:cNvSpPr txBox="1"/>
          <p:nvPr/>
        </p:nvSpPr>
        <p:spPr>
          <a:xfrm>
            <a:off x="3576505" y="3767992"/>
            <a:ext cx="968535" cy="261610"/>
          </a:xfrm>
          <a:prstGeom prst="rect">
            <a:avLst/>
          </a:prstGeom>
          <a:noFill/>
        </p:spPr>
        <p:txBody>
          <a:bodyPr wrap="none" rtlCol="0">
            <a:spAutoFit/>
          </a:bodyPr>
          <a:lstStyle/>
          <a:p>
            <a:pPr>
              <a:spcBef>
                <a:spcPct val="50000"/>
              </a:spcBef>
            </a:pPr>
            <a:r>
              <a:rPr lang="en-GB" sz="1050" dirty="0" smtClean="0">
                <a:solidFill>
                  <a:srgbClr val="FF8000"/>
                </a:solidFill>
                <a:latin typeface="Arial" pitchFamily="34" charset="0"/>
              </a:rPr>
              <a:t>Drag &amp; Drop</a:t>
            </a:r>
            <a:endParaRPr lang="en-US" sz="1200" dirty="0">
              <a:solidFill>
                <a:srgbClr val="FF8000"/>
              </a:solidFill>
              <a:latin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3" cstate="print"/>
          <a:srcRect/>
          <a:stretch>
            <a:fillRect/>
          </a:stretch>
        </p:blipFill>
        <p:spPr bwMode="auto">
          <a:xfrm>
            <a:off x="192043" y="1754909"/>
            <a:ext cx="8853055" cy="4516582"/>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err="1" smtClean="0"/>
              <a:t>tranSMART</a:t>
            </a:r>
            <a:r>
              <a:rPr lang="en-GB" dirty="0" smtClean="0"/>
              <a:t> </a:t>
            </a:r>
            <a:br>
              <a:rPr lang="en-GB" dirty="0" smtClean="0"/>
            </a:br>
            <a:r>
              <a:rPr lang="en-GB" dirty="0" smtClean="0"/>
              <a:t>COHORT ANALYSIS: GRID VIEW</a:t>
            </a:r>
            <a:endParaRPr lang="en-US" dirty="0"/>
          </a:p>
        </p:txBody>
      </p:sp>
      <p:sp>
        <p:nvSpPr>
          <p:cNvPr id="4" name="Slide Number Placeholder 3"/>
          <p:cNvSpPr>
            <a:spLocks noGrp="1"/>
          </p:cNvSpPr>
          <p:nvPr>
            <p:ph type="sldNum" sz="quarter" idx="11"/>
          </p:nvPr>
        </p:nvSpPr>
        <p:spPr/>
        <p:txBody>
          <a:bodyPr/>
          <a:lstStyle/>
          <a:p>
            <a:pPr>
              <a:defRPr/>
            </a:pPr>
            <a:fld id="{C05134C1-2116-49DE-A648-D32BF2580EE0}" type="slidenum">
              <a:rPr lang="en-US" smtClean="0">
                <a:solidFill>
                  <a:srgbClr val="4B4B4B"/>
                </a:solidFill>
              </a:rPr>
              <a:pPr>
                <a:defRPr/>
              </a:pPr>
              <a:t>26</a:t>
            </a:fld>
            <a:endParaRPr lang="en-US">
              <a:solidFill>
                <a:srgbClr val="4B4B4B"/>
              </a:solidFill>
            </a:endParaRPr>
          </a:p>
        </p:txBody>
      </p:sp>
      <p:sp>
        <p:nvSpPr>
          <p:cNvPr id="13" name="TextBox 12"/>
          <p:cNvSpPr txBox="1"/>
          <p:nvPr/>
        </p:nvSpPr>
        <p:spPr>
          <a:xfrm>
            <a:off x="777592" y="1439431"/>
            <a:ext cx="1930337" cy="338554"/>
          </a:xfrm>
          <a:prstGeom prst="rect">
            <a:avLst/>
          </a:prstGeom>
          <a:solidFill>
            <a:schemeClr val="bg1"/>
          </a:solidFill>
          <a:effectLst>
            <a:softEdge rad="63500"/>
          </a:effectLst>
        </p:spPr>
        <p:txBody>
          <a:bodyPr wrap="none" rtlCol="0">
            <a:spAutoFit/>
          </a:bodyPr>
          <a:lstStyle/>
          <a:p>
            <a:pPr>
              <a:spcBef>
                <a:spcPct val="50000"/>
              </a:spcBef>
            </a:pPr>
            <a:r>
              <a:rPr lang="en-GB" sz="1600" b="1" dirty="0" smtClean="0">
                <a:solidFill>
                  <a:srgbClr val="4B4B4B"/>
                </a:solidFill>
                <a:latin typeface="Arial" pitchFamily="34" charset="0"/>
              </a:rPr>
              <a:t>Subject-level data</a:t>
            </a:r>
            <a:endParaRPr lang="en-GB" sz="1600" b="1" dirty="0" smtClean="0">
              <a:solidFill>
                <a:srgbClr val="4B4B4B"/>
              </a:solidFill>
              <a:latin typeface="Arial" pitchFamily="34" charset="0"/>
              <a:sym typeface="Wingdings" pitchFamily="2" charset="2"/>
            </a:endParaRPr>
          </a:p>
        </p:txBody>
      </p:sp>
      <p:cxnSp>
        <p:nvCxnSpPr>
          <p:cNvPr id="17" name="Straight Arrow Connector 16"/>
          <p:cNvCxnSpPr>
            <a:endCxn id="25" idx="1"/>
          </p:cNvCxnSpPr>
          <p:nvPr/>
        </p:nvCxnSpPr>
        <p:spPr bwMode="auto">
          <a:xfrm>
            <a:off x="1099136" y="4627420"/>
            <a:ext cx="1655602" cy="0"/>
          </a:xfrm>
          <a:prstGeom prst="straightConnector1">
            <a:avLst/>
          </a:prstGeom>
          <a:noFill/>
          <a:ln w="19050" cap="flat" cmpd="sng" algn="ctr">
            <a:solidFill>
              <a:schemeClr val="tx2"/>
            </a:solidFill>
            <a:prstDash val="solid"/>
            <a:round/>
            <a:headEnd type="none" w="med" len="med"/>
            <a:tailEnd type="arrow"/>
          </a:ln>
          <a:effectLst/>
        </p:spPr>
      </p:cxnSp>
      <p:sp>
        <p:nvSpPr>
          <p:cNvPr id="25" name="TextBox 24"/>
          <p:cNvSpPr txBox="1"/>
          <p:nvPr/>
        </p:nvSpPr>
        <p:spPr>
          <a:xfrm>
            <a:off x="2754738" y="4277824"/>
            <a:ext cx="1918855" cy="738664"/>
          </a:xfrm>
          <a:prstGeom prst="rect">
            <a:avLst/>
          </a:prstGeom>
          <a:solidFill>
            <a:schemeClr val="tx2">
              <a:lumMod val="40000"/>
              <a:lumOff val="60000"/>
            </a:schemeClr>
          </a:solidFill>
        </p:spPr>
        <p:txBody>
          <a:bodyPr wrap="square" rtlCol="0">
            <a:spAutoFit/>
          </a:bodyPr>
          <a:lstStyle/>
          <a:p>
            <a:pPr>
              <a:spcBef>
                <a:spcPct val="50000"/>
              </a:spcBef>
            </a:pPr>
            <a:r>
              <a:rPr lang="en-US" sz="1400" dirty="0" smtClean="0">
                <a:solidFill>
                  <a:srgbClr val="4B4B4B"/>
                </a:solidFill>
                <a:latin typeface="Arial" pitchFamily="34" charset="0"/>
              </a:rPr>
              <a:t>Add variables by Drag &amp; Drop into the </a:t>
            </a:r>
            <a:r>
              <a:rPr lang="en-US" sz="1400" b="1" dirty="0" smtClean="0">
                <a:solidFill>
                  <a:srgbClr val="4B4B4B"/>
                </a:solidFill>
                <a:latin typeface="Arial" pitchFamily="34" charset="0"/>
              </a:rPr>
              <a:t>Grid View</a:t>
            </a:r>
            <a:endParaRPr lang="en-US" sz="1400" dirty="0">
              <a:solidFill>
                <a:srgbClr val="4B4B4B"/>
              </a:solidFill>
              <a:latin typeface="Arial" pitchFamily="34" charset="0"/>
            </a:endParaRPr>
          </a:p>
        </p:txBody>
      </p:sp>
      <p:sp>
        <p:nvSpPr>
          <p:cNvPr id="26" name="TextBox 25"/>
          <p:cNvSpPr txBox="1"/>
          <p:nvPr/>
        </p:nvSpPr>
        <p:spPr>
          <a:xfrm>
            <a:off x="5929746" y="5440219"/>
            <a:ext cx="2535381" cy="1169551"/>
          </a:xfrm>
          <a:prstGeom prst="rect">
            <a:avLst/>
          </a:prstGeom>
          <a:solidFill>
            <a:schemeClr val="tx2">
              <a:lumMod val="40000"/>
              <a:lumOff val="60000"/>
            </a:schemeClr>
          </a:solidFill>
        </p:spPr>
        <p:txBody>
          <a:bodyPr wrap="square" rtlCol="0">
            <a:spAutoFit/>
          </a:bodyPr>
          <a:lstStyle/>
          <a:p>
            <a:pPr>
              <a:spcBef>
                <a:spcPct val="50000"/>
              </a:spcBef>
            </a:pPr>
            <a:r>
              <a:rPr lang="en-GB" sz="1400" dirty="0" smtClean="0">
                <a:solidFill>
                  <a:srgbClr val="4B4B4B"/>
                </a:solidFill>
                <a:latin typeface="Arial" pitchFamily="34" charset="0"/>
              </a:rPr>
              <a:t>Variables used to build Patient Cohorts and included in Summary Statistics analysis will be displayed at a patient-level in the </a:t>
            </a:r>
            <a:r>
              <a:rPr lang="en-GB" sz="1400" b="1" dirty="0" smtClean="0">
                <a:solidFill>
                  <a:srgbClr val="4B4B4B"/>
                </a:solidFill>
                <a:latin typeface="Arial" pitchFamily="34" charset="0"/>
              </a:rPr>
              <a:t>Grid View</a:t>
            </a:r>
            <a:endParaRPr lang="en-US" sz="1400" b="1" dirty="0">
              <a:solidFill>
                <a:srgbClr val="4B4B4B"/>
              </a:solidFill>
              <a:latin typeface="Arial" pitchFamily="34" charset="0"/>
            </a:endParaRPr>
          </a:p>
        </p:txBody>
      </p:sp>
      <p:sp>
        <p:nvSpPr>
          <p:cNvPr id="28" name="TextBox 27"/>
          <p:cNvSpPr txBox="1"/>
          <p:nvPr/>
        </p:nvSpPr>
        <p:spPr>
          <a:xfrm>
            <a:off x="4993990" y="1388627"/>
            <a:ext cx="1080745" cy="276999"/>
          </a:xfrm>
          <a:prstGeom prst="rect">
            <a:avLst/>
          </a:prstGeom>
          <a:solidFill>
            <a:schemeClr val="bg1"/>
          </a:solidFill>
          <a:effectLst>
            <a:softEdge rad="63500"/>
          </a:effectLst>
        </p:spPr>
        <p:txBody>
          <a:bodyPr wrap="none" rtlCol="0">
            <a:spAutoFit/>
          </a:bodyPr>
          <a:lstStyle/>
          <a:p>
            <a:pPr>
              <a:spcBef>
                <a:spcPct val="50000"/>
              </a:spcBef>
            </a:pPr>
            <a:r>
              <a:rPr lang="en-GB" sz="1200" dirty="0" smtClean="0">
                <a:solidFill>
                  <a:srgbClr val="FF8000"/>
                </a:solidFill>
                <a:latin typeface="Arial" pitchFamily="34" charset="0"/>
              </a:rPr>
              <a:t>Sort columns</a:t>
            </a:r>
            <a:endParaRPr lang="en-GB" sz="1200" dirty="0" smtClean="0">
              <a:solidFill>
                <a:srgbClr val="FF8000"/>
              </a:solidFill>
              <a:latin typeface="Arial" pitchFamily="34" charset="0"/>
              <a:sym typeface="Wingdings" pitchFamily="2" charset="2"/>
            </a:endParaRPr>
          </a:p>
        </p:txBody>
      </p:sp>
      <p:pic>
        <p:nvPicPr>
          <p:cNvPr id="20484" name="Picture 4"/>
          <p:cNvPicPr>
            <a:picLocks noChangeAspect="1" noChangeArrowheads="1"/>
          </p:cNvPicPr>
          <p:nvPr/>
        </p:nvPicPr>
        <p:blipFill>
          <a:blip r:embed="rId4" cstate="print"/>
          <a:srcRect l="58942" t="67486" r="36041" b="29910"/>
          <a:stretch>
            <a:fillRect/>
          </a:stretch>
        </p:blipFill>
        <p:spPr bwMode="auto">
          <a:xfrm>
            <a:off x="2743201" y="5061527"/>
            <a:ext cx="1570182" cy="267854"/>
          </a:xfrm>
          <a:prstGeom prst="rect">
            <a:avLst/>
          </a:prstGeom>
          <a:noFill/>
          <a:ln w="9525">
            <a:noFill/>
            <a:miter lim="800000"/>
            <a:headEnd/>
            <a:tailEnd/>
          </a:ln>
        </p:spPr>
      </p:pic>
      <p:pic>
        <p:nvPicPr>
          <p:cNvPr id="33" name="Picture 9" descr="http://www.clker.com/cliparts/U/2/w/h/l/f/mouse-pointer-hi.png"/>
          <p:cNvPicPr>
            <a:picLocks noChangeAspect="1" noChangeArrowheads="1"/>
          </p:cNvPicPr>
          <p:nvPr/>
        </p:nvPicPr>
        <p:blipFill>
          <a:blip r:embed="rId5" cstate="print"/>
          <a:srcRect/>
          <a:stretch>
            <a:fillRect/>
          </a:stretch>
        </p:blipFill>
        <p:spPr bwMode="auto">
          <a:xfrm>
            <a:off x="2667012" y="5023197"/>
            <a:ext cx="133643" cy="144780"/>
          </a:xfrm>
          <a:prstGeom prst="rect">
            <a:avLst/>
          </a:prstGeom>
          <a:ln>
            <a:noFill/>
          </a:ln>
          <a:effectLst>
            <a:outerShdw blurRad="50800" dist="38100" dir="8100000" algn="tr" rotWithShape="0">
              <a:prstClr val="black">
                <a:alpha val="40000"/>
              </a:prstClr>
            </a:outerShdw>
          </a:effectLst>
        </p:spPr>
      </p:pic>
      <p:sp>
        <p:nvSpPr>
          <p:cNvPr id="34" name="Rectangle 33"/>
          <p:cNvSpPr/>
          <p:nvPr/>
        </p:nvSpPr>
        <p:spPr bwMode="auto">
          <a:xfrm>
            <a:off x="4738255" y="1644073"/>
            <a:ext cx="1671782" cy="2908834"/>
          </a:xfrm>
          <a:prstGeom prst="rect">
            <a:avLst/>
          </a:prstGeom>
          <a:noFill/>
          <a:ln>
            <a:solidFill>
              <a:schemeClr val="tx2"/>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sp>
        <p:nvSpPr>
          <p:cNvPr id="35" name="Rectangle 34"/>
          <p:cNvSpPr/>
          <p:nvPr/>
        </p:nvSpPr>
        <p:spPr bwMode="auto">
          <a:xfrm>
            <a:off x="2230582" y="6105237"/>
            <a:ext cx="512618" cy="175492"/>
          </a:xfrm>
          <a:prstGeom prst="rect">
            <a:avLst/>
          </a:prstGeom>
          <a:noFill/>
          <a:ln>
            <a:solidFill>
              <a:schemeClr val="tx2"/>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cxnSp>
        <p:nvCxnSpPr>
          <p:cNvPr id="36" name="Straight Arrow Connector 35"/>
          <p:cNvCxnSpPr>
            <a:stCxn id="35" idx="2"/>
          </p:cNvCxnSpPr>
          <p:nvPr/>
        </p:nvCxnSpPr>
        <p:spPr bwMode="auto">
          <a:xfrm>
            <a:off x="2486891" y="6280729"/>
            <a:ext cx="219364" cy="230907"/>
          </a:xfrm>
          <a:prstGeom prst="straightConnector1">
            <a:avLst/>
          </a:prstGeom>
          <a:noFill/>
          <a:ln w="19050" cap="flat" cmpd="sng" algn="ctr">
            <a:solidFill>
              <a:schemeClr val="tx2"/>
            </a:solidFill>
            <a:prstDash val="solid"/>
            <a:round/>
            <a:headEnd type="none" w="med" len="med"/>
            <a:tailEnd type="arrow"/>
          </a:ln>
          <a:effectLst/>
        </p:spPr>
      </p:cxnSp>
      <p:sp>
        <p:nvSpPr>
          <p:cNvPr id="39" name="TextBox 38"/>
          <p:cNvSpPr txBox="1"/>
          <p:nvPr/>
        </p:nvSpPr>
        <p:spPr>
          <a:xfrm>
            <a:off x="2671046" y="6390118"/>
            <a:ext cx="1593706" cy="276999"/>
          </a:xfrm>
          <a:prstGeom prst="rect">
            <a:avLst/>
          </a:prstGeom>
          <a:solidFill>
            <a:schemeClr val="bg1"/>
          </a:solidFill>
          <a:effectLst>
            <a:softEdge rad="63500"/>
          </a:effectLst>
        </p:spPr>
        <p:txBody>
          <a:bodyPr wrap="none" rtlCol="0">
            <a:spAutoFit/>
          </a:bodyPr>
          <a:lstStyle/>
          <a:p>
            <a:pPr>
              <a:spcBef>
                <a:spcPct val="50000"/>
              </a:spcBef>
            </a:pPr>
            <a:r>
              <a:rPr lang="en-GB" sz="1200" dirty="0" smtClean="0">
                <a:solidFill>
                  <a:srgbClr val="FF8000"/>
                </a:solidFill>
                <a:latin typeface="Arial" pitchFamily="34" charset="0"/>
              </a:rPr>
              <a:t>Export table to Excel</a:t>
            </a:r>
            <a:endParaRPr lang="en-GB" sz="1200" dirty="0" smtClean="0">
              <a:solidFill>
                <a:srgbClr val="FF8000"/>
              </a:solidFill>
              <a:latin typeface="Arial" pitchFamily="34" charset="0"/>
              <a:sym typeface="Wingdings" pitchFamily="2" charset="2"/>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B760DC37-8EA2-4742-AE54-CE3E26F3FB44}" type="slidenum">
              <a:rPr lang="en-US" smtClean="0">
                <a:solidFill>
                  <a:srgbClr val="4B4B4B"/>
                </a:solidFill>
              </a:rPr>
              <a:pPr>
                <a:defRPr/>
              </a:pPr>
              <a:t>27</a:t>
            </a:fld>
            <a:endParaRPr lang="en-US" dirty="0">
              <a:solidFill>
                <a:srgbClr val="4B4B4B"/>
              </a:solidFill>
            </a:endParaRPr>
          </a:p>
        </p:txBody>
      </p:sp>
      <p:sp>
        <p:nvSpPr>
          <p:cNvPr id="14" name="Title 1"/>
          <p:cNvSpPr txBox="1">
            <a:spLocks/>
          </p:cNvSpPr>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eaLnBrk="0" hangingPunct="0">
              <a:lnSpc>
                <a:spcPct val="90000"/>
              </a:lnSpc>
              <a:defRPr/>
            </a:pPr>
            <a:r>
              <a:rPr lang="en-US" sz="2800" kern="0" dirty="0" smtClean="0">
                <a:solidFill>
                  <a:srgbClr val="FF8000"/>
                </a:solidFill>
                <a:latin typeface="Arial"/>
              </a:rPr>
              <a:t>tranSMART: DATA EXPORT</a:t>
            </a:r>
            <a:endParaRPr lang="en-US" sz="2800" kern="0" dirty="0">
              <a:solidFill>
                <a:srgbClr val="FF8000"/>
              </a:solidFill>
              <a:latin typeface="Arial"/>
            </a:endParaRPr>
          </a:p>
        </p:txBody>
      </p:sp>
      <p:pic>
        <p:nvPicPr>
          <p:cNvPr id="8194" name="Picture 2"/>
          <p:cNvPicPr>
            <a:picLocks noChangeAspect="1" noChangeArrowheads="1"/>
          </p:cNvPicPr>
          <p:nvPr/>
        </p:nvPicPr>
        <p:blipFill>
          <a:blip r:embed="rId3" cstate="print"/>
          <a:srcRect/>
          <a:stretch>
            <a:fillRect/>
          </a:stretch>
        </p:blipFill>
        <p:spPr bwMode="auto">
          <a:xfrm>
            <a:off x="179512" y="1700808"/>
            <a:ext cx="8745699" cy="4248472"/>
          </a:xfrm>
          <a:prstGeom prst="rect">
            <a:avLst/>
          </a:prstGeom>
          <a:noFill/>
          <a:ln w="9525">
            <a:noFill/>
            <a:miter lim="800000"/>
            <a:headEnd/>
            <a:tailEnd/>
          </a:ln>
        </p:spPr>
      </p:pic>
      <p:sp>
        <p:nvSpPr>
          <p:cNvPr id="5" name="Rectangle 4"/>
          <p:cNvSpPr/>
          <p:nvPr/>
        </p:nvSpPr>
        <p:spPr bwMode="auto">
          <a:xfrm>
            <a:off x="3203848" y="1844824"/>
            <a:ext cx="1224136" cy="144016"/>
          </a:xfrm>
          <a:prstGeom prst="rect">
            <a:avLst/>
          </a:prstGeom>
          <a:noFill/>
          <a:ln>
            <a:solidFill>
              <a:schemeClr val="tx2"/>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effectLst>
                  <a:outerShdw blurRad="38100" dist="38100" dir="2700000" algn="tl">
                    <a:srgbClr val="000000">
                      <a:alpha val="43137"/>
                    </a:srgbClr>
                  </a:outerShdw>
                </a:effectLst>
              </a:rPr>
              <a:t>tranSMART</a:t>
            </a:r>
            <a:r>
              <a:rPr lang="en-GB" dirty="0" smtClean="0">
                <a:effectLst>
                  <a:outerShdw blurRad="38100" dist="38100" dir="2700000" algn="tl">
                    <a:srgbClr val="000000">
                      <a:alpha val="43137"/>
                    </a:srgbClr>
                  </a:outerShdw>
                </a:effectLst>
              </a:rPr>
              <a:t> </a:t>
            </a:r>
            <a:br>
              <a:rPr lang="en-GB" dirty="0" smtClean="0">
                <a:effectLst>
                  <a:outerShdw blurRad="38100" dist="38100" dir="2700000" algn="tl">
                    <a:srgbClr val="000000">
                      <a:alpha val="43137"/>
                    </a:srgbClr>
                  </a:outerShdw>
                </a:effectLst>
              </a:rPr>
            </a:br>
            <a:r>
              <a:rPr lang="en-GB" sz="2800" dirty="0" smtClean="0">
                <a:effectLst>
                  <a:outerShdw blurRad="38100" dist="38100" dir="2700000" algn="tl">
                    <a:srgbClr val="000000">
                      <a:alpha val="43137"/>
                    </a:srgbClr>
                  </a:outerShdw>
                </a:effectLst>
              </a:rPr>
              <a:t>ANALYZE</a:t>
            </a:r>
            <a:br>
              <a:rPr lang="en-GB" sz="2800" dirty="0" smtClean="0">
                <a:effectLst>
                  <a:outerShdw blurRad="38100" dist="38100" dir="2700000" algn="tl">
                    <a:srgbClr val="000000">
                      <a:alpha val="43137"/>
                    </a:srgbClr>
                  </a:outerShdw>
                </a:effectLst>
              </a:rPr>
            </a:br>
            <a:r>
              <a:rPr lang="en-GB" sz="2800" dirty="0" smtClean="0">
                <a:effectLst>
                  <a:outerShdw blurRad="38100" dist="38100" dir="2700000" algn="tl">
                    <a:srgbClr val="000000">
                      <a:alpha val="43137"/>
                    </a:srgbClr>
                  </a:outerShdw>
                </a:effectLst>
              </a:rPr>
              <a:t>ADVANCED WORKFLOWS</a:t>
            </a:r>
            <a:br>
              <a:rPr lang="en-GB" sz="2800" dirty="0" smtClean="0">
                <a:effectLst>
                  <a:outerShdw blurRad="38100" dist="38100" dir="2700000" algn="tl">
                    <a:srgbClr val="000000">
                      <a:alpha val="43137"/>
                    </a:srgbClr>
                  </a:outerShdw>
                </a:effectLst>
              </a:rPr>
            </a:br>
            <a:r>
              <a:rPr lang="en-GB" dirty="0" smtClean="0"/>
              <a:t/>
            </a:r>
            <a:br>
              <a:rPr lang="en-GB" dirty="0" smtClean="0"/>
            </a:b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tranSMART</a:t>
            </a:r>
            <a:r>
              <a:rPr lang="en-GB" dirty="0" smtClean="0"/>
              <a:t>: ADVANCED WORKFLOW</a:t>
            </a:r>
            <a:br>
              <a:rPr lang="en-GB" dirty="0" smtClean="0"/>
            </a:br>
            <a:r>
              <a:rPr lang="en-GB" dirty="0" smtClean="0"/>
              <a:t>BOX PLOT with ANOVA</a:t>
            </a:r>
            <a:endParaRPr lang="en-US" dirty="0"/>
          </a:p>
        </p:txBody>
      </p:sp>
      <p:sp>
        <p:nvSpPr>
          <p:cNvPr id="4" name="Slide Number Placeholder 3"/>
          <p:cNvSpPr>
            <a:spLocks noGrp="1"/>
          </p:cNvSpPr>
          <p:nvPr>
            <p:ph type="sldNum" sz="quarter" idx="11"/>
          </p:nvPr>
        </p:nvSpPr>
        <p:spPr/>
        <p:txBody>
          <a:bodyPr/>
          <a:lstStyle/>
          <a:p>
            <a:pPr>
              <a:defRPr/>
            </a:pPr>
            <a:fld id="{B760DC37-8EA2-4742-AE54-CE3E26F3FB44}" type="slidenum">
              <a:rPr lang="en-US" smtClean="0">
                <a:solidFill>
                  <a:srgbClr val="4B4B4B"/>
                </a:solidFill>
              </a:rPr>
              <a:pPr>
                <a:defRPr/>
              </a:pPr>
              <a:t>29</a:t>
            </a:fld>
            <a:endParaRPr lang="en-US">
              <a:solidFill>
                <a:srgbClr val="4B4B4B"/>
              </a:solidFill>
            </a:endParaRPr>
          </a:p>
        </p:txBody>
      </p:sp>
      <p:pic>
        <p:nvPicPr>
          <p:cNvPr id="5124" name="Picture 4"/>
          <p:cNvPicPr>
            <a:picLocks noChangeAspect="1" noChangeArrowheads="1"/>
          </p:cNvPicPr>
          <p:nvPr/>
        </p:nvPicPr>
        <p:blipFill>
          <a:blip r:embed="rId2" cstate="print"/>
          <a:srcRect/>
          <a:stretch>
            <a:fillRect/>
          </a:stretch>
        </p:blipFill>
        <p:spPr bwMode="auto">
          <a:xfrm>
            <a:off x="4572000" y="1484784"/>
            <a:ext cx="3676650" cy="971550"/>
          </a:xfrm>
          <a:prstGeom prst="rect">
            <a:avLst/>
          </a:prstGeom>
          <a:noFill/>
          <a:ln w="9525">
            <a:solidFill>
              <a:schemeClr val="accent1"/>
            </a:solidFill>
            <a:miter lim="800000"/>
            <a:headEnd/>
            <a:tailEnd/>
          </a:ln>
        </p:spPr>
      </p:pic>
      <p:pic>
        <p:nvPicPr>
          <p:cNvPr id="5125" name="Picture 5"/>
          <p:cNvPicPr>
            <a:picLocks noChangeAspect="1" noChangeArrowheads="1"/>
          </p:cNvPicPr>
          <p:nvPr/>
        </p:nvPicPr>
        <p:blipFill>
          <a:blip r:embed="rId3" cstate="print"/>
          <a:srcRect/>
          <a:stretch>
            <a:fillRect/>
          </a:stretch>
        </p:blipFill>
        <p:spPr bwMode="auto">
          <a:xfrm>
            <a:off x="395536" y="1484784"/>
            <a:ext cx="3476625" cy="1123950"/>
          </a:xfrm>
          <a:prstGeom prst="rect">
            <a:avLst/>
          </a:prstGeom>
          <a:noFill/>
          <a:ln w="9525">
            <a:solidFill>
              <a:schemeClr val="accent1"/>
            </a:solidFill>
            <a:miter lim="800000"/>
            <a:headEnd/>
            <a:tailEnd/>
          </a:ln>
        </p:spPr>
      </p:pic>
      <p:pic>
        <p:nvPicPr>
          <p:cNvPr id="5126" name="Picture 6"/>
          <p:cNvPicPr>
            <a:picLocks noChangeAspect="1" noChangeArrowheads="1"/>
          </p:cNvPicPr>
          <p:nvPr/>
        </p:nvPicPr>
        <p:blipFill>
          <a:blip r:embed="rId4" cstate="print"/>
          <a:srcRect/>
          <a:stretch>
            <a:fillRect/>
          </a:stretch>
        </p:blipFill>
        <p:spPr bwMode="auto">
          <a:xfrm>
            <a:off x="467544" y="2780928"/>
            <a:ext cx="5903193" cy="1511013"/>
          </a:xfrm>
          <a:prstGeom prst="rect">
            <a:avLst/>
          </a:prstGeom>
          <a:noFill/>
          <a:ln w="9525">
            <a:solidFill>
              <a:schemeClr val="accent1"/>
            </a:solidFill>
            <a:miter lim="800000"/>
            <a:headEnd/>
            <a:tailEnd/>
          </a:ln>
        </p:spPr>
      </p:pic>
      <p:pic>
        <p:nvPicPr>
          <p:cNvPr id="5127" name="Picture 7"/>
          <p:cNvPicPr>
            <a:picLocks noChangeAspect="1" noChangeArrowheads="1"/>
          </p:cNvPicPr>
          <p:nvPr/>
        </p:nvPicPr>
        <p:blipFill>
          <a:blip r:embed="rId5" cstate="print"/>
          <a:srcRect/>
          <a:stretch>
            <a:fillRect/>
          </a:stretch>
        </p:blipFill>
        <p:spPr bwMode="auto">
          <a:xfrm>
            <a:off x="323528" y="4581128"/>
            <a:ext cx="2884165" cy="2105984"/>
          </a:xfrm>
          <a:prstGeom prst="rect">
            <a:avLst/>
          </a:prstGeom>
          <a:noFill/>
          <a:ln w="9525">
            <a:noFill/>
            <a:miter lim="800000"/>
            <a:headEnd/>
            <a:tailEnd/>
          </a:ln>
        </p:spPr>
      </p:pic>
      <p:pic>
        <p:nvPicPr>
          <p:cNvPr id="5128" name="Picture 8"/>
          <p:cNvPicPr>
            <a:picLocks noChangeAspect="1" noChangeArrowheads="1"/>
          </p:cNvPicPr>
          <p:nvPr/>
        </p:nvPicPr>
        <p:blipFill>
          <a:blip r:embed="rId6" cstate="print"/>
          <a:srcRect/>
          <a:stretch>
            <a:fillRect/>
          </a:stretch>
        </p:blipFill>
        <p:spPr bwMode="auto">
          <a:xfrm>
            <a:off x="6300192" y="3861048"/>
            <a:ext cx="2240856" cy="2354798"/>
          </a:xfrm>
          <a:prstGeom prst="rect">
            <a:avLst/>
          </a:prstGeom>
          <a:noFill/>
          <a:ln w="9525">
            <a:solidFill>
              <a:schemeClr val="accent1"/>
            </a:solidFill>
            <a:miter lim="800000"/>
            <a:headEnd/>
            <a:tailEnd/>
          </a:ln>
        </p:spPr>
      </p:pic>
      <p:pic>
        <p:nvPicPr>
          <p:cNvPr id="5129" name="Picture 9"/>
          <p:cNvPicPr>
            <a:picLocks noChangeAspect="1" noChangeArrowheads="1"/>
          </p:cNvPicPr>
          <p:nvPr/>
        </p:nvPicPr>
        <p:blipFill>
          <a:blip r:embed="rId7" cstate="print"/>
          <a:srcRect/>
          <a:stretch>
            <a:fillRect/>
          </a:stretch>
        </p:blipFill>
        <p:spPr bwMode="auto">
          <a:xfrm>
            <a:off x="5292080" y="5301208"/>
            <a:ext cx="1247775" cy="1276350"/>
          </a:xfrm>
          <a:prstGeom prst="rect">
            <a:avLst/>
          </a:prstGeom>
          <a:noFill/>
          <a:ln w="9525">
            <a:solidFill>
              <a:schemeClr val="accent1"/>
            </a:solidFill>
            <a:miter lim="800000"/>
            <a:headEnd/>
            <a:tailEnd/>
          </a:ln>
        </p:spPr>
      </p:pic>
      <p:cxnSp>
        <p:nvCxnSpPr>
          <p:cNvPr id="14" name="Straight Arrow Connector 13"/>
          <p:cNvCxnSpPr>
            <a:stCxn id="5125" idx="3"/>
          </p:cNvCxnSpPr>
          <p:nvPr/>
        </p:nvCxnSpPr>
        <p:spPr bwMode="auto">
          <a:xfrm>
            <a:off x="3872161" y="2046759"/>
            <a:ext cx="483815" cy="0"/>
          </a:xfrm>
          <a:prstGeom prst="straightConnector1">
            <a:avLst/>
          </a:prstGeom>
          <a:noFill/>
          <a:ln w="9525" cap="flat" cmpd="sng" algn="ctr">
            <a:solidFill>
              <a:schemeClr val="accent1"/>
            </a:solidFill>
            <a:prstDash val="solid"/>
            <a:round/>
            <a:headEnd type="none" w="med" len="med"/>
            <a:tailEnd type="arrow"/>
          </a:ln>
          <a:effectLst/>
        </p:spPr>
      </p:cxnSp>
      <p:cxnSp>
        <p:nvCxnSpPr>
          <p:cNvPr id="15" name="Straight Arrow Connector 14"/>
          <p:cNvCxnSpPr/>
          <p:nvPr/>
        </p:nvCxnSpPr>
        <p:spPr bwMode="auto">
          <a:xfrm>
            <a:off x="3419872" y="5445224"/>
            <a:ext cx="1728192" cy="0"/>
          </a:xfrm>
          <a:prstGeom prst="straightConnector1">
            <a:avLst/>
          </a:prstGeom>
          <a:noFill/>
          <a:ln w="9525" cap="flat" cmpd="sng" algn="ctr">
            <a:solidFill>
              <a:schemeClr val="accent1"/>
            </a:solidFill>
            <a:prstDash val="solid"/>
            <a:round/>
            <a:headEnd type="none" w="med" len="med"/>
            <a:tailEnd type="arrow"/>
          </a:ln>
          <a:effectLst/>
        </p:spPr>
      </p:cxnSp>
      <p:cxnSp>
        <p:nvCxnSpPr>
          <p:cNvPr id="17" name="Straight Arrow Connector 16"/>
          <p:cNvCxnSpPr/>
          <p:nvPr/>
        </p:nvCxnSpPr>
        <p:spPr bwMode="auto">
          <a:xfrm flipH="1">
            <a:off x="6516216" y="2492896"/>
            <a:ext cx="792089" cy="648072"/>
          </a:xfrm>
          <a:prstGeom prst="straightConnector1">
            <a:avLst/>
          </a:prstGeom>
          <a:noFill/>
          <a:ln w="9525" cap="flat" cmpd="sng" algn="ctr">
            <a:solidFill>
              <a:schemeClr val="accent1"/>
            </a:solidFill>
            <a:prstDash val="solid"/>
            <a:round/>
            <a:headEnd type="none" w="med" len="med"/>
            <a:tailEnd type="arrow"/>
          </a:ln>
          <a:effectLst/>
        </p:spPr>
      </p:cxnSp>
      <p:cxnSp>
        <p:nvCxnSpPr>
          <p:cNvPr id="20" name="Straight Arrow Connector 19"/>
          <p:cNvCxnSpPr/>
          <p:nvPr/>
        </p:nvCxnSpPr>
        <p:spPr bwMode="auto">
          <a:xfrm flipH="1">
            <a:off x="2771800" y="4293096"/>
            <a:ext cx="575333" cy="217179"/>
          </a:xfrm>
          <a:prstGeom prst="straightConnector1">
            <a:avLst/>
          </a:prstGeom>
          <a:noFill/>
          <a:ln w="9525" cap="flat" cmpd="sng" algn="ctr">
            <a:solidFill>
              <a:schemeClr val="accent1"/>
            </a:solidFill>
            <a:prstDash val="solid"/>
            <a:round/>
            <a:headEnd type="none" w="med" len="med"/>
            <a:tailEnd type="arrow"/>
          </a:ln>
          <a:effectLst/>
        </p:spPr>
      </p:cxnSp>
      <p:sp>
        <p:nvSpPr>
          <p:cNvPr id="16" name="TextBox 15"/>
          <p:cNvSpPr txBox="1"/>
          <p:nvPr/>
        </p:nvSpPr>
        <p:spPr>
          <a:xfrm>
            <a:off x="7668344" y="2852936"/>
            <a:ext cx="902811" cy="646331"/>
          </a:xfrm>
          <a:prstGeom prst="rect">
            <a:avLst/>
          </a:prstGeom>
          <a:noFill/>
        </p:spPr>
        <p:txBody>
          <a:bodyPr wrap="none" rtlCol="0">
            <a:spAutoFit/>
          </a:bodyPr>
          <a:lstStyle/>
          <a:p>
            <a:r>
              <a:rPr lang="en-US" dirty="0" smtClean="0"/>
              <a:t>TNF</a:t>
            </a:r>
          </a:p>
          <a:p>
            <a:r>
              <a:rPr lang="en-US" dirty="0" smtClean="0"/>
              <a:t>CD207</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tranSMART</a:t>
            </a:r>
            <a:r>
              <a:rPr lang="en-GB" dirty="0" smtClean="0"/>
              <a:t> INTRO</a:t>
            </a:r>
            <a:br>
              <a:rPr lang="en-GB" dirty="0" smtClean="0"/>
            </a:br>
            <a:r>
              <a:rPr lang="en-GB" dirty="0" smtClean="0"/>
              <a:t/>
            </a:r>
            <a:br>
              <a:rPr lang="en-GB" dirty="0" smtClean="0"/>
            </a:b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tranSMART</a:t>
            </a:r>
            <a:r>
              <a:rPr lang="en-GB" dirty="0" smtClean="0"/>
              <a:t>: ADVANCED WORKFLOW</a:t>
            </a:r>
            <a:br>
              <a:rPr lang="en-GB" dirty="0" smtClean="0"/>
            </a:br>
            <a:r>
              <a:rPr lang="en-GB" dirty="0" smtClean="0"/>
              <a:t>BOX PLOT with ANOVA</a:t>
            </a:r>
            <a:endParaRPr lang="en-US" dirty="0"/>
          </a:p>
        </p:txBody>
      </p:sp>
      <p:sp>
        <p:nvSpPr>
          <p:cNvPr id="4" name="Slide Number Placeholder 3"/>
          <p:cNvSpPr>
            <a:spLocks noGrp="1"/>
          </p:cNvSpPr>
          <p:nvPr>
            <p:ph type="sldNum" sz="quarter" idx="11"/>
          </p:nvPr>
        </p:nvSpPr>
        <p:spPr/>
        <p:txBody>
          <a:bodyPr/>
          <a:lstStyle/>
          <a:p>
            <a:pPr>
              <a:defRPr/>
            </a:pPr>
            <a:fld id="{B760DC37-8EA2-4742-AE54-CE3E26F3FB44}" type="slidenum">
              <a:rPr lang="en-US" smtClean="0">
                <a:solidFill>
                  <a:srgbClr val="4B4B4B"/>
                </a:solidFill>
              </a:rPr>
              <a:pPr>
                <a:defRPr/>
              </a:pPr>
              <a:t>30</a:t>
            </a:fld>
            <a:endParaRPr lang="en-US">
              <a:solidFill>
                <a:srgbClr val="4B4B4B"/>
              </a:solidFill>
            </a:endParaRPr>
          </a:p>
        </p:txBody>
      </p:sp>
      <p:pic>
        <p:nvPicPr>
          <p:cNvPr id="228354" name="Picture 2"/>
          <p:cNvPicPr>
            <a:picLocks noChangeAspect="1" noChangeArrowheads="1"/>
          </p:cNvPicPr>
          <p:nvPr/>
        </p:nvPicPr>
        <p:blipFill>
          <a:blip r:embed="rId2" cstate="print"/>
          <a:srcRect/>
          <a:stretch>
            <a:fillRect/>
          </a:stretch>
        </p:blipFill>
        <p:spPr bwMode="auto">
          <a:xfrm>
            <a:off x="323528" y="1772816"/>
            <a:ext cx="3400425" cy="2628900"/>
          </a:xfrm>
          <a:prstGeom prst="rect">
            <a:avLst/>
          </a:prstGeom>
          <a:noFill/>
          <a:ln w="9525">
            <a:solidFill>
              <a:schemeClr val="accent1"/>
            </a:solidFill>
            <a:miter lim="800000"/>
            <a:headEnd/>
            <a:tailEnd/>
          </a:ln>
        </p:spPr>
      </p:pic>
      <p:pic>
        <p:nvPicPr>
          <p:cNvPr id="228355" name="Picture 3"/>
          <p:cNvPicPr>
            <a:picLocks noChangeAspect="1" noChangeArrowheads="1"/>
          </p:cNvPicPr>
          <p:nvPr/>
        </p:nvPicPr>
        <p:blipFill>
          <a:blip r:embed="rId3" cstate="print"/>
          <a:srcRect/>
          <a:stretch>
            <a:fillRect/>
          </a:stretch>
        </p:blipFill>
        <p:spPr bwMode="auto">
          <a:xfrm>
            <a:off x="323528" y="4581128"/>
            <a:ext cx="3419475" cy="1962150"/>
          </a:xfrm>
          <a:prstGeom prst="rect">
            <a:avLst/>
          </a:prstGeom>
          <a:noFill/>
          <a:ln w="9525">
            <a:solidFill>
              <a:schemeClr val="accent1"/>
            </a:solidFill>
            <a:miter lim="800000"/>
            <a:headEnd/>
            <a:tailEnd/>
          </a:ln>
        </p:spPr>
      </p:pic>
      <p:pic>
        <p:nvPicPr>
          <p:cNvPr id="228356" name="Picture 4"/>
          <p:cNvPicPr>
            <a:picLocks noChangeAspect="1" noChangeArrowheads="1"/>
          </p:cNvPicPr>
          <p:nvPr/>
        </p:nvPicPr>
        <p:blipFill>
          <a:blip r:embed="rId4" cstate="print"/>
          <a:srcRect/>
          <a:stretch>
            <a:fillRect/>
          </a:stretch>
        </p:blipFill>
        <p:spPr bwMode="auto">
          <a:xfrm>
            <a:off x="4067944" y="1844824"/>
            <a:ext cx="4891832" cy="1289370"/>
          </a:xfrm>
          <a:prstGeom prst="rect">
            <a:avLst/>
          </a:prstGeom>
          <a:noFill/>
          <a:ln w="9525">
            <a:solidFill>
              <a:schemeClr val="accent1"/>
            </a:solidFill>
            <a:miter lim="800000"/>
            <a:headEnd/>
            <a:tailEnd/>
          </a:ln>
        </p:spPr>
      </p:pic>
      <p:pic>
        <p:nvPicPr>
          <p:cNvPr id="228357" name="Picture 5"/>
          <p:cNvPicPr>
            <a:picLocks noChangeAspect="1" noChangeArrowheads="1"/>
          </p:cNvPicPr>
          <p:nvPr/>
        </p:nvPicPr>
        <p:blipFill>
          <a:blip r:embed="rId5" cstate="print"/>
          <a:srcRect/>
          <a:stretch>
            <a:fillRect/>
          </a:stretch>
        </p:blipFill>
        <p:spPr bwMode="auto">
          <a:xfrm>
            <a:off x="5796136" y="3212976"/>
            <a:ext cx="2902645" cy="2849774"/>
          </a:xfrm>
          <a:prstGeom prst="rect">
            <a:avLst/>
          </a:prstGeom>
          <a:noFill/>
          <a:ln w="9525">
            <a:solidFill>
              <a:schemeClr val="accent1"/>
            </a:solid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3" y="506413"/>
            <a:ext cx="7747198" cy="836612"/>
          </a:xfrm>
        </p:spPr>
        <p:txBody>
          <a:bodyPr/>
          <a:lstStyle/>
          <a:p>
            <a:r>
              <a:rPr lang="en-GB" dirty="0" err="1" smtClean="0"/>
              <a:t>tranSMART</a:t>
            </a:r>
            <a:r>
              <a:rPr lang="en-GB" dirty="0" smtClean="0"/>
              <a:t>: ADVANCED WORKFLOW</a:t>
            </a:r>
            <a:br>
              <a:rPr lang="en-GB" dirty="0" smtClean="0"/>
            </a:br>
            <a:r>
              <a:rPr lang="en-GB" dirty="0" smtClean="0"/>
              <a:t>SCATTER PLOT with LINEAR REGRESSION</a:t>
            </a:r>
            <a:endParaRPr lang="en-US" dirty="0"/>
          </a:p>
        </p:txBody>
      </p:sp>
      <p:sp>
        <p:nvSpPr>
          <p:cNvPr id="4" name="Slide Number Placeholder 3"/>
          <p:cNvSpPr>
            <a:spLocks noGrp="1"/>
          </p:cNvSpPr>
          <p:nvPr>
            <p:ph type="sldNum" sz="quarter" idx="11"/>
          </p:nvPr>
        </p:nvSpPr>
        <p:spPr/>
        <p:txBody>
          <a:bodyPr/>
          <a:lstStyle/>
          <a:p>
            <a:pPr>
              <a:defRPr/>
            </a:pPr>
            <a:fld id="{B760DC37-8EA2-4742-AE54-CE3E26F3FB44}" type="slidenum">
              <a:rPr lang="en-US" smtClean="0">
                <a:solidFill>
                  <a:srgbClr val="4B4B4B"/>
                </a:solidFill>
              </a:rPr>
              <a:pPr>
                <a:defRPr/>
              </a:pPr>
              <a:t>31</a:t>
            </a:fld>
            <a:endParaRPr lang="en-US">
              <a:solidFill>
                <a:srgbClr val="4B4B4B"/>
              </a:solidFill>
            </a:endParaRPr>
          </a:p>
        </p:txBody>
      </p:sp>
      <p:pic>
        <p:nvPicPr>
          <p:cNvPr id="6146" name="Picture 2"/>
          <p:cNvPicPr>
            <a:picLocks noChangeAspect="1" noChangeArrowheads="1"/>
          </p:cNvPicPr>
          <p:nvPr/>
        </p:nvPicPr>
        <p:blipFill>
          <a:blip r:embed="rId2" cstate="print"/>
          <a:srcRect/>
          <a:stretch>
            <a:fillRect/>
          </a:stretch>
        </p:blipFill>
        <p:spPr bwMode="auto">
          <a:xfrm>
            <a:off x="3995936" y="1556792"/>
            <a:ext cx="4737150" cy="1687950"/>
          </a:xfrm>
          <a:prstGeom prst="rect">
            <a:avLst/>
          </a:prstGeom>
          <a:noFill/>
          <a:ln w="9525">
            <a:solidFill>
              <a:schemeClr val="accent1"/>
            </a:solid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23528" y="1556792"/>
            <a:ext cx="3400425" cy="2457450"/>
          </a:xfrm>
          <a:prstGeom prst="rect">
            <a:avLst/>
          </a:prstGeom>
          <a:noFill/>
          <a:ln w="9525">
            <a:solidFill>
              <a:schemeClr val="accent1"/>
            </a:solidFill>
            <a:miter lim="800000"/>
            <a:headEnd/>
            <a:tailEnd/>
          </a:ln>
        </p:spPr>
      </p:pic>
      <p:sp>
        <p:nvSpPr>
          <p:cNvPr id="7" name="TextBox 6"/>
          <p:cNvSpPr txBox="1"/>
          <p:nvPr/>
        </p:nvSpPr>
        <p:spPr>
          <a:xfrm>
            <a:off x="323528" y="4221088"/>
            <a:ext cx="4032448" cy="830997"/>
          </a:xfrm>
          <a:prstGeom prst="rect">
            <a:avLst/>
          </a:prstGeom>
          <a:noFill/>
        </p:spPr>
        <p:txBody>
          <a:bodyPr wrap="square" rtlCol="0">
            <a:spAutoFit/>
          </a:bodyPr>
          <a:lstStyle/>
          <a:p>
            <a:r>
              <a:rPr lang="en-US" sz="2400" dirty="0" smtClean="0"/>
              <a:t>CRP at week 14 versus TNF or IL10 at baseline</a:t>
            </a:r>
            <a:endParaRPr lang="en-US" sz="2400" dirty="0"/>
          </a:p>
        </p:txBody>
      </p:sp>
      <p:pic>
        <p:nvPicPr>
          <p:cNvPr id="6148" name="Picture 4"/>
          <p:cNvPicPr>
            <a:picLocks noChangeAspect="1" noChangeArrowheads="1"/>
          </p:cNvPicPr>
          <p:nvPr/>
        </p:nvPicPr>
        <p:blipFill>
          <a:blip r:embed="rId4" cstate="print"/>
          <a:srcRect/>
          <a:stretch>
            <a:fillRect/>
          </a:stretch>
        </p:blipFill>
        <p:spPr bwMode="auto">
          <a:xfrm>
            <a:off x="5508104" y="3312368"/>
            <a:ext cx="2178373" cy="1663410"/>
          </a:xfrm>
          <a:prstGeom prst="rect">
            <a:avLst/>
          </a:prstGeom>
          <a:noFill/>
          <a:ln w="9525">
            <a:solidFill>
              <a:schemeClr val="accent1"/>
            </a:solid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5508104" y="5040571"/>
            <a:ext cx="2232248" cy="1700797"/>
          </a:xfrm>
          <a:prstGeom prst="rect">
            <a:avLst/>
          </a:prstGeom>
          <a:noFill/>
          <a:ln w="9525">
            <a:solidFill>
              <a:schemeClr val="accent1"/>
            </a:solid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B760DC37-8EA2-4742-AE54-CE3E26F3FB44}" type="slidenum">
              <a:rPr lang="en-US" smtClean="0">
                <a:solidFill>
                  <a:srgbClr val="4B4B4B"/>
                </a:solidFill>
              </a:rPr>
              <a:pPr>
                <a:defRPr/>
              </a:pPr>
              <a:t>32</a:t>
            </a:fld>
            <a:endParaRPr lang="en-US">
              <a:solidFill>
                <a:srgbClr val="4B4B4B"/>
              </a:solidFill>
            </a:endParaRPr>
          </a:p>
        </p:txBody>
      </p:sp>
      <p:pic>
        <p:nvPicPr>
          <p:cNvPr id="7170" name="Picture 2"/>
          <p:cNvPicPr>
            <a:picLocks noChangeAspect="1" noChangeArrowheads="1"/>
          </p:cNvPicPr>
          <p:nvPr/>
        </p:nvPicPr>
        <p:blipFill>
          <a:blip r:embed="rId2" cstate="print"/>
          <a:srcRect/>
          <a:stretch>
            <a:fillRect/>
          </a:stretch>
        </p:blipFill>
        <p:spPr bwMode="auto">
          <a:xfrm>
            <a:off x="395536" y="1772816"/>
            <a:ext cx="2981325" cy="838200"/>
          </a:xfrm>
          <a:prstGeom prst="rect">
            <a:avLst/>
          </a:prstGeom>
          <a:noFill/>
          <a:ln w="9525">
            <a:solidFill>
              <a:schemeClr val="accent1"/>
            </a:solid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3923928" y="1844824"/>
            <a:ext cx="3629025" cy="1809750"/>
          </a:xfrm>
          <a:prstGeom prst="rect">
            <a:avLst/>
          </a:prstGeom>
          <a:noFill/>
          <a:ln w="9525">
            <a:solidFill>
              <a:schemeClr val="accent1"/>
            </a:solid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539552" y="3717032"/>
            <a:ext cx="7343775" cy="2171700"/>
          </a:xfrm>
          <a:prstGeom prst="rect">
            <a:avLst/>
          </a:prstGeom>
          <a:noFill/>
          <a:ln w="9525">
            <a:solidFill>
              <a:schemeClr val="accent1"/>
            </a:solid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2051720" y="5229200"/>
            <a:ext cx="4121274" cy="990110"/>
          </a:xfrm>
          <a:prstGeom prst="rect">
            <a:avLst/>
          </a:prstGeom>
          <a:noFill/>
          <a:ln w="9525">
            <a:solidFill>
              <a:schemeClr val="accent1"/>
            </a:solidFill>
            <a:miter lim="800000"/>
            <a:headEnd/>
            <a:tailEnd/>
          </a:ln>
        </p:spPr>
      </p:pic>
      <p:sp>
        <p:nvSpPr>
          <p:cNvPr id="9" name="Title 1"/>
          <p:cNvSpPr>
            <a:spLocks noGrp="1"/>
          </p:cNvSpPr>
          <p:nvPr>
            <p:ph type="title"/>
          </p:nvPr>
        </p:nvSpPr>
        <p:spPr/>
        <p:txBody>
          <a:bodyPr/>
          <a:lstStyle/>
          <a:p>
            <a:r>
              <a:rPr lang="en-GB" dirty="0" err="1" smtClean="0"/>
              <a:t>tranSMART</a:t>
            </a:r>
            <a:r>
              <a:rPr lang="en-GB" dirty="0" smtClean="0"/>
              <a:t>: ADVANCED WORKFLOW</a:t>
            </a:r>
            <a:br>
              <a:rPr lang="en-GB" dirty="0" smtClean="0"/>
            </a:br>
            <a:r>
              <a:rPr lang="en-GB" dirty="0" smtClean="0"/>
              <a:t>FISHER TEST</a:t>
            </a:r>
            <a:endParaRPr lang="en-US" dirty="0"/>
          </a:p>
        </p:txBody>
      </p:sp>
      <p:sp>
        <p:nvSpPr>
          <p:cNvPr id="8" name="TextBox 7"/>
          <p:cNvSpPr txBox="1"/>
          <p:nvPr/>
        </p:nvSpPr>
        <p:spPr>
          <a:xfrm>
            <a:off x="467544" y="2780928"/>
            <a:ext cx="2808312" cy="646331"/>
          </a:xfrm>
          <a:prstGeom prst="rect">
            <a:avLst/>
          </a:prstGeom>
          <a:noFill/>
        </p:spPr>
        <p:txBody>
          <a:bodyPr wrap="square" rtlCol="0">
            <a:spAutoFit/>
          </a:bodyPr>
          <a:lstStyle/>
          <a:p>
            <a:r>
              <a:rPr lang="en-US" dirty="0" smtClean="0"/>
              <a:t>Lymphocyte aggregates </a:t>
            </a:r>
            <a:r>
              <a:rPr lang="en-US" dirty="0" err="1" smtClean="0"/>
              <a:t>vs</a:t>
            </a:r>
            <a:r>
              <a:rPr lang="en-US" dirty="0" smtClean="0"/>
              <a:t> response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B760DC37-8EA2-4742-AE54-CE3E26F3FB44}" type="slidenum">
              <a:rPr lang="en-US" smtClean="0">
                <a:solidFill>
                  <a:srgbClr val="4B4B4B"/>
                </a:solidFill>
              </a:rPr>
              <a:pPr>
                <a:defRPr/>
              </a:pPr>
              <a:t>33</a:t>
            </a:fld>
            <a:endParaRPr lang="en-US">
              <a:solidFill>
                <a:srgbClr val="4B4B4B"/>
              </a:solidFill>
            </a:endParaRPr>
          </a:p>
        </p:txBody>
      </p:sp>
      <p:pic>
        <p:nvPicPr>
          <p:cNvPr id="8194" name="Picture 2"/>
          <p:cNvPicPr>
            <a:picLocks noChangeAspect="1" noChangeArrowheads="1"/>
          </p:cNvPicPr>
          <p:nvPr/>
        </p:nvPicPr>
        <p:blipFill>
          <a:blip r:embed="rId2" cstate="print"/>
          <a:srcRect/>
          <a:stretch>
            <a:fillRect/>
          </a:stretch>
        </p:blipFill>
        <p:spPr bwMode="auto">
          <a:xfrm>
            <a:off x="467544" y="3717032"/>
            <a:ext cx="6657975" cy="371475"/>
          </a:xfrm>
          <a:prstGeom prst="rect">
            <a:avLst/>
          </a:prstGeom>
          <a:noFill/>
          <a:ln w="9525">
            <a:solidFill>
              <a:schemeClr val="accent1"/>
            </a:solidFill>
            <a:miter lim="800000"/>
            <a:headEnd/>
            <a:tailEnd/>
          </a:ln>
        </p:spPr>
      </p:pic>
      <p:sp>
        <p:nvSpPr>
          <p:cNvPr id="6" name="Title 1"/>
          <p:cNvSpPr>
            <a:spLocks noGrp="1"/>
          </p:cNvSpPr>
          <p:nvPr>
            <p:ph type="title"/>
          </p:nvPr>
        </p:nvSpPr>
        <p:spPr/>
        <p:txBody>
          <a:bodyPr/>
          <a:lstStyle/>
          <a:p>
            <a:r>
              <a:rPr lang="en-GB" dirty="0" err="1" smtClean="0"/>
              <a:t>tranSMART</a:t>
            </a:r>
            <a:r>
              <a:rPr lang="en-GB" dirty="0" smtClean="0"/>
              <a:t>: ADVANCED WOKFLOW</a:t>
            </a:r>
            <a:br>
              <a:rPr lang="en-GB" dirty="0" smtClean="0"/>
            </a:br>
            <a:r>
              <a:rPr lang="en-GB" dirty="0" smtClean="0"/>
              <a:t>MARKER SELECTION</a:t>
            </a:r>
            <a:endParaRPr lang="en-US" dirty="0"/>
          </a:p>
        </p:txBody>
      </p:sp>
      <p:pic>
        <p:nvPicPr>
          <p:cNvPr id="8195" name="Picture 3"/>
          <p:cNvPicPr>
            <a:picLocks noChangeAspect="1" noChangeArrowheads="1"/>
          </p:cNvPicPr>
          <p:nvPr/>
        </p:nvPicPr>
        <p:blipFill>
          <a:blip r:embed="rId3" cstate="print"/>
          <a:srcRect r="21045"/>
          <a:stretch>
            <a:fillRect/>
          </a:stretch>
        </p:blipFill>
        <p:spPr bwMode="auto">
          <a:xfrm>
            <a:off x="395536" y="1419225"/>
            <a:ext cx="2880320" cy="2009775"/>
          </a:xfrm>
          <a:prstGeom prst="rect">
            <a:avLst/>
          </a:prstGeom>
          <a:noFill/>
          <a:ln w="9525">
            <a:solidFill>
              <a:schemeClr val="accent1"/>
            </a:solid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4067944" y="1844824"/>
            <a:ext cx="4219749" cy="1140473"/>
          </a:xfrm>
          <a:prstGeom prst="rect">
            <a:avLst/>
          </a:prstGeom>
          <a:noFill/>
          <a:ln w="9525">
            <a:solidFill>
              <a:schemeClr val="accent1"/>
            </a:solid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467544" y="4293096"/>
            <a:ext cx="5312642" cy="505966"/>
          </a:xfrm>
          <a:prstGeom prst="rect">
            <a:avLst/>
          </a:prstGeom>
          <a:noFill/>
          <a:ln w="9525">
            <a:solidFill>
              <a:schemeClr val="accent1"/>
            </a:solidFill>
            <a:miter lim="800000"/>
            <a:headEnd/>
            <a:tailEnd/>
          </a:ln>
        </p:spPr>
      </p:pic>
      <p:sp>
        <p:nvSpPr>
          <p:cNvPr id="8" name="TextBox 7"/>
          <p:cNvSpPr txBox="1"/>
          <p:nvPr/>
        </p:nvSpPr>
        <p:spPr>
          <a:xfrm>
            <a:off x="1475656" y="5157192"/>
            <a:ext cx="4147289" cy="646331"/>
          </a:xfrm>
          <a:prstGeom prst="rect">
            <a:avLst/>
          </a:prstGeom>
          <a:noFill/>
        </p:spPr>
        <p:txBody>
          <a:bodyPr wrap="none" rtlCol="0">
            <a:spAutoFit/>
          </a:bodyPr>
          <a:lstStyle/>
          <a:p>
            <a:r>
              <a:rPr lang="en-US" dirty="0" smtClean="0"/>
              <a:t>Good Responders </a:t>
            </a:r>
            <a:r>
              <a:rPr lang="en-US" dirty="0" err="1" smtClean="0"/>
              <a:t>vs</a:t>
            </a:r>
            <a:r>
              <a:rPr lang="en-US" dirty="0" smtClean="0"/>
              <a:t> Non Responders</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540" y="506413"/>
            <a:ext cx="7693025" cy="836612"/>
          </a:xfrm>
        </p:spPr>
        <p:txBody>
          <a:bodyPr/>
          <a:lstStyle/>
          <a:p>
            <a:r>
              <a:rPr lang="en-GB" dirty="0" err="1" smtClean="0"/>
              <a:t>tranSMART</a:t>
            </a:r>
            <a:r>
              <a:rPr lang="en-GB" dirty="0" smtClean="0"/>
              <a:t/>
            </a:r>
            <a:br>
              <a:rPr lang="en-GB" dirty="0" smtClean="0"/>
            </a:br>
            <a:r>
              <a:rPr lang="en-GB" dirty="0" smtClean="0"/>
              <a:t>ADVANCED WORKFLOW</a:t>
            </a:r>
            <a:br>
              <a:rPr lang="en-GB" dirty="0" smtClean="0"/>
            </a:br>
            <a:r>
              <a:rPr lang="en-GB" dirty="0" smtClean="0"/>
              <a:t>CORRELATION ANALYSIS</a:t>
            </a:r>
            <a:endParaRPr lang="en-US" dirty="0"/>
          </a:p>
        </p:txBody>
      </p:sp>
      <p:sp>
        <p:nvSpPr>
          <p:cNvPr id="17" name="Slide Number Placeholder 3"/>
          <p:cNvSpPr>
            <a:spLocks noGrp="1"/>
          </p:cNvSpPr>
          <p:nvPr>
            <p:ph type="sldNum" sz="quarter" idx="11"/>
          </p:nvPr>
        </p:nvSpPr>
        <p:spPr>
          <a:xfrm>
            <a:off x="8424863" y="6394450"/>
            <a:ext cx="457200" cy="231775"/>
          </a:xfrm>
        </p:spPr>
        <p:txBody>
          <a:bodyPr/>
          <a:lstStyle/>
          <a:p>
            <a:pPr>
              <a:defRPr/>
            </a:pPr>
            <a:fld id="{A90A9CA8-F591-42CA-A3A9-155B02698522}" type="slidenum">
              <a:rPr lang="en-US" smtClean="0">
                <a:solidFill>
                  <a:srgbClr val="4B4B4B"/>
                </a:solidFill>
              </a:rPr>
              <a:pPr>
                <a:defRPr/>
              </a:pPr>
              <a:t>34</a:t>
            </a:fld>
            <a:endParaRPr lang="en-US">
              <a:solidFill>
                <a:srgbClr val="4B4B4B"/>
              </a:solidFill>
            </a:endParaRPr>
          </a:p>
        </p:txBody>
      </p:sp>
      <p:sp>
        <p:nvSpPr>
          <p:cNvPr id="16" name="TextBox 15"/>
          <p:cNvSpPr txBox="1"/>
          <p:nvPr/>
        </p:nvSpPr>
        <p:spPr>
          <a:xfrm>
            <a:off x="827585" y="1413164"/>
            <a:ext cx="6768751" cy="276999"/>
          </a:xfrm>
          <a:prstGeom prst="rect">
            <a:avLst/>
          </a:prstGeom>
          <a:solidFill>
            <a:schemeClr val="tx2">
              <a:lumMod val="40000"/>
              <a:lumOff val="60000"/>
            </a:schemeClr>
          </a:solidFill>
        </p:spPr>
        <p:txBody>
          <a:bodyPr wrap="square" rtlCol="0">
            <a:spAutoFit/>
          </a:bodyPr>
          <a:lstStyle/>
          <a:p>
            <a:pPr>
              <a:spcBef>
                <a:spcPct val="50000"/>
              </a:spcBef>
            </a:pPr>
            <a:r>
              <a:rPr lang="en-GB" sz="1200" b="1" dirty="0" smtClean="0">
                <a:solidFill>
                  <a:srgbClr val="4B4B4B"/>
                </a:solidFill>
                <a:latin typeface="Arial" pitchFamily="34" charset="0"/>
              </a:rPr>
              <a:t>Correlation between Nottingham Prognostic Index and Adjuvant Online Prognostic Tools</a:t>
            </a:r>
          </a:p>
        </p:txBody>
      </p:sp>
      <p:pic>
        <p:nvPicPr>
          <p:cNvPr id="7170" name="Picture 2"/>
          <p:cNvPicPr>
            <a:picLocks noChangeAspect="1" noChangeArrowheads="1"/>
          </p:cNvPicPr>
          <p:nvPr/>
        </p:nvPicPr>
        <p:blipFill>
          <a:blip r:embed="rId3" cstate="print"/>
          <a:srcRect/>
          <a:stretch>
            <a:fillRect/>
          </a:stretch>
        </p:blipFill>
        <p:spPr bwMode="auto">
          <a:xfrm>
            <a:off x="1187625" y="1758564"/>
            <a:ext cx="3098876" cy="1656184"/>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4499992" y="1686556"/>
            <a:ext cx="2592288" cy="2636039"/>
          </a:xfrm>
          <a:prstGeom prst="rect">
            <a:avLst/>
          </a:prstGeom>
          <a:noFill/>
          <a:ln w="9525">
            <a:noFill/>
            <a:miter lim="800000"/>
            <a:headEnd/>
            <a:tailEnd/>
          </a:ln>
        </p:spPr>
      </p:pic>
      <p:cxnSp>
        <p:nvCxnSpPr>
          <p:cNvPr id="14" name="Straight Arrow Connector 13"/>
          <p:cNvCxnSpPr>
            <a:stCxn id="21" idx="3"/>
          </p:cNvCxnSpPr>
          <p:nvPr/>
        </p:nvCxnSpPr>
        <p:spPr bwMode="auto">
          <a:xfrm>
            <a:off x="4139952" y="3292297"/>
            <a:ext cx="360040" cy="0"/>
          </a:xfrm>
          <a:prstGeom prst="straightConnector1">
            <a:avLst/>
          </a:prstGeom>
          <a:noFill/>
          <a:ln w="19050" cap="flat" cmpd="sng" algn="ctr">
            <a:solidFill>
              <a:schemeClr val="tx2"/>
            </a:solidFill>
            <a:prstDash val="solid"/>
            <a:round/>
            <a:headEnd type="none" w="med" len="med"/>
            <a:tailEnd type="arrow"/>
          </a:ln>
          <a:effectLst/>
        </p:spPr>
      </p:cxnSp>
      <p:sp>
        <p:nvSpPr>
          <p:cNvPr id="21" name="Rectangle 20"/>
          <p:cNvSpPr/>
          <p:nvPr/>
        </p:nvSpPr>
        <p:spPr bwMode="auto">
          <a:xfrm>
            <a:off x="1619672" y="3169846"/>
            <a:ext cx="2520280" cy="244902"/>
          </a:xfrm>
          <a:prstGeom prst="rect">
            <a:avLst/>
          </a:prstGeom>
          <a:noFill/>
          <a:ln w="19050" cap="flat" cmpd="sng" algn="ctr">
            <a:solidFill>
              <a:schemeClr val="tx2"/>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7172" name="Picture 4"/>
          <p:cNvPicPr>
            <a:picLocks noChangeAspect="1" noChangeArrowheads="1"/>
          </p:cNvPicPr>
          <p:nvPr/>
        </p:nvPicPr>
        <p:blipFill>
          <a:blip r:embed="rId5" cstate="print"/>
          <a:srcRect/>
          <a:stretch>
            <a:fillRect/>
          </a:stretch>
        </p:blipFill>
        <p:spPr bwMode="auto">
          <a:xfrm>
            <a:off x="179512" y="3630772"/>
            <a:ext cx="4141526" cy="720080"/>
          </a:xfrm>
          <a:prstGeom prst="rect">
            <a:avLst/>
          </a:prstGeom>
          <a:noFill/>
          <a:ln w="9525">
            <a:noFill/>
            <a:miter lim="800000"/>
            <a:headEnd/>
            <a:tailEnd/>
          </a:ln>
        </p:spPr>
      </p:pic>
      <p:pic>
        <p:nvPicPr>
          <p:cNvPr id="7173" name="Picture 5"/>
          <p:cNvPicPr>
            <a:picLocks noChangeAspect="1" noChangeArrowheads="1"/>
          </p:cNvPicPr>
          <p:nvPr/>
        </p:nvPicPr>
        <p:blipFill>
          <a:blip r:embed="rId6" cstate="print"/>
          <a:srcRect/>
          <a:stretch>
            <a:fillRect/>
          </a:stretch>
        </p:blipFill>
        <p:spPr bwMode="auto">
          <a:xfrm>
            <a:off x="107504" y="4456268"/>
            <a:ext cx="4644008" cy="2198840"/>
          </a:xfrm>
          <a:prstGeom prst="rect">
            <a:avLst/>
          </a:prstGeom>
          <a:noFill/>
          <a:ln w="9525">
            <a:noFill/>
            <a:miter lim="800000"/>
            <a:headEnd/>
            <a:tailEnd/>
          </a:ln>
        </p:spPr>
      </p:pic>
      <p:pic>
        <p:nvPicPr>
          <p:cNvPr id="7174" name="Picture 6"/>
          <p:cNvPicPr>
            <a:picLocks noChangeAspect="1" noChangeArrowheads="1"/>
          </p:cNvPicPr>
          <p:nvPr/>
        </p:nvPicPr>
        <p:blipFill>
          <a:blip r:embed="rId7" cstate="print"/>
          <a:srcRect/>
          <a:stretch>
            <a:fillRect/>
          </a:stretch>
        </p:blipFill>
        <p:spPr bwMode="auto">
          <a:xfrm>
            <a:off x="4941658" y="4077072"/>
            <a:ext cx="2952328" cy="1191190"/>
          </a:xfrm>
          <a:prstGeom prst="rect">
            <a:avLst/>
          </a:prstGeom>
          <a:noFill/>
          <a:ln w="9525">
            <a:noFill/>
            <a:miter lim="800000"/>
            <a:headEnd/>
            <a:tailEnd/>
          </a:ln>
        </p:spPr>
      </p:pic>
      <p:pic>
        <p:nvPicPr>
          <p:cNvPr id="7175" name="Picture 7"/>
          <p:cNvPicPr>
            <a:picLocks noChangeAspect="1" noChangeArrowheads="1"/>
          </p:cNvPicPr>
          <p:nvPr/>
        </p:nvPicPr>
        <p:blipFill>
          <a:blip r:embed="rId8" cstate="print"/>
          <a:srcRect/>
          <a:stretch>
            <a:fillRect/>
          </a:stretch>
        </p:blipFill>
        <p:spPr bwMode="auto">
          <a:xfrm>
            <a:off x="4932040" y="5255078"/>
            <a:ext cx="3635896" cy="521427"/>
          </a:xfrm>
          <a:prstGeom prst="rect">
            <a:avLst/>
          </a:prstGeom>
          <a:noFill/>
          <a:ln w="9525">
            <a:noFill/>
            <a:miter lim="800000"/>
            <a:headEnd/>
            <a:tailEnd/>
          </a:ln>
        </p:spPr>
      </p:pic>
      <p:pic>
        <p:nvPicPr>
          <p:cNvPr id="7176" name="Picture 8"/>
          <p:cNvPicPr>
            <a:picLocks noChangeAspect="1" noChangeArrowheads="1"/>
          </p:cNvPicPr>
          <p:nvPr/>
        </p:nvPicPr>
        <p:blipFill>
          <a:blip r:embed="rId9" cstate="print"/>
          <a:srcRect/>
          <a:stretch>
            <a:fillRect/>
          </a:stretch>
        </p:blipFill>
        <p:spPr bwMode="auto">
          <a:xfrm>
            <a:off x="4941658" y="5721630"/>
            <a:ext cx="3672408" cy="1116468"/>
          </a:xfrm>
          <a:prstGeom prst="rect">
            <a:avLst/>
          </a:prstGeom>
          <a:noFill/>
          <a:ln w="9525">
            <a:noFill/>
            <a:miter lim="800000"/>
            <a:headEnd/>
            <a:tailEnd/>
          </a:ln>
        </p:spPr>
      </p:pic>
      <p:sp>
        <p:nvSpPr>
          <p:cNvPr id="15" name="Title 1"/>
          <p:cNvSpPr txBox="1">
            <a:spLocks/>
          </p:cNvSpPr>
          <p:nvPr/>
        </p:nvSpPr>
        <p:spPr bwMode="auto">
          <a:xfrm>
            <a:off x="7236296" y="116632"/>
            <a:ext cx="1763688" cy="2160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GB" sz="2000" b="0" i="0" u="none" strike="noStrike" kern="0" cap="none" spc="0" normalizeH="0" baseline="0" noProof="0" dirty="0" smtClean="0">
                <a:ln>
                  <a:noFill/>
                </a:ln>
                <a:effectLst/>
                <a:uLnTx/>
                <a:uFillTx/>
                <a:latin typeface="+mj-lt"/>
                <a:ea typeface="+mj-ea"/>
                <a:cs typeface="+mj-cs"/>
              </a:rPr>
              <a:t>GSE7390</a:t>
            </a:r>
            <a:endParaRPr kumimoji="0" lang="en-US" sz="2000" b="0" i="0" u="none" strike="noStrike" kern="0" cap="none" spc="0" normalizeH="0" baseline="0" noProof="0" dirty="0">
              <a:ln>
                <a:noFill/>
              </a:ln>
              <a:effectLst/>
              <a:uLnTx/>
              <a:uFillTx/>
              <a:latin typeface="+mj-lt"/>
              <a:ea typeface="+mj-ea"/>
              <a:cs typeface="+mj-cs"/>
            </a:endParaRPr>
          </a:p>
        </p:txBody>
      </p:sp>
      <p:sp>
        <p:nvSpPr>
          <p:cNvPr id="18" name="Rectangle 17"/>
          <p:cNvSpPr/>
          <p:nvPr/>
        </p:nvSpPr>
        <p:spPr>
          <a:xfrm>
            <a:off x="7221438" y="4058022"/>
            <a:ext cx="1800200" cy="246221"/>
          </a:xfrm>
          <a:prstGeom prst="rect">
            <a:avLst/>
          </a:prstGeom>
        </p:spPr>
        <p:txBody>
          <a:bodyPr wrap="square">
            <a:spAutoFit/>
          </a:bodyPr>
          <a:lstStyle/>
          <a:p>
            <a:pPr lvl="1">
              <a:buNone/>
            </a:pPr>
            <a:r>
              <a:rPr lang="en-US" sz="1000" i="1" dirty="0" smtClean="0"/>
              <a:t>PMID: 25628047</a:t>
            </a:r>
            <a:endParaRPr lang="en-US" sz="1000" i="1"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3" cstate="print"/>
          <a:srcRect/>
          <a:stretch>
            <a:fillRect/>
          </a:stretch>
        </p:blipFill>
        <p:spPr bwMode="auto">
          <a:xfrm>
            <a:off x="827584" y="1556793"/>
            <a:ext cx="2952328" cy="2431766"/>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srcRect/>
          <a:stretch>
            <a:fillRect/>
          </a:stretch>
        </p:blipFill>
        <p:spPr bwMode="auto">
          <a:xfrm>
            <a:off x="5156572" y="1340768"/>
            <a:ext cx="3636038" cy="3528392"/>
          </a:xfrm>
          <a:prstGeom prst="rect">
            <a:avLst/>
          </a:prstGeom>
          <a:noFill/>
          <a:ln w="9525">
            <a:noFill/>
            <a:miter lim="800000"/>
            <a:headEnd/>
            <a:tailEnd/>
          </a:ln>
        </p:spPr>
      </p:pic>
      <p:sp>
        <p:nvSpPr>
          <p:cNvPr id="17410" name="Title 1"/>
          <p:cNvSpPr>
            <a:spLocks noGrp="1"/>
          </p:cNvSpPr>
          <p:nvPr>
            <p:ph type="title"/>
          </p:nvPr>
        </p:nvSpPr>
        <p:spPr/>
        <p:txBody>
          <a:bodyPr/>
          <a:lstStyle/>
          <a:p>
            <a:r>
              <a:rPr lang="en-US" dirty="0" err="1" smtClean="0">
                <a:ea typeface="ＭＳ Ｐゴシック" pitchFamily="34" charset="-128"/>
              </a:rPr>
              <a:t>tranSMART</a:t>
            </a:r>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ADVANCED WORKFLOW</a:t>
            </a:r>
            <a:br>
              <a:rPr lang="en-US" dirty="0" smtClean="0">
                <a:ea typeface="ＭＳ Ｐゴシック" pitchFamily="34" charset="-128"/>
              </a:rPr>
            </a:br>
            <a:r>
              <a:rPr lang="en-US" dirty="0" smtClean="0">
                <a:ea typeface="ＭＳ Ｐゴシック" pitchFamily="34" charset="-128"/>
              </a:rPr>
              <a:t>LOGISTIC REGRESSION</a:t>
            </a:r>
          </a:p>
        </p:txBody>
      </p:sp>
      <p:sp>
        <p:nvSpPr>
          <p:cNvPr id="17411" name="Slide Number Placeholder 3"/>
          <p:cNvSpPr>
            <a:spLocks noGrp="1"/>
          </p:cNvSpPr>
          <p:nvPr>
            <p:ph type="sldNum" sz="quarter" idx="11"/>
          </p:nvPr>
        </p:nvSpPr>
        <p:spPr>
          <a:noFill/>
        </p:spPr>
        <p:txBody>
          <a:bodyPr/>
          <a:lstStyle/>
          <a:p>
            <a:fld id="{A130D71E-8D15-43B6-81C6-7010017B358A}" type="slidenum">
              <a:rPr lang="en-US" smtClean="0">
                <a:solidFill>
                  <a:srgbClr val="4B4B4B"/>
                </a:solidFill>
                <a:latin typeface="Arial" charset="0"/>
                <a:cs typeface="Arial" charset="0"/>
              </a:rPr>
              <a:pPr/>
              <a:t>35</a:t>
            </a:fld>
            <a:endParaRPr lang="en-US" smtClean="0">
              <a:solidFill>
                <a:srgbClr val="4B4B4B"/>
              </a:solidFill>
              <a:latin typeface="Arial" charset="0"/>
              <a:cs typeface="Arial" charset="0"/>
            </a:endParaRPr>
          </a:p>
        </p:txBody>
      </p:sp>
      <p:sp>
        <p:nvSpPr>
          <p:cNvPr id="21" name="Title 1"/>
          <p:cNvSpPr txBox="1">
            <a:spLocks/>
          </p:cNvSpPr>
          <p:nvPr/>
        </p:nvSpPr>
        <p:spPr bwMode="auto">
          <a:xfrm>
            <a:off x="7236296" y="116632"/>
            <a:ext cx="1763688" cy="2160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eaLnBrk="0" hangingPunct="0">
              <a:lnSpc>
                <a:spcPct val="90000"/>
              </a:lnSpc>
            </a:pPr>
            <a:r>
              <a:rPr lang="en-GB" sz="2000" kern="0" dirty="0" smtClean="0">
                <a:solidFill>
                  <a:srgbClr val="4B4B4B"/>
                </a:solidFill>
                <a:latin typeface="Arial"/>
              </a:rPr>
              <a:t>GSE9782</a:t>
            </a:r>
            <a:endParaRPr lang="en-US" sz="2000" kern="0" dirty="0">
              <a:solidFill>
                <a:srgbClr val="4B4B4B"/>
              </a:solidFill>
              <a:latin typeface="Arial"/>
            </a:endParaRPr>
          </a:p>
        </p:txBody>
      </p:sp>
      <p:cxnSp>
        <p:nvCxnSpPr>
          <p:cNvPr id="26" name="Straight Arrow Connector 25"/>
          <p:cNvCxnSpPr>
            <a:stCxn id="28" idx="3"/>
            <a:endCxn id="27" idx="1"/>
          </p:cNvCxnSpPr>
          <p:nvPr/>
        </p:nvCxnSpPr>
        <p:spPr bwMode="auto">
          <a:xfrm flipV="1">
            <a:off x="2771800" y="3039264"/>
            <a:ext cx="2160240" cy="819688"/>
          </a:xfrm>
          <a:prstGeom prst="straightConnector1">
            <a:avLst/>
          </a:prstGeom>
          <a:noFill/>
          <a:ln w="19050" cap="flat" cmpd="sng" algn="ctr">
            <a:solidFill>
              <a:srgbClr val="92D050"/>
            </a:solidFill>
            <a:prstDash val="solid"/>
            <a:round/>
            <a:headEnd type="none" w="med" len="med"/>
            <a:tailEnd type="arrow"/>
          </a:ln>
          <a:effectLst/>
        </p:spPr>
      </p:cxnSp>
      <p:sp>
        <p:nvSpPr>
          <p:cNvPr id="27" name="Left Brace 26"/>
          <p:cNvSpPr/>
          <p:nvPr/>
        </p:nvSpPr>
        <p:spPr bwMode="auto">
          <a:xfrm>
            <a:off x="4932040" y="1484784"/>
            <a:ext cx="216024" cy="3108960"/>
          </a:xfrm>
          <a:prstGeom prst="leftBrace">
            <a:avLst/>
          </a:prstGeom>
          <a:noFill/>
          <a:ln w="19050" cap="flat" cmpd="sng" algn="ctr">
            <a:solidFill>
              <a:srgbClr val="92D050"/>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1403648" y="3678932"/>
            <a:ext cx="1368152" cy="360040"/>
          </a:xfrm>
          <a:prstGeom prst="rect">
            <a:avLst/>
          </a:prstGeom>
          <a:solidFill>
            <a:srgbClr val="92D050">
              <a:alpha val="40000"/>
            </a:srgbClr>
          </a:solid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1606972" y="2852936"/>
            <a:ext cx="2160240" cy="182880"/>
          </a:xfrm>
          <a:prstGeom prst="rect">
            <a:avLst/>
          </a:prstGeom>
          <a:solidFill>
            <a:srgbClr val="0099FF">
              <a:alpha val="40000"/>
            </a:srgbClr>
          </a:solid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2" name="Content Placeholder 2"/>
          <p:cNvSpPr>
            <a:spLocks noGrp="1"/>
          </p:cNvSpPr>
          <p:nvPr>
            <p:ph idx="1"/>
          </p:nvPr>
        </p:nvSpPr>
        <p:spPr>
          <a:xfrm>
            <a:off x="4644008" y="4975076"/>
            <a:ext cx="4176464" cy="1728192"/>
          </a:xfrm>
        </p:spPr>
        <p:txBody>
          <a:bodyPr/>
          <a:lstStyle/>
          <a:p>
            <a:pPr lvl="0"/>
            <a:r>
              <a:rPr lang="en-US" sz="1400" dirty="0" smtClean="0"/>
              <a:t>Subset 1:  </a:t>
            </a:r>
            <a:r>
              <a:rPr lang="en-US" sz="1400" b="1" dirty="0" smtClean="0"/>
              <a:t>(</a:t>
            </a:r>
            <a:r>
              <a:rPr lang="en-US" sz="1400" dirty="0" smtClean="0"/>
              <a:t>\Public Studies\Multiple Myeloma_Mulligan_GSE9782\ </a:t>
            </a:r>
            <a:r>
              <a:rPr lang="en-US" sz="1400" b="1" dirty="0" smtClean="0"/>
              <a:t>)</a:t>
            </a:r>
            <a:endParaRPr lang="en-US" sz="1400" dirty="0" smtClean="0"/>
          </a:p>
          <a:p>
            <a:pPr lvl="0"/>
            <a:r>
              <a:rPr lang="en-US" sz="1400" dirty="0" smtClean="0"/>
              <a:t>Independent variable – Time to progression</a:t>
            </a:r>
          </a:p>
          <a:p>
            <a:pPr lvl="0"/>
            <a:r>
              <a:rPr lang="en-US" sz="1400" dirty="0" smtClean="0"/>
              <a:t>Dependent variable –  Treatment Groups: </a:t>
            </a:r>
            <a:r>
              <a:rPr lang="en-US" sz="1400" dirty="0" err="1" smtClean="0"/>
              <a:t>Bortezomib</a:t>
            </a:r>
            <a:r>
              <a:rPr lang="en-US" sz="1400" dirty="0" smtClean="0"/>
              <a:t> and </a:t>
            </a:r>
            <a:r>
              <a:rPr lang="en-US" sz="1400" dirty="0" err="1" smtClean="0"/>
              <a:t>Dexamethasone</a:t>
            </a:r>
            <a:endParaRPr lang="en-US" sz="1400" dirty="0" smtClean="0"/>
          </a:p>
          <a:p>
            <a:pPr lvl="0"/>
            <a:r>
              <a:rPr lang="en-US" sz="1400" dirty="0" err="1" smtClean="0"/>
              <a:t>Bortezomib</a:t>
            </a:r>
            <a:r>
              <a:rPr lang="en-US" sz="1400" dirty="0" smtClean="0"/>
              <a:t> treatment correlates with longer time to progression periods.</a:t>
            </a:r>
          </a:p>
          <a:p>
            <a:endParaRPr lang="en-US" sz="1400" dirty="0"/>
          </a:p>
        </p:txBody>
      </p:sp>
      <p:pic>
        <p:nvPicPr>
          <p:cNvPr id="6148" name="Picture 4"/>
          <p:cNvPicPr>
            <a:picLocks noChangeAspect="1" noChangeArrowheads="1"/>
          </p:cNvPicPr>
          <p:nvPr/>
        </p:nvPicPr>
        <p:blipFill>
          <a:blip r:embed="rId5" cstate="print"/>
          <a:srcRect/>
          <a:stretch>
            <a:fillRect/>
          </a:stretch>
        </p:blipFill>
        <p:spPr bwMode="auto">
          <a:xfrm>
            <a:off x="827584" y="4170457"/>
            <a:ext cx="3528392" cy="2574624"/>
          </a:xfrm>
          <a:prstGeom prst="rect">
            <a:avLst/>
          </a:prstGeom>
          <a:noFill/>
          <a:ln w="9525">
            <a:noFill/>
            <a:miter lim="800000"/>
            <a:headEnd/>
            <a:tailEnd/>
          </a:ln>
        </p:spPr>
      </p:pic>
      <p:sp>
        <p:nvSpPr>
          <p:cNvPr id="24" name="Rectangle 23"/>
          <p:cNvSpPr/>
          <p:nvPr/>
        </p:nvSpPr>
        <p:spPr bwMode="auto">
          <a:xfrm>
            <a:off x="6016476" y="4699744"/>
            <a:ext cx="2160240" cy="182880"/>
          </a:xfrm>
          <a:prstGeom prst="rect">
            <a:avLst/>
          </a:prstGeom>
          <a:solidFill>
            <a:srgbClr val="0099FF">
              <a:alpha val="40000"/>
            </a:srgbClr>
          </a:solid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30" name="Elbow Connector 29"/>
          <p:cNvCxnSpPr>
            <a:stCxn id="31" idx="3"/>
            <a:endCxn id="24" idx="1"/>
          </p:cNvCxnSpPr>
          <p:nvPr/>
        </p:nvCxnSpPr>
        <p:spPr bwMode="auto">
          <a:xfrm>
            <a:off x="3767212" y="2944376"/>
            <a:ext cx="2249264" cy="1846808"/>
          </a:xfrm>
          <a:prstGeom prst="bentConnector3">
            <a:avLst>
              <a:gd name="adj1" fmla="val 35884"/>
            </a:avLst>
          </a:prstGeom>
          <a:noFill/>
          <a:ln w="19050" cap="flat" cmpd="sng" algn="ctr">
            <a:solidFill>
              <a:srgbClr val="0099FF"/>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a:off x="63500" y="4445620"/>
            <a:ext cx="9052560" cy="2286000"/>
          </a:xfrm>
          <a:prstGeom prst="rect">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 name="Slide Number Placeholder 3"/>
          <p:cNvSpPr>
            <a:spLocks noGrp="1"/>
          </p:cNvSpPr>
          <p:nvPr>
            <p:ph type="sldNum" sz="quarter" idx="11"/>
          </p:nvPr>
        </p:nvSpPr>
        <p:spPr/>
        <p:txBody>
          <a:bodyPr/>
          <a:lstStyle/>
          <a:p>
            <a:pPr>
              <a:defRPr/>
            </a:pPr>
            <a:fld id="{B760DC37-8EA2-4742-AE54-CE3E26F3FB44}" type="slidenum">
              <a:rPr lang="en-US" smtClean="0">
                <a:solidFill>
                  <a:srgbClr val="4B4B4B"/>
                </a:solidFill>
              </a:rPr>
              <a:pPr>
                <a:defRPr/>
              </a:pPr>
              <a:t>36</a:t>
            </a:fld>
            <a:endParaRPr lang="en-US" dirty="0">
              <a:solidFill>
                <a:srgbClr val="4B4B4B"/>
              </a:solidFill>
            </a:endParaRPr>
          </a:p>
        </p:txBody>
      </p:sp>
      <p:sp>
        <p:nvSpPr>
          <p:cNvPr id="14" name="Title 1"/>
          <p:cNvSpPr txBox="1">
            <a:spLocks/>
          </p:cNvSpPr>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eaLnBrk="0" hangingPunct="0">
              <a:lnSpc>
                <a:spcPct val="90000"/>
              </a:lnSpc>
              <a:defRPr/>
            </a:pPr>
            <a:r>
              <a:rPr lang="en-US" sz="2800" kern="0" dirty="0" err="1" smtClean="0">
                <a:solidFill>
                  <a:srgbClr val="FF8000"/>
                </a:solidFill>
                <a:latin typeface="Arial"/>
              </a:rPr>
              <a:t>tranSMART</a:t>
            </a:r>
            <a:r>
              <a:rPr lang="en-US" sz="2800" kern="0" dirty="0" smtClean="0">
                <a:solidFill>
                  <a:srgbClr val="FF8000"/>
                </a:solidFill>
                <a:latin typeface="Arial"/>
              </a:rPr>
              <a:t/>
            </a:r>
            <a:br>
              <a:rPr lang="en-US" sz="2800" kern="0" dirty="0" smtClean="0">
                <a:solidFill>
                  <a:srgbClr val="FF8000"/>
                </a:solidFill>
                <a:latin typeface="Arial"/>
              </a:rPr>
            </a:br>
            <a:r>
              <a:rPr lang="en-US" sz="2800" kern="0" dirty="0" smtClean="0">
                <a:solidFill>
                  <a:srgbClr val="FF8000"/>
                </a:solidFill>
                <a:latin typeface="Arial"/>
              </a:rPr>
              <a:t>ADVANCED WORKFLOW</a:t>
            </a:r>
          </a:p>
          <a:p>
            <a:pPr eaLnBrk="0" hangingPunct="0">
              <a:lnSpc>
                <a:spcPct val="90000"/>
              </a:lnSpc>
              <a:defRPr/>
            </a:pPr>
            <a:r>
              <a:rPr lang="en-US" sz="2800" b="1" kern="0" dirty="0" smtClean="0">
                <a:solidFill>
                  <a:srgbClr val="FF8000"/>
                </a:solidFill>
                <a:latin typeface="Arial"/>
              </a:rPr>
              <a:t>HIERARCHICAL CLUSTERING</a:t>
            </a:r>
            <a:endParaRPr lang="en-US" sz="2800" b="1" kern="0" dirty="0">
              <a:solidFill>
                <a:srgbClr val="FF8000"/>
              </a:solidFill>
              <a:latin typeface="Arial"/>
            </a:endParaRPr>
          </a:p>
        </p:txBody>
      </p:sp>
      <p:pic>
        <p:nvPicPr>
          <p:cNvPr id="9218" name="Picture 2"/>
          <p:cNvPicPr>
            <a:picLocks noChangeAspect="1" noChangeArrowheads="1"/>
          </p:cNvPicPr>
          <p:nvPr/>
        </p:nvPicPr>
        <p:blipFill>
          <a:blip r:embed="rId3" cstate="print"/>
          <a:srcRect t="21702"/>
          <a:stretch>
            <a:fillRect/>
          </a:stretch>
        </p:blipFill>
        <p:spPr bwMode="auto">
          <a:xfrm>
            <a:off x="611561" y="1700808"/>
            <a:ext cx="6840760" cy="1039175"/>
          </a:xfrm>
          <a:prstGeom prst="rect">
            <a:avLst/>
          </a:prstGeom>
          <a:noFill/>
          <a:ln w="9525">
            <a:noFill/>
            <a:miter lim="800000"/>
            <a:headEnd/>
            <a:tailEnd/>
          </a:ln>
        </p:spPr>
      </p:pic>
      <p:sp>
        <p:nvSpPr>
          <p:cNvPr id="10" name="Title 1"/>
          <p:cNvSpPr txBox="1">
            <a:spLocks/>
          </p:cNvSpPr>
          <p:nvPr/>
        </p:nvSpPr>
        <p:spPr bwMode="auto">
          <a:xfrm>
            <a:off x="7236296" y="116632"/>
            <a:ext cx="1763688" cy="2160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eaLnBrk="0" hangingPunct="0">
              <a:lnSpc>
                <a:spcPct val="90000"/>
              </a:lnSpc>
            </a:pPr>
            <a:r>
              <a:rPr lang="en-GB" sz="2000" kern="0" dirty="0" smtClean="0">
                <a:solidFill>
                  <a:srgbClr val="4B4B4B"/>
                </a:solidFill>
                <a:latin typeface="Arial"/>
              </a:rPr>
              <a:t>GSE20690</a:t>
            </a:r>
            <a:endParaRPr lang="en-US" sz="2000" kern="0" dirty="0">
              <a:solidFill>
                <a:srgbClr val="4B4B4B"/>
              </a:solidFill>
              <a:latin typeface="Arial"/>
            </a:endParaRPr>
          </a:p>
        </p:txBody>
      </p:sp>
      <p:pic>
        <p:nvPicPr>
          <p:cNvPr id="9220" name="Picture 4" descr="C:\Users\Monica Coelho\Desktop\Heatmap (6).png"/>
          <p:cNvPicPr>
            <a:picLocks noChangeAspect="1" noChangeArrowheads="1"/>
          </p:cNvPicPr>
          <p:nvPr/>
        </p:nvPicPr>
        <p:blipFill>
          <a:blip r:embed="rId4" cstate="print"/>
          <a:srcRect r="3750" b="26806"/>
          <a:stretch>
            <a:fillRect/>
          </a:stretch>
        </p:blipFill>
        <p:spPr bwMode="auto">
          <a:xfrm>
            <a:off x="3529980" y="4475168"/>
            <a:ext cx="5544616" cy="2232248"/>
          </a:xfrm>
          <a:prstGeom prst="rect">
            <a:avLst/>
          </a:prstGeom>
          <a:noFill/>
        </p:spPr>
      </p:pic>
      <p:grpSp>
        <p:nvGrpSpPr>
          <p:cNvPr id="15" name="Group 14"/>
          <p:cNvGrpSpPr>
            <a:grpSpLocks noChangeAspect="1"/>
          </p:cNvGrpSpPr>
          <p:nvPr/>
        </p:nvGrpSpPr>
        <p:grpSpPr>
          <a:xfrm>
            <a:off x="579560" y="2780928"/>
            <a:ext cx="5432600" cy="1440160"/>
            <a:chOff x="395536" y="3068960"/>
            <a:chExt cx="7222008" cy="1914525"/>
          </a:xfrm>
        </p:grpSpPr>
        <p:pic>
          <p:nvPicPr>
            <p:cNvPr id="9219" name="Picture 3"/>
            <p:cNvPicPr>
              <a:picLocks noChangeAspect="1" noChangeArrowheads="1"/>
            </p:cNvPicPr>
            <p:nvPr/>
          </p:nvPicPr>
          <p:blipFill>
            <a:blip r:embed="rId5" cstate="print"/>
            <a:srcRect r="81966"/>
            <a:stretch>
              <a:fillRect/>
            </a:stretch>
          </p:blipFill>
          <p:spPr bwMode="auto">
            <a:xfrm>
              <a:off x="395536" y="3068960"/>
              <a:ext cx="1800200" cy="1914525"/>
            </a:xfrm>
            <a:prstGeom prst="rect">
              <a:avLst/>
            </a:prstGeom>
            <a:noFill/>
            <a:ln w="9525">
              <a:noFill/>
              <a:miter lim="800000"/>
              <a:headEnd/>
              <a:tailEnd/>
            </a:ln>
          </p:spPr>
        </p:pic>
        <p:pic>
          <p:nvPicPr>
            <p:cNvPr id="12" name="Picture 3"/>
            <p:cNvPicPr>
              <a:picLocks noChangeAspect="1" noChangeArrowheads="1"/>
            </p:cNvPicPr>
            <p:nvPr/>
          </p:nvPicPr>
          <p:blipFill>
            <a:blip r:embed="rId5" cstate="print"/>
            <a:srcRect l="32378" r="58966"/>
            <a:stretch>
              <a:fillRect/>
            </a:stretch>
          </p:blipFill>
          <p:spPr bwMode="auto">
            <a:xfrm>
              <a:off x="2204244" y="3068960"/>
              <a:ext cx="864096" cy="1914525"/>
            </a:xfrm>
            <a:prstGeom prst="rect">
              <a:avLst/>
            </a:prstGeom>
            <a:noFill/>
            <a:ln w="9525">
              <a:noFill/>
              <a:miter lim="800000"/>
              <a:headEnd/>
              <a:tailEnd/>
            </a:ln>
          </p:spPr>
        </p:pic>
        <p:pic>
          <p:nvPicPr>
            <p:cNvPr id="13" name="Picture 3"/>
            <p:cNvPicPr>
              <a:picLocks noChangeAspect="1" noChangeArrowheads="1"/>
            </p:cNvPicPr>
            <p:nvPr/>
          </p:nvPicPr>
          <p:blipFill>
            <a:blip r:embed="rId5" cstate="print"/>
            <a:srcRect l="54656"/>
            <a:stretch>
              <a:fillRect/>
            </a:stretch>
          </p:blipFill>
          <p:spPr bwMode="auto">
            <a:xfrm>
              <a:off x="3091184" y="3068960"/>
              <a:ext cx="4526360" cy="1914525"/>
            </a:xfrm>
            <a:prstGeom prst="rect">
              <a:avLst/>
            </a:prstGeom>
            <a:noFill/>
            <a:ln w="9525">
              <a:noFill/>
              <a:miter lim="800000"/>
              <a:headEnd/>
              <a:tailEnd/>
            </a:ln>
          </p:spPr>
        </p:pic>
      </p:grpSp>
      <p:pic>
        <p:nvPicPr>
          <p:cNvPr id="9221" name="Picture 5"/>
          <p:cNvPicPr>
            <a:picLocks noChangeAspect="1" noChangeArrowheads="1"/>
          </p:cNvPicPr>
          <p:nvPr/>
        </p:nvPicPr>
        <p:blipFill>
          <a:blip r:embed="rId6" cstate="print"/>
          <a:srcRect/>
          <a:stretch>
            <a:fillRect/>
          </a:stretch>
        </p:blipFill>
        <p:spPr bwMode="auto">
          <a:xfrm>
            <a:off x="91304" y="4581008"/>
            <a:ext cx="3499495" cy="2053880"/>
          </a:xfrm>
          <a:prstGeom prst="rect">
            <a:avLst/>
          </a:prstGeom>
          <a:noFill/>
          <a:ln w="9525">
            <a:noFill/>
            <a:miter lim="800000"/>
            <a:headEnd/>
            <a:tailEnd/>
          </a:ln>
        </p:spPr>
      </p:pic>
      <p:sp>
        <p:nvSpPr>
          <p:cNvPr id="17" name="Rectangle 16"/>
          <p:cNvSpPr/>
          <p:nvPr/>
        </p:nvSpPr>
        <p:spPr bwMode="auto">
          <a:xfrm>
            <a:off x="935810" y="1651660"/>
            <a:ext cx="3564182" cy="288032"/>
          </a:xfrm>
          <a:prstGeom prst="rect">
            <a:avLst/>
          </a:prstGeom>
          <a:solidFill>
            <a:srgbClr val="FF8000">
              <a:alpha val="54902"/>
            </a:srgbClr>
          </a:solid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4507612" y="1651660"/>
            <a:ext cx="1051560" cy="288032"/>
          </a:xfrm>
          <a:prstGeom prst="rect">
            <a:avLst/>
          </a:prstGeom>
          <a:solidFill>
            <a:srgbClr val="FFFF00">
              <a:alpha val="54902"/>
            </a:srgbClr>
          </a:solid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5891004" y="1651660"/>
            <a:ext cx="137160" cy="288032"/>
          </a:xfrm>
          <a:prstGeom prst="rect">
            <a:avLst/>
          </a:prstGeom>
          <a:solidFill>
            <a:srgbClr val="FFFF00">
              <a:alpha val="54902"/>
            </a:srgbClr>
          </a:solid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6516216" y="1651660"/>
            <a:ext cx="936104" cy="288032"/>
          </a:xfrm>
          <a:prstGeom prst="rect">
            <a:avLst/>
          </a:prstGeom>
          <a:solidFill>
            <a:srgbClr val="FFFF00">
              <a:alpha val="54902"/>
            </a:srgbClr>
          </a:solid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a:off x="5595352" y="1651660"/>
            <a:ext cx="274320" cy="288032"/>
          </a:xfrm>
          <a:prstGeom prst="rect">
            <a:avLst/>
          </a:prstGeom>
          <a:solidFill>
            <a:srgbClr val="FF8000">
              <a:alpha val="54902"/>
            </a:srgbClr>
          </a:solid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a:off x="6042640" y="1651660"/>
            <a:ext cx="457200" cy="288032"/>
          </a:xfrm>
          <a:prstGeom prst="rect">
            <a:avLst/>
          </a:prstGeom>
          <a:solidFill>
            <a:srgbClr val="FF8000">
              <a:alpha val="54902"/>
            </a:srgbClr>
          </a:solid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514152" y="1378868"/>
            <a:ext cx="1335622" cy="276999"/>
          </a:xfrm>
          <a:prstGeom prst="rect">
            <a:avLst/>
          </a:prstGeom>
          <a:noFill/>
        </p:spPr>
        <p:txBody>
          <a:bodyPr wrap="none" rtlCol="0">
            <a:spAutoFit/>
          </a:bodyPr>
          <a:lstStyle/>
          <a:p>
            <a:r>
              <a:rPr lang="en-US" sz="1200" i="1" dirty="0" smtClean="0"/>
              <a:t>PMID: 19577537</a:t>
            </a:r>
            <a:endParaRPr lang="en-US" sz="1200" i="1" dirty="0"/>
          </a:p>
        </p:txBody>
      </p:sp>
      <p:sp>
        <p:nvSpPr>
          <p:cNvPr id="32" name="Rectangle 31"/>
          <p:cNvSpPr/>
          <p:nvPr/>
        </p:nvSpPr>
        <p:spPr bwMode="auto">
          <a:xfrm>
            <a:off x="539552" y="1412776"/>
            <a:ext cx="8424936" cy="2880320"/>
          </a:xfrm>
          <a:prstGeom prst="rect">
            <a:avLst/>
          </a:prstGeom>
          <a:noFill/>
          <a:ln w="19050" cap="flat" cmpd="sng" algn="ctr">
            <a:solidFill>
              <a:schemeClr val="accent1"/>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5" name="TextBox 34"/>
          <p:cNvSpPr txBox="1"/>
          <p:nvPr/>
        </p:nvSpPr>
        <p:spPr>
          <a:xfrm>
            <a:off x="7772677" y="4517628"/>
            <a:ext cx="543739" cy="523220"/>
          </a:xfrm>
          <a:prstGeom prst="rect">
            <a:avLst/>
          </a:prstGeom>
          <a:noFill/>
        </p:spPr>
        <p:txBody>
          <a:bodyPr wrap="none" rtlCol="0">
            <a:spAutoFit/>
          </a:bodyPr>
          <a:lstStyle/>
          <a:p>
            <a:r>
              <a:rPr lang="en-US" sz="2800" b="1" dirty="0" smtClean="0">
                <a:solidFill>
                  <a:schemeClr val="tx2"/>
                </a:solidFill>
              </a:rPr>
              <a:t>NI</a:t>
            </a:r>
            <a:endParaRPr lang="en-US" sz="2800" b="1" dirty="0">
              <a:solidFill>
                <a:schemeClr val="tx2"/>
              </a:solidFill>
            </a:endParaRPr>
          </a:p>
        </p:txBody>
      </p:sp>
      <p:sp>
        <p:nvSpPr>
          <p:cNvPr id="36" name="TextBox 35"/>
          <p:cNvSpPr txBox="1"/>
          <p:nvPr/>
        </p:nvSpPr>
        <p:spPr>
          <a:xfrm>
            <a:off x="8454657" y="4513436"/>
            <a:ext cx="543739" cy="523220"/>
          </a:xfrm>
          <a:prstGeom prst="rect">
            <a:avLst/>
          </a:prstGeom>
          <a:noFill/>
        </p:spPr>
        <p:txBody>
          <a:bodyPr wrap="none" rtlCol="0">
            <a:spAutoFit/>
          </a:bodyPr>
          <a:lstStyle/>
          <a:p>
            <a:r>
              <a:rPr lang="en-US" sz="2800" b="1" dirty="0" smtClean="0">
                <a:solidFill>
                  <a:srgbClr val="F8ED08"/>
                </a:solidFill>
              </a:rPr>
              <a:t>RI</a:t>
            </a:r>
            <a:endParaRPr lang="en-US" sz="2800" b="1" dirty="0">
              <a:solidFill>
                <a:srgbClr val="F8ED08"/>
              </a:solidFill>
            </a:endParaRPr>
          </a:p>
        </p:txBody>
      </p:sp>
      <p:sp>
        <p:nvSpPr>
          <p:cNvPr id="37" name="TextBox 36"/>
          <p:cNvSpPr txBox="1"/>
          <p:nvPr/>
        </p:nvSpPr>
        <p:spPr>
          <a:xfrm>
            <a:off x="6334100" y="437763"/>
            <a:ext cx="2664296" cy="830997"/>
          </a:xfrm>
          <a:prstGeom prst="rect">
            <a:avLst/>
          </a:prstGeom>
          <a:solidFill>
            <a:schemeClr val="tx2">
              <a:lumMod val="40000"/>
              <a:lumOff val="60000"/>
            </a:schemeClr>
          </a:solidFill>
        </p:spPr>
        <p:txBody>
          <a:bodyPr wrap="square" rtlCol="0">
            <a:spAutoFit/>
          </a:bodyPr>
          <a:lstStyle/>
          <a:p>
            <a:pPr marL="0" lvl="1" algn="ctr">
              <a:spcBef>
                <a:spcPct val="50000"/>
              </a:spcBef>
            </a:pPr>
            <a:r>
              <a:rPr lang="en-US" sz="1600" b="1" dirty="0" smtClean="0">
                <a:solidFill>
                  <a:srgbClr val="4B4B4B"/>
                </a:solidFill>
                <a:latin typeface="Arial" pitchFamily="34" charset="0"/>
              </a:rPr>
              <a:t>Drug response prediction of RA patients in retrospective study</a:t>
            </a:r>
            <a:endParaRPr lang="en-US" sz="1400" b="1" dirty="0">
              <a:solidFill>
                <a:srgbClr val="4B4B4B"/>
              </a:solidFill>
              <a:latin typeface="Arial" pitchFamily="34" charset="0"/>
            </a:endParaRPr>
          </a:p>
        </p:txBody>
      </p:sp>
      <p:sp>
        <p:nvSpPr>
          <p:cNvPr id="41" name="TextBox 40"/>
          <p:cNvSpPr txBox="1"/>
          <p:nvPr/>
        </p:nvSpPr>
        <p:spPr>
          <a:xfrm>
            <a:off x="5402188" y="2924944"/>
            <a:ext cx="3672408" cy="738664"/>
          </a:xfrm>
          <a:prstGeom prst="rect">
            <a:avLst/>
          </a:prstGeom>
          <a:solidFill>
            <a:schemeClr val="bg1"/>
          </a:solidFill>
          <a:ln w="12700">
            <a:solidFill>
              <a:schemeClr val="tx1"/>
            </a:solidFill>
          </a:ln>
        </p:spPr>
        <p:txBody>
          <a:bodyPr wrap="square" rtlCol="0">
            <a:spAutoFit/>
          </a:bodyPr>
          <a:lstStyle/>
          <a:p>
            <a:r>
              <a:rPr lang="en-US" sz="1400" dirty="0" smtClean="0"/>
              <a:t>Top 10 markers that showed predictive values for differentiating ‘‘no </a:t>
            </a:r>
            <a:r>
              <a:rPr lang="en-US" sz="1400" dirty="0" err="1" smtClean="0"/>
              <a:t>inﬂammation</a:t>
            </a:r>
            <a:r>
              <a:rPr lang="en-US" sz="1400" dirty="0" smtClean="0"/>
              <a:t>” (NI) from ‘‘residual </a:t>
            </a:r>
            <a:r>
              <a:rPr lang="en-US" sz="1400" dirty="0" err="1" smtClean="0"/>
              <a:t>inﬂammation</a:t>
            </a:r>
            <a:r>
              <a:rPr lang="en-US" sz="1400" dirty="0" smtClean="0"/>
              <a:t>” (RI)</a:t>
            </a:r>
            <a:endParaRPr lang="en-US" sz="16600" dirty="0">
              <a:solidFill>
                <a:srgbClr val="4B4B4B"/>
              </a:solidFill>
              <a:latin typeface="Arial" pitchFamily="34" charset="0"/>
            </a:endParaRPr>
          </a:p>
        </p:txBody>
      </p:sp>
      <p:pic>
        <p:nvPicPr>
          <p:cNvPr id="9222" name="Picture 6"/>
          <p:cNvPicPr>
            <a:picLocks noChangeAspect="1" noChangeArrowheads="1"/>
          </p:cNvPicPr>
          <p:nvPr/>
        </p:nvPicPr>
        <p:blipFill>
          <a:blip r:embed="rId7" cstate="print"/>
          <a:srcRect/>
          <a:stretch>
            <a:fillRect/>
          </a:stretch>
        </p:blipFill>
        <p:spPr bwMode="auto">
          <a:xfrm>
            <a:off x="6253584" y="3789040"/>
            <a:ext cx="2808312" cy="738663"/>
          </a:xfrm>
          <a:prstGeom prst="rect">
            <a:avLst/>
          </a:prstGeom>
          <a:noFill/>
          <a:ln w="9525">
            <a:solidFill>
              <a:schemeClr val="tx2"/>
            </a:solidFill>
            <a:prstDash val="solid"/>
            <a:miter lim="800000"/>
            <a:headEnd/>
            <a:tailEnd/>
          </a:ln>
        </p:spPr>
      </p:pic>
      <p:sp>
        <p:nvSpPr>
          <p:cNvPr id="28" name="TextBox 27"/>
          <p:cNvSpPr txBox="1"/>
          <p:nvPr/>
        </p:nvSpPr>
        <p:spPr>
          <a:xfrm>
            <a:off x="7441687" y="1507470"/>
            <a:ext cx="1584176" cy="1292662"/>
          </a:xfrm>
          <a:prstGeom prst="rect">
            <a:avLst/>
          </a:prstGeom>
          <a:noFill/>
        </p:spPr>
        <p:txBody>
          <a:bodyPr wrap="square" rtlCol="0">
            <a:spAutoFit/>
          </a:bodyPr>
          <a:lstStyle/>
          <a:p>
            <a:r>
              <a:rPr lang="en-US" sz="1300" b="1" dirty="0" smtClean="0">
                <a:solidFill>
                  <a:schemeClr val="tx2"/>
                </a:solidFill>
              </a:rPr>
              <a:t>Prediction of </a:t>
            </a:r>
            <a:r>
              <a:rPr lang="en-US" sz="1300" b="1" dirty="0" err="1" smtClean="0">
                <a:solidFill>
                  <a:schemeClr val="tx2"/>
                </a:solidFill>
              </a:rPr>
              <a:t>Infliximab</a:t>
            </a:r>
            <a:r>
              <a:rPr lang="en-US" sz="1300" b="1" dirty="0" smtClean="0">
                <a:solidFill>
                  <a:schemeClr val="tx2"/>
                </a:solidFill>
              </a:rPr>
              <a:t>  response using </a:t>
            </a:r>
            <a:r>
              <a:rPr lang="en-US" sz="1300" b="1" dirty="0" err="1" smtClean="0">
                <a:solidFill>
                  <a:schemeClr val="tx2"/>
                </a:solidFill>
              </a:rPr>
              <a:t>transcriptome</a:t>
            </a:r>
            <a:r>
              <a:rPr lang="en-US" sz="1300" b="1" dirty="0" smtClean="0">
                <a:solidFill>
                  <a:schemeClr val="tx2"/>
                </a:solidFill>
              </a:rPr>
              <a:t> analysis of white blood cells.</a:t>
            </a:r>
            <a:endParaRPr lang="en-US" sz="1300" b="1" dirty="0">
              <a:solidFill>
                <a:schemeClr val="tx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 interface</a:t>
            </a:r>
            <a:endParaRPr kumimoji="1" lang="ja-JP" altLang="en-US"/>
          </a:p>
        </p:txBody>
      </p:sp>
      <p:sp>
        <p:nvSpPr>
          <p:cNvPr id="11" name="Content Placeholder 10"/>
          <p:cNvSpPr>
            <a:spLocks noGrp="1"/>
          </p:cNvSpPr>
          <p:nvPr>
            <p:ph idx="1"/>
          </p:nvPr>
        </p:nvSpPr>
        <p:spPr>
          <a:xfrm>
            <a:off x="251520" y="1412776"/>
            <a:ext cx="8270056" cy="2992362"/>
          </a:xfrm>
        </p:spPr>
        <p:txBody>
          <a:bodyPr>
            <a:normAutofit fontScale="92500" lnSpcReduction="20000"/>
          </a:bodyPr>
          <a:lstStyle/>
          <a:p>
            <a:r>
              <a:rPr kumimoji="1" lang="en-US" altLang="ja-JP" dirty="0" smtClean="0"/>
              <a:t>Enable direct access to </a:t>
            </a:r>
            <a:r>
              <a:rPr kumimoji="1" lang="en-US" altLang="ja-JP" dirty="0" err="1" smtClean="0"/>
              <a:t>tranSMART</a:t>
            </a:r>
            <a:r>
              <a:rPr kumimoji="1" lang="en-US" altLang="ja-JP" dirty="0" smtClean="0"/>
              <a:t> database tables</a:t>
            </a:r>
          </a:p>
          <a:p>
            <a:pPr lvl="1"/>
            <a:r>
              <a:rPr lang="en-US" altLang="ja-JP" dirty="0" smtClean="0"/>
              <a:t>Eliminates some limitations of web interface, E.g. inability to perform multi-study queries and analyses.</a:t>
            </a:r>
          </a:p>
          <a:p>
            <a:pPr lvl="1"/>
            <a:r>
              <a:rPr kumimoji="1" lang="en-US" altLang="ja-JP" dirty="0" smtClean="0"/>
              <a:t>Provide a connection to the R environment, including diverse analysis packages</a:t>
            </a:r>
          </a:p>
          <a:p>
            <a:r>
              <a:rPr lang="en-US" altLang="ja-JP" dirty="0" smtClean="0"/>
              <a:t>Sample functions</a:t>
            </a:r>
          </a:p>
          <a:p>
            <a:pPr lvl="1"/>
            <a:r>
              <a:rPr lang="en-US" altLang="ja-JP" dirty="0" err="1" smtClean="0"/>
              <a:t>getDistinctConcepts</a:t>
            </a:r>
            <a:r>
              <a:rPr lang="en-US" altLang="ja-JP" dirty="0" smtClean="0"/>
              <a:t> – given a keyword/string, returns study codes for matching clinical concepts in the </a:t>
            </a:r>
            <a:r>
              <a:rPr lang="en-US" altLang="ja-JP" dirty="0" err="1" smtClean="0"/>
              <a:t>tranSMART</a:t>
            </a:r>
            <a:r>
              <a:rPr lang="en-US" altLang="ja-JP" dirty="0" smtClean="0"/>
              <a:t> database</a:t>
            </a:r>
          </a:p>
          <a:p>
            <a:pPr lvl="1"/>
            <a:r>
              <a:rPr lang="en-US" altLang="ja-JP" dirty="0" err="1" smtClean="0"/>
              <a:t>getGEXdata</a:t>
            </a:r>
            <a:r>
              <a:rPr lang="en-US" altLang="ja-JP" dirty="0" smtClean="0"/>
              <a:t> – given study codes, gets Gene Expression data from the </a:t>
            </a:r>
            <a:r>
              <a:rPr lang="en-US" altLang="ja-JP" dirty="0" err="1" smtClean="0"/>
              <a:t>tranSMART</a:t>
            </a:r>
            <a:r>
              <a:rPr lang="en-US" altLang="ja-JP" dirty="0" smtClean="0"/>
              <a:t> database.</a:t>
            </a:r>
          </a:p>
          <a:p>
            <a:pPr lvl="1"/>
            <a:endParaRPr lang="en-US" altLang="ja-JP" dirty="0" smtClean="0"/>
          </a:p>
          <a:p>
            <a:pPr lvl="1"/>
            <a:endParaRPr kumimoji="1" lang="en-US" altLang="ja-JP" dirty="0" smtClean="0"/>
          </a:p>
        </p:txBody>
      </p:sp>
      <p:sp>
        <p:nvSpPr>
          <p:cNvPr id="8" name="Footer Placeholder 7"/>
          <p:cNvSpPr>
            <a:spLocks noGrp="1"/>
          </p:cNvSpPr>
          <p:nvPr>
            <p:ph type="ftr" sz="quarter" idx="4294967295"/>
          </p:nvPr>
        </p:nvSpPr>
        <p:spPr>
          <a:xfrm>
            <a:off x="484647" y="6525344"/>
            <a:ext cx="4608512" cy="196131"/>
          </a:xfrm>
          <a:prstGeom prst="rect">
            <a:avLst/>
          </a:prstGeom>
        </p:spPr>
        <p:txBody>
          <a:bodyPr/>
          <a:lstStyle/>
          <a:p>
            <a:r>
              <a:rPr lang="ja-JP" altLang="en-US" smtClean="0"/>
              <a:t>｜○○○○　</a:t>
            </a:r>
            <a:r>
              <a:rPr lang="en-US" altLang="ja-JP" smtClean="0"/>
              <a:t>|</a:t>
            </a:r>
            <a:r>
              <a:rPr lang="ja-JP" altLang="en-US" smtClean="0"/>
              <a:t>　　</a:t>
            </a:r>
            <a:r>
              <a:rPr lang="en-US" altLang="ja-JP" smtClean="0"/>
              <a:t>DDMMYY</a:t>
            </a:r>
            <a:endParaRPr lang="ja-JP" altLang="en-US" dirty="0"/>
          </a:p>
        </p:txBody>
      </p:sp>
      <p:sp>
        <p:nvSpPr>
          <p:cNvPr id="9" name="Slide Number Placeholder 8"/>
          <p:cNvSpPr>
            <a:spLocks noGrp="1"/>
          </p:cNvSpPr>
          <p:nvPr>
            <p:ph type="sldNum" sz="quarter" idx="4294967295"/>
          </p:nvPr>
        </p:nvSpPr>
        <p:spPr>
          <a:xfrm>
            <a:off x="25971" y="6525344"/>
            <a:ext cx="442392" cy="196131"/>
          </a:xfrm>
          <a:prstGeom prst="rect">
            <a:avLst/>
          </a:prstGeom>
        </p:spPr>
        <p:txBody>
          <a:bodyPr/>
          <a:lstStyle/>
          <a:p>
            <a:fld id="{E9B57936-92EF-4126-AE48-1D9D36D15E98}" type="slidenum">
              <a:rPr lang="ja-JP" altLang="en-US" smtClean="0"/>
              <a:pPr/>
              <a:t>37</a:t>
            </a:fld>
            <a:endParaRPr lang="ja-JP" altLang="en-US"/>
          </a:p>
        </p:txBody>
      </p:sp>
      <p:sp>
        <p:nvSpPr>
          <p:cNvPr id="6" name="TextBox 5"/>
          <p:cNvSpPr txBox="1"/>
          <p:nvPr/>
        </p:nvSpPr>
        <p:spPr>
          <a:xfrm>
            <a:off x="251520" y="4365104"/>
            <a:ext cx="5544616" cy="1569660"/>
          </a:xfrm>
          <a:prstGeom prst="rect">
            <a:avLst/>
          </a:prstGeom>
          <a:noFill/>
        </p:spPr>
        <p:txBody>
          <a:bodyPr wrap="square" rtlCol="0">
            <a:spAutoFit/>
          </a:bodyPr>
          <a:lstStyle/>
          <a:p>
            <a:r>
              <a:rPr lang="en-US" sz="1200" dirty="0" smtClean="0">
                <a:latin typeface="Courier New" pitchFamily="49" charset="0"/>
                <a:cs typeface="Courier New" pitchFamily="49" charset="0"/>
              </a:rPr>
              <a:t>&gt; </a:t>
            </a:r>
            <a:r>
              <a:rPr lang="en-US" sz="1200" dirty="0" err="1" smtClean="0">
                <a:latin typeface="Courier New" pitchFamily="49" charset="0"/>
                <a:cs typeface="Courier New" pitchFamily="49" charset="0"/>
              </a:rPr>
              <a:t>br_concepts</a:t>
            </a:r>
            <a:r>
              <a:rPr lang="en-US" sz="1200" dirty="0" smtClean="0">
                <a:latin typeface="Courier New" pitchFamily="49" charset="0"/>
                <a:cs typeface="Courier New" pitchFamily="49" charset="0"/>
              </a:rPr>
              <a:t> &lt;-	</a:t>
            </a:r>
            <a:r>
              <a:rPr lang="en-US" sz="1200" dirty="0" err="1" smtClean="0">
                <a:latin typeface="Courier New" pitchFamily="49" charset="0"/>
                <a:cs typeface="Courier New" pitchFamily="49" charset="0"/>
              </a:rPr>
              <a:t>transmart.getDistinctConcepts</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Breast_Cancer</a:t>
            </a:r>
            <a:r>
              <a:rPr lang="en-US" sz="1200" dirty="0" smtClean="0">
                <a:latin typeface="Courier New" pitchFamily="49" charset="0"/>
                <a:cs typeface="Courier New" pitchFamily="49" charset="0"/>
              </a:rPr>
              <a:t>')</a:t>
            </a:r>
          </a:p>
          <a:p>
            <a:r>
              <a:rPr lang="en-US" sz="1200" dirty="0" smtClean="0">
                <a:latin typeface="Courier New" pitchFamily="49" charset="0"/>
                <a:cs typeface="Courier New" pitchFamily="49" charset="0"/>
              </a:rPr>
              <a:t>&gt; </a:t>
            </a:r>
            <a:r>
              <a:rPr lang="en-US" sz="1200" dirty="0" err="1" smtClean="0">
                <a:latin typeface="Courier New" pitchFamily="49" charset="0"/>
                <a:cs typeface="Courier New" pitchFamily="49" charset="0"/>
              </a:rPr>
              <a:t>study_list</a:t>
            </a:r>
            <a:r>
              <a:rPr lang="en-US" sz="1200" dirty="0" smtClean="0">
                <a:latin typeface="Courier New" pitchFamily="49" charset="0"/>
                <a:cs typeface="Courier New" pitchFamily="49" charset="0"/>
              </a:rPr>
              <a:t> &lt;- unique(</a:t>
            </a:r>
            <a:r>
              <a:rPr lang="en-US" sz="1200" dirty="0" err="1" smtClean="0">
                <a:latin typeface="Courier New" pitchFamily="49" charset="0"/>
                <a:cs typeface="Courier New" pitchFamily="49" charset="0"/>
              </a:rPr>
              <a:t>br_concepts$STUDYCODE</a:t>
            </a:r>
            <a:r>
              <a:rPr lang="en-US" sz="1200" dirty="0" smtClean="0">
                <a:latin typeface="Courier New" pitchFamily="49" charset="0"/>
                <a:cs typeface="Courier New" pitchFamily="49" charset="0"/>
              </a:rPr>
              <a:t>)</a:t>
            </a:r>
          </a:p>
          <a:p>
            <a:r>
              <a:rPr lang="en-US" sz="1200" dirty="0" smtClean="0">
                <a:latin typeface="Courier New" pitchFamily="49" charset="0"/>
                <a:cs typeface="Courier New" pitchFamily="49" charset="0"/>
              </a:rPr>
              <a:t>&gt; ITGB2_GEP_BR2 &lt;- </a:t>
            </a:r>
          </a:p>
          <a:p>
            <a:pPr lvl="1"/>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transmart.getGEXData</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study_list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gene.list</a:t>
            </a:r>
            <a:r>
              <a:rPr lang="en-US" sz="1200" dirty="0" smtClean="0">
                <a:latin typeface="Courier New" pitchFamily="49" charset="0"/>
                <a:cs typeface="Courier New" pitchFamily="49" charset="0"/>
              </a:rPr>
              <a:t>='ITGB2', </a:t>
            </a:r>
            <a:r>
              <a:rPr lang="en-US" sz="1200" dirty="0" err="1" smtClean="0">
                <a:latin typeface="Courier New" pitchFamily="49" charset="0"/>
                <a:cs typeface="Courier New" pitchFamily="49" charset="0"/>
              </a:rPr>
              <a:t>data.pivot</a:t>
            </a:r>
            <a:r>
              <a:rPr lang="en-US" sz="1200" dirty="0" smtClean="0">
                <a:latin typeface="Courier New" pitchFamily="49" charset="0"/>
                <a:cs typeface="Courier New" pitchFamily="49" charset="0"/>
              </a:rPr>
              <a:t>=F)</a:t>
            </a:r>
          </a:p>
          <a:p>
            <a:r>
              <a:rPr lang="en-US" sz="1200" dirty="0" smtClean="0">
                <a:latin typeface="Courier New" pitchFamily="49" charset="0"/>
                <a:cs typeface="Courier New" pitchFamily="49" charset="0"/>
              </a:rPr>
              <a:t>&gt; </a:t>
            </a:r>
            <a:r>
              <a:rPr lang="en-US" sz="1200" dirty="0" err="1" smtClean="0">
                <a:latin typeface="Courier New" pitchFamily="49" charset="0"/>
                <a:cs typeface="Courier New" pitchFamily="49" charset="0"/>
              </a:rPr>
              <a:t>hist</a:t>
            </a:r>
            <a:r>
              <a:rPr lang="en-US" sz="1200" dirty="0" smtClean="0">
                <a:latin typeface="Courier New" pitchFamily="49" charset="0"/>
                <a:cs typeface="Courier New" pitchFamily="49" charset="0"/>
              </a:rPr>
              <a:t>(ITGB2_GEP_BR2$LOG_INTENSITY, </a:t>
            </a:r>
            <a:r>
              <a:rPr lang="en-US" sz="1200" dirty="0" err="1" smtClean="0">
                <a:latin typeface="Courier New" pitchFamily="49" charset="0"/>
                <a:cs typeface="Courier New" pitchFamily="49" charset="0"/>
              </a:rPr>
              <a:t>br</a:t>
            </a:r>
            <a:r>
              <a:rPr lang="en-US" sz="1200" dirty="0" smtClean="0">
                <a:latin typeface="Courier New" pitchFamily="49" charset="0"/>
                <a:cs typeface="Courier New" pitchFamily="49" charset="0"/>
              </a:rPr>
              <a:t>=50, </a:t>
            </a:r>
            <a:r>
              <a:rPr lang="en-US" sz="1200" dirty="0" err="1" smtClean="0">
                <a:latin typeface="Courier New" pitchFamily="49" charset="0"/>
                <a:cs typeface="Courier New" pitchFamily="49" charset="0"/>
              </a:rPr>
              <a:t>xlim</a:t>
            </a:r>
            <a:r>
              <a:rPr lang="en-US" sz="1200" dirty="0" smtClean="0">
                <a:latin typeface="Courier New" pitchFamily="49" charset="0"/>
                <a:cs typeface="Courier New" pitchFamily="49" charset="0"/>
              </a:rPr>
              <a:t>=c(5,12), 	main="All ITGB2 GEP", </a:t>
            </a:r>
            <a:r>
              <a:rPr lang="en-US" sz="1200" dirty="0" err="1" smtClean="0">
                <a:latin typeface="Courier New" pitchFamily="49" charset="0"/>
                <a:cs typeface="Courier New" pitchFamily="49" charset="0"/>
              </a:rPr>
              <a:t>xlab</a:t>
            </a:r>
            <a:r>
              <a:rPr lang="en-US" sz="1200" dirty="0" smtClean="0">
                <a:latin typeface="Courier New" pitchFamily="49" charset="0"/>
                <a:cs typeface="Courier New" pitchFamily="49" charset="0"/>
              </a:rPr>
              <a:t>="GEP")</a:t>
            </a:r>
            <a:endParaRPr lang="en-US" sz="1200" dirty="0">
              <a:latin typeface="Courier New" pitchFamily="49" charset="0"/>
              <a:cs typeface="Courier New" pitchFamily="49" charset="0"/>
            </a:endParaRPr>
          </a:p>
        </p:txBody>
      </p:sp>
      <p:pic>
        <p:nvPicPr>
          <p:cNvPr id="1027" name="Picture 3"/>
          <p:cNvPicPr>
            <a:picLocks noChangeAspect="1" noChangeArrowheads="1"/>
          </p:cNvPicPr>
          <p:nvPr/>
        </p:nvPicPr>
        <p:blipFill>
          <a:blip r:embed="rId3" cstate="print"/>
          <a:srcRect/>
          <a:stretch>
            <a:fillRect/>
          </a:stretch>
        </p:blipFill>
        <p:spPr bwMode="auto">
          <a:xfrm>
            <a:off x="6156176" y="3861048"/>
            <a:ext cx="2419350" cy="2409825"/>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04800" y="1524000"/>
            <a:ext cx="7951787" cy="5334000"/>
          </a:xfrm>
          <a:solidFill>
            <a:schemeClr val="bg1"/>
          </a:solidFill>
        </p:spPr>
        <p:txBody>
          <a:bodyPr/>
          <a:lstStyle/>
          <a:p>
            <a:r>
              <a:rPr lang="en-US" sz="1600" dirty="0" smtClean="0"/>
              <a:t>The tranSMART platform is an open-source, community-driven knowledge management platform for translational medicine</a:t>
            </a:r>
          </a:p>
          <a:p>
            <a:pPr lvl="1"/>
            <a:r>
              <a:rPr lang="en-US" sz="1400" dirty="0" smtClean="0"/>
              <a:t>Originally developed by scientists at Johnson &amp; Johnson and Recombinant Data Corporation in 2009 and released as an open-source software platform in 2012</a:t>
            </a:r>
          </a:p>
          <a:p>
            <a:pPr lvl="1"/>
            <a:r>
              <a:rPr lang="en-US" sz="1400" dirty="0" smtClean="0"/>
              <a:t>Collaboratively developed by more than 100 computer scientists from more than 20 organizations from around the world.</a:t>
            </a:r>
          </a:p>
          <a:p>
            <a:pPr lvl="1"/>
            <a:r>
              <a:rPr lang="en-US" sz="1400" dirty="0" smtClean="0"/>
              <a:t>Managed by the tranSMART Foundation, a non-profit organization</a:t>
            </a:r>
          </a:p>
          <a:p>
            <a:r>
              <a:rPr lang="en-US" sz="1600" dirty="0" smtClean="0"/>
              <a:t> tranSMART platform is a single, integrated analytics and data-sharing platform for clinical and translational research that is open to every scientist around the globe</a:t>
            </a:r>
          </a:p>
          <a:p>
            <a:r>
              <a:rPr lang="en-US" sz="1600" dirty="0" smtClean="0"/>
              <a:t>tranSMART is supporting multiple data types</a:t>
            </a:r>
          </a:p>
          <a:p>
            <a:endParaRPr lang="en-US" sz="1600" dirty="0" smtClean="0"/>
          </a:p>
          <a:p>
            <a:endParaRPr lang="en-US" sz="1600" dirty="0" smtClean="0"/>
          </a:p>
          <a:p>
            <a:endParaRPr lang="en-US" sz="1600" dirty="0" smtClean="0"/>
          </a:p>
          <a:p>
            <a:endParaRPr lang="en-US" sz="1600" dirty="0" smtClean="0"/>
          </a:p>
          <a:p>
            <a:r>
              <a:rPr lang="en-US" sz="1600" dirty="0" smtClean="0"/>
              <a:t>The platform has been downloaded by more than 150 academic, industrial, governmental, and private research organizations, as well as by key vendors and suppliers</a:t>
            </a:r>
          </a:p>
        </p:txBody>
      </p:sp>
      <p:sp>
        <p:nvSpPr>
          <p:cNvPr id="4" name="TextBox 3"/>
          <p:cNvSpPr txBox="1"/>
          <p:nvPr/>
        </p:nvSpPr>
        <p:spPr>
          <a:xfrm>
            <a:off x="3886200" y="4545449"/>
            <a:ext cx="3074881" cy="954107"/>
          </a:xfrm>
          <a:prstGeom prst="rect">
            <a:avLst/>
          </a:prstGeom>
          <a:noFill/>
        </p:spPr>
        <p:txBody>
          <a:bodyPr wrap="none" rtlCol="0">
            <a:spAutoFit/>
          </a:bodyPr>
          <a:lstStyle/>
          <a:p>
            <a:pPr lvl="1"/>
            <a:r>
              <a:rPr lang="en-US" sz="1400" dirty="0" smtClean="0"/>
              <a:t>Small genomic variants (VCF) </a:t>
            </a:r>
          </a:p>
          <a:p>
            <a:pPr lvl="1"/>
            <a:r>
              <a:rPr lang="en-US" sz="1400" dirty="0" smtClean="0"/>
              <a:t>aCGH</a:t>
            </a:r>
          </a:p>
          <a:p>
            <a:pPr lvl="1"/>
            <a:r>
              <a:rPr lang="en-US" sz="1400" dirty="0" smtClean="0"/>
              <a:t>Proteomics</a:t>
            </a:r>
          </a:p>
          <a:p>
            <a:pPr lvl="1"/>
            <a:r>
              <a:rPr lang="en-US" sz="1400" dirty="0" smtClean="0"/>
              <a:t>Metabolomics	 </a:t>
            </a:r>
          </a:p>
        </p:txBody>
      </p:sp>
      <p:sp>
        <p:nvSpPr>
          <p:cNvPr id="5" name="TextBox 4"/>
          <p:cNvSpPr txBox="1"/>
          <p:nvPr/>
        </p:nvSpPr>
        <p:spPr>
          <a:xfrm>
            <a:off x="533400" y="4545449"/>
            <a:ext cx="3877985" cy="1169551"/>
          </a:xfrm>
          <a:prstGeom prst="rect">
            <a:avLst/>
          </a:prstGeom>
          <a:noFill/>
        </p:spPr>
        <p:txBody>
          <a:bodyPr wrap="none" rtlCol="0">
            <a:spAutoFit/>
          </a:bodyPr>
          <a:lstStyle/>
          <a:p>
            <a:pPr lvl="1"/>
            <a:r>
              <a:rPr lang="en-US" sz="1400" dirty="0" smtClean="0"/>
              <a:t>Clinical data</a:t>
            </a:r>
          </a:p>
          <a:p>
            <a:pPr lvl="1"/>
            <a:r>
              <a:rPr lang="en-US" sz="1400" dirty="0" smtClean="0"/>
              <a:t>Gene expression data</a:t>
            </a:r>
          </a:p>
          <a:p>
            <a:pPr lvl="1"/>
            <a:r>
              <a:rPr lang="en-US" sz="1400" dirty="0" smtClean="0"/>
              <a:t>RNAseq</a:t>
            </a:r>
          </a:p>
          <a:p>
            <a:pPr lvl="1"/>
            <a:r>
              <a:rPr lang="en-US" sz="1400" dirty="0" err="1" smtClean="0"/>
              <a:t>miRNA</a:t>
            </a:r>
            <a:r>
              <a:rPr lang="en-US" sz="1400" dirty="0" smtClean="0"/>
              <a:t> (qPCR and Sequence based)	</a:t>
            </a:r>
          </a:p>
          <a:p>
            <a:pPr lvl="1"/>
            <a:r>
              <a:rPr lang="en-US" sz="1400"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401" name="Picture 49"/>
          <p:cNvPicPr>
            <a:picLocks noChangeAspect="1" noChangeArrowheads="1"/>
          </p:cNvPicPr>
          <p:nvPr/>
        </p:nvPicPr>
        <p:blipFill>
          <a:blip r:embed="rId3" cstate="print"/>
          <a:srcRect/>
          <a:stretch>
            <a:fillRect/>
          </a:stretch>
        </p:blipFill>
        <p:spPr bwMode="auto">
          <a:xfrm>
            <a:off x="4788024" y="3657600"/>
            <a:ext cx="926976" cy="926976"/>
          </a:xfrm>
          <a:prstGeom prst="rect">
            <a:avLst/>
          </a:prstGeom>
          <a:noFill/>
          <a:ln w="9525">
            <a:noFill/>
            <a:miter lim="800000"/>
            <a:headEnd/>
            <a:tailEnd/>
          </a:ln>
        </p:spPr>
      </p:pic>
      <p:pic>
        <p:nvPicPr>
          <p:cNvPr id="100362" name="Picture 10"/>
          <p:cNvPicPr>
            <a:picLocks noChangeAspect="1" noChangeArrowheads="1"/>
          </p:cNvPicPr>
          <p:nvPr/>
        </p:nvPicPr>
        <p:blipFill>
          <a:blip r:embed="rId4" cstate="print"/>
          <a:srcRect/>
          <a:stretch>
            <a:fillRect/>
          </a:stretch>
        </p:blipFill>
        <p:spPr bwMode="auto">
          <a:xfrm>
            <a:off x="228600" y="28956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err="1" smtClean="0"/>
              <a:t>tranSMART</a:t>
            </a:r>
            <a:r>
              <a:rPr lang="en-US" dirty="0" smtClean="0"/>
              <a:t> COMMUNITY</a:t>
            </a:r>
            <a:endParaRPr lang="en-US" dirty="0"/>
          </a:p>
        </p:txBody>
      </p:sp>
      <p:sp>
        <p:nvSpPr>
          <p:cNvPr id="6" name="TextBox 5"/>
          <p:cNvSpPr txBox="1"/>
          <p:nvPr/>
        </p:nvSpPr>
        <p:spPr>
          <a:xfrm>
            <a:off x="5640708" y="6504801"/>
            <a:ext cx="3427092" cy="276999"/>
          </a:xfrm>
          <a:prstGeom prst="rect">
            <a:avLst/>
          </a:prstGeom>
          <a:noFill/>
        </p:spPr>
        <p:txBody>
          <a:bodyPr wrap="none" rtlCol="0">
            <a:spAutoFit/>
          </a:bodyPr>
          <a:lstStyle/>
          <a:p>
            <a:r>
              <a:rPr lang="en-US" sz="1200" dirty="0" smtClean="0"/>
              <a:t>Group photo from </a:t>
            </a:r>
            <a:r>
              <a:rPr lang="en-US" sz="1200" dirty="0" smtClean="0">
                <a:hlinkClick r:id="rId5"/>
              </a:rPr>
              <a:t>www.transmartfoundation.org</a:t>
            </a:r>
            <a:endParaRPr lang="en-US" sz="1200" dirty="0"/>
          </a:p>
        </p:txBody>
      </p:sp>
      <p:pic>
        <p:nvPicPr>
          <p:cNvPr id="100357" name="Picture 5"/>
          <p:cNvPicPr>
            <a:picLocks noChangeAspect="1" noChangeArrowheads="1"/>
          </p:cNvPicPr>
          <p:nvPr/>
        </p:nvPicPr>
        <p:blipFill>
          <a:blip r:embed="rId6" cstate="print"/>
          <a:srcRect/>
          <a:stretch>
            <a:fillRect/>
          </a:stretch>
        </p:blipFill>
        <p:spPr bwMode="auto">
          <a:xfrm>
            <a:off x="6172200" y="2514600"/>
            <a:ext cx="773526" cy="609600"/>
          </a:xfrm>
          <a:prstGeom prst="rect">
            <a:avLst/>
          </a:prstGeom>
          <a:noFill/>
          <a:ln w="9525">
            <a:noFill/>
            <a:miter lim="800000"/>
            <a:headEnd/>
            <a:tailEnd/>
          </a:ln>
        </p:spPr>
      </p:pic>
      <p:pic>
        <p:nvPicPr>
          <p:cNvPr id="100359" name="Picture 7" descr="Portail Assistance Publique-Hôpitaux de Paris"/>
          <p:cNvPicPr>
            <a:picLocks noChangeAspect="1" noChangeArrowheads="1"/>
          </p:cNvPicPr>
          <p:nvPr/>
        </p:nvPicPr>
        <p:blipFill>
          <a:blip r:embed="rId7" cstate="print"/>
          <a:srcRect/>
          <a:stretch>
            <a:fillRect/>
          </a:stretch>
        </p:blipFill>
        <p:spPr bwMode="auto">
          <a:xfrm>
            <a:off x="1295400" y="3124201"/>
            <a:ext cx="1638300" cy="317630"/>
          </a:xfrm>
          <a:prstGeom prst="rect">
            <a:avLst/>
          </a:prstGeom>
          <a:noFill/>
        </p:spPr>
      </p:pic>
      <p:pic>
        <p:nvPicPr>
          <p:cNvPr id="100364" name="Picture 12" descr="Home"/>
          <p:cNvPicPr>
            <a:picLocks noChangeAspect="1" noChangeArrowheads="1"/>
          </p:cNvPicPr>
          <p:nvPr/>
        </p:nvPicPr>
        <p:blipFill>
          <a:blip r:embed="rId8" cstate="print"/>
          <a:srcRect/>
          <a:stretch>
            <a:fillRect/>
          </a:stretch>
        </p:blipFill>
        <p:spPr bwMode="auto">
          <a:xfrm>
            <a:off x="1447800" y="3581400"/>
            <a:ext cx="1219200" cy="304800"/>
          </a:xfrm>
          <a:prstGeom prst="rect">
            <a:avLst/>
          </a:prstGeom>
          <a:noFill/>
        </p:spPr>
      </p:pic>
      <p:pic>
        <p:nvPicPr>
          <p:cNvPr id="15" name="Picture 4" descr="eTRIKS"/>
          <p:cNvPicPr>
            <a:picLocks noChangeAspect="1" noChangeArrowheads="1"/>
          </p:cNvPicPr>
          <p:nvPr/>
        </p:nvPicPr>
        <p:blipFill>
          <a:blip r:embed="rId9" cstate="print"/>
          <a:srcRect/>
          <a:stretch>
            <a:fillRect/>
          </a:stretch>
        </p:blipFill>
        <p:spPr bwMode="auto">
          <a:xfrm>
            <a:off x="1219200" y="2362200"/>
            <a:ext cx="1394549" cy="381000"/>
          </a:xfrm>
          <a:prstGeom prst="rect">
            <a:avLst/>
          </a:prstGeom>
          <a:noFill/>
          <a:ln w="9525">
            <a:noFill/>
            <a:miter lim="800000"/>
            <a:headEnd/>
            <a:tailEnd/>
          </a:ln>
        </p:spPr>
      </p:pic>
      <p:pic>
        <p:nvPicPr>
          <p:cNvPr id="100366" name="Picture 14" descr="http://www.shwebizonline.com/c/eucall/images/eucall/logo_employer/EFPIAEuropeanFederationofPharmaceuticalI_4C55/EFPIA_European_Federation_of_Pharmaceutical_Industry_Associations.jpg"/>
          <p:cNvPicPr>
            <a:picLocks noChangeAspect="1" noChangeArrowheads="1"/>
          </p:cNvPicPr>
          <p:nvPr/>
        </p:nvPicPr>
        <p:blipFill>
          <a:blip r:embed="rId10" cstate="print"/>
          <a:srcRect/>
          <a:stretch>
            <a:fillRect/>
          </a:stretch>
        </p:blipFill>
        <p:spPr bwMode="auto">
          <a:xfrm>
            <a:off x="152400" y="2438400"/>
            <a:ext cx="966665" cy="416574"/>
          </a:xfrm>
          <a:prstGeom prst="rect">
            <a:avLst/>
          </a:prstGeom>
          <a:noFill/>
        </p:spPr>
      </p:pic>
      <p:pic>
        <p:nvPicPr>
          <p:cNvPr id="100369" name="Picture 17"/>
          <p:cNvPicPr>
            <a:picLocks noChangeAspect="1" noChangeArrowheads="1"/>
          </p:cNvPicPr>
          <p:nvPr/>
        </p:nvPicPr>
        <p:blipFill>
          <a:blip r:embed="rId11" cstate="print"/>
          <a:srcRect/>
          <a:stretch>
            <a:fillRect/>
          </a:stretch>
        </p:blipFill>
        <p:spPr bwMode="auto">
          <a:xfrm>
            <a:off x="1371600" y="1524000"/>
            <a:ext cx="981559" cy="609600"/>
          </a:xfrm>
          <a:prstGeom prst="rect">
            <a:avLst/>
          </a:prstGeom>
          <a:noFill/>
          <a:ln w="9525">
            <a:noFill/>
            <a:miter lim="800000"/>
            <a:headEnd/>
            <a:tailEnd/>
          </a:ln>
        </p:spPr>
      </p:pic>
      <p:pic>
        <p:nvPicPr>
          <p:cNvPr id="100370" name="Picture 18"/>
          <p:cNvPicPr>
            <a:picLocks noChangeAspect="1" noChangeArrowheads="1"/>
          </p:cNvPicPr>
          <p:nvPr/>
        </p:nvPicPr>
        <p:blipFill>
          <a:blip r:embed="rId12" cstate="print"/>
          <a:srcRect/>
          <a:stretch>
            <a:fillRect/>
          </a:stretch>
        </p:blipFill>
        <p:spPr bwMode="auto">
          <a:xfrm>
            <a:off x="4114800" y="3810000"/>
            <a:ext cx="533400" cy="533400"/>
          </a:xfrm>
          <a:prstGeom prst="rect">
            <a:avLst/>
          </a:prstGeom>
          <a:noFill/>
          <a:ln w="9525">
            <a:noFill/>
            <a:miter lim="800000"/>
            <a:headEnd/>
            <a:tailEnd/>
          </a:ln>
        </p:spPr>
      </p:pic>
      <p:pic>
        <p:nvPicPr>
          <p:cNvPr id="20" name="Afbeelding 3" descr="TheHyve_logo_standard_transparent.png"/>
          <p:cNvPicPr>
            <a:picLocks noChangeAspect="1"/>
          </p:cNvPicPr>
          <p:nvPr/>
        </p:nvPicPr>
        <p:blipFill>
          <a:blip r:embed="rId13" cstate="print"/>
          <a:stretch>
            <a:fillRect/>
          </a:stretch>
        </p:blipFill>
        <p:spPr>
          <a:xfrm>
            <a:off x="3886200" y="3429000"/>
            <a:ext cx="1340127" cy="472060"/>
          </a:xfrm>
          <a:prstGeom prst="rect">
            <a:avLst/>
          </a:prstGeom>
        </p:spPr>
      </p:pic>
      <p:pic>
        <p:nvPicPr>
          <p:cNvPr id="100372" name="Picture 20" descr="Millennium: The Takeda Oncology Company logo"/>
          <p:cNvPicPr>
            <a:picLocks noChangeAspect="1" noChangeArrowheads="1"/>
          </p:cNvPicPr>
          <p:nvPr/>
        </p:nvPicPr>
        <p:blipFill>
          <a:blip r:embed="rId14" cstate="print"/>
          <a:srcRect/>
          <a:stretch>
            <a:fillRect/>
          </a:stretch>
        </p:blipFill>
        <p:spPr bwMode="auto">
          <a:xfrm>
            <a:off x="6391275" y="1600200"/>
            <a:ext cx="1457325" cy="485775"/>
          </a:xfrm>
          <a:prstGeom prst="rect">
            <a:avLst/>
          </a:prstGeom>
          <a:noFill/>
        </p:spPr>
      </p:pic>
      <p:pic>
        <p:nvPicPr>
          <p:cNvPr id="100374" name="Picture 22" descr="http://thebigredbiotechblog.typepad.com/.a/6a0120a77f675b970b015390efd04e970b-pi"/>
          <p:cNvPicPr>
            <a:picLocks noChangeAspect="1" noChangeArrowheads="1"/>
          </p:cNvPicPr>
          <p:nvPr/>
        </p:nvPicPr>
        <p:blipFill>
          <a:blip r:embed="rId15" cstate="print"/>
          <a:srcRect/>
          <a:stretch>
            <a:fillRect/>
          </a:stretch>
        </p:blipFill>
        <p:spPr bwMode="auto">
          <a:xfrm>
            <a:off x="8001000" y="1676400"/>
            <a:ext cx="682337" cy="228600"/>
          </a:xfrm>
          <a:prstGeom prst="rect">
            <a:avLst/>
          </a:prstGeom>
          <a:noFill/>
        </p:spPr>
      </p:pic>
      <p:pic>
        <p:nvPicPr>
          <p:cNvPr id="100377" name="Picture 25"/>
          <p:cNvPicPr>
            <a:picLocks noChangeAspect="1" noChangeArrowheads="1"/>
          </p:cNvPicPr>
          <p:nvPr/>
        </p:nvPicPr>
        <p:blipFill>
          <a:blip r:embed="rId16" cstate="print"/>
          <a:srcRect/>
          <a:stretch>
            <a:fillRect/>
          </a:stretch>
        </p:blipFill>
        <p:spPr bwMode="auto">
          <a:xfrm>
            <a:off x="5360650" y="1981200"/>
            <a:ext cx="963950" cy="600075"/>
          </a:xfrm>
          <a:prstGeom prst="rect">
            <a:avLst/>
          </a:prstGeom>
          <a:noFill/>
          <a:ln w="9525">
            <a:noFill/>
            <a:miter lim="800000"/>
            <a:headEnd/>
            <a:tailEnd/>
          </a:ln>
        </p:spPr>
      </p:pic>
      <p:pic>
        <p:nvPicPr>
          <p:cNvPr id="100379" name="Picture 27" descr="http://1mind4research.org/sites/1mind4research.org/themes/onemind_p2/images/logo.png"/>
          <p:cNvPicPr>
            <a:picLocks noChangeAspect="1" noChangeArrowheads="1"/>
          </p:cNvPicPr>
          <p:nvPr/>
        </p:nvPicPr>
        <p:blipFill>
          <a:blip r:embed="rId17" cstate="print"/>
          <a:srcRect r="24324"/>
          <a:stretch>
            <a:fillRect/>
          </a:stretch>
        </p:blipFill>
        <p:spPr bwMode="auto">
          <a:xfrm>
            <a:off x="2438400" y="1752600"/>
            <a:ext cx="792891" cy="533400"/>
          </a:xfrm>
          <a:prstGeom prst="rect">
            <a:avLst/>
          </a:prstGeom>
          <a:noFill/>
        </p:spPr>
      </p:pic>
      <p:pic>
        <p:nvPicPr>
          <p:cNvPr id="100381" name="Picture 29" descr="http://www.gnshealthcare.com/wp-content/uploads/2013/03/Orion_Bionetworks_logo.png"/>
          <p:cNvPicPr>
            <a:picLocks noChangeAspect="1" noChangeArrowheads="1"/>
          </p:cNvPicPr>
          <p:nvPr/>
        </p:nvPicPr>
        <p:blipFill>
          <a:blip r:embed="rId18" cstate="print"/>
          <a:srcRect/>
          <a:stretch>
            <a:fillRect/>
          </a:stretch>
        </p:blipFill>
        <p:spPr bwMode="auto">
          <a:xfrm>
            <a:off x="3276600" y="2209800"/>
            <a:ext cx="1204912" cy="304800"/>
          </a:xfrm>
          <a:prstGeom prst="rect">
            <a:avLst/>
          </a:prstGeom>
          <a:noFill/>
        </p:spPr>
      </p:pic>
      <p:pic>
        <p:nvPicPr>
          <p:cNvPr id="100383" name="Picture 31" descr="Accelerated Cure Project logo"/>
          <p:cNvPicPr>
            <a:picLocks noChangeAspect="1" noChangeArrowheads="1"/>
          </p:cNvPicPr>
          <p:nvPr/>
        </p:nvPicPr>
        <p:blipFill>
          <a:blip r:embed="rId19" cstate="print"/>
          <a:srcRect/>
          <a:stretch>
            <a:fillRect/>
          </a:stretch>
        </p:blipFill>
        <p:spPr bwMode="auto">
          <a:xfrm>
            <a:off x="3200400" y="1371600"/>
            <a:ext cx="614766" cy="609600"/>
          </a:xfrm>
          <a:prstGeom prst="rect">
            <a:avLst/>
          </a:prstGeom>
          <a:noFill/>
        </p:spPr>
      </p:pic>
      <p:pic>
        <p:nvPicPr>
          <p:cNvPr id="100385" name="Picture 33" descr="European Medical Information Framework "/>
          <p:cNvPicPr>
            <a:picLocks noChangeAspect="1" noChangeArrowheads="1"/>
          </p:cNvPicPr>
          <p:nvPr/>
        </p:nvPicPr>
        <p:blipFill>
          <a:blip r:embed="rId20" cstate="print"/>
          <a:srcRect/>
          <a:stretch>
            <a:fillRect/>
          </a:stretch>
        </p:blipFill>
        <p:spPr bwMode="auto">
          <a:xfrm>
            <a:off x="533400" y="1676400"/>
            <a:ext cx="627529" cy="533400"/>
          </a:xfrm>
          <a:prstGeom prst="rect">
            <a:avLst/>
          </a:prstGeom>
          <a:noFill/>
        </p:spPr>
      </p:pic>
      <p:pic>
        <p:nvPicPr>
          <p:cNvPr id="100387" name="Picture 35" descr="Janssen"/>
          <p:cNvPicPr>
            <a:picLocks noChangeAspect="1" noChangeArrowheads="1"/>
          </p:cNvPicPr>
          <p:nvPr/>
        </p:nvPicPr>
        <p:blipFill>
          <a:blip r:embed="rId21" cstate="print"/>
          <a:srcRect r="50249"/>
          <a:stretch>
            <a:fillRect/>
          </a:stretch>
        </p:blipFill>
        <p:spPr bwMode="auto">
          <a:xfrm>
            <a:off x="7010400" y="2362200"/>
            <a:ext cx="927342" cy="381000"/>
          </a:xfrm>
          <a:prstGeom prst="rect">
            <a:avLst/>
          </a:prstGeom>
          <a:noFill/>
        </p:spPr>
      </p:pic>
      <p:pic>
        <p:nvPicPr>
          <p:cNvPr id="100390" name="Picture 38"/>
          <p:cNvPicPr>
            <a:picLocks noChangeAspect="1" noChangeArrowheads="1"/>
          </p:cNvPicPr>
          <p:nvPr/>
        </p:nvPicPr>
        <p:blipFill>
          <a:blip r:embed="rId22" cstate="print"/>
          <a:srcRect/>
          <a:stretch>
            <a:fillRect/>
          </a:stretch>
        </p:blipFill>
        <p:spPr bwMode="auto">
          <a:xfrm>
            <a:off x="8001000" y="2057400"/>
            <a:ext cx="651294" cy="457200"/>
          </a:xfrm>
          <a:prstGeom prst="rect">
            <a:avLst/>
          </a:prstGeom>
          <a:noFill/>
          <a:ln w="9525">
            <a:noFill/>
            <a:miter lim="800000"/>
            <a:headEnd/>
            <a:tailEnd/>
          </a:ln>
        </p:spPr>
      </p:pic>
      <p:pic>
        <p:nvPicPr>
          <p:cNvPr id="100393" name="Picture 41"/>
          <p:cNvPicPr>
            <a:picLocks noChangeAspect="1" noChangeArrowheads="1"/>
          </p:cNvPicPr>
          <p:nvPr/>
        </p:nvPicPr>
        <p:blipFill>
          <a:blip r:embed="rId23" cstate="print"/>
          <a:srcRect/>
          <a:stretch>
            <a:fillRect/>
          </a:stretch>
        </p:blipFill>
        <p:spPr bwMode="auto">
          <a:xfrm>
            <a:off x="2971800" y="3581400"/>
            <a:ext cx="727364" cy="533400"/>
          </a:xfrm>
          <a:prstGeom prst="rect">
            <a:avLst/>
          </a:prstGeom>
          <a:noFill/>
          <a:ln w="9525">
            <a:noFill/>
            <a:miter lim="800000"/>
            <a:headEnd/>
            <a:tailEnd/>
          </a:ln>
        </p:spPr>
      </p:pic>
      <p:pic>
        <p:nvPicPr>
          <p:cNvPr id="100396" name="Picture 44" descr="Johns Hopkins Medicine"/>
          <p:cNvPicPr>
            <a:picLocks noChangeAspect="1" noChangeArrowheads="1"/>
          </p:cNvPicPr>
          <p:nvPr/>
        </p:nvPicPr>
        <p:blipFill>
          <a:blip r:embed="rId24" cstate="print"/>
          <a:srcRect/>
          <a:stretch>
            <a:fillRect/>
          </a:stretch>
        </p:blipFill>
        <p:spPr bwMode="auto">
          <a:xfrm>
            <a:off x="1066800" y="3962400"/>
            <a:ext cx="1685925" cy="413529"/>
          </a:xfrm>
          <a:prstGeom prst="rect">
            <a:avLst/>
          </a:prstGeom>
          <a:noFill/>
        </p:spPr>
      </p:pic>
      <p:pic>
        <p:nvPicPr>
          <p:cNvPr id="100398" name="Picture 46" descr="Recombinant By Deloitte"/>
          <p:cNvPicPr>
            <a:picLocks noChangeAspect="1" noChangeArrowheads="1"/>
          </p:cNvPicPr>
          <p:nvPr/>
        </p:nvPicPr>
        <p:blipFill>
          <a:blip r:embed="rId25" cstate="print"/>
          <a:srcRect/>
          <a:stretch>
            <a:fillRect/>
          </a:stretch>
        </p:blipFill>
        <p:spPr bwMode="auto">
          <a:xfrm>
            <a:off x="5486400" y="3429000"/>
            <a:ext cx="1143000" cy="342900"/>
          </a:xfrm>
          <a:prstGeom prst="rect">
            <a:avLst/>
          </a:prstGeom>
          <a:noFill/>
        </p:spPr>
      </p:pic>
      <p:pic>
        <p:nvPicPr>
          <p:cNvPr id="100402" name="Picture 50"/>
          <p:cNvPicPr>
            <a:picLocks noChangeAspect="1" noChangeArrowheads="1"/>
          </p:cNvPicPr>
          <p:nvPr/>
        </p:nvPicPr>
        <p:blipFill>
          <a:blip r:embed="rId26" cstate="print"/>
          <a:srcRect/>
          <a:stretch>
            <a:fillRect/>
          </a:stretch>
        </p:blipFill>
        <p:spPr bwMode="auto">
          <a:xfrm>
            <a:off x="152400" y="1371600"/>
            <a:ext cx="648305" cy="304800"/>
          </a:xfrm>
          <a:prstGeom prst="rect">
            <a:avLst/>
          </a:prstGeom>
          <a:noFill/>
          <a:ln w="9525">
            <a:noFill/>
            <a:miter lim="800000"/>
            <a:headEnd/>
            <a:tailEnd/>
          </a:ln>
        </p:spPr>
      </p:pic>
      <p:pic>
        <p:nvPicPr>
          <p:cNvPr id="100405" name="Picture 53"/>
          <p:cNvPicPr>
            <a:picLocks noChangeAspect="1" noChangeArrowheads="1"/>
          </p:cNvPicPr>
          <p:nvPr/>
        </p:nvPicPr>
        <p:blipFill>
          <a:blip r:embed="rId27" cstate="print"/>
          <a:srcRect/>
          <a:stretch>
            <a:fillRect/>
          </a:stretch>
        </p:blipFill>
        <p:spPr bwMode="auto">
          <a:xfrm>
            <a:off x="3962400" y="1600200"/>
            <a:ext cx="981307" cy="457200"/>
          </a:xfrm>
          <a:prstGeom prst="rect">
            <a:avLst/>
          </a:prstGeom>
          <a:noFill/>
          <a:ln w="9525">
            <a:noFill/>
            <a:miter lim="800000"/>
            <a:headEnd/>
            <a:tailEnd/>
          </a:ln>
        </p:spPr>
      </p:pic>
      <p:pic>
        <p:nvPicPr>
          <p:cNvPr id="100406" name="Picture 54"/>
          <p:cNvPicPr>
            <a:picLocks noChangeAspect="1" noChangeArrowheads="1"/>
          </p:cNvPicPr>
          <p:nvPr/>
        </p:nvPicPr>
        <p:blipFill>
          <a:blip r:embed="rId28" cstate="print"/>
          <a:srcRect/>
          <a:stretch>
            <a:fillRect/>
          </a:stretch>
        </p:blipFill>
        <p:spPr bwMode="auto">
          <a:xfrm>
            <a:off x="5029200" y="1524000"/>
            <a:ext cx="1036544" cy="381000"/>
          </a:xfrm>
          <a:prstGeom prst="rect">
            <a:avLst/>
          </a:prstGeom>
          <a:noFill/>
          <a:ln w="9525">
            <a:noFill/>
            <a:miter lim="800000"/>
            <a:headEnd/>
            <a:tailEnd/>
          </a:ln>
        </p:spPr>
      </p:pic>
      <p:pic>
        <p:nvPicPr>
          <p:cNvPr id="100409" name="Picture 57"/>
          <p:cNvPicPr>
            <a:picLocks noChangeAspect="1" noChangeArrowheads="1"/>
          </p:cNvPicPr>
          <p:nvPr/>
        </p:nvPicPr>
        <p:blipFill>
          <a:blip r:embed="rId29" cstate="print"/>
          <a:srcRect/>
          <a:stretch>
            <a:fillRect/>
          </a:stretch>
        </p:blipFill>
        <p:spPr bwMode="auto">
          <a:xfrm>
            <a:off x="7467600" y="2743200"/>
            <a:ext cx="1195388" cy="419489"/>
          </a:xfrm>
          <a:prstGeom prst="rect">
            <a:avLst/>
          </a:prstGeom>
          <a:noFill/>
          <a:ln w="9525">
            <a:noFill/>
            <a:miter lim="800000"/>
            <a:headEnd/>
            <a:tailEnd/>
          </a:ln>
        </p:spPr>
      </p:pic>
      <p:pic>
        <p:nvPicPr>
          <p:cNvPr id="100410" name="Picture 58"/>
          <p:cNvPicPr>
            <a:picLocks noChangeAspect="1" noChangeArrowheads="1"/>
          </p:cNvPicPr>
          <p:nvPr/>
        </p:nvPicPr>
        <p:blipFill>
          <a:blip r:embed="rId30" cstate="print"/>
          <a:srcRect/>
          <a:stretch>
            <a:fillRect/>
          </a:stretch>
        </p:blipFill>
        <p:spPr bwMode="auto">
          <a:xfrm>
            <a:off x="8001000" y="3200400"/>
            <a:ext cx="952500" cy="494567"/>
          </a:xfrm>
          <a:prstGeom prst="rect">
            <a:avLst/>
          </a:prstGeom>
          <a:noFill/>
          <a:ln w="9525">
            <a:noFill/>
            <a:miter lim="800000"/>
            <a:headEnd/>
            <a:tailEnd/>
          </a:ln>
        </p:spPr>
      </p:pic>
      <p:pic>
        <p:nvPicPr>
          <p:cNvPr id="100413" name="Picture 61"/>
          <p:cNvPicPr>
            <a:picLocks noChangeAspect="1" noChangeArrowheads="1"/>
          </p:cNvPicPr>
          <p:nvPr/>
        </p:nvPicPr>
        <p:blipFill>
          <a:blip r:embed="rId31" cstate="print"/>
          <a:srcRect/>
          <a:stretch>
            <a:fillRect/>
          </a:stretch>
        </p:blipFill>
        <p:spPr bwMode="auto">
          <a:xfrm>
            <a:off x="6858000" y="3276600"/>
            <a:ext cx="949262" cy="314325"/>
          </a:xfrm>
          <a:prstGeom prst="rect">
            <a:avLst/>
          </a:prstGeom>
          <a:noFill/>
          <a:ln w="9525">
            <a:noFill/>
            <a:miter lim="800000"/>
            <a:headEnd/>
            <a:tailEnd/>
          </a:ln>
        </p:spPr>
      </p:pic>
      <p:pic>
        <p:nvPicPr>
          <p:cNvPr id="100414" name="Picture 62"/>
          <p:cNvPicPr>
            <a:picLocks noChangeAspect="1" noChangeArrowheads="1"/>
          </p:cNvPicPr>
          <p:nvPr/>
        </p:nvPicPr>
        <p:blipFill>
          <a:blip r:embed="rId32" cstate="print"/>
          <a:srcRect/>
          <a:stretch>
            <a:fillRect/>
          </a:stretch>
        </p:blipFill>
        <p:spPr bwMode="auto">
          <a:xfrm>
            <a:off x="7696200" y="3733800"/>
            <a:ext cx="1209675" cy="560776"/>
          </a:xfrm>
          <a:prstGeom prst="rect">
            <a:avLst/>
          </a:prstGeom>
          <a:noFill/>
          <a:ln w="9525">
            <a:noFill/>
            <a:miter lim="800000"/>
            <a:headEnd/>
            <a:tailEnd/>
          </a:ln>
        </p:spPr>
      </p:pic>
      <p:pic>
        <p:nvPicPr>
          <p:cNvPr id="100416" name="Picture 64" descr="St. Jude Childrens Research Hospital"/>
          <p:cNvPicPr>
            <a:picLocks noChangeAspect="1" noChangeArrowheads="1"/>
          </p:cNvPicPr>
          <p:nvPr/>
        </p:nvPicPr>
        <p:blipFill>
          <a:blip r:embed="rId33" cstate="print"/>
          <a:srcRect/>
          <a:stretch>
            <a:fillRect/>
          </a:stretch>
        </p:blipFill>
        <p:spPr bwMode="auto">
          <a:xfrm>
            <a:off x="152400" y="3657600"/>
            <a:ext cx="990600" cy="469769"/>
          </a:xfrm>
          <a:prstGeom prst="rect">
            <a:avLst/>
          </a:prstGeom>
          <a:noFill/>
        </p:spPr>
      </p:pic>
      <p:pic>
        <p:nvPicPr>
          <p:cNvPr id="100417" name="Picture 65"/>
          <p:cNvPicPr>
            <a:picLocks noChangeAspect="1" noChangeArrowheads="1"/>
          </p:cNvPicPr>
          <p:nvPr/>
        </p:nvPicPr>
        <p:blipFill>
          <a:blip r:embed="rId34" cstate="print"/>
          <a:srcRect/>
          <a:stretch>
            <a:fillRect/>
          </a:stretch>
        </p:blipFill>
        <p:spPr bwMode="auto">
          <a:xfrm>
            <a:off x="6248400" y="3886200"/>
            <a:ext cx="1438275" cy="180975"/>
          </a:xfrm>
          <a:prstGeom prst="rect">
            <a:avLst/>
          </a:prstGeom>
          <a:noFill/>
          <a:ln w="9525">
            <a:noFill/>
            <a:miter lim="800000"/>
            <a:headEnd/>
            <a:tailEnd/>
          </a:ln>
        </p:spPr>
      </p:pic>
      <p:pic>
        <p:nvPicPr>
          <p:cNvPr id="37" name="Picture 4" descr="http://www.etriks.org/wp-content/uploads/2013/03/adoption-and-community-J.Liu_.png"/>
          <p:cNvPicPr>
            <a:picLocks noChangeAspect="1" noChangeArrowheads="1"/>
          </p:cNvPicPr>
          <p:nvPr/>
        </p:nvPicPr>
        <p:blipFill>
          <a:blip r:embed="rId35" cstate="print"/>
          <a:srcRect l="1093" t="5267" r="47513" b="6534"/>
          <a:stretch>
            <a:fillRect/>
          </a:stretch>
        </p:blipFill>
        <p:spPr bwMode="auto">
          <a:xfrm>
            <a:off x="391746" y="4581128"/>
            <a:ext cx="2740094" cy="1679413"/>
          </a:xfrm>
          <a:prstGeom prst="rect">
            <a:avLst/>
          </a:prstGeom>
          <a:noFill/>
        </p:spPr>
      </p:pic>
      <p:pic>
        <p:nvPicPr>
          <p:cNvPr id="38" name="Picture 8" descr="http://ww1.prweb.com/prfiles/2015/01/13/12985897/tranSMART%20Foundation%20logo.jpg"/>
          <p:cNvPicPr>
            <a:picLocks noChangeAspect="1" noChangeArrowheads="1"/>
          </p:cNvPicPr>
          <p:nvPr/>
        </p:nvPicPr>
        <p:blipFill>
          <a:blip r:embed="rId36" cstate="print">
            <a:clrChange>
              <a:clrFrom>
                <a:srgbClr val="FFFFFF"/>
              </a:clrFrom>
              <a:clrTo>
                <a:srgbClr val="FFFFFF">
                  <a:alpha val="0"/>
                </a:srgbClr>
              </a:clrTo>
            </a:clrChange>
          </a:blip>
          <a:srcRect l="10294" t="15279" r="16177" b="13420"/>
          <a:stretch>
            <a:fillRect/>
          </a:stretch>
        </p:blipFill>
        <p:spPr bwMode="auto">
          <a:xfrm>
            <a:off x="3131840" y="2606944"/>
            <a:ext cx="2633435" cy="737362"/>
          </a:xfrm>
          <a:prstGeom prst="rect">
            <a:avLst/>
          </a:prstGeom>
          <a:noFill/>
        </p:spPr>
      </p:pic>
      <p:pic>
        <p:nvPicPr>
          <p:cNvPr id="39" name="Picture 2" descr="tranSMART Foundation 2015 Annual Meeting, Amsterdam"/>
          <p:cNvPicPr>
            <a:picLocks noChangeAspect="1" noChangeArrowheads="1"/>
          </p:cNvPicPr>
          <p:nvPr/>
        </p:nvPicPr>
        <p:blipFill>
          <a:blip r:embed="rId37" cstate="print"/>
          <a:srcRect/>
          <a:stretch>
            <a:fillRect/>
          </a:stretch>
        </p:blipFill>
        <p:spPr bwMode="auto">
          <a:xfrm>
            <a:off x="3203848" y="4509120"/>
            <a:ext cx="5759624" cy="179988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836612"/>
          </a:xfrm>
        </p:spPr>
        <p:txBody>
          <a:bodyPr/>
          <a:lstStyle/>
          <a:p>
            <a:r>
              <a:rPr lang="en-US" dirty="0" err="1" smtClean="0"/>
              <a:t>transSMART</a:t>
            </a:r>
            <a:r>
              <a:rPr lang="en-US" dirty="0" smtClean="0"/>
              <a:t> AIDS ALL STAGES OF TRANSLATIONAL RESEARCH</a:t>
            </a:r>
            <a:endParaRPr lang="en-US" dirty="0"/>
          </a:p>
        </p:txBody>
      </p:sp>
      <p:sp>
        <p:nvSpPr>
          <p:cNvPr id="3" name="Content Placeholder 2"/>
          <p:cNvSpPr>
            <a:spLocks noGrp="1"/>
          </p:cNvSpPr>
          <p:nvPr>
            <p:ph idx="1"/>
          </p:nvPr>
        </p:nvSpPr>
        <p:spPr>
          <a:xfrm>
            <a:off x="735012" y="4760168"/>
            <a:ext cx="3836988" cy="1752600"/>
          </a:xfrm>
        </p:spPr>
        <p:txBody>
          <a:bodyPr/>
          <a:lstStyle/>
          <a:p>
            <a:r>
              <a:rPr lang="en-US" dirty="0" smtClean="0"/>
              <a:t>From Bench: </a:t>
            </a:r>
          </a:p>
          <a:p>
            <a:pPr lvl="1"/>
            <a:r>
              <a:rPr lang="en-US" dirty="0" smtClean="0"/>
              <a:t>Hypothesis generation</a:t>
            </a:r>
          </a:p>
          <a:p>
            <a:pPr lvl="1"/>
            <a:r>
              <a:rPr lang="en-US" dirty="0" smtClean="0"/>
              <a:t>Preclinical data analysis</a:t>
            </a:r>
          </a:p>
        </p:txBody>
      </p:sp>
      <p:sp>
        <p:nvSpPr>
          <p:cNvPr id="6" name="Content Placeholder 2"/>
          <p:cNvSpPr txBox="1">
            <a:spLocks/>
          </p:cNvSpPr>
          <p:nvPr/>
        </p:nvSpPr>
        <p:spPr bwMode="auto">
          <a:xfrm>
            <a:off x="609600" y="1524000"/>
            <a:ext cx="7369175" cy="35036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182880" bIns="0" numCol="1" anchor="t" anchorCtr="0" compatLnSpc="1">
            <a:prstTxWarp prst="textNoShape">
              <a:avLst/>
            </a:prstTxWarp>
          </a:bodyPr>
          <a:lstStyle/>
          <a:p>
            <a:pPr marL="228600" lvl="0" indent="-228600">
              <a:spcBef>
                <a:spcPct val="50000"/>
              </a:spcBef>
              <a:buClr>
                <a:schemeClr val="tx2"/>
              </a:buClr>
              <a:buFontTx/>
              <a:buChar char="•"/>
            </a:pPr>
            <a:r>
              <a:rPr lang="en-US" sz="2400" kern="0" dirty="0" smtClean="0"/>
              <a:t>tranSMART aggregates data from pre-clinical in vitro/in vivo assays to late phase clinical trials, and serves as a true translational platform by spanning all stages of disease research and drug discovery and development</a:t>
            </a:r>
          </a:p>
          <a:p>
            <a:pPr marL="228600" lvl="0" indent="-228600" fontAlgn="base">
              <a:spcBef>
                <a:spcPct val="50000"/>
              </a:spcBef>
              <a:spcAft>
                <a:spcPct val="0"/>
              </a:spcAft>
              <a:buClr>
                <a:schemeClr val="tx2"/>
              </a:buClr>
              <a:buFontTx/>
              <a:buChar char="•"/>
            </a:pPr>
            <a:r>
              <a:rPr lang="en-US" sz="2400" kern="0" dirty="0" smtClean="0"/>
              <a:t>By integrating clinical data and biomarker data, tranSMART enables scientists to derive and test hypothesis easily and quickly</a:t>
            </a:r>
          </a:p>
          <a:p>
            <a:pPr marL="228600" lvl="0" indent="-228600" fontAlgn="base">
              <a:spcBef>
                <a:spcPct val="50000"/>
              </a:spcBef>
              <a:spcAft>
                <a:spcPct val="0"/>
              </a:spcAft>
              <a:buClr>
                <a:schemeClr val="tx2"/>
              </a:buClr>
              <a:buFontTx/>
              <a:buChar char="•"/>
            </a:pPr>
            <a:endParaRPr lang="en-US" sz="2400" kern="0" dirty="0" smtClean="0"/>
          </a:p>
        </p:txBody>
      </p:sp>
      <p:sp>
        <p:nvSpPr>
          <p:cNvPr id="7" name="Content Placeholder 2"/>
          <p:cNvSpPr txBox="1">
            <a:spLocks/>
          </p:cNvSpPr>
          <p:nvPr/>
        </p:nvSpPr>
        <p:spPr bwMode="auto">
          <a:xfrm>
            <a:off x="4724400" y="4760168"/>
            <a:ext cx="4191000" cy="198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182880" bIns="0" numCol="1" anchor="t"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
                <a:schemeClr val="tx2"/>
              </a:buClr>
              <a:buSzTx/>
              <a:buFont typeface="Arial" pitchFamily="34" charset="0"/>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 Bedside:</a:t>
            </a:r>
          </a:p>
          <a:p>
            <a:pPr marL="628650" marR="0" lvl="1" indent="-285750" algn="l" defTabSz="914400" rtl="0" eaLnBrk="1" fontAlgn="base" latinLnBrk="0" hangingPunct="1">
              <a:lnSpc>
                <a:spcPct val="100000"/>
              </a:lnSpc>
              <a:spcBef>
                <a:spcPct val="30000"/>
              </a:spcBef>
              <a:spcAft>
                <a:spcPct val="0"/>
              </a:spcAft>
              <a:buClr>
                <a:schemeClr val="tx2"/>
              </a:buClr>
              <a:buSzTx/>
              <a:buFont typeface="Arial" charset="0"/>
              <a:buChar char="–"/>
              <a:tabLst/>
              <a:defRPr/>
            </a:pPr>
            <a:r>
              <a:rPr kumimoji="0" lang="en-US" sz="2000" b="0" i="0" u="none" strike="noStrike" kern="0" cap="none" spc="0" normalizeH="0" baseline="0" noProof="0" dirty="0" smtClean="0">
                <a:ln>
                  <a:noFill/>
                </a:ln>
                <a:solidFill>
                  <a:schemeClr val="tx1"/>
                </a:solidFill>
                <a:effectLst/>
                <a:uLnTx/>
                <a:uFillTx/>
                <a:latin typeface="+mn-lt"/>
              </a:rPr>
              <a:t>Clinical trial design</a:t>
            </a:r>
          </a:p>
          <a:p>
            <a:pPr marL="628650" marR="0" lvl="1" indent="-285750" algn="l" defTabSz="914400" rtl="0" eaLnBrk="1" fontAlgn="base" latinLnBrk="0" hangingPunct="1">
              <a:lnSpc>
                <a:spcPct val="100000"/>
              </a:lnSpc>
              <a:spcBef>
                <a:spcPct val="30000"/>
              </a:spcBef>
              <a:spcAft>
                <a:spcPct val="0"/>
              </a:spcAft>
              <a:buClr>
                <a:schemeClr val="tx2"/>
              </a:buClr>
              <a:buSzTx/>
              <a:buFont typeface="Arial" charset="0"/>
              <a:buChar char="–"/>
              <a:tabLst/>
              <a:defRPr/>
            </a:pPr>
            <a:r>
              <a:rPr kumimoji="0" lang="en-US" sz="2000" b="0" i="0" u="none" strike="noStrike" kern="0" cap="none" spc="0" normalizeH="0" baseline="0" noProof="0" dirty="0" smtClean="0">
                <a:ln>
                  <a:noFill/>
                </a:ln>
                <a:solidFill>
                  <a:schemeClr val="tx1"/>
                </a:solidFill>
                <a:effectLst/>
                <a:uLnTx/>
                <a:uFillTx/>
                <a:latin typeface="+mn-lt"/>
              </a:rPr>
              <a:t>Efficacy endpoints</a:t>
            </a:r>
          </a:p>
          <a:p>
            <a:pPr marL="628650" marR="0" lvl="1" indent="-285750" algn="l" defTabSz="914400" rtl="0" eaLnBrk="1" fontAlgn="base" latinLnBrk="0" hangingPunct="1">
              <a:lnSpc>
                <a:spcPct val="100000"/>
              </a:lnSpc>
              <a:spcBef>
                <a:spcPct val="30000"/>
              </a:spcBef>
              <a:spcAft>
                <a:spcPct val="0"/>
              </a:spcAft>
              <a:buClr>
                <a:schemeClr val="tx2"/>
              </a:buClr>
              <a:buSzTx/>
              <a:buFont typeface="Arial" charset="0"/>
              <a:buChar char="–"/>
              <a:tabLst/>
              <a:defRPr/>
            </a:pPr>
            <a:r>
              <a:rPr kumimoji="0" lang="en-US" sz="2000" b="0" i="0" u="none" strike="noStrike" kern="0" cap="none" spc="0" normalizeH="0" baseline="0" noProof="0" dirty="0" smtClean="0">
                <a:ln>
                  <a:noFill/>
                </a:ln>
                <a:solidFill>
                  <a:schemeClr val="tx1"/>
                </a:solidFill>
                <a:effectLst/>
                <a:uLnTx/>
                <a:uFillTx/>
                <a:latin typeface="+mn-lt"/>
              </a:rPr>
              <a:t>Evaluating drug functionality</a:t>
            </a:r>
          </a:p>
        </p:txBody>
      </p:sp>
      <p:sp>
        <p:nvSpPr>
          <p:cNvPr id="8" name="Rectangle 7"/>
          <p:cNvSpPr/>
          <p:nvPr/>
        </p:nvSpPr>
        <p:spPr>
          <a:xfrm>
            <a:off x="304800" y="6019800"/>
            <a:ext cx="2057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ARCHITECTURE</a:t>
            </a:r>
            <a:endParaRPr lang="en-US" dirty="0"/>
          </a:p>
        </p:txBody>
      </p:sp>
      <p:pic>
        <p:nvPicPr>
          <p:cNvPr id="4" name="Picture 2" descr="https://wiki.transmartfoundation.org/download/attachments/131125/tranSMART_nTierArchitecture.png?version=1&amp;modificationDate=1361857932000&amp;api=v2"/>
          <p:cNvPicPr>
            <a:picLocks noChangeAspect="1" noChangeArrowheads="1"/>
          </p:cNvPicPr>
          <p:nvPr/>
        </p:nvPicPr>
        <p:blipFill>
          <a:blip r:embed="rId3" cstate="print"/>
          <a:srcRect/>
          <a:stretch>
            <a:fillRect/>
          </a:stretch>
        </p:blipFill>
        <p:spPr bwMode="auto">
          <a:xfrm>
            <a:off x="323528" y="1484784"/>
            <a:ext cx="6919442" cy="4541755"/>
          </a:xfrm>
          <a:prstGeom prst="rect">
            <a:avLst/>
          </a:prstGeom>
          <a:noFill/>
        </p:spPr>
      </p:pic>
      <p:pic>
        <p:nvPicPr>
          <p:cNvPr id="3074" name="Picture 2"/>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7452320" y="1772816"/>
            <a:ext cx="1416862" cy="1080120"/>
          </a:xfrm>
          <a:prstGeom prst="rect">
            <a:avLst/>
          </a:prstGeom>
          <a:noFill/>
          <a:ln w="9525">
            <a:solidFill>
              <a:schemeClr val="accent1"/>
            </a:solidFill>
            <a:miter lim="800000"/>
            <a:headEnd/>
            <a:tailEnd/>
          </a:ln>
        </p:spPr>
      </p:pic>
      <p:sp>
        <p:nvSpPr>
          <p:cNvPr id="6" name="TextBox 5"/>
          <p:cNvSpPr txBox="1"/>
          <p:nvPr/>
        </p:nvSpPr>
        <p:spPr>
          <a:xfrm>
            <a:off x="7452320" y="1412776"/>
            <a:ext cx="1313180" cy="369332"/>
          </a:xfrm>
          <a:prstGeom prst="rect">
            <a:avLst/>
          </a:prstGeom>
          <a:noFill/>
        </p:spPr>
        <p:txBody>
          <a:bodyPr wrap="none" rtlCol="0">
            <a:spAutoFit/>
          </a:bodyPr>
          <a:lstStyle/>
          <a:p>
            <a:r>
              <a:rPr lang="en-US" dirty="0" smtClean="0"/>
              <a:t>R Interface</a:t>
            </a:r>
            <a:endParaRPr lang="en-US" dirty="0"/>
          </a:p>
        </p:txBody>
      </p:sp>
      <p:pic>
        <p:nvPicPr>
          <p:cNvPr id="3075" name="Picture 3"/>
          <p:cNvPicPr>
            <a:picLocks noChangeAspect="1" noChangeArrowheads="1"/>
          </p:cNvPicPr>
          <p:nvPr/>
        </p:nvPicPr>
        <p:blipFill>
          <a:blip r:embed="rId5" cstate="print">
            <a:lum/>
          </a:blip>
          <a:srcRect/>
          <a:stretch>
            <a:fillRect/>
          </a:stretch>
        </p:blipFill>
        <p:spPr bwMode="auto">
          <a:xfrm>
            <a:off x="7452320" y="3212976"/>
            <a:ext cx="1390879" cy="1051769"/>
          </a:xfrm>
          <a:prstGeom prst="rect">
            <a:avLst/>
          </a:prstGeom>
          <a:noFill/>
          <a:ln w="9525">
            <a:solidFill>
              <a:schemeClr val="accent1"/>
            </a:solidFill>
            <a:miter lim="800000"/>
            <a:headEnd/>
            <a:tailEnd/>
          </a:ln>
        </p:spPr>
      </p:pic>
      <p:sp>
        <p:nvSpPr>
          <p:cNvPr id="8" name="TextBox 7"/>
          <p:cNvSpPr txBox="1"/>
          <p:nvPr/>
        </p:nvSpPr>
        <p:spPr>
          <a:xfrm>
            <a:off x="7452320" y="2843644"/>
            <a:ext cx="979755" cy="369332"/>
          </a:xfrm>
          <a:prstGeom prst="rect">
            <a:avLst/>
          </a:prstGeom>
          <a:noFill/>
        </p:spPr>
        <p:txBody>
          <a:bodyPr wrap="none" rtlCol="0">
            <a:spAutoFit/>
          </a:bodyPr>
          <a:lstStyle/>
          <a:p>
            <a:r>
              <a:rPr lang="en-US" dirty="0" err="1" smtClean="0"/>
              <a:t>Spotfire</a:t>
            </a:r>
            <a:endParaRPr lang="en-US" dirty="0"/>
          </a:p>
        </p:txBody>
      </p:sp>
      <p:pic>
        <p:nvPicPr>
          <p:cNvPr id="3076" name="Picture 4"/>
          <p:cNvPicPr>
            <a:picLocks noChangeAspect="1" noChangeArrowheads="1"/>
          </p:cNvPicPr>
          <p:nvPr/>
        </p:nvPicPr>
        <p:blipFill>
          <a:blip r:embed="rId6" cstate="print">
            <a:lum/>
          </a:blip>
          <a:srcRect/>
          <a:stretch>
            <a:fillRect/>
          </a:stretch>
        </p:blipFill>
        <p:spPr bwMode="auto">
          <a:xfrm>
            <a:off x="7452320" y="4653136"/>
            <a:ext cx="1440160" cy="1112652"/>
          </a:xfrm>
          <a:prstGeom prst="rect">
            <a:avLst/>
          </a:prstGeom>
          <a:noFill/>
          <a:ln w="9525">
            <a:solidFill>
              <a:schemeClr val="accent1"/>
            </a:solidFill>
            <a:miter lim="800000"/>
            <a:headEnd/>
            <a:tailEnd/>
          </a:ln>
        </p:spPr>
      </p:pic>
      <p:sp>
        <p:nvSpPr>
          <p:cNvPr id="10" name="TextBox 9"/>
          <p:cNvSpPr txBox="1"/>
          <p:nvPr/>
        </p:nvSpPr>
        <p:spPr>
          <a:xfrm>
            <a:off x="7452320" y="4293096"/>
            <a:ext cx="1197764" cy="369332"/>
          </a:xfrm>
          <a:prstGeom prst="rect">
            <a:avLst/>
          </a:prstGeom>
          <a:noFill/>
        </p:spPr>
        <p:txBody>
          <a:bodyPr wrap="none" rtlCol="0">
            <a:spAutoFit/>
          </a:bodyPr>
          <a:lstStyle/>
          <a:p>
            <a:r>
              <a:rPr lang="en-US" dirty="0" err="1" smtClean="0"/>
              <a:t>MetaCore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575" y="476672"/>
            <a:ext cx="7921625" cy="836612"/>
          </a:xfrm>
        </p:spPr>
        <p:txBody>
          <a:bodyPr/>
          <a:lstStyle/>
          <a:p>
            <a:r>
              <a:rPr lang="en-US" sz="2400" dirty="0" smtClean="0"/>
              <a:t>tranSMART: </a:t>
            </a:r>
            <a:br>
              <a:rPr lang="en-US" sz="2400" dirty="0" smtClean="0"/>
            </a:br>
            <a:r>
              <a:rPr lang="en-US" sz="2400" dirty="0" smtClean="0"/>
              <a:t>A TOOL FOR “WEEKEND SCIENCE” OR ANYTIME!</a:t>
            </a:r>
            <a:endParaRPr lang="en-US" sz="2400" dirty="0"/>
          </a:p>
        </p:txBody>
      </p:sp>
      <p:sp>
        <p:nvSpPr>
          <p:cNvPr id="3" name="Content Placeholder 2"/>
          <p:cNvSpPr>
            <a:spLocks noGrp="1"/>
          </p:cNvSpPr>
          <p:nvPr>
            <p:ph idx="1"/>
          </p:nvPr>
        </p:nvSpPr>
        <p:spPr>
          <a:xfrm>
            <a:off x="917575" y="1522884"/>
            <a:ext cx="5254625" cy="4570412"/>
          </a:xfrm>
        </p:spPr>
        <p:txBody>
          <a:bodyPr/>
          <a:lstStyle/>
          <a:p>
            <a:r>
              <a:rPr lang="en-US" sz="2000" dirty="0" smtClean="0"/>
              <a:t>Oliver Smithies - discovered methods of homologous recombination, the foundation of transgenic and knockout mice</a:t>
            </a:r>
          </a:p>
          <a:p>
            <a:pPr lvl="1"/>
            <a:r>
              <a:rPr lang="en-US" sz="1600" dirty="0" smtClean="0"/>
              <a:t>Weekends are the days when you take risks, you ask the questions that you are too busy to think of during the week, you </a:t>
            </a:r>
            <a:r>
              <a:rPr lang="en-US" sz="1600" i="1" dirty="0" smtClean="0"/>
              <a:t>wonder</a:t>
            </a:r>
          </a:p>
          <a:p>
            <a:pPr lvl="1"/>
            <a:r>
              <a:rPr lang="en-US" sz="1400" dirty="0" smtClean="0"/>
              <a:t>(He is now 90 years old - and still works in the lab 7 days a week…)</a:t>
            </a:r>
          </a:p>
          <a:p>
            <a:pPr lvl="1"/>
            <a:endParaRPr lang="en-US" sz="1600" dirty="0"/>
          </a:p>
          <a:p>
            <a:r>
              <a:rPr lang="en-US" sz="2000" dirty="0" smtClean="0"/>
              <a:t>For the rest of us…</a:t>
            </a:r>
          </a:p>
          <a:p>
            <a:pPr lvl="1"/>
            <a:r>
              <a:rPr lang="en-US" sz="1800" dirty="0" err="1" smtClean="0"/>
              <a:t>tranSMART</a:t>
            </a:r>
            <a:r>
              <a:rPr lang="en-US" sz="1800" dirty="0" smtClean="0"/>
              <a:t> allows a researcher to hypothesize and </a:t>
            </a:r>
            <a:r>
              <a:rPr lang="en-US" sz="1800" i="1" dirty="0" smtClean="0"/>
              <a:t>quickly</a:t>
            </a:r>
            <a:r>
              <a:rPr lang="en-US" sz="1800" dirty="0" smtClean="0"/>
              <a:t>  test these hypotheses using clinical and molecular data</a:t>
            </a:r>
            <a:endParaRPr lang="en-US" sz="1800" dirty="0"/>
          </a:p>
        </p:txBody>
      </p:sp>
      <p:sp>
        <p:nvSpPr>
          <p:cNvPr id="4" name="TextBox 3"/>
          <p:cNvSpPr txBox="1"/>
          <p:nvPr/>
        </p:nvSpPr>
        <p:spPr>
          <a:xfrm>
            <a:off x="6390456" y="4544226"/>
            <a:ext cx="2286000" cy="830997"/>
          </a:xfrm>
          <a:prstGeom prst="rect">
            <a:avLst/>
          </a:prstGeom>
          <a:noFill/>
        </p:spPr>
        <p:txBody>
          <a:bodyPr wrap="square" rtlCol="0">
            <a:spAutoFit/>
          </a:bodyPr>
          <a:lstStyle/>
          <a:p>
            <a:r>
              <a:rPr lang="en-US" sz="1200" b="1" dirty="0" smtClean="0"/>
              <a:t>Oliver Smithies</a:t>
            </a:r>
            <a:r>
              <a:rPr lang="en-US" sz="1200" dirty="0" smtClean="0"/>
              <a:t>, </a:t>
            </a:r>
          </a:p>
          <a:p>
            <a:r>
              <a:rPr lang="en-US" sz="1200" dirty="0" smtClean="0"/>
              <a:t>University of North Carolina</a:t>
            </a:r>
          </a:p>
          <a:p>
            <a:r>
              <a:rPr lang="en-US" sz="1200" dirty="0" smtClean="0">
                <a:hlinkClick r:id="rId3" tooltip="Nobel Prize in Physiology or Medicine"/>
              </a:rPr>
              <a:t>Nobel Prize in Physiology/ Medicine</a:t>
            </a:r>
            <a:r>
              <a:rPr lang="en-US" sz="1200" dirty="0" smtClean="0"/>
              <a:t>, 2007</a:t>
            </a:r>
            <a:endParaRPr lang="en-US" sz="1200" dirty="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06639" y="1556792"/>
            <a:ext cx="2225993" cy="2895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10513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WHAT IS </a:t>
            </a:r>
            <a:r>
              <a:rPr lang="en-US" dirty="0" err="1" smtClean="0"/>
              <a:t>tranSMART</a:t>
            </a:r>
            <a:r>
              <a:rPr lang="en-US" dirty="0" smtClean="0"/>
              <a:t>?</a:t>
            </a:r>
            <a:endParaRPr lang="en-US" dirty="0"/>
          </a:p>
        </p:txBody>
      </p:sp>
      <p:sp>
        <p:nvSpPr>
          <p:cNvPr id="3" name="Content Placeholder 2"/>
          <p:cNvSpPr>
            <a:spLocks noGrp="1"/>
          </p:cNvSpPr>
          <p:nvPr>
            <p:ph idx="1"/>
          </p:nvPr>
        </p:nvSpPr>
        <p:spPr/>
        <p:txBody>
          <a:bodyPr/>
          <a:lstStyle/>
          <a:p>
            <a:r>
              <a:rPr lang="en-US" dirty="0" smtClean="0"/>
              <a:t>Open source innovation</a:t>
            </a:r>
          </a:p>
          <a:p>
            <a:r>
              <a:rPr lang="en-US" dirty="0" smtClean="0"/>
              <a:t>Award winning platform for precompetitive collaboration and private-public partnerships in drug discovery and life sciences</a:t>
            </a:r>
          </a:p>
          <a:p>
            <a:r>
              <a:rPr lang="en-US" dirty="0" smtClean="0"/>
              <a:t>The Standard &amp; Trendsetter in </a:t>
            </a:r>
          </a:p>
          <a:p>
            <a:pPr>
              <a:buNone/>
            </a:pPr>
            <a:r>
              <a:rPr lang="en-US" dirty="0" smtClean="0"/>
              <a:t>	Translational Research </a:t>
            </a:r>
            <a:endParaRPr lang="en-US" dirty="0"/>
          </a:p>
        </p:txBody>
      </p:sp>
      <p:pic>
        <p:nvPicPr>
          <p:cNvPr id="5" name="Picture 2" descr="C:\Documents and Settings\sszalma\Desktop\CPT.JPG"/>
          <p:cNvPicPr>
            <a:picLocks noChangeAspect="1" noChangeArrowheads="1"/>
          </p:cNvPicPr>
          <p:nvPr/>
        </p:nvPicPr>
        <p:blipFill>
          <a:blip r:embed="rId3" cstate="print"/>
          <a:srcRect/>
          <a:stretch>
            <a:fillRect/>
          </a:stretch>
        </p:blipFill>
        <p:spPr bwMode="auto">
          <a:xfrm>
            <a:off x="6324600" y="3276600"/>
            <a:ext cx="2668921" cy="3493860"/>
          </a:xfrm>
          <a:prstGeom prst="rect">
            <a:avLst/>
          </a:prstGeom>
          <a:noFill/>
          <a:ln>
            <a:solidFill>
              <a:schemeClr val="tx2">
                <a:lumMod val="60000"/>
                <a:lumOff val="40000"/>
              </a:schemeClr>
            </a:solidFill>
          </a:ln>
        </p:spPr>
      </p:pic>
      <p:pic>
        <p:nvPicPr>
          <p:cNvPr id="6" name="Picture 2"/>
          <p:cNvPicPr>
            <a:picLocks noChangeAspect="1" noChangeArrowheads="1"/>
          </p:cNvPicPr>
          <p:nvPr/>
        </p:nvPicPr>
        <p:blipFill>
          <a:blip r:embed="rId4" cstate="print"/>
          <a:srcRect/>
          <a:stretch>
            <a:fillRect/>
          </a:stretch>
        </p:blipFill>
        <p:spPr bwMode="auto">
          <a:xfrm>
            <a:off x="7924800" y="152400"/>
            <a:ext cx="1164743" cy="1447800"/>
          </a:xfrm>
          <a:prstGeom prst="rect">
            <a:avLst/>
          </a:prstGeom>
          <a:noFill/>
          <a:ln w="9525">
            <a:noFill/>
            <a:miter lim="800000"/>
            <a:headEnd/>
            <a:tailEnd/>
          </a:ln>
        </p:spPr>
      </p:pic>
      <p:sp>
        <p:nvSpPr>
          <p:cNvPr id="7" name="Rectangle 6"/>
          <p:cNvSpPr/>
          <p:nvPr/>
        </p:nvSpPr>
        <p:spPr bwMode="auto">
          <a:xfrm>
            <a:off x="6186359" y="1586938"/>
            <a:ext cx="1624263" cy="1720516"/>
          </a:xfrm>
          <a:prstGeom prst="rect">
            <a:avLst/>
          </a:prstGeom>
          <a:no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endParaRPr lang="en-US" sz="2400" smtClean="0">
              <a:solidFill>
                <a:srgbClr val="4B4B4B"/>
              </a:solidFill>
            </a:endParaRPr>
          </a:p>
        </p:txBody>
      </p:sp>
      <p:pic>
        <p:nvPicPr>
          <p:cNvPr id="109570" name="Picture 2"/>
          <p:cNvPicPr>
            <a:picLocks noChangeAspect="1" noChangeArrowheads="1"/>
          </p:cNvPicPr>
          <p:nvPr/>
        </p:nvPicPr>
        <p:blipFill>
          <a:blip r:embed="rId5" cstate="print"/>
          <a:srcRect/>
          <a:stretch>
            <a:fillRect/>
          </a:stretch>
        </p:blipFill>
        <p:spPr bwMode="auto">
          <a:xfrm>
            <a:off x="4334307" y="4343400"/>
            <a:ext cx="2625875" cy="2345939"/>
          </a:xfrm>
          <a:prstGeom prst="rect">
            <a:avLst/>
          </a:prstGeom>
          <a:noFill/>
          <a:ln w="9525">
            <a:noFill/>
            <a:miter lim="800000"/>
            <a:headEnd/>
            <a:tailEnd/>
          </a:ln>
        </p:spPr>
      </p:pic>
      <p:sp>
        <p:nvSpPr>
          <p:cNvPr id="14" name="TextBox 13"/>
          <p:cNvSpPr txBox="1"/>
          <p:nvPr/>
        </p:nvSpPr>
        <p:spPr>
          <a:xfrm>
            <a:off x="228600" y="5105400"/>
            <a:ext cx="4038600" cy="954107"/>
          </a:xfrm>
          <a:prstGeom prst="rect">
            <a:avLst/>
          </a:prstGeom>
          <a:noFill/>
        </p:spPr>
        <p:txBody>
          <a:bodyPr wrap="square" rtlCol="0">
            <a:spAutoFit/>
          </a:bodyPr>
          <a:lstStyle/>
          <a:p>
            <a:r>
              <a:rPr lang="en-US" sz="1200" dirty="0" smtClean="0">
                <a:solidFill>
                  <a:srgbClr val="4B4B4B"/>
                </a:solidFill>
              </a:rPr>
              <a:t>E.D. </a:t>
            </a:r>
            <a:r>
              <a:rPr lang="en-US" sz="1200" dirty="0" err="1" smtClean="0">
                <a:solidFill>
                  <a:srgbClr val="4B4B4B"/>
                </a:solidFill>
              </a:rPr>
              <a:t>Perakslis</a:t>
            </a:r>
            <a:r>
              <a:rPr lang="en-US" sz="1200" dirty="0" smtClean="0">
                <a:solidFill>
                  <a:srgbClr val="4B4B4B"/>
                </a:solidFill>
              </a:rPr>
              <a:t>, J. Van Dam, S. </a:t>
            </a:r>
            <a:r>
              <a:rPr lang="en-US" sz="1200" dirty="0" err="1" smtClean="0">
                <a:solidFill>
                  <a:srgbClr val="4B4B4B"/>
                </a:solidFill>
              </a:rPr>
              <a:t>Szalma</a:t>
            </a:r>
            <a:r>
              <a:rPr lang="en-US" sz="1200" dirty="0" smtClean="0">
                <a:solidFill>
                  <a:srgbClr val="4B4B4B"/>
                </a:solidFill>
              </a:rPr>
              <a:t>; </a:t>
            </a:r>
            <a:r>
              <a:rPr lang="en-US" sz="1200" i="1" dirty="0" err="1" smtClean="0">
                <a:solidFill>
                  <a:srgbClr val="4B4B4B"/>
                </a:solidFill>
              </a:rPr>
              <a:t>Clin</a:t>
            </a:r>
            <a:r>
              <a:rPr lang="en-US" sz="1200" i="1" dirty="0" smtClean="0">
                <a:solidFill>
                  <a:srgbClr val="4B4B4B"/>
                </a:solidFill>
              </a:rPr>
              <a:t> </a:t>
            </a:r>
            <a:r>
              <a:rPr lang="en-US" sz="1200" i="1" dirty="0" err="1" smtClean="0">
                <a:solidFill>
                  <a:srgbClr val="4B4B4B"/>
                </a:solidFill>
              </a:rPr>
              <a:t>Pharmacol</a:t>
            </a:r>
            <a:r>
              <a:rPr lang="en-US" sz="1200" i="1" dirty="0" smtClean="0">
                <a:solidFill>
                  <a:srgbClr val="4B4B4B"/>
                </a:solidFill>
              </a:rPr>
              <a:t> </a:t>
            </a:r>
            <a:r>
              <a:rPr lang="en-US" sz="1200" i="1" dirty="0" err="1" smtClean="0">
                <a:solidFill>
                  <a:srgbClr val="4B4B4B"/>
                </a:solidFill>
              </a:rPr>
              <a:t>Ther</a:t>
            </a:r>
            <a:r>
              <a:rPr lang="en-US" sz="1200" i="1" dirty="0" smtClean="0">
                <a:solidFill>
                  <a:srgbClr val="4B4B4B"/>
                </a:solidFill>
              </a:rPr>
              <a:t> 87: 614-616 (2010)</a:t>
            </a:r>
          </a:p>
          <a:p>
            <a:endParaRPr lang="en-US" sz="800" i="1" dirty="0" smtClean="0">
              <a:solidFill>
                <a:srgbClr val="4B4B4B"/>
              </a:solidFill>
            </a:endParaRPr>
          </a:p>
          <a:p>
            <a:r>
              <a:rPr lang="en-US" sz="1200" dirty="0" smtClean="0">
                <a:solidFill>
                  <a:srgbClr val="4B4B4B"/>
                </a:solidFill>
              </a:rPr>
              <a:t>S. </a:t>
            </a:r>
            <a:r>
              <a:rPr lang="en-US" sz="1200" dirty="0" err="1" smtClean="0">
                <a:solidFill>
                  <a:srgbClr val="4B4B4B"/>
                </a:solidFill>
              </a:rPr>
              <a:t>Szalma</a:t>
            </a:r>
            <a:r>
              <a:rPr lang="en-US" sz="1200" dirty="0" smtClean="0">
                <a:solidFill>
                  <a:srgbClr val="4B4B4B"/>
                </a:solidFill>
              </a:rPr>
              <a:t>, V. </a:t>
            </a:r>
            <a:r>
              <a:rPr lang="en-US" sz="1200" dirty="0" err="1" smtClean="0">
                <a:solidFill>
                  <a:srgbClr val="4B4B4B"/>
                </a:solidFill>
              </a:rPr>
              <a:t>Koka</a:t>
            </a:r>
            <a:r>
              <a:rPr lang="en-US" sz="1200" dirty="0" smtClean="0">
                <a:solidFill>
                  <a:srgbClr val="4B4B4B"/>
                </a:solidFill>
              </a:rPr>
              <a:t>, T. Khasanova</a:t>
            </a:r>
            <a:r>
              <a:rPr lang="en-US" sz="1200" dirty="0" smtClean="0">
                <a:solidFill>
                  <a:srgbClr val="FF0000"/>
                </a:solidFill>
              </a:rPr>
              <a:t>, </a:t>
            </a:r>
            <a:r>
              <a:rPr lang="en-US" sz="1200" dirty="0" smtClean="0">
                <a:solidFill>
                  <a:srgbClr val="4B4B4B"/>
                </a:solidFill>
              </a:rPr>
              <a:t>E.D. </a:t>
            </a:r>
            <a:r>
              <a:rPr lang="en-US" sz="1200" dirty="0" err="1" smtClean="0">
                <a:solidFill>
                  <a:srgbClr val="4B4B4B"/>
                </a:solidFill>
              </a:rPr>
              <a:t>Perakslis</a:t>
            </a:r>
            <a:r>
              <a:rPr lang="en-US" sz="1200" dirty="0" smtClean="0">
                <a:solidFill>
                  <a:srgbClr val="4B4B4B"/>
                </a:solidFill>
              </a:rPr>
              <a:t>; </a:t>
            </a:r>
            <a:r>
              <a:rPr lang="en-US" sz="1200" i="1" dirty="0" smtClean="0">
                <a:solidFill>
                  <a:srgbClr val="4B4B4B"/>
                </a:solidFill>
              </a:rPr>
              <a:t>Journal of Translational Medicine, 8:68 (2010)</a:t>
            </a:r>
          </a:p>
        </p:txBody>
      </p:sp>
      <p:pic>
        <p:nvPicPr>
          <p:cNvPr id="4" name="Picture 3"/>
          <p:cNvPicPr>
            <a:picLocks noChangeAspect="1"/>
          </p:cNvPicPr>
          <p:nvPr/>
        </p:nvPicPr>
        <p:blipFill>
          <a:blip r:embed="rId6" cstate="print"/>
          <a:stretch>
            <a:fillRect/>
          </a:stretch>
        </p:blipFill>
        <p:spPr>
          <a:xfrm>
            <a:off x="7924800" y="1676400"/>
            <a:ext cx="1149271" cy="1371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ST_tr_present_080326_v1">
  <a:themeElements>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EST_tr_present_080326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EST_tr_present_080326_v1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EST_tr_present_080326_v1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TEST_tr_present_080326_v1">
  <a:themeElements>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EST_tr_present_080326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EST_tr_present_080326_v1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EST_tr_present_080326_v1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lank">
  <a:themeElements>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r_presentation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presentation_template_05-01-08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r_presentation_template_05-01-08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Default Design">
  <a:themeElements>
    <a:clrScheme name="5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5_Default Design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5_Default Design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5_Default Design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5_Default Design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5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Default Design">
  <a:themeElements>
    <a:clrScheme name="9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9_Default Design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9_Default Design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9_Default Design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9_Default Design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9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ST_tr_present_080326_v1">
  <a:themeElements>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EST_tr_present_080326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EST_tr_present_080326_v1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EST_tr_present_080326_v1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EST_tr_present_080326_v1">
  <a:themeElements>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EST_tr_present_080326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EST_tr_present_080326_v1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EST_tr_present_080326_v1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EST_tr_present_080326_v1">
  <a:themeElements>
    <a:clrScheme name="TEST_tr_present_080326_v1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fontScheme name="TEST_tr_present_080326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EST_tr_present_080326_v1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EST_tr_present_080326_v1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r_presentation_template_05-01-08">
  <a:themeElements>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r_presentation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presentation_template_05-01-08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r_presentation_template_05-01-08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r_presentation_template_05-01-08">
  <a:themeElements>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r_presentation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presentation_template_05-01-08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r_presentation_template_05-01-08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TEST_tr_present_080326_v1">
  <a:themeElements>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EST_tr_present_080326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EST_tr_present_080326_v1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EST_tr_present_080326_v1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blank</Template>
  <TotalTime>44767</TotalTime>
  <Words>1765</Words>
  <Application>Microsoft Office PowerPoint</Application>
  <PresentationFormat>On-screen Show (4:3)</PresentationFormat>
  <Paragraphs>305</Paragraphs>
  <Slides>37</Slides>
  <Notes>30</Notes>
  <HiddenSlides>0</HiddenSlides>
  <MMClips>0</MMClips>
  <ScaleCrop>false</ScaleCrop>
  <HeadingPairs>
    <vt:vector size="4" baseType="variant">
      <vt:variant>
        <vt:lpstr>Theme</vt:lpstr>
      </vt:variant>
      <vt:variant>
        <vt:i4>11</vt:i4>
      </vt:variant>
      <vt:variant>
        <vt:lpstr>Slide Titles</vt:lpstr>
      </vt:variant>
      <vt:variant>
        <vt:i4>37</vt:i4>
      </vt:variant>
    </vt:vector>
  </HeadingPairs>
  <TitlesOfParts>
    <vt:vector size="48" baseType="lpstr">
      <vt:lpstr>TEST_tr_present_080326_v1</vt:lpstr>
      <vt:lpstr>5_Default Design</vt:lpstr>
      <vt:lpstr>12_Default Design</vt:lpstr>
      <vt:lpstr>1_TEST_tr_present_080326_v1</vt:lpstr>
      <vt:lpstr>2_TEST_tr_present_080326_v1</vt:lpstr>
      <vt:lpstr>4_TEST_tr_present_080326_v1</vt:lpstr>
      <vt:lpstr>tr_presentation_template_05-01-08</vt:lpstr>
      <vt:lpstr>1_tr_presentation_template_05-01-08</vt:lpstr>
      <vt:lpstr>5_TEST_tr_present_080326_v1</vt:lpstr>
      <vt:lpstr>6_TEST_tr_present_080326_v1</vt:lpstr>
      <vt:lpstr>blank</vt:lpstr>
      <vt:lpstr>tranSMART KNOWLEDGE MANAGEMENT PLATFORM for TRANSLATIONAL MEDICINE</vt:lpstr>
      <vt:lpstr>AGENDA</vt:lpstr>
      <vt:lpstr>tranSMART INTRO  </vt:lpstr>
      <vt:lpstr>OVERVIEW</vt:lpstr>
      <vt:lpstr>tranSMART COMMUNITY</vt:lpstr>
      <vt:lpstr>transSMART AIDS ALL STAGES OF TRANSLATIONAL RESEARCH</vt:lpstr>
      <vt:lpstr>THE ARCHITECTURE</vt:lpstr>
      <vt:lpstr>tranSMART:  A TOOL FOR “WEEKEND SCIENCE” OR ANYTIME!</vt:lpstr>
      <vt:lpstr>SUMMARY - WHAT IS tranSMART?</vt:lpstr>
      <vt:lpstr>tranSMART  PUBLIC INSTANCE AND DATA</vt:lpstr>
      <vt:lpstr>CURRENT VERSION IS V1.2.4</vt:lpstr>
      <vt:lpstr>GEO STUDIES FOR MULTIPLE DISEASES</vt:lpstr>
      <vt:lpstr>tranSMART  BROWSE &amp; SEARCH </vt:lpstr>
      <vt:lpstr>tranSMART LANDING PAGE (BROWSE TAB)</vt:lpstr>
      <vt:lpstr>  BROWSE AND SEARCH</vt:lpstr>
      <vt:lpstr>Slide 16</vt:lpstr>
      <vt:lpstr>BROWSE AND SEARCH</vt:lpstr>
      <vt:lpstr>BROWSE AND SEARCH </vt:lpstr>
      <vt:lpstr>BROWSE AND SEARCH</vt:lpstr>
      <vt:lpstr>tranSMART  ANALYZE BASIC FUNCTIONS  </vt:lpstr>
      <vt:lpstr>tranSMART  COHORT ANALYSIS</vt:lpstr>
      <vt:lpstr>tranSMART  COHORT ANALYSIS: SAVE QUERY</vt:lpstr>
      <vt:lpstr>tranSMART  COHORT ANALYSIS: SAVE QUERY</vt:lpstr>
      <vt:lpstr>tranSMART  COHORT ANALYSIS: SUMMARY STATISTICS</vt:lpstr>
      <vt:lpstr>tranSMART  COHORT ANALYSIS: SUMMARY STATISTICS</vt:lpstr>
      <vt:lpstr>tranSMART  COHORT ANALYSIS: GRID VIEW</vt:lpstr>
      <vt:lpstr>Slide 27</vt:lpstr>
      <vt:lpstr>tranSMART  ANALYZE ADVANCED WORKFLOWS  </vt:lpstr>
      <vt:lpstr>tranSMART: ADVANCED WORKFLOW BOX PLOT with ANOVA</vt:lpstr>
      <vt:lpstr>tranSMART: ADVANCED WORKFLOW BOX PLOT with ANOVA</vt:lpstr>
      <vt:lpstr>tranSMART: ADVANCED WORKFLOW SCATTER PLOT with LINEAR REGRESSION</vt:lpstr>
      <vt:lpstr>tranSMART: ADVANCED WORKFLOW FISHER TEST</vt:lpstr>
      <vt:lpstr>tranSMART: ADVANCED WOKFLOW MARKER SELECTION</vt:lpstr>
      <vt:lpstr>tranSMART ADVANCED WORKFLOW CORRELATION ANALYSIS</vt:lpstr>
      <vt:lpstr>tranSMART ADVANCED WORKFLOW LOGISTIC REGRESSION</vt:lpstr>
      <vt:lpstr>Slide 36</vt:lpstr>
      <vt:lpstr>R interface</vt:lpstr>
    </vt:vector>
  </TitlesOfParts>
  <Company>Thomson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tranSMART Pilot Project</dc:title>
  <dc:creator>Monica Coelho</dc:creator>
  <cp:lastModifiedBy>Boukharov, Natalia (IP&amp;Science)</cp:lastModifiedBy>
  <cp:revision>651</cp:revision>
  <dcterms:created xsi:type="dcterms:W3CDTF">2014-12-08T07:53:58Z</dcterms:created>
  <dcterms:modified xsi:type="dcterms:W3CDTF">2016-02-05T20:05:57Z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VersionGuid">
    <vt:lpwstr>fb8bd4eb-00fb-4f45-a7b9-e95683ee107b</vt:lpwstr>
  </property>
  <property fmtid="{D5CDD505-2E9C-101B-9397-08002B2CF9AE}" pid="3" name="Jive_VersionGuid_v2.5">
    <vt:lpwstr/>
  </property>
  <property fmtid="{D5CDD505-2E9C-101B-9397-08002B2CF9AE}" pid="4" name="Offisync_ServerID">
    <vt:lpwstr>827ef9c6-9019-45bb-9c94-05eb52e667cd</vt:lpwstr>
  </property>
  <property fmtid="{D5CDD505-2E9C-101B-9397-08002B2CF9AE}" pid="5" name="Offisync_ProviderInitializationData">
    <vt:lpwstr>https://thehub.thomsonreuters.com</vt:lpwstr>
  </property>
  <property fmtid="{D5CDD505-2E9C-101B-9397-08002B2CF9AE}" pid="6" name="Offisync_UpdateToken">
    <vt:lpwstr>1</vt:lpwstr>
  </property>
  <property fmtid="{D5CDD505-2E9C-101B-9397-08002B2CF9AE}" pid="7" name="Jive_LatestUserAccountName">
    <vt:lpwstr>6026852</vt:lpwstr>
  </property>
  <property fmtid="{D5CDD505-2E9C-101B-9397-08002B2CF9AE}" pid="8" name="Jive_PrevVersionNumber">
    <vt:lpwstr/>
  </property>
  <property fmtid="{D5CDD505-2E9C-101B-9397-08002B2CF9AE}" pid="9" name="Jive_ModifiedButNotPublished">
    <vt:lpwstr/>
  </property>
  <property fmtid="{D5CDD505-2E9C-101B-9397-08002B2CF9AE}" pid="10" name="Jive_LatestFileFullName">
    <vt:lpwstr/>
  </property>
  <property fmtid="{D5CDD505-2E9C-101B-9397-08002B2CF9AE}" pid="11" name="Offisync_UniqueId">
    <vt:lpwstr>1128003</vt:lpwstr>
  </property>
</Properties>
</file>