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2"/>
  </p:notesMasterIdLst>
  <p:handoutMasterIdLst>
    <p:handoutMasterId r:id="rId33"/>
  </p:handoutMasterIdLst>
  <p:sldIdLst>
    <p:sldId id="311" r:id="rId3"/>
    <p:sldId id="256" r:id="rId4"/>
    <p:sldId id="312" r:id="rId5"/>
    <p:sldId id="313" r:id="rId6"/>
    <p:sldId id="285" r:id="rId7"/>
    <p:sldId id="292" r:id="rId8"/>
    <p:sldId id="286" r:id="rId9"/>
    <p:sldId id="293" r:id="rId10"/>
    <p:sldId id="294" r:id="rId11"/>
    <p:sldId id="275" r:id="rId12"/>
    <p:sldId id="262" r:id="rId13"/>
    <p:sldId id="280" r:id="rId14"/>
    <p:sldId id="288" r:id="rId15"/>
    <p:sldId id="289" r:id="rId16"/>
    <p:sldId id="290" r:id="rId17"/>
    <p:sldId id="306" r:id="rId18"/>
    <p:sldId id="305" r:id="rId19"/>
    <p:sldId id="309" r:id="rId20"/>
    <p:sldId id="310" r:id="rId21"/>
    <p:sldId id="296" r:id="rId22"/>
    <p:sldId id="297" r:id="rId23"/>
    <p:sldId id="298" r:id="rId24"/>
    <p:sldId id="307" r:id="rId25"/>
    <p:sldId id="304" r:id="rId26"/>
    <p:sldId id="300" r:id="rId27"/>
    <p:sldId id="301" r:id="rId28"/>
    <p:sldId id="302" r:id="rId29"/>
    <p:sldId id="303" r:id="rId30"/>
    <p:sldId id="308" r:id="rId31"/>
  </p:sldIdLst>
  <p:sldSz cx="9144000" cy="6858000" type="screen4x3"/>
  <p:notesSz cx="7099300" cy="10234613"/>
  <p:defaultTextStyle>
    <a:defPPr>
      <a:defRPr lang="en-GB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100"/>
    <a:srgbClr val="00E900"/>
    <a:srgbClr val="0066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2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82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>
              <a:defRPr sz="13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>
              <a:defRPr sz="13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ea typeface="ＭＳ Ｐゴシック" charset="-128"/>
              </a:defRPr>
            </a:lvl1pPr>
          </a:lstStyle>
          <a:p>
            <a:pPr>
              <a:defRPr/>
            </a:pPr>
            <a:fld id="{1D03B73B-F752-45C6-BC5E-ED2B764F99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880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>
              <a:defRPr sz="13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>
              <a:defRPr sz="13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ea typeface="ＭＳ Ｐゴシック" charset="-128"/>
              </a:defRPr>
            </a:lvl1pPr>
          </a:lstStyle>
          <a:p>
            <a:pPr>
              <a:defRPr/>
            </a:pPr>
            <a:fld id="{B97CC5E3-F0BC-4C5D-9BA5-0424C86918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2326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equence_analysis" TargetMode="External"/><Relationship Id="rId7" Type="http://schemas.openxmlformats.org/officeDocument/2006/relationships/hyperlink" Target="http://en.wikipedia.org/wiki/Extrapolation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Population" TargetMode="External"/><Relationship Id="rId5" Type="http://schemas.openxmlformats.org/officeDocument/2006/relationships/hyperlink" Target="http://en.wikipedia.org/wiki/Statistical_sample" TargetMode="External"/><Relationship Id="rId4" Type="http://schemas.openxmlformats.org/officeDocument/2006/relationships/hyperlink" Target="http://en.wikipedia.org/wiki/List_of_gene_families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22BF78FA-6095-4637-9799-1EBE77913C7B}" type="slidenum">
              <a:rPr lang="en-GB" sz="1300" smtClean="0"/>
              <a:pPr eaLnBrk="1" hangingPunct="1">
                <a:defRPr/>
              </a:pPr>
              <a:t>2</a:t>
            </a:fld>
            <a:endParaRPr lang="en-GB" sz="1300" smtClean="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/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ea typeface="MS PGothic" pitchFamily="34" charset="-128"/>
              </a:rPr>
              <a:t>Classifies input vectors into target vectors, discrete == classification</a:t>
            </a:r>
          </a:p>
          <a:p>
            <a:pPr>
              <a:defRPr/>
            </a:pPr>
            <a:r>
              <a:rPr lang="en-US" dirty="0" smtClean="0">
                <a:ea typeface="MS PGothic" pitchFamily="34" charset="-128"/>
              </a:rPr>
              <a:t>Model minimizes errors</a:t>
            </a:r>
            <a:endParaRPr lang="en-US" dirty="0">
              <a:ea typeface="MS PGothic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370CA1-BAF2-4689-9EDB-0BD05D57DBD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ea typeface="MS PGothic" pitchFamily="34" charset="-128"/>
              </a:rPr>
              <a:t>Clustering – partition related data into clusters, low variance inside clusters, large between clusters</a:t>
            </a:r>
          </a:p>
          <a:p>
            <a:pPr>
              <a:defRPr/>
            </a:pPr>
            <a:r>
              <a:rPr lang="en-US" dirty="0" smtClean="0">
                <a:ea typeface="MS PGothic" pitchFamily="34" charset="-128"/>
              </a:rPr>
              <a:t>In </a:t>
            </a:r>
            <a:r>
              <a:rPr lang="en-US" dirty="0" smtClean="0">
                <a:ea typeface="MS PGothic" pitchFamily="34" charset="-128"/>
                <a:hlinkClick r:id="rId3" tooltip="Sequence analysis"/>
              </a:rPr>
              <a:t>sequence analysis</a:t>
            </a:r>
            <a:r>
              <a:rPr lang="en-US" dirty="0" smtClean="0">
                <a:ea typeface="MS PGothic" pitchFamily="34" charset="-128"/>
              </a:rPr>
              <a:t>, clustering is used to group homologous sequences into </a:t>
            </a:r>
            <a:r>
              <a:rPr lang="en-US" dirty="0" smtClean="0">
                <a:ea typeface="MS PGothic" pitchFamily="34" charset="-128"/>
                <a:hlinkClick r:id="rId4" tooltip="List of gene families"/>
              </a:rPr>
              <a:t>gene families</a:t>
            </a:r>
            <a:r>
              <a:rPr lang="en-US" dirty="0" smtClean="0">
                <a:ea typeface="MS PGothic" pitchFamily="34" charset="-128"/>
              </a:rPr>
              <a:t>. </a:t>
            </a:r>
          </a:p>
          <a:p>
            <a:pPr>
              <a:defRPr/>
            </a:pPr>
            <a:r>
              <a:rPr lang="en-US" dirty="0" smtClean="0">
                <a:ea typeface="MS PGothic" pitchFamily="34" charset="-128"/>
              </a:rPr>
              <a:t>Density estimation – Estimate </a:t>
            </a:r>
            <a:r>
              <a:rPr lang="en-US" dirty="0" err="1" smtClean="0">
                <a:ea typeface="MS PGothic" pitchFamily="34" charset="-128"/>
              </a:rPr>
              <a:t>probablity</a:t>
            </a:r>
            <a:r>
              <a:rPr lang="en-US" dirty="0" smtClean="0">
                <a:ea typeface="MS PGothic" pitchFamily="34" charset="-128"/>
              </a:rPr>
              <a:t> density function of random </a:t>
            </a:r>
            <a:r>
              <a:rPr lang="en-US" dirty="0" err="1" smtClean="0">
                <a:ea typeface="MS PGothic" pitchFamily="34" charset="-128"/>
              </a:rPr>
              <a:t>variablegiven</a:t>
            </a:r>
            <a:r>
              <a:rPr lang="en-US" dirty="0" smtClean="0">
                <a:ea typeface="MS PGothic" pitchFamily="34" charset="-128"/>
              </a:rPr>
              <a:t> some data about a </a:t>
            </a:r>
            <a:r>
              <a:rPr lang="en-US" dirty="0" smtClean="0">
                <a:ea typeface="MS PGothic" pitchFamily="34" charset="-128"/>
                <a:hlinkClick r:id="rId5" tooltip="Statistical sample"/>
              </a:rPr>
              <a:t>sample</a:t>
            </a:r>
            <a:r>
              <a:rPr lang="en-US" dirty="0" smtClean="0">
                <a:ea typeface="MS PGothic" pitchFamily="34" charset="-128"/>
              </a:rPr>
              <a:t> of a </a:t>
            </a:r>
            <a:r>
              <a:rPr lang="en-US" dirty="0" smtClean="0">
                <a:ea typeface="MS PGothic" pitchFamily="34" charset="-128"/>
                <a:hlinkClick r:id="rId6" tooltip="Population"/>
              </a:rPr>
              <a:t>population</a:t>
            </a:r>
            <a:r>
              <a:rPr lang="en-US" dirty="0" smtClean="0">
                <a:ea typeface="MS PGothic" pitchFamily="34" charset="-128"/>
              </a:rPr>
              <a:t>, kernel density estimation makes it possible to </a:t>
            </a:r>
            <a:r>
              <a:rPr lang="en-US" dirty="0" smtClean="0">
                <a:ea typeface="MS PGothic" pitchFamily="34" charset="-128"/>
                <a:hlinkClick r:id="rId7" tooltip="Extrapolation"/>
              </a:rPr>
              <a:t>extrapolate</a:t>
            </a:r>
            <a:r>
              <a:rPr lang="en-US" dirty="0" smtClean="0">
                <a:ea typeface="MS PGothic" pitchFamily="34" charset="-128"/>
              </a:rPr>
              <a:t> the data to the entire population.</a:t>
            </a:r>
          </a:p>
          <a:p>
            <a:pPr>
              <a:defRPr/>
            </a:pPr>
            <a:r>
              <a:rPr lang="en-US" dirty="0" smtClean="0">
                <a:ea typeface="MS PGothic" pitchFamily="34" charset="-128"/>
              </a:rPr>
              <a:t>Visualization --  reduce dimensions</a:t>
            </a:r>
            <a:endParaRPr lang="en-US" dirty="0">
              <a:ea typeface="MS PGothic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81EE4A-4DC2-44E0-A0A3-83050C70755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>
              <a:ea typeface="MS PGothic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0EB486-3ED4-4D03-931C-7A21EB18881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>
              <a:ea typeface="MS PGothic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4D91A7-5A7A-4C15-8016-C319A18012A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ea typeface="MS PGothic" pitchFamily="34" charset="-128"/>
              </a:rPr>
              <a:t>Clustering --- figure out genes expressed to same result</a:t>
            </a:r>
          </a:p>
          <a:p>
            <a:pPr>
              <a:defRPr/>
            </a:pPr>
            <a:r>
              <a:rPr lang="en-US" dirty="0" smtClean="0">
                <a:ea typeface="MS PGothic" pitchFamily="34" charset="-128"/>
              </a:rPr>
              <a:t>Gene networks – what affects what</a:t>
            </a:r>
            <a:endParaRPr lang="en-US" dirty="0">
              <a:ea typeface="MS PGothic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735AA-8F1B-4D7B-BF9C-FB3C78A8EE8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>
              <a:ea typeface="MS PGothic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7299A1-1C15-40B9-B51A-F1B92911CFB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>
              <a:ea typeface="MS PGothic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72FA34-4446-4444-862E-EDE5B2F2BE3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>
              <a:ea typeface="MS PGothic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106DFA-8ABD-4A29-86E7-6CA3961AB63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16D01FA3-5594-45A3-9BDE-9824E1546CB5}" type="slidenum">
              <a:rPr lang="en-GB" sz="1300" smtClean="0"/>
              <a:pPr eaLnBrk="1" hangingPunct="1">
                <a:defRPr/>
              </a:pPr>
              <a:t>5</a:t>
            </a:fld>
            <a:endParaRPr lang="en-GB" sz="1300" smtClean="0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/>
          </a:extLst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8C101C54-3504-4561-93B0-184CBD7522B5}" type="slidenum">
              <a:rPr lang="en-GB" sz="1300" smtClean="0"/>
              <a:pPr eaLnBrk="1" hangingPunct="1">
                <a:defRPr/>
              </a:pPr>
              <a:t>7</a:t>
            </a:fld>
            <a:endParaRPr lang="en-GB" sz="1300" smtClean="0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/>
          </a:extLst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49E3BB0F-9E34-4A05-9022-22E97654234F}" type="slidenum">
              <a:rPr lang="en-GB" sz="1300" smtClean="0"/>
              <a:pPr eaLnBrk="1" hangingPunct="1">
                <a:defRPr/>
              </a:pPr>
              <a:t>10</a:t>
            </a:fld>
            <a:endParaRPr lang="en-GB" sz="1300" smtClean="0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/>
          </a:extLst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30F7EFF1-20FE-40DE-9322-BD22BE28093B}" type="slidenum">
              <a:rPr lang="en-GB" sz="1300" smtClean="0"/>
              <a:pPr eaLnBrk="1" hangingPunct="1">
                <a:defRPr/>
              </a:pPr>
              <a:t>11</a:t>
            </a:fld>
            <a:endParaRPr lang="en-GB" sz="1300" smtClean="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/>
          </a:extLst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6FC7B767-A4E3-435A-9FC4-98E9679E9E6F}" type="slidenum">
              <a:rPr lang="en-GB" sz="1300" smtClean="0"/>
              <a:pPr eaLnBrk="1" hangingPunct="1">
                <a:defRPr/>
              </a:pPr>
              <a:t>12</a:t>
            </a:fld>
            <a:endParaRPr lang="en-GB" sz="1300" smtClean="0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/>
          </a:extLst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8E1E2854-3DF0-4092-BC1B-63529FCBC27D}" type="slidenum">
              <a:rPr lang="en-GB" sz="1300" smtClean="0"/>
              <a:pPr eaLnBrk="1" hangingPunct="1">
                <a:defRPr/>
              </a:pPr>
              <a:t>13</a:t>
            </a:fld>
            <a:endParaRPr lang="en-GB" sz="1300" smtClean="0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/>
          </a:extLst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98777944-69EE-4C95-B817-9CDC3E9836E9}" type="slidenum">
              <a:rPr lang="en-GB" sz="1300" smtClean="0"/>
              <a:pPr eaLnBrk="1" hangingPunct="1">
                <a:defRPr/>
              </a:pPr>
              <a:t>14</a:t>
            </a:fld>
            <a:endParaRPr lang="en-GB" sz="1300" smtClean="0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/>
          </a:extLst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85AF0E0F-3325-4CCD-87E6-43CA53E7A8BB}" type="slidenum">
              <a:rPr lang="en-GB" sz="1300" smtClean="0"/>
              <a:pPr eaLnBrk="1" hangingPunct="1">
                <a:defRPr/>
              </a:pPr>
              <a:t>15</a:t>
            </a:fld>
            <a:endParaRPr lang="en-GB" sz="1300" smtClean="0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/>
          </a:extLst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BFEA3-F4DC-43B9-AE4F-962257976D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262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45D4C-8E64-487B-BE7C-EF6C6A78EC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923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0C9EC-586E-4970-83F4-99E4FD76FF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536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fld id="{35812434-A85C-4E6E-A5C3-0212FEFC3EF8}" type="datetimeFigureOut">
              <a:rPr lang="en-US"/>
              <a:pPr>
                <a:defRPr/>
              </a:pPr>
              <a:t>2/13/2017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9CED61C-5F9C-4079-84EF-6396852B2D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31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B110873-ABC8-4ECE-A257-9A0C4629E867}" type="datetimeFigureOut">
              <a:rPr lang="en-US"/>
              <a:pPr>
                <a:defRPr/>
              </a:pPr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F2FE351-69CC-48FF-9919-D1783924B3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22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DDE9EC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5BD9E44-584B-4566-AA5C-8D578AFCE237}" type="datetimeFigureOut">
              <a:rPr lang="en-US"/>
              <a:pPr>
                <a:defRPr/>
              </a:pPr>
              <a:t>2/13/2017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DDE9EC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DDE9EC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E647D99-AC1B-4ED4-89F0-E65D891FC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18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EE6F867-0312-4635-BBDC-965DFBD049C4}" type="datetimeFigureOut">
              <a:rPr lang="en-US"/>
              <a:pPr>
                <a:defRPr/>
              </a:pPr>
              <a:t>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381B9E4-016C-4C6C-84DA-1FA930416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88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9F4B9F5-BAB6-4655-9E31-CC1B98FDEC5B}" type="datetimeFigureOut">
              <a:rPr lang="en-US"/>
              <a:pPr>
                <a:defRPr/>
              </a:pPr>
              <a:t>2/13/2017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F09523A-A7C7-4FD8-8A25-8B19404B22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53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4DE30DA-8A4C-4A3F-A862-F170B5534FA5}" type="datetimeFigureOut">
              <a:rPr lang="en-US"/>
              <a:pPr>
                <a:defRPr/>
              </a:pPr>
              <a:t>2/13/2017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C411FBC-D404-407A-82F7-538A6D45A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592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C9495FF-C1CA-4ADC-8394-3D77C20ED16B}" type="datetimeFigureOut">
              <a:rPr lang="en-US"/>
              <a:pPr>
                <a:defRPr/>
              </a:pPr>
              <a:t>2/13/2017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E29FA19-6BAD-405D-8921-12C66581A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3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Straight Connector 11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Isosceles Triangle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60B1057-152A-4DD1-9574-4932A6A8EB81}" type="datetimeFigureOut">
              <a:rPr lang="en-US"/>
              <a:pPr>
                <a:defRPr/>
              </a:pPr>
              <a:t>2/13/2017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F14914C-BF00-41FE-9709-6224873AC1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000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FF420-AF97-43B9-9FBC-484DCB77B4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2222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DDE9EC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4880785-E540-4968-AD47-9D6CF6F1D935}" type="datetimeFigureOut">
              <a:rPr lang="en-US"/>
              <a:pPr>
                <a:defRPr/>
              </a:pPr>
              <a:t>2/13/2017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DDE9EC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DDE9EC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654850E-44BB-4790-AE15-C89989788E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432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4E306E8-F39A-4975-8B1A-B83AB0889961}" type="datetimeFigureOut">
              <a:rPr lang="en-US"/>
              <a:pPr>
                <a:defRPr/>
              </a:pPr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9ADF2C8-4DD8-4CEA-AA55-9F2F7F9A4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80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traight Connector 14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09C20C5-8194-46D0-BCA2-F07D8565BC0F}" type="datetimeFigureOut">
              <a:rPr lang="en-US"/>
              <a:pPr>
                <a:defRPr/>
              </a:pPr>
              <a:t>2/13/2017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49EA51D-89FB-4184-BA81-A5C543C62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85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1327D-DCBC-4AB1-880A-FD2FDC536A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607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F2C42-7921-4385-93EE-D1812224DB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648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78030-7CA2-417C-9088-7FE9BDCC06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598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26A06-57BC-46DB-84D2-CF63CEA1A0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283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EBCF-91CE-46AF-BDB9-D69579806F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779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CE6C8-9DE5-4A72-A70A-522845D81D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505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ECDE2-E4FF-4313-9D41-7630277F5A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521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-128"/>
              </a:defRPr>
            </a:lvl1pPr>
          </a:lstStyle>
          <a:p>
            <a:pPr>
              <a:defRPr/>
            </a:pPr>
            <a:fld id="{063FCD56-EB83-4544-BAC3-49B8346B34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464653"/>
                </a:solidFill>
                <a:latin typeface="Gill Sans MT"/>
                <a:ea typeface="MS PGothic" pitchFamily="34" charset="-128"/>
              </a:defRPr>
            </a:lvl1pPr>
          </a:lstStyle>
          <a:p>
            <a:pPr>
              <a:defRPr/>
            </a:pPr>
            <a:fld id="{CAF980E1-28ED-463D-9EC6-44DB2DEA1218}" type="datetimeFigureOut">
              <a:rPr lang="en-US"/>
              <a:pPr>
                <a:defRPr/>
              </a:pPr>
              <a:t>2/13/2017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464653"/>
                </a:solidFill>
                <a:latin typeface="Gill Sans MT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464653"/>
                </a:solidFill>
                <a:latin typeface="Gill Sans MT"/>
                <a:ea typeface="MS PGothic" pitchFamily="34" charset="-128"/>
              </a:defRPr>
            </a:lvl1pPr>
          </a:lstStyle>
          <a:p>
            <a:pPr>
              <a:defRPr/>
            </a:pPr>
            <a:fld id="{8DD16602-7837-4159-9FC8-3C877F267D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5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6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188" y="836613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MS PGothic" pitchFamily="34" charset="-128"/>
              </a:rPr>
              <a:t>Machine Learning, </a:t>
            </a:r>
            <a:r>
              <a:rPr lang="en-US" dirty="0" smtClean="0">
                <a:ea typeface="MS PGothic" pitchFamily="34" charset="-128"/>
              </a:rPr>
              <a:t>Bio-informatics </a:t>
            </a:r>
            <a:r>
              <a:rPr lang="en-US" dirty="0" smtClean="0">
                <a:ea typeface="MS PGothic" pitchFamily="34" charset="-128"/>
              </a:rPr>
              <a:t>and Weka</a:t>
            </a:r>
            <a:endParaRPr lang="en-US" dirty="0">
              <a:ea typeface="MS PGothic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97200"/>
            <a:ext cx="6400800" cy="295208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sz="2400" dirty="0" smtClean="0">
                <a:ea typeface="MS PGothic" pitchFamily="34" charset="-128"/>
              </a:rPr>
              <a:t>A Lecture by Dr. Gursel Serpen</a:t>
            </a:r>
          </a:p>
          <a:p>
            <a:pPr>
              <a:spcBef>
                <a:spcPts val="0"/>
              </a:spcBef>
              <a:defRPr/>
            </a:pPr>
            <a:r>
              <a:rPr lang="en-US" sz="2400" dirty="0" smtClean="0">
                <a:ea typeface="MS PGothic" pitchFamily="34" charset="-128"/>
              </a:rPr>
              <a:t>Associate Professor &amp; Director of Artificial Intelligence Lab</a:t>
            </a:r>
          </a:p>
          <a:p>
            <a:pPr>
              <a:spcBef>
                <a:spcPts val="0"/>
              </a:spcBef>
              <a:defRPr/>
            </a:pPr>
            <a:endParaRPr lang="en-US" sz="2400" dirty="0" smtClean="0">
              <a:ea typeface="MS PGothic" pitchFamily="34" charset="-128"/>
            </a:endParaRPr>
          </a:p>
          <a:p>
            <a:pPr>
              <a:spcBef>
                <a:spcPts val="0"/>
              </a:spcBef>
              <a:defRPr/>
            </a:pPr>
            <a:r>
              <a:rPr lang="en-US" sz="2400" dirty="0" smtClean="0">
                <a:ea typeface="MS PGothic" pitchFamily="34" charset="-128"/>
              </a:rPr>
              <a:t>Electrical Engineering and Computer Science</a:t>
            </a:r>
          </a:p>
          <a:p>
            <a:pPr>
              <a:spcBef>
                <a:spcPts val="0"/>
              </a:spcBef>
              <a:defRPr/>
            </a:pPr>
            <a:r>
              <a:rPr lang="en-US" sz="2400" dirty="0" smtClean="0">
                <a:ea typeface="MS PGothic" pitchFamily="34" charset="-128"/>
              </a:rPr>
              <a:t>University of Toledo</a:t>
            </a:r>
          </a:p>
          <a:p>
            <a:pPr>
              <a:spcBef>
                <a:spcPts val="0"/>
              </a:spcBef>
              <a:defRPr/>
            </a:pPr>
            <a:endParaRPr lang="en-US" sz="2400" dirty="0" smtClean="0">
              <a:ea typeface="MS PGothic" pitchFamily="34" charset="-128"/>
            </a:endParaRPr>
          </a:p>
          <a:p>
            <a:pPr>
              <a:spcBef>
                <a:spcPts val="0"/>
              </a:spcBef>
              <a:defRPr/>
            </a:pPr>
            <a:r>
              <a:rPr lang="en-US" sz="2400" dirty="0" smtClean="0">
                <a:ea typeface="MS PGothic" pitchFamily="34" charset="-128"/>
              </a:rPr>
              <a:t>February 2017</a:t>
            </a:r>
            <a:endParaRPr lang="en-US" sz="2400" dirty="0">
              <a:ea typeface="MS PGothic" pitchFamily="3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620713"/>
            <a:ext cx="8496300" cy="4525962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GB" sz="2000" b="1" smtClean="0">
                <a:ea typeface="+mn-ea"/>
              </a:rPr>
              <a:t>Many applications are immensely hard to program directly.</a:t>
            </a:r>
          </a:p>
          <a:p>
            <a:pPr eaLnBrk="1" hangingPunct="1">
              <a:buFontTx/>
              <a:buNone/>
              <a:defRPr/>
            </a:pPr>
            <a:r>
              <a:rPr lang="en-GB" sz="2000" b="1" smtClean="0">
                <a:ea typeface="+mn-ea"/>
              </a:rPr>
              <a:t>These almost always turn out to be </a:t>
            </a:r>
            <a:r>
              <a:rPr lang="ja-JP" altLang="en-GB" sz="2000" b="1" smtClean="0">
                <a:ea typeface="+mn-ea"/>
              </a:rPr>
              <a:t>“</a:t>
            </a:r>
            <a:r>
              <a:rPr lang="en-GB" altLang="ja-JP" sz="2000" b="1" smtClean="0">
                <a:ea typeface="+mn-ea"/>
              </a:rPr>
              <a:t>pattern recognition</a:t>
            </a:r>
            <a:r>
              <a:rPr lang="ja-JP" altLang="en-GB" sz="2000" b="1" smtClean="0">
                <a:ea typeface="+mn-ea"/>
              </a:rPr>
              <a:t>”</a:t>
            </a:r>
            <a:r>
              <a:rPr lang="en-GB" altLang="ja-JP" sz="2000" b="1" smtClean="0">
                <a:ea typeface="+mn-ea"/>
              </a:rPr>
              <a:t> tasks.</a:t>
            </a:r>
          </a:p>
          <a:p>
            <a:pPr eaLnBrk="1" hangingPunct="1">
              <a:buFontTx/>
              <a:buNone/>
              <a:defRPr/>
            </a:pPr>
            <a:endParaRPr lang="en-GB" sz="2000" b="1" smtClean="0">
              <a:ea typeface="+mn-ea"/>
            </a:endParaRPr>
          </a:p>
          <a:p>
            <a:pPr eaLnBrk="1" hangingPunct="1">
              <a:buFontTx/>
              <a:buNone/>
              <a:defRPr/>
            </a:pPr>
            <a:endParaRPr lang="en-GB" sz="2000" b="1" smtClean="0">
              <a:ea typeface="+mn-ea"/>
            </a:endParaRPr>
          </a:p>
          <a:p>
            <a:pPr eaLnBrk="1" hangingPunct="1">
              <a:buFontTx/>
              <a:buNone/>
              <a:defRPr/>
            </a:pPr>
            <a:endParaRPr lang="en-GB" sz="2000" b="1" smtClean="0">
              <a:ea typeface="+mn-ea"/>
            </a:endParaRPr>
          </a:p>
          <a:p>
            <a:pPr eaLnBrk="1" hangingPunct="1">
              <a:buFontTx/>
              <a:buNone/>
              <a:defRPr/>
            </a:pPr>
            <a:r>
              <a:rPr lang="en-GB" sz="2000" smtClean="0">
                <a:ea typeface="+mn-ea"/>
              </a:rPr>
              <a:t>1. Program the computer to do the pattern recognition task directly.</a:t>
            </a:r>
          </a:p>
          <a:p>
            <a:pPr eaLnBrk="1" hangingPunct="1">
              <a:buFontTx/>
              <a:buNone/>
              <a:defRPr/>
            </a:pPr>
            <a:endParaRPr lang="en-GB" sz="2000" smtClean="0">
              <a:ea typeface="+mn-ea"/>
            </a:endParaRPr>
          </a:p>
          <a:p>
            <a:pPr eaLnBrk="1" hangingPunct="1">
              <a:buFontTx/>
              <a:buNone/>
              <a:defRPr/>
            </a:pPr>
            <a:endParaRPr lang="en-GB" sz="2000" smtClean="0">
              <a:ea typeface="+mn-ea"/>
            </a:endParaRPr>
          </a:p>
          <a:p>
            <a:pPr eaLnBrk="1" hangingPunct="1">
              <a:buFontTx/>
              <a:buNone/>
              <a:defRPr/>
            </a:pPr>
            <a:endParaRPr lang="en-GB" sz="2000" smtClean="0">
              <a:ea typeface="+mn-ea"/>
            </a:endParaRPr>
          </a:p>
          <a:p>
            <a:pPr eaLnBrk="1" hangingPunct="1">
              <a:buFontTx/>
              <a:buNone/>
              <a:defRPr/>
            </a:pPr>
            <a:r>
              <a:rPr lang="en-GB" sz="2000" smtClean="0">
                <a:ea typeface="+mn-ea"/>
              </a:rPr>
              <a:t>1. Program the computer to be able to </a:t>
            </a:r>
            <a:r>
              <a:rPr lang="en-GB" sz="2000" b="1" u="sng" smtClean="0">
                <a:ea typeface="+mn-ea"/>
              </a:rPr>
              <a:t>learn</a:t>
            </a:r>
            <a:r>
              <a:rPr lang="en-GB" sz="2000" u="sng" smtClean="0">
                <a:ea typeface="+mn-ea"/>
              </a:rPr>
              <a:t> from examples</a:t>
            </a:r>
            <a:r>
              <a:rPr lang="en-GB" sz="2000" smtClean="0">
                <a:ea typeface="+mn-ea"/>
              </a:rPr>
              <a:t>.</a:t>
            </a:r>
          </a:p>
          <a:p>
            <a:pPr eaLnBrk="1" hangingPunct="1">
              <a:buFontTx/>
              <a:buNone/>
              <a:defRPr/>
            </a:pPr>
            <a:r>
              <a:rPr lang="en-GB" sz="2000" smtClean="0">
                <a:ea typeface="+mn-ea"/>
              </a:rPr>
              <a:t>2. Provide </a:t>
            </a:r>
            <a:r>
              <a:rPr lang="ja-JP" altLang="en-GB" sz="2000" smtClean="0">
                <a:ea typeface="+mn-ea"/>
              </a:rPr>
              <a:t>“</a:t>
            </a:r>
            <a:r>
              <a:rPr lang="en-GB" altLang="ja-JP" sz="2000" smtClean="0">
                <a:ea typeface="+mn-ea"/>
              </a:rPr>
              <a:t>training</a:t>
            </a:r>
            <a:r>
              <a:rPr lang="ja-JP" altLang="en-GB" sz="2000" smtClean="0">
                <a:ea typeface="+mn-ea"/>
              </a:rPr>
              <a:t>”</a:t>
            </a:r>
            <a:r>
              <a:rPr lang="en-GB" altLang="ja-JP" sz="2000" smtClean="0">
                <a:ea typeface="+mn-ea"/>
              </a:rPr>
              <a:t> data.</a:t>
            </a:r>
            <a:endParaRPr lang="en-GB" sz="2000" smtClean="0">
              <a:ea typeface="+mn-ea"/>
            </a:endParaRPr>
          </a:p>
        </p:txBody>
      </p:sp>
      <p:pic>
        <p:nvPicPr>
          <p:cNvPr id="21507" name="Picture 7" descr="600px-Red_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23495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8" descr="Ryan_Taylor_Green_Ti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716338"/>
            <a:ext cx="78105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3600" smtClean="0">
                <a:ea typeface="+mj-ea"/>
                <a:cs typeface="+mj-cs"/>
              </a:rPr>
              <a:t>Definition of Machine Learning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73238"/>
            <a:ext cx="8507413" cy="4525962"/>
          </a:xfrm>
        </p:spPr>
        <p:txBody>
          <a:bodyPr/>
          <a:lstStyle/>
          <a:p>
            <a:pPr eaLnBrk="1" hangingPunct="1">
              <a:defRPr/>
            </a:pPr>
            <a:endParaRPr lang="en-GB" sz="2400" smtClean="0">
              <a:ea typeface="+mn-ea"/>
            </a:endParaRPr>
          </a:p>
          <a:p>
            <a:pPr eaLnBrk="1" hangingPunct="1">
              <a:defRPr/>
            </a:pPr>
            <a:r>
              <a:rPr lang="en-GB" sz="2400" i="1" u="sng" smtClean="0">
                <a:ea typeface="+mn-ea"/>
              </a:rPr>
              <a:t>self-configuring</a:t>
            </a:r>
            <a:r>
              <a:rPr lang="en-GB" sz="2400" smtClean="0">
                <a:ea typeface="+mn-ea"/>
              </a:rPr>
              <a:t> data structures that allow a computer to do things that would be called </a:t>
            </a:r>
            <a:r>
              <a:rPr lang="ja-JP" altLang="en-GB" sz="2400" smtClean="0">
                <a:ea typeface="+mn-ea"/>
              </a:rPr>
              <a:t>“</a:t>
            </a:r>
            <a:r>
              <a:rPr lang="en-GB" altLang="ja-JP" sz="2400" smtClean="0">
                <a:ea typeface="+mn-ea"/>
              </a:rPr>
              <a:t>intelligent</a:t>
            </a:r>
            <a:r>
              <a:rPr lang="ja-JP" altLang="en-GB" sz="2400" smtClean="0">
                <a:ea typeface="+mn-ea"/>
              </a:rPr>
              <a:t>”</a:t>
            </a:r>
            <a:r>
              <a:rPr lang="en-GB" altLang="ja-JP" sz="2400" smtClean="0">
                <a:ea typeface="+mn-ea"/>
              </a:rPr>
              <a:t> if a human did it</a:t>
            </a:r>
          </a:p>
          <a:p>
            <a:pPr eaLnBrk="1" hangingPunct="1">
              <a:defRPr/>
            </a:pPr>
            <a:endParaRPr lang="en-GB" sz="2400" smtClean="0">
              <a:ea typeface="+mn-ea"/>
            </a:endParaRPr>
          </a:p>
          <a:p>
            <a:pPr eaLnBrk="1" hangingPunct="1">
              <a:defRPr/>
            </a:pPr>
            <a:endParaRPr lang="en-GB" sz="2400" smtClean="0">
              <a:ea typeface="+mn-ea"/>
            </a:endParaRPr>
          </a:p>
          <a:p>
            <a:pPr eaLnBrk="1" hangingPunct="1">
              <a:defRPr/>
            </a:pPr>
            <a:r>
              <a:rPr lang="ja-JP" altLang="en-GB" sz="2400" smtClean="0">
                <a:ea typeface="+mn-ea"/>
              </a:rPr>
              <a:t>“</a:t>
            </a:r>
            <a:r>
              <a:rPr lang="en-GB" altLang="ja-JP" sz="2400" smtClean="0">
                <a:ea typeface="+mn-ea"/>
              </a:rPr>
              <a:t>making computers behave like they do in the movies</a:t>
            </a:r>
            <a:r>
              <a:rPr lang="ja-JP" altLang="en-GB" sz="2400" smtClean="0">
                <a:ea typeface="+mn-ea"/>
              </a:rPr>
              <a:t>”</a:t>
            </a:r>
            <a:endParaRPr lang="en-GB" altLang="ja-JP" sz="2400" smtClean="0">
              <a:ea typeface="+mn-ea"/>
            </a:endParaRPr>
          </a:p>
          <a:p>
            <a:pPr eaLnBrk="1" hangingPunct="1">
              <a:defRPr/>
            </a:pPr>
            <a:endParaRPr lang="en-GB" sz="2400" smtClean="0">
              <a:ea typeface="+mn-ea"/>
            </a:endParaRPr>
          </a:p>
          <a:p>
            <a:pPr eaLnBrk="1" hangingPunct="1">
              <a:defRPr/>
            </a:pPr>
            <a:endParaRPr lang="en-GB" sz="2000" smtClean="0">
              <a:ea typeface="+mn-ea"/>
            </a:endParaRPr>
          </a:p>
          <a:p>
            <a:pPr eaLnBrk="1" hangingPunct="1">
              <a:buFontTx/>
              <a:buNone/>
              <a:defRPr/>
            </a:pPr>
            <a:endParaRPr lang="en-GB" sz="2400" smtClean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3600" smtClean="0">
                <a:ea typeface="+mj-ea"/>
                <a:cs typeface="+mj-cs"/>
              </a:rPr>
              <a:t>A Bit of History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73238"/>
            <a:ext cx="8507413" cy="4525962"/>
          </a:xfrm>
        </p:spPr>
        <p:txBody>
          <a:bodyPr/>
          <a:lstStyle/>
          <a:p>
            <a:pPr eaLnBrk="1" hangingPunct="1">
              <a:defRPr/>
            </a:pPr>
            <a:r>
              <a:rPr lang="en-GB" sz="2400" smtClean="0">
                <a:ea typeface="+mn-ea"/>
              </a:rPr>
              <a:t>Arthur Samuel (1959) wrote a program that </a:t>
            </a:r>
            <a:r>
              <a:rPr lang="en-GB" sz="2400" b="1" smtClean="0">
                <a:ea typeface="+mn-ea"/>
              </a:rPr>
              <a:t>learnt</a:t>
            </a:r>
            <a:r>
              <a:rPr lang="en-GB" sz="2400" smtClean="0">
                <a:ea typeface="+mn-ea"/>
              </a:rPr>
              <a:t> to play draughts (</a:t>
            </a:r>
            <a:r>
              <a:rPr lang="ja-JP" altLang="en-GB" sz="2400" smtClean="0">
                <a:ea typeface="+mn-ea"/>
              </a:rPr>
              <a:t>“</a:t>
            </a:r>
            <a:r>
              <a:rPr lang="en-GB" altLang="ja-JP" sz="2400" smtClean="0">
                <a:ea typeface="+mn-ea"/>
              </a:rPr>
              <a:t>checkers</a:t>
            </a:r>
            <a:r>
              <a:rPr lang="ja-JP" altLang="en-GB" sz="2400" smtClean="0">
                <a:ea typeface="+mn-ea"/>
              </a:rPr>
              <a:t>”</a:t>
            </a:r>
            <a:r>
              <a:rPr lang="en-GB" altLang="ja-JP" sz="2400" smtClean="0">
                <a:ea typeface="+mn-ea"/>
              </a:rPr>
              <a:t> if you</a:t>
            </a:r>
            <a:r>
              <a:rPr lang="ja-JP" altLang="en-GB" sz="2400" smtClean="0">
                <a:ea typeface="+mn-ea"/>
              </a:rPr>
              <a:t>’</a:t>
            </a:r>
            <a:r>
              <a:rPr lang="en-GB" altLang="ja-JP" sz="2400" smtClean="0">
                <a:ea typeface="+mn-ea"/>
              </a:rPr>
              <a:t>re American).</a:t>
            </a:r>
          </a:p>
          <a:p>
            <a:pPr eaLnBrk="1" hangingPunct="1">
              <a:defRPr/>
            </a:pPr>
            <a:endParaRPr lang="en-GB" sz="2400" smtClean="0">
              <a:ea typeface="+mn-ea"/>
            </a:endParaRPr>
          </a:p>
          <a:p>
            <a:pPr eaLnBrk="1" hangingPunct="1">
              <a:defRPr/>
            </a:pPr>
            <a:endParaRPr lang="en-GB" sz="2400" smtClean="0">
              <a:ea typeface="+mn-ea"/>
            </a:endParaRPr>
          </a:p>
          <a:p>
            <a:pPr eaLnBrk="1" hangingPunct="1">
              <a:buFontTx/>
              <a:buNone/>
              <a:defRPr/>
            </a:pPr>
            <a:endParaRPr lang="en-GB" sz="2400" smtClean="0">
              <a:ea typeface="+mn-ea"/>
            </a:endParaRPr>
          </a:p>
          <a:p>
            <a:pPr eaLnBrk="1" hangingPunct="1">
              <a:defRPr/>
            </a:pPr>
            <a:endParaRPr lang="en-GB" sz="2000" smtClean="0">
              <a:ea typeface="+mn-ea"/>
            </a:endParaRPr>
          </a:p>
          <a:p>
            <a:pPr eaLnBrk="1" hangingPunct="1">
              <a:buFontTx/>
              <a:buNone/>
              <a:defRPr/>
            </a:pPr>
            <a:endParaRPr lang="en-GB" sz="2400" smtClean="0">
              <a:ea typeface="+mn-ea"/>
            </a:endParaRPr>
          </a:p>
        </p:txBody>
      </p:sp>
      <p:pic>
        <p:nvPicPr>
          <p:cNvPr id="23556" name="Picture 5" descr="http://www.cs.ualberta.ca/~chinook/library/images/samuel_s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068638"/>
            <a:ext cx="23812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7" descr="http://www.cs.ualberta.ca/~chinook/library/images/checkers_figure1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924175"/>
            <a:ext cx="27717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2"/>
          <p:cNvSpPr txBox="1">
            <a:spLocks noChangeArrowheads="1"/>
          </p:cNvSpPr>
          <p:nvPr/>
        </p:nvSpPr>
        <p:spPr bwMode="auto">
          <a:xfrm>
            <a:off x="250825" y="188913"/>
            <a:ext cx="8642350" cy="434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l" eaLnBrk="1" hangingPunct="1">
              <a:defRPr/>
            </a:pPr>
            <a:r>
              <a:rPr lang="en-GB" sz="1800" smtClean="0"/>
              <a:t>1940s</a:t>
            </a:r>
          </a:p>
          <a:p>
            <a:pPr algn="l" eaLnBrk="1" hangingPunct="1">
              <a:defRPr/>
            </a:pPr>
            <a:r>
              <a:rPr lang="en-GB" sz="1800" smtClean="0"/>
              <a:t>Human reasoning / logic first studied as a formal subject within mathematics (Claude Shannon, Kurt Godel et al).</a:t>
            </a:r>
          </a:p>
          <a:p>
            <a:pPr algn="l" eaLnBrk="1" hangingPunct="1">
              <a:defRPr/>
            </a:pPr>
            <a:endParaRPr lang="en-GB" sz="1800" smtClean="0"/>
          </a:p>
          <a:p>
            <a:pPr algn="l" eaLnBrk="1" hangingPunct="1">
              <a:defRPr/>
            </a:pPr>
            <a:endParaRPr lang="en-GB" sz="1800" smtClean="0"/>
          </a:p>
          <a:p>
            <a:pPr algn="l" eaLnBrk="1" hangingPunct="1">
              <a:defRPr/>
            </a:pPr>
            <a:r>
              <a:rPr lang="en-GB" sz="1800" smtClean="0"/>
              <a:t>1950s</a:t>
            </a:r>
          </a:p>
          <a:p>
            <a:pPr algn="l" eaLnBrk="1" hangingPunct="1">
              <a:defRPr/>
            </a:pPr>
            <a:r>
              <a:rPr lang="en-GB" sz="1800" smtClean="0"/>
              <a:t>The </a:t>
            </a:r>
            <a:r>
              <a:rPr lang="ja-JP" altLang="en-GB" sz="1800" smtClean="0"/>
              <a:t>“</a:t>
            </a:r>
            <a:r>
              <a:rPr lang="en-GB" altLang="ja-JP" sz="1800" smtClean="0"/>
              <a:t>Turing Test</a:t>
            </a:r>
            <a:r>
              <a:rPr lang="ja-JP" altLang="en-GB" sz="1800" smtClean="0"/>
              <a:t>”</a:t>
            </a:r>
            <a:r>
              <a:rPr lang="en-GB" altLang="ja-JP" sz="1800" smtClean="0"/>
              <a:t> is proposed: a test for true machine intelligence, expected to be passed by year 2000.  Various game-playing programs built.  1956 </a:t>
            </a:r>
            <a:r>
              <a:rPr lang="ja-JP" altLang="en-GB" sz="1800" smtClean="0"/>
              <a:t>“</a:t>
            </a:r>
            <a:r>
              <a:rPr lang="en-GB" altLang="ja-JP" sz="1800" smtClean="0"/>
              <a:t>Dartmouth conference</a:t>
            </a:r>
            <a:r>
              <a:rPr lang="ja-JP" altLang="en-GB" sz="1800" smtClean="0"/>
              <a:t>”</a:t>
            </a:r>
            <a:r>
              <a:rPr lang="en-GB" altLang="ja-JP" sz="1800" smtClean="0"/>
              <a:t> coins the phrase </a:t>
            </a:r>
            <a:r>
              <a:rPr lang="ja-JP" altLang="en-GB" sz="1800" smtClean="0"/>
              <a:t>“</a:t>
            </a:r>
            <a:r>
              <a:rPr lang="en-GB" altLang="ja-JP" sz="1800" smtClean="0"/>
              <a:t>artificial intelligence</a:t>
            </a:r>
            <a:r>
              <a:rPr lang="ja-JP" altLang="en-GB" sz="1800" smtClean="0"/>
              <a:t>”</a:t>
            </a:r>
            <a:r>
              <a:rPr lang="en-GB" altLang="ja-JP" sz="1800" smtClean="0"/>
              <a:t>.</a:t>
            </a:r>
          </a:p>
          <a:p>
            <a:pPr algn="l" eaLnBrk="1" hangingPunct="1">
              <a:defRPr/>
            </a:pPr>
            <a:endParaRPr lang="en-GB" sz="1800" smtClean="0"/>
          </a:p>
          <a:p>
            <a:pPr algn="l" eaLnBrk="1" hangingPunct="1">
              <a:defRPr/>
            </a:pPr>
            <a:endParaRPr lang="en-GB" sz="1800" smtClean="0"/>
          </a:p>
          <a:p>
            <a:pPr algn="l" eaLnBrk="1" hangingPunct="1">
              <a:defRPr/>
            </a:pPr>
            <a:r>
              <a:rPr lang="en-GB" sz="1800" smtClean="0"/>
              <a:t>1960s</a:t>
            </a:r>
          </a:p>
          <a:p>
            <a:pPr algn="l" eaLnBrk="1" hangingPunct="1">
              <a:defRPr/>
            </a:pPr>
            <a:r>
              <a:rPr lang="en-GB" sz="1800" smtClean="0"/>
              <a:t>A.I. funding increased (mainly military).  Famous quote: </a:t>
            </a:r>
            <a:r>
              <a:rPr lang="ja-JP" altLang="en-GB" sz="1800" smtClean="0"/>
              <a:t>“</a:t>
            </a:r>
            <a:r>
              <a:rPr lang="en-GB" altLang="ja-JP" sz="1800" smtClean="0"/>
              <a:t>Within a generation ... the problem of creating 'artificial intelligence' will substantially be solved."</a:t>
            </a:r>
          </a:p>
          <a:p>
            <a:pPr algn="l" eaLnBrk="1" hangingPunct="1">
              <a:spcBef>
                <a:spcPct val="50000"/>
              </a:spcBef>
              <a:defRPr/>
            </a:pPr>
            <a:endParaRPr lang="en-GB" sz="1800" smtClean="0"/>
          </a:p>
        </p:txBody>
      </p:sp>
      <p:pic>
        <p:nvPicPr>
          <p:cNvPr id="126979" name="Picture 3" descr="robby-m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50" y="4292600"/>
            <a:ext cx="1947863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0" name="Picture 4" descr="boa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925" y="4797425"/>
            <a:ext cx="1366838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ANd9GcSEkxi8g5UaxTHql12y2w-sQjJZvO9uWa8n_e5huNGCVdzOCqE&amp;t=1&amp;usg=__Vp1NTeYwAQz4QKKjJ6QHcgr59wY=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4581525"/>
            <a:ext cx="3457575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69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69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69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69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6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feedforward-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941888"/>
            <a:ext cx="2160588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250825" y="188913"/>
            <a:ext cx="8497888" cy="462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l" eaLnBrk="1" hangingPunct="1">
              <a:defRPr/>
            </a:pPr>
            <a:r>
              <a:rPr lang="en-GB" sz="1800" smtClean="0"/>
              <a:t>1970s</a:t>
            </a:r>
          </a:p>
          <a:p>
            <a:pPr algn="l" eaLnBrk="1" hangingPunct="1">
              <a:defRPr/>
            </a:pPr>
            <a:r>
              <a:rPr lang="en-GB" sz="1800" smtClean="0"/>
              <a:t>A.I. </a:t>
            </a:r>
            <a:r>
              <a:rPr lang="ja-JP" altLang="en-GB" sz="1800" smtClean="0"/>
              <a:t>“</a:t>
            </a:r>
            <a:r>
              <a:rPr lang="en-GB" altLang="ja-JP" sz="1800" smtClean="0"/>
              <a:t>winter</a:t>
            </a:r>
            <a:r>
              <a:rPr lang="ja-JP" altLang="en-GB" sz="1800" smtClean="0"/>
              <a:t>”</a:t>
            </a:r>
            <a:r>
              <a:rPr lang="en-GB" altLang="ja-JP" sz="1800" smtClean="0"/>
              <a:t>.  Funding dries up as people realise it</a:t>
            </a:r>
            <a:r>
              <a:rPr lang="ja-JP" altLang="en-GB" sz="1800" smtClean="0"/>
              <a:t>’</a:t>
            </a:r>
            <a:r>
              <a:rPr lang="en-GB" altLang="ja-JP" sz="1800" smtClean="0"/>
              <a:t>s hard.</a:t>
            </a:r>
          </a:p>
          <a:p>
            <a:pPr algn="l" eaLnBrk="1" hangingPunct="1">
              <a:defRPr/>
            </a:pPr>
            <a:r>
              <a:rPr lang="en-GB" sz="1800" smtClean="0"/>
              <a:t>Limited computing power and dead-end frameworks.</a:t>
            </a:r>
          </a:p>
          <a:p>
            <a:pPr algn="l" eaLnBrk="1" hangingPunct="1">
              <a:defRPr/>
            </a:pPr>
            <a:endParaRPr lang="en-GB" sz="1800" smtClean="0"/>
          </a:p>
          <a:p>
            <a:pPr algn="l" eaLnBrk="1" hangingPunct="1">
              <a:defRPr/>
            </a:pPr>
            <a:endParaRPr lang="en-GB" sz="1800" smtClean="0"/>
          </a:p>
          <a:p>
            <a:pPr algn="l" eaLnBrk="1" hangingPunct="1">
              <a:defRPr/>
            </a:pPr>
            <a:r>
              <a:rPr lang="en-GB" sz="1800" smtClean="0"/>
              <a:t>1980s</a:t>
            </a:r>
          </a:p>
          <a:p>
            <a:pPr algn="l" eaLnBrk="1" hangingPunct="1">
              <a:defRPr/>
            </a:pPr>
            <a:r>
              <a:rPr lang="en-GB" sz="1800" smtClean="0"/>
              <a:t>Revival through bio-inspired algorithms: Neural networks, Genetic Algorithms.</a:t>
            </a:r>
          </a:p>
          <a:p>
            <a:pPr algn="l" eaLnBrk="1" hangingPunct="1">
              <a:defRPr/>
            </a:pPr>
            <a:r>
              <a:rPr lang="en-GB" sz="1800" smtClean="0"/>
              <a:t>A.I. promises the world – lots of commercial investment – mostly fails.</a:t>
            </a:r>
          </a:p>
          <a:p>
            <a:pPr algn="l" eaLnBrk="1" hangingPunct="1">
              <a:defRPr/>
            </a:pPr>
            <a:r>
              <a:rPr lang="en-GB" sz="1800" smtClean="0"/>
              <a:t>Rule based </a:t>
            </a:r>
            <a:r>
              <a:rPr lang="ja-JP" altLang="en-GB" sz="1800" smtClean="0"/>
              <a:t>“</a:t>
            </a:r>
            <a:r>
              <a:rPr lang="en-GB" altLang="ja-JP" sz="1800" smtClean="0"/>
              <a:t>expert systems</a:t>
            </a:r>
            <a:r>
              <a:rPr lang="ja-JP" altLang="en-GB" sz="1800" smtClean="0"/>
              <a:t>”</a:t>
            </a:r>
            <a:r>
              <a:rPr lang="en-GB" altLang="ja-JP" sz="1800" smtClean="0"/>
              <a:t> used in medical / legal professions.</a:t>
            </a:r>
          </a:p>
          <a:p>
            <a:pPr algn="l" eaLnBrk="1" hangingPunct="1">
              <a:defRPr/>
            </a:pPr>
            <a:endParaRPr lang="en-GB" sz="1800" smtClean="0"/>
          </a:p>
          <a:p>
            <a:pPr algn="l" eaLnBrk="1" hangingPunct="1">
              <a:defRPr/>
            </a:pPr>
            <a:endParaRPr lang="en-GB" sz="1800" smtClean="0"/>
          </a:p>
          <a:p>
            <a:pPr algn="l" eaLnBrk="1" hangingPunct="1">
              <a:defRPr/>
            </a:pPr>
            <a:r>
              <a:rPr lang="en-GB" sz="1800" smtClean="0"/>
              <a:t>1990s</a:t>
            </a:r>
          </a:p>
          <a:p>
            <a:pPr algn="l" eaLnBrk="1" hangingPunct="1">
              <a:defRPr/>
            </a:pPr>
            <a:r>
              <a:rPr lang="en-GB" sz="1800" smtClean="0"/>
              <a:t>AI diverges into separate fields:  Computer Vision, Automated Reasoning, Planning systems, Natural Language processing, </a:t>
            </a:r>
            <a:r>
              <a:rPr lang="en-GB" sz="1800" b="1" u="sng" smtClean="0"/>
              <a:t>Machine Learning</a:t>
            </a:r>
            <a:r>
              <a:rPr lang="en-GB" sz="1800" smtClean="0"/>
              <a:t>…</a:t>
            </a:r>
          </a:p>
          <a:p>
            <a:pPr algn="l" eaLnBrk="1" hangingPunct="1">
              <a:spcBef>
                <a:spcPct val="50000"/>
              </a:spcBef>
              <a:defRPr/>
            </a:pPr>
            <a:r>
              <a:rPr lang="en-GB" sz="1800" u="sng" smtClean="0"/>
              <a:t>…</a:t>
            </a:r>
            <a:r>
              <a:rPr lang="en-GB" sz="1800" i="1" u="sng" smtClean="0"/>
              <a:t>Machine Learning begins to overlap with statistics / probability theory.</a:t>
            </a:r>
          </a:p>
          <a:p>
            <a:pPr algn="l" eaLnBrk="1" hangingPunct="1">
              <a:defRPr/>
            </a:pPr>
            <a:endParaRPr lang="en-GB" sz="1800" i="1" u="sng" smtClean="0"/>
          </a:p>
        </p:txBody>
      </p:sp>
      <p:pic>
        <p:nvPicPr>
          <p:cNvPr id="25604" name="Picture 4" descr="File:BRL61-IBM 7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09"/>
          <a:stretch>
            <a:fillRect/>
          </a:stretch>
        </p:blipFill>
        <p:spPr bwMode="auto">
          <a:xfrm>
            <a:off x="395288" y="4797425"/>
            <a:ext cx="3025775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9029" name="Group 5"/>
          <p:cNvGrpSpPr>
            <a:grpSpLocks/>
          </p:cNvGrpSpPr>
          <p:nvPr/>
        </p:nvGrpSpPr>
        <p:grpSpPr bwMode="auto">
          <a:xfrm>
            <a:off x="6011863" y="4581525"/>
            <a:ext cx="3024187" cy="2112963"/>
            <a:chOff x="3787" y="2886"/>
            <a:chExt cx="1905" cy="1331"/>
          </a:xfrm>
        </p:grpSpPr>
        <p:pic>
          <p:nvPicPr>
            <p:cNvPr id="25606" name="Picture 6" descr="graphical-model-baye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" y="2886"/>
              <a:ext cx="771" cy="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7" name="Picture 7" descr="188019d193258f9ba310da979906d24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3793"/>
              <a:ext cx="1905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9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9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9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90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90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90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9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gam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997200"/>
            <a:ext cx="2087562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 descr="google_maps_alternate_route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724400"/>
            <a:ext cx="2665412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mo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560175">
            <a:off x="4564857" y="2499519"/>
            <a:ext cx="15255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3850" y="333375"/>
            <a:ext cx="8569325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GB" sz="2000" smtClean="0">
                <a:ea typeface="+mn-ea"/>
              </a:rPr>
              <a:t>2000s</a:t>
            </a:r>
          </a:p>
          <a:p>
            <a:pPr eaLnBrk="1" hangingPunct="1">
              <a:buFontTx/>
              <a:buNone/>
              <a:defRPr/>
            </a:pPr>
            <a:r>
              <a:rPr lang="en-GB" sz="2000" smtClean="0">
                <a:ea typeface="+mn-ea"/>
              </a:rPr>
              <a:t>ML merging with statistics continues.  Other subfields continue in parallel.</a:t>
            </a:r>
          </a:p>
          <a:p>
            <a:pPr eaLnBrk="1" hangingPunct="1">
              <a:buFontTx/>
              <a:buNone/>
              <a:defRPr/>
            </a:pPr>
            <a:r>
              <a:rPr lang="en-GB" sz="2000" smtClean="0">
                <a:ea typeface="+mn-ea"/>
              </a:rPr>
              <a:t>First commercial-strength applications: Google, Amazon, computer games, route-finding, credit card fraud detection, etc…</a:t>
            </a:r>
          </a:p>
          <a:p>
            <a:pPr eaLnBrk="1" hangingPunct="1">
              <a:buFontTx/>
              <a:buNone/>
              <a:defRPr/>
            </a:pPr>
            <a:r>
              <a:rPr lang="en-GB" sz="2000" smtClean="0">
                <a:ea typeface="+mn-ea"/>
              </a:rPr>
              <a:t>Tools adopted as standard by other fields e.g. biology</a:t>
            </a:r>
          </a:p>
        </p:txBody>
      </p:sp>
      <p:sp>
        <p:nvSpPr>
          <p:cNvPr id="131078" name="Rectangle 6"/>
          <p:cNvSpPr>
            <a:spLocks noChangeArrowheads="1"/>
          </p:cNvSpPr>
          <p:nvPr/>
        </p:nvSpPr>
        <p:spPr bwMode="auto">
          <a:xfrm>
            <a:off x="395288" y="5229200"/>
            <a:ext cx="496847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  <a:defRPr/>
            </a:pPr>
            <a:r>
              <a:rPr lang="en-GB" sz="2400" b="1" dirty="0">
                <a:ea typeface="ＭＳ Ｐゴシック" charset="-128"/>
              </a:rPr>
              <a:t>2010s…. </a:t>
            </a:r>
            <a:r>
              <a:rPr lang="en-GB" sz="2400" b="1" dirty="0" smtClean="0">
                <a:ea typeface="ＭＳ Ｐゴシック" charset="-128"/>
              </a:rPr>
              <a:t>IBM Watson, Siri, Computer Wins GO, Robotics, etc. </a:t>
            </a:r>
            <a:endParaRPr lang="en-GB" sz="2400" b="1" dirty="0">
              <a:ea typeface="ＭＳ Ｐゴシック" charset="-128"/>
            </a:endParaRPr>
          </a:p>
        </p:txBody>
      </p:sp>
      <p:pic>
        <p:nvPicPr>
          <p:cNvPr id="26631" name="Picture 7" descr="aib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429000"/>
            <a:ext cx="1871663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8" descr="SV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420938"/>
            <a:ext cx="2592387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4588"/>
          </a:xfr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US" altLang="en-US" sz="4400" b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Types of Learning</a:t>
            </a:r>
            <a:endParaRPr lang="en-US" altLang="en-US" smtClean="0"/>
          </a:p>
        </p:txBody>
      </p:sp>
      <p:sp>
        <p:nvSpPr>
          <p:cNvPr id="27651" name="Rectangle 2"/>
          <p:cNvSpPr>
            <a:spLocks noGrp="1"/>
          </p:cNvSpPr>
          <p:nvPr>
            <p:ph type="body" idx="1"/>
          </p:nvPr>
        </p:nvSpPr>
        <p:spPr>
          <a:xfrm>
            <a:off x="457200" y="1598613"/>
            <a:ext cx="8382000" cy="4573587"/>
          </a:xfr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ts val="700"/>
              </a:spcBef>
              <a:buFontTx/>
              <a:buChar char="•"/>
            </a:pPr>
            <a:r>
              <a:rPr lang="en-US" altLang="en-US" sz="3200" b="1" smtClean="0">
                <a:latin typeface="Arial" pitchFamily="34" charset="0"/>
                <a:cs typeface="Arial" pitchFamily="34" charset="0"/>
                <a:sym typeface="Arial" pitchFamily="34" charset="0"/>
              </a:rPr>
              <a:t>Supervised (inductive) learning</a:t>
            </a:r>
          </a:p>
          <a:p>
            <a:pPr marL="742950" lvl="1" indent="-285750">
              <a:spcBef>
                <a:spcPts val="600"/>
              </a:spcBef>
              <a:buFontTx/>
              <a:buChar char="–"/>
            </a:pPr>
            <a:r>
              <a:rPr lang="en-US" altLang="en-US" sz="2800" smtClean="0">
                <a:latin typeface="Arial" pitchFamily="34" charset="0"/>
                <a:cs typeface="Arial" pitchFamily="34" charset="0"/>
                <a:sym typeface="Arial" pitchFamily="34" charset="0"/>
              </a:rPr>
              <a:t>Training data includes desired outputs</a:t>
            </a:r>
          </a:p>
          <a:p>
            <a:pPr>
              <a:spcBef>
                <a:spcPts val="700"/>
              </a:spcBef>
              <a:buFontTx/>
              <a:buChar char="•"/>
            </a:pPr>
            <a:r>
              <a:rPr lang="en-US" altLang="en-US" sz="3200" b="1" smtClean="0">
                <a:latin typeface="Arial" pitchFamily="34" charset="0"/>
                <a:cs typeface="Arial" pitchFamily="34" charset="0"/>
                <a:sym typeface="Arial" pitchFamily="34" charset="0"/>
              </a:rPr>
              <a:t>Unsupervised learning</a:t>
            </a:r>
          </a:p>
          <a:p>
            <a:pPr marL="742950" lvl="1" indent="-285750">
              <a:spcBef>
                <a:spcPts val="600"/>
              </a:spcBef>
              <a:buFontTx/>
              <a:buChar char="–"/>
            </a:pPr>
            <a:r>
              <a:rPr lang="en-US" altLang="en-US" sz="2800" smtClean="0">
                <a:latin typeface="Arial" pitchFamily="34" charset="0"/>
                <a:cs typeface="Arial" pitchFamily="34" charset="0"/>
                <a:sym typeface="Arial" pitchFamily="34" charset="0"/>
              </a:rPr>
              <a:t>Training data does not include desired outputs</a:t>
            </a:r>
          </a:p>
          <a:p>
            <a:pPr>
              <a:spcBef>
                <a:spcPts val="700"/>
              </a:spcBef>
              <a:buFontTx/>
              <a:buChar char="•"/>
            </a:pPr>
            <a:r>
              <a:rPr lang="en-US" altLang="en-US" sz="3200" b="1" smtClean="0">
                <a:latin typeface="Arial" pitchFamily="34" charset="0"/>
                <a:cs typeface="Arial" pitchFamily="34" charset="0"/>
                <a:sym typeface="Arial" pitchFamily="34" charset="0"/>
              </a:rPr>
              <a:t>Semi-supervised learning</a:t>
            </a:r>
          </a:p>
          <a:p>
            <a:pPr marL="742950" lvl="1" indent="-285750">
              <a:spcBef>
                <a:spcPts val="600"/>
              </a:spcBef>
              <a:buFontTx/>
              <a:buChar char="–"/>
            </a:pPr>
            <a:r>
              <a:rPr lang="en-US" altLang="en-US" sz="2800" smtClean="0">
                <a:latin typeface="Arial" pitchFamily="34" charset="0"/>
                <a:cs typeface="Arial" pitchFamily="34" charset="0"/>
                <a:sym typeface="Arial" pitchFamily="34" charset="0"/>
              </a:rPr>
              <a:t>Training data includes a few desired outputs</a:t>
            </a:r>
          </a:p>
          <a:p>
            <a:pPr>
              <a:spcBef>
                <a:spcPts val="700"/>
              </a:spcBef>
              <a:buFontTx/>
              <a:buChar char="•"/>
            </a:pPr>
            <a:r>
              <a:rPr lang="en-US" altLang="en-US" sz="3200" b="1" smtClean="0">
                <a:latin typeface="Arial" pitchFamily="34" charset="0"/>
                <a:cs typeface="Arial" pitchFamily="34" charset="0"/>
                <a:sym typeface="Arial" pitchFamily="34" charset="0"/>
              </a:rPr>
              <a:t>Reinforcement learning</a:t>
            </a:r>
          </a:p>
          <a:p>
            <a:pPr marL="742950" lvl="1" indent="-285750">
              <a:spcBef>
                <a:spcPts val="600"/>
              </a:spcBef>
              <a:buFontTx/>
              <a:buChar char="–"/>
            </a:pPr>
            <a:r>
              <a:rPr lang="en-US" altLang="en-US" sz="2800" smtClean="0">
                <a:latin typeface="Arial" pitchFamily="34" charset="0"/>
                <a:cs typeface="Arial" pitchFamily="34" charset="0"/>
                <a:sym typeface="Arial" pitchFamily="34" charset="0"/>
              </a:rPr>
              <a:t>Rewards from sequence of actions</a:t>
            </a:r>
            <a:endParaRPr lang="en-US" altLang="en-US" smtClean="0"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4588"/>
          </a:xfr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US" altLang="en-US" sz="4400" b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Leading ML Algorithms</a:t>
            </a:r>
            <a:endParaRPr lang="en-US" altLang="en-US" smtClean="0"/>
          </a:p>
        </p:txBody>
      </p:sp>
      <p:sp>
        <p:nvSpPr>
          <p:cNvPr id="28675" name="Rectangl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00038" indent="-300038">
              <a:lnSpc>
                <a:spcPct val="80000"/>
              </a:lnSpc>
              <a:buFontTx/>
              <a:buChar char="•"/>
            </a:pPr>
            <a:r>
              <a:rPr lang="en-US" altLang="en-US" sz="2800" b="1" smtClean="0">
                <a:latin typeface="Arial" pitchFamily="34" charset="0"/>
                <a:cs typeface="Arial" pitchFamily="34" charset="0"/>
                <a:sym typeface="Arial" pitchFamily="34" charset="0"/>
              </a:rPr>
              <a:t>Supervised learning</a:t>
            </a:r>
          </a:p>
          <a:p>
            <a:pPr marL="701675" lvl="1" indent="-244475">
              <a:lnSpc>
                <a:spcPct val="80000"/>
              </a:lnSpc>
              <a:buFontTx/>
              <a:buChar char="–"/>
            </a:pPr>
            <a:r>
              <a:rPr lang="en-US" altLang="en-US" sz="2400" smtClean="0">
                <a:latin typeface="Arial" pitchFamily="34" charset="0"/>
                <a:cs typeface="Arial" pitchFamily="34" charset="0"/>
                <a:sym typeface="Arial" pitchFamily="34" charset="0"/>
              </a:rPr>
              <a:t>Decision tree induction</a:t>
            </a:r>
          </a:p>
          <a:p>
            <a:pPr marL="701675" lvl="1" indent="-244475">
              <a:lnSpc>
                <a:spcPct val="80000"/>
              </a:lnSpc>
              <a:buFontTx/>
              <a:buChar char="–"/>
            </a:pPr>
            <a:r>
              <a:rPr lang="en-US" altLang="en-US" sz="2400" smtClean="0">
                <a:latin typeface="Arial" pitchFamily="34" charset="0"/>
                <a:cs typeface="Arial" pitchFamily="34" charset="0"/>
                <a:sym typeface="Arial" pitchFamily="34" charset="0"/>
              </a:rPr>
              <a:t>Rule induction</a:t>
            </a:r>
          </a:p>
          <a:p>
            <a:pPr marL="701675" lvl="1" indent="-244475">
              <a:lnSpc>
                <a:spcPct val="80000"/>
              </a:lnSpc>
              <a:buFontTx/>
              <a:buChar char="–"/>
            </a:pPr>
            <a:r>
              <a:rPr lang="en-US" altLang="en-US" sz="2400" smtClean="0">
                <a:latin typeface="Arial" pitchFamily="34" charset="0"/>
                <a:cs typeface="Arial" pitchFamily="34" charset="0"/>
                <a:sym typeface="Arial" pitchFamily="34" charset="0"/>
              </a:rPr>
              <a:t>Instance-based learning</a:t>
            </a:r>
          </a:p>
          <a:p>
            <a:pPr marL="701675" lvl="1" indent="-244475">
              <a:lnSpc>
                <a:spcPct val="80000"/>
              </a:lnSpc>
              <a:buFontTx/>
              <a:buChar char="–"/>
            </a:pPr>
            <a:r>
              <a:rPr lang="en-US" altLang="en-US" sz="2400" smtClean="0">
                <a:latin typeface="Arial" pitchFamily="34" charset="0"/>
                <a:cs typeface="Arial" pitchFamily="34" charset="0"/>
                <a:sym typeface="Arial" pitchFamily="34" charset="0"/>
              </a:rPr>
              <a:t>Bayesian learning</a:t>
            </a:r>
          </a:p>
          <a:p>
            <a:pPr marL="701675" lvl="1" indent="-244475">
              <a:lnSpc>
                <a:spcPct val="80000"/>
              </a:lnSpc>
              <a:buFontTx/>
              <a:buChar char="–"/>
            </a:pPr>
            <a:r>
              <a:rPr lang="en-US" altLang="en-US" sz="2400" smtClean="0">
                <a:latin typeface="Arial" pitchFamily="34" charset="0"/>
                <a:cs typeface="Arial" pitchFamily="34" charset="0"/>
                <a:sym typeface="Arial" pitchFamily="34" charset="0"/>
              </a:rPr>
              <a:t>Neural networks</a:t>
            </a:r>
          </a:p>
          <a:p>
            <a:pPr marL="701675" lvl="1" indent="-244475">
              <a:lnSpc>
                <a:spcPct val="80000"/>
              </a:lnSpc>
              <a:buFontTx/>
              <a:buChar char="–"/>
            </a:pPr>
            <a:r>
              <a:rPr lang="en-US" altLang="en-US" sz="2400" smtClean="0">
                <a:latin typeface="Arial" pitchFamily="34" charset="0"/>
                <a:cs typeface="Arial" pitchFamily="34" charset="0"/>
                <a:sym typeface="Arial" pitchFamily="34" charset="0"/>
              </a:rPr>
              <a:t>Support vector machines</a:t>
            </a:r>
          </a:p>
          <a:p>
            <a:pPr marL="701675" lvl="1" indent="-244475">
              <a:lnSpc>
                <a:spcPct val="80000"/>
              </a:lnSpc>
              <a:buFontTx/>
              <a:buChar char="–"/>
            </a:pPr>
            <a:r>
              <a:rPr lang="en-US" altLang="en-US" sz="2400" smtClean="0">
                <a:latin typeface="Arial" pitchFamily="34" charset="0"/>
                <a:cs typeface="Arial" pitchFamily="34" charset="0"/>
                <a:sym typeface="Arial" pitchFamily="34" charset="0"/>
              </a:rPr>
              <a:t>Model ensembles</a:t>
            </a:r>
          </a:p>
          <a:p>
            <a:pPr marL="701675" lvl="1" indent="-244475">
              <a:lnSpc>
                <a:spcPct val="80000"/>
              </a:lnSpc>
              <a:buFontTx/>
              <a:buChar char="–"/>
            </a:pPr>
            <a:r>
              <a:rPr lang="en-US" altLang="en-US" sz="2400" smtClean="0">
                <a:latin typeface="Arial" pitchFamily="34" charset="0"/>
                <a:cs typeface="Arial" pitchFamily="34" charset="0"/>
                <a:sym typeface="Arial" pitchFamily="34" charset="0"/>
              </a:rPr>
              <a:t>Learning theory</a:t>
            </a:r>
          </a:p>
          <a:p>
            <a:pPr marL="300038" indent="-300038">
              <a:lnSpc>
                <a:spcPct val="80000"/>
              </a:lnSpc>
              <a:buFontTx/>
              <a:buChar char="•"/>
            </a:pPr>
            <a:r>
              <a:rPr lang="en-US" altLang="en-US" sz="2800" b="1" smtClean="0">
                <a:latin typeface="Arial" pitchFamily="34" charset="0"/>
                <a:cs typeface="Arial" pitchFamily="34" charset="0"/>
                <a:sym typeface="Arial" pitchFamily="34" charset="0"/>
              </a:rPr>
              <a:t>Unsupervised learning</a:t>
            </a:r>
          </a:p>
          <a:p>
            <a:pPr marL="701675" lvl="1" indent="-244475">
              <a:lnSpc>
                <a:spcPct val="80000"/>
              </a:lnSpc>
              <a:buFontTx/>
              <a:buChar char="–"/>
            </a:pPr>
            <a:r>
              <a:rPr lang="en-US" altLang="en-US" sz="2400" smtClean="0">
                <a:latin typeface="Arial" pitchFamily="34" charset="0"/>
                <a:cs typeface="Arial" pitchFamily="34" charset="0"/>
                <a:sym typeface="Arial" pitchFamily="34" charset="0"/>
              </a:rPr>
              <a:t>Clustering</a:t>
            </a:r>
          </a:p>
          <a:p>
            <a:pPr marL="701675" lvl="1" indent="-244475">
              <a:lnSpc>
                <a:spcPct val="80000"/>
              </a:lnSpc>
              <a:buFontTx/>
              <a:buChar char="–"/>
            </a:pPr>
            <a:r>
              <a:rPr lang="en-US" altLang="en-US" sz="2400" smtClean="0">
                <a:latin typeface="Arial" pitchFamily="34" charset="0"/>
                <a:cs typeface="Arial" pitchFamily="34" charset="0"/>
                <a:sym typeface="Arial" pitchFamily="34" charset="0"/>
              </a:rPr>
              <a:t>Dimensionality reduction</a:t>
            </a:r>
            <a:endParaRPr lang="en-US" altLang="en-US" smtClean="0"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7848600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848600" cy="523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7" descr="microsoft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963" y="3573463"/>
            <a:ext cx="1935162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229600" cy="633412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b="1" i="1" dirty="0" smtClean="0">
                <a:solidFill>
                  <a:schemeClr val="tx1"/>
                </a:solidFill>
                <a:ea typeface="+mj-ea"/>
                <a:cs typeface="+mj-cs"/>
              </a:rPr>
              <a:t>What is Machine Learning?</a:t>
            </a:r>
          </a:p>
        </p:txBody>
      </p:sp>
      <p:pic>
        <p:nvPicPr>
          <p:cNvPr id="14340" name="Picture 7" descr="http://classes.engr.oregonstate.edu/eecs/fall2007/cs434/robot-bra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44625"/>
            <a:ext cx="2671763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3" descr="spam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086225"/>
            <a:ext cx="2416175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4" descr="http://justgiving.files.wordpress.com/2009/01/facebook_logo.jpg?w=300&amp;h=1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606675"/>
            <a:ext cx="1639888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5" descr="http://www.kdkfactory.com/16days/amazon_logo%5B1%5D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341438"/>
            <a:ext cx="20796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6" descr="http://t0.gstatic.com/images?q=tbn:4sAE6CXu2LAadM:http://www.therichestmaninatherstone.co.uk/wealth/images/LloydsTSB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951413"/>
            <a:ext cx="1192212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9" descr="bmw-x6-sports-activity-coupe-2008-7061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1938338"/>
            <a:ext cx="1887537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22" descr="Face-detecti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135438"/>
            <a:ext cx="22479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Supervised Learning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altLang="en-US" smtClean="0"/>
              <a:t>Pattern recognition</a:t>
            </a:r>
          </a:p>
          <a:p>
            <a:r>
              <a:rPr lang="en-US" altLang="en-US" smtClean="0"/>
              <a:t>Set of </a:t>
            </a:r>
            <a:r>
              <a:rPr lang="en-US" altLang="en-US" i="1" smtClean="0"/>
              <a:t>input vectors </a:t>
            </a:r>
            <a:r>
              <a:rPr lang="en-US" altLang="en-US" smtClean="0"/>
              <a:t>and corresponding </a:t>
            </a:r>
            <a:r>
              <a:rPr lang="en-US" altLang="en-US" i="1" smtClean="0"/>
              <a:t>target vectors</a:t>
            </a:r>
          </a:p>
          <a:p>
            <a:r>
              <a:rPr lang="en-US" altLang="en-US" smtClean="0"/>
              <a:t>Model </a:t>
            </a:r>
            <a:r>
              <a:rPr lang="en-US" altLang="en-US" i="1" smtClean="0"/>
              <a:t>tunes</a:t>
            </a:r>
            <a:r>
              <a:rPr lang="en-US" altLang="en-US" smtClean="0"/>
              <a:t> itself to minimize error of objective function.</a:t>
            </a:r>
          </a:p>
          <a:p>
            <a:pPr lvl="1"/>
            <a:r>
              <a:rPr lang="en-US" altLang="en-US" smtClean="0"/>
              <a:t>For instance, OF could be number of misclassifications</a:t>
            </a:r>
          </a:p>
          <a:p>
            <a:r>
              <a:rPr lang="en-US" altLang="en-US" smtClean="0"/>
              <a:t>Used in prediction problems (classification, regression)</a:t>
            </a:r>
          </a:p>
          <a:p>
            <a:endParaRPr lang="en-US" altLang="en-US" smtClean="0"/>
          </a:p>
        </p:txBody>
      </p:sp>
      <p:pic>
        <p:nvPicPr>
          <p:cNvPr id="31748" name="Picture 4" descr="supervised-learni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01008"/>
            <a:ext cx="4767980" cy="32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Unsupervised Learning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altLang="en-US" smtClean="0"/>
              <a:t>Pattern detection</a:t>
            </a:r>
          </a:p>
          <a:p>
            <a:r>
              <a:rPr lang="en-US" altLang="en-US" smtClean="0"/>
              <a:t>Given set of input vectors, no target vectors</a:t>
            </a:r>
          </a:p>
          <a:p>
            <a:r>
              <a:rPr lang="en-US" altLang="en-US" smtClean="0"/>
              <a:t>Uses</a:t>
            </a:r>
          </a:p>
          <a:p>
            <a:pPr lvl="1"/>
            <a:r>
              <a:rPr lang="en-US" altLang="en-US" smtClean="0"/>
              <a:t>Clustering – Similarity of data</a:t>
            </a:r>
          </a:p>
          <a:p>
            <a:pPr lvl="1"/>
            <a:r>
              <a:rPr lang="en-US" altLang="en-US" smtClean="0"/>
              <a:t>Density estimation – Extrapolation of probability density</a:t>
            </a:r>
          </a:p>
          <a:p>
            <a:pPr lvl="1"/>
            <a:r>
              <a:rPr lang="en-US" altLang="en-US" smtClean="0"/>
              <a:t>Visualization – Turn high dimensional data into human readable</a:t>
            </a:r>
          </a:p>
        </p:txBody>
      </p:sp>
      <p:pic>
        <p:nvPicPr>
          <p:cNvPr id="32773" name="Picture 5" descr="Image result for clustering visualiz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49078"/>
            <a:ext cx="2219325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5" name="Picture 7" descr="Image result for clustering visualiz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60648"/>
            <a:ext cx="3221401" cy="130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7" name="Picture 9" descr="Image result for density estimation histogr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161" y="4596054"/>
            <a:ext cx="2664296" cy="116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1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68" y="4125941"/>
            <a:ext cx="3872855" cy="273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Example: Handwriting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71600"/>
            <a:ext cx="4800600" cy="34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990600" y="5105400"/>
            <a:ext cx="6629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altLang="en-US" sz="2800">
                <a:solidFill>
                  <a:srgbClr val="000000"/>
                </a:solidFill>
                <a:latin typeface="Gill Sans MT" pitchFamily="34" charset="0"/>
              </a:rPr>
              <a:t>Classification: recognize each number</a:t>
            </a:r>
          </a:p>
          <a:p>
            <a:pPr algn="l" eaLnBrk="1" hangingPunct="1"/>
            <a:r>
              <a:rPr lang="en-US" altLang="en-US" sz="2800">
                <a:solidFill>
                  <a:srgbClr val="000000"/>
                </a:solidFill>
                <a:latin typeface="Gill Sans MT" pitchFamily="34" charset="0"/>
              </a:rPr>
              <a:t>Clustering: group same numbers together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481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9188" y="80963"/>
            <a:ext cx="7629525" cy="6588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Some real examples!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altLang="en-US" smtClean="0"/>
              <a:t>Too many to list here!</a:t>
            </a:r>
          </a:p>
          <a:p>
            <a:pPr lvl="1"/>
            <a:r>
              <a:rPr lang="en-US" altLang="en-US" i="1" smtClean="0"/>
              <a:t>Support Vector Machine Classification and Validation of Cancer Tissue Samples Using Microarray Expression Data</a:t>
            </a:r>
          </a:p>
          <a:p>
            <a:pPr lvl="1"/>
            <a:r>
              <a:rPr lang="en-US" altLang="en-US" i="1" smtClean="0"/>
              <a:t>Unsupervised Clustering of Bioinformatics Data</a:t>
            </a:r>
          </a:p>
          <a:p>
            <a:pPr lvl="1"/>
            <a:r>
              <a:rPr lang="en-US" altLang="en-US" i="1" smtClean="0"/>
              <a:t>Hidden Markov Models for Detecting Remote Protein Homologies</a:t>
            </a:r>
          </a:p>
          <a:p>
            <a:pPr lvl="1"/>
            <a:r>
              <a:rPr lang="en-US" altLang="en-US" i="1" smtClean="0"/>
              <a:t>Essential latent knowledge for protein-protein interactions: analysis by an unsupervised learning approaches</a:t>
            </a:r>
          </a:p>
          <a:p>
            <a:pPr lvl="1"/>
            <a:r>
              <a:rPr lang="en-US" altLang="en-US" i="1" smtClean="0"/>
              <a:t>Inference of Genetic Regulatory Networks with Recurrent Neural Network Models Using Particle Swarm Optimization</a:t>
            </a:r>
          </a:p>
          <a:p>
            <a:r>
              <a:rPr lang="en-US" altLang="en-US" smtClean="0"/>
              <a:t>Finding genes in DNA using HMM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Uses in Bioinformatics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altLang="en-US" smtClean="0"/>
              <a:t>Sequence to structure</a:t>
            </a:r>
          </a:p>
          <a:p>
            <a:pPr lvl="1"/>
            <a:r>
              <a:rPr lang="en-US" altLang="en-US" smtClean="0"/>
              <a:t>Protein structure, protein function, etc.</a:t>
            </a:r>
          </a:p>
          <a:p>
            <a:r>
              <a:rPr lang="en-US" altLang="en-US" smtClean="0"/>
              <a:t>DNA binding sites</a:t>
            </a:r>
          </a:p>
          <a:p>
            <a:r>
              <a:rPr lang="en-US" altLang="en-US" smtClean="0"/>
              <a:t>Evolutionary information</a:t>
            </a:r>
          </a:p>
          <a:p>
            <a:r>
              <a:rPr lang="en-US" altLang="en-US" smtClean="0"/>
              <a:t>Gene expression analysis</a:t>
            </a:r>
          </a:p>
          <a:p>
            <a:pPr lvl="1"/>
            <a:r>
              <a:rPr lang="en-US" altLang="en-US" smtClean="0"/>
              <a:t>Visualization</a:t>
            </a:r>
          </a:p>
          <a:p>
            <a:pPr lvl="1"/>
            <a:r>
              <a:rPr lang="en-US" altLang="en-US" smtClean="0"/>
              <a:t>Clustering</a:t>
            </a:r>
          </a:p>
          <a:p>
            <a:r>
              <a:rPr lang="en-US" altLang="en-US" smtClean="0"/>
              <a:t>Inference of gene networks</a:t>
            </a:r>
          </a:p>
          <a:p>
            <a:r>
              <a:rPr lang="en-US" altLang="en-US" smtClean="0"/>
              <a:t>Many more…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General Example (secondary structure)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altLang="en-US" smtClean="0"/>
              <a:t>Create a data set with input sequences and output secondary structure labels</a:t>
            </a:r>
          </a:p>
          <a:p>
            <a:r>
              <a:rPr lang="en-US" altLang="en-US" smtClean="0"/>
              <a:t>Train a neural network on a portion of the dataset (training dataset)</a:t>
            </a:r>
          </a:p>
          <a:p>
            <a:r>
              <a:rPr lang="en-US" altLang="en-US" smtClean="0"/>
              <a:t>Test on a new portion of the dataset (test dataset) to estimate the generalization performance. </a:t>
            </a:r>
          </a:p>
          <a:p>
            <a:endParaRPr lang="en-US" altLang="en-US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Create a Dataset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altLang="en-US" smtClean="0"/>
              <a:t>Download proteins from Protein Data Bank</a:t>
            </a:r>
          </a:p>
          <a:p>
            <a:r>
              <a:rPr lang="en-US" altLang="en-US" smtClean="0"/>
              <a:t>Remove proteins with redundant patterns</a:t>
            </a:r>
          </a:p>
          <a:p>
            <a:pPr lvl="1"/>
            <a:r>
              <a:rPr lang="en-US" altLang="en-US" smtClean="0"/>
              <a:t>Need unbiased training set</a:t>
            </a:r>
          </a:p>
          <a:p>
            <a:r>
              <a:rPr lang="en-US" altLang="en-US" i="1" smtClean="0"/>
              <a:t>Annotate</a:t>
            </a:r>
            <a:r>
              <a:rPr lang="en-US" altLang="en-US" smtClean="0"/>
              <a:t> protein sequence with secondary structure</a:t>
            </a:r>
          </a:p>
          <a:p>
            <a:pPr lvl="1"/>
            <a:endParaRPr lang="en-US" altLang="en-US" smtClean="0"/>
          </a:p>
        </p:txBody>
      </p:sp>
      <p:pic>
        <p:nvPicPr>
          <p:cNvPr id="38916" name="Picture 4" descr="protein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352800"/>
            <a:ext cx="6553200" cy="294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Train and test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altLang="en-US" dirty="0" smtClean="0"/>
              <a:t>Partition dataset created in the previous slide into Train/Test sections</a:t>
            </a:r>
          </a:p>
          <a:p>
            <a:r>
              <a:rPr lang="en-US" altLang="en-US" dirty="0" smtClean="0"/>
              <a:t>Use training set to build the Neural Net model</a:t>
            </a:r>
          </a:p>
          <a:p>
            <a:r>
              <a:rPr lang="en-US" altLang="en-US" dirty="0" smtClean="0"/>
              <a:t>Use the test set to evaluate performance</a:t>
            </a:r>
          </a:p>
          <a:p>
            <a:pPr lvl="1"/>
            <a:r>
              <a:rPr lang="en-US" altLang="en-US" dirty="0" smtClean="0"/>
              <a:t>If results are satisfactory, we now have a method to turn sequences into secondary structure</a:t>
            </a:r>
          </a:p>
          <a:p>
            <a:pPr lvl="1"/>
            <a:r>
              <a:rPr lang="en-US" altLang="en-US" dirty="0" smtClean="0"/>
              <a:t>Emphasis: we have automatically created a model to create secondary structure from primary structure, this is a big deal.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Remember to read this article!</a:t>
            </a:r>
          </a:p>
        </p:txBody>
      </p:sp>
      <p:pic>
        <p:nvPicPr>
          <p:cNvPr id="40963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341438"/>
            <a:ext cx="8021637" cy="532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sz="3600" i="1" dirty="0" smtClean="0"/>
              <a:t>What is Machine Learning?</a:t>
            </a:r>
            <a:endParaRPr lang="en-US" sz="3600" i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696" y="1600200"/>
            <a:ext cx="736860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627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6410" y="274638"/>
            <a:ext cx="3960390" cy="1143000"/>
          </a:xfrm>
        </p:spPr>
        <p:txBody>
          <a:bodyPr/>
          <a:lstStyle/>
          <a:p>
            <a:r>
              <a:rPr lang="en-US" dirty="0" smtClean="0"/>
              <a:t>Big Data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4425107" cy="5004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4320479" cy="1878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6919"/>
            <a:ext cx="4546898" cy="427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7823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507413" cy="2808287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GB" sz="2000" i="1" smtClean="0">
                <a:ea typeface="+mn-ea"/>
              </a:rPr>
              <a:t>The world is driven by data.</a:t>
            </a:r>
          </a:p>
          <a:p>
            <a:pPr eaLnBrk="1" hangingPunct="1">
              <a:buFontTx/>
              <a:buNone/>
              <a:defRPr/>
            </a:pPr>
            <a:endParaRPr lang="en-GB" sz="2000" i="1" smtClean="0">
              <a:ea typeface="+mn-ea"/>
            </a:endParaRPr>
          </a:p>
          <a:p>
            <a:pPr eaLnBrk="1" hangingPunct="1">
              <a:defRPr/>
            </a:pPr>
            <a:r>
              <a:rPr lang="en-GB" sz="1800" smtClean="0">
                <a:ea typeface="+mn-ea"/>
              </a:rPr>
              <a:t>Germany</a:t>
            </a:r>
            <a:r>
              <a:rPr lang="ja-JP" altLang="en-GB" sz="1800" smtClean="0">
                <a:ea typeface="+mn-ea"/>
              </a:rPr>
              <a:t>’</a:t>
            </a:r>
            <a:r>
              <a:rPr lang="en-GB" altLang="ja-JP" sz="1800" smtClean="0">
                <a:ea typeface="+mn-ea"/>
              </a:rPr>
              <a:t>s climate research centre generates 10 petabytes per year</a:t>
            </a:r>
          </a:p>
          <a:p>
            <a:pPr eaLnBrk="1" hangingPunct="1">
              <a:defRPr/>
            </a:pPr>
            <a:r>
              <a:rPr lang="en-GB" sz="1800" smtClean="0">
                <a:ea typeface="+mn-ea"/>
              </a:rPr>
              <a:t>Google processes 24 petabytes per day</a:t>
            </a:r>
          </a:p>
          <a:p>
            <a:pPr eaLnBrk="1" hangingPunct="1">
              <a:defRPr/>
            </a:pPr>
            <a:r>
              <a:rPr lang="en-GB" sz="1800" smtClean="0">
                <a:ea typeface="+mn-ea"/>
              </a:rPr>
              <a:t>The Large Hadron Collider produces 60 gigabytes per minute (~12 DVDs)</a:t>
            </a:r>
          </a:p>
          <a:p>
            <a:pPr eaLnBrk="1" hangingPunct="1">
              <a:defRPr/>
            </a:pPr>
            <a:r>
              <a:rPr lang="en-GB" sz="1800" smtClean="0">
                <a:ea typeface="+mn-ea"/>
              </a:rPr>
              <a:t>There are over 50m credit card transactions a day in the US alone.</a:t>
            </a:r>
          </a:p>
          <a:p>
            <a:pPr eaLnBrk="1" hangingPunct="1">
              <a:defRPr/>
            </a:pPr>
            <a:endParaRPr lang="en-GB" sz="1800" smtClean="0">
              <a:ea typeface="+mn-ea"/>
            </a:endParaRPr>
          </a:p>
          <a:p>
            <a:pPr eaLnBrk="1" hangingPunct="1">
              <a:defRPr/>
            </a:pPr>
            <a:endParaRPr lang="en-GB" sz="1800" smtClean="0">
              <a:ea typeface="+mn-ea"/>
            </a:endParaRPr>
          </a:p>
        </p:txBody>
      </p:sp>
      <p:pic>
        <p:nvPicPr>
          <p:cNvPr id="16387" name="Picture 4" descr="ANd9GcRgCBo8p_gqydBLR296CD-Pk4EEHcB6m8foG3Du03oK7GHMQdE&amp;t=1&amp;usg=__9AFYSYGbe8EVQQfNX-DNIQ0HFTk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292600"/>
            <a:ext cx="2592387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5" descr="ANd9GcROTzK6iIkofacpTZrOJCRqCjHYJoVg1_23DSdTJvZUlEQgTPU&amp;t=1&amp;usg=__CcGRqEAYTfjTNPovORBmx8imPa8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365625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 descr="ANd9GcSwJqTCIVrNHnLX26hd6eS9SE61tJ1JAbJIEUyf0O9Md43cBF4&amp;t=1&amp;usg=__Td47uTFOOMBrx-4Ciueqgx4X-ws=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365625"/>
            <a:ext cx="2592387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206375" y="79375"/>
            <a:ext cx="8704263" cy="75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2800" i="1" smtClean="0"/>
              <a:t>Learning from Data</a:t>
            </a:r>
            <a:endParaRPr lang="en-US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206375" y="79375"/>
            <a:ext cx="8704263" cy="757238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n-US" sz="2800" i="1" dirty="0" smtClean="0">
                <a:ea typeface="+mj-ea"/>
                <a:cs typeface="+mj-cs"/>
              </a:rPr>
              <a:t>Learning from Data</a:t>
            </a:r>
            <a:endParaRPr lang="en-US" sz="2800" i="1" dirty="0"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113" y="1073150"/>
            <a:ext cx="8666162" cy="3508375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2000" b="1" dirty="0" smtClean="0">
                <a:ea typeface="+mn-ea"/>
                <a:cs typeface="+mn-cs"/>
              </a:rPr>
              <a:t>Data </a:t>
            </a:r>
            <a:r>
              <a:rPr lang="en-US" sz="1800" dirty="0" smtClean="0">
                <a:ea typeface="+mn-ea"/>
                <a:cs typeface="+mn-cs"/>
              </a:rPr>
              <a:t>is recorded from some real-world phenomenon.</a:t>
            </a:r>
          </a:p>
          <a:p>
            <a:pPr algn="l" eaLnBrk="1" hangingPunct="1">
              <a:defRPr/>
            </a:pPr>
            <a:r>
              <a:rPr lang="en-US" sz="1800" dirty="0" smtClean="0">
                <a:ea typeface="+mn-ea"/>
                <a:cs typeface="+mn-cs"/>
              </a:rPr>
              <a:t>What might we want to do with that data?</a:t>
            </a:r>
          </a:p>
          <a:p>
            <a:pPr algn="l" eaLnBrk="1" hangingPunct="1">
              <a:defRPr/>
            </a:pPr>
            <a:endParaRPr lang="en-US" sz="1800" dirty="0" smtClean="0">
              <a:ea typeface="+mn-ea"/>
              <a:cs typeface="+mn-cs"/>
            </a:endParaRPr>
          </a:p>
          <a:p>
            <a:pPr algn="l" eaLnBrk="1" hangingPunct="1">
              <a:defRPr/>
            </a:pPr>
            <a:r>
              <a:rPr lang="en-US" sz="1800" b="1" dirty="0" smtClean="0">
                <a:ea typeface="+mn-ea"/>
                <a:cs typeface="+mn-cs"/>
              </a:rPr>
              <a:t>Prediction</a:t>
            </a:r>
          </a:p>
          <a:p>
            <a:pPr algn="l" eaLnBrk="1" hangingPunct="1">
              <a:defRPr/>
            </a:pPr>
            <a:r>
              <a:rPr lang="en-US" sz="1800" b="1" dirty="0">
                <a:ea typeface="+mn-ea"/>
                <a:cs typeface="+mn-cs"/>
              </a:rPr>
              <a:t>	</a:t>
            </a:r>
            <a:r>
              <a:rPr lang="en-US" sz="1800" b="1" dirty="0" smtClean="0">
                <a:ea typeface="+mn-ea"/>
                <a:cs typeface="+mn-cs"/>
              </a:rPr>
              <a:t>- </a:t>
            </a:r>
            <a:r>
              <a:rPr lang="en-US" sz="1800" dirty="0" smtClean="0">
                <a:ea typeface="+mn-ea"/>
                <a:cs typeface="+mn-cs"/>
              </a:rPr>
              <a:t>what can we </a:t>
            </a:r>
            <a:r>
              <a:rPr lang="en-US" sz="1800" b="1" dirty="0" smtClean="0">
                <a:ea typeface="+mn-ea"/>
                <a:cs typeface="+mn-cs"/>
              </a:rPr>
              <a:t>predict </a:t>
            </a:r>
            <a:r>
              <a:rPr lang="en-US" sz="1800" dirty="0" smtClean="0">
                <a:ea typeface="+mn-ea"/>
                <a:cs typeface="+mn-cs"/>
              </a:rPr>
              <a:t>about this phenomenon?</a:t>
            </a:r>
          </a:p>
          <a:p>
            <a:pPr algn="l" eaLnBrk="1" hangingPunct="1">
              <a:defRPr/>
            </a:pPr>
            <a:endParaRPr lang="en-US" sz="1800" b="1" dirty="0" smtClean="0">
              <a:ea typeface="+mn-ea"/>
              <a:cs typeface="+mn-cs"/>
            </a:endParaRPr>
          </a:p>
          <a:p>
            <a:pPr algn="l" eaLnBrk="1" hangingPunct="1">
              <a:defRPr/>
            </a:pPr>
            <a:r>
              <a:rPr lang="en-US" sz="1800" b="1" dirty="0" smtClean="0">
                <a:ea typeface="+mn-ea"/>
                <a:cs typeface="+mn-cs"/>
              </a:rPr>
              <a:t>Description</a:t>
            </a:r>
          </a:p>
          <a:p>
            <a:pPr algn="l" eaLnBrk="1" hangingPunct="1">
              <a:defRPr/>
            </a:pPr>
            <a:r>
              <a:rPr lang="en-US" sz="1800" b="1" dirty="0">
                <a:ea typeface="+mn-ea"/>
                <a:cs typeface="+mn-cs"/>
              </a:rPr>
              <a:t>	</a:t>
            </a:r>
            <a:r>
              <a:rPr lang="en-US" sz="1800" b="1" dirty="0" smtClean="0">
                <a:ea typeface="+mn-ea"/>
                <a:cs typeface="+mn-cs"/>
              </a:rPr>
              <a:t>- </a:t>
            </a:r>
            <a:r>
              <a:rPr lang="en-US" sz="1800" dirty="0" smtClean="0">
                <a:ea typeface="+mn-ea"/>
                <a:cs typeface="+mn-cs"/>
              </a:rPr>
              <a:t>how can we </a:t>
            </a:r>
            <a:r>
              <a:rPr lang="en-US" sz="1800" b="1" dirty="0" smtClean="0">
                <a:ea typeface="+mn-ea"/>
                <a:cs typeface="+mn-cs"/>
              </a:rPr>
              <a:t>describe/understand </a:t>
            </a:r>
            <a:r>
              <a:rPr lang="en-US" sz="1800" dirty="0" smtClean="0">
                <a:ea typeface="+mn-ea"/>
                <a:cs typeface="+mn-cs"/>
              </a:rPr>
              <a:t>this phenomenon in a new way?</a:t>
            </a:r>
            <a:endParaRPr lang="en-US" sz="1800" b="1" dirty="0" smtClean="0">
              <a:ea typeface="+mn-ea"/>
              <a:cs typeface="+mn-cs"/>
            </a:endParaRPr>
          </a:p>
          <a:p>
            <a:pPr algn="l" eaLnBrk="1" hangingPunct="1">
              <a:defRPr/>
            </a:pPr>
            <a:endParaRPr lang="en-US" sz="1800" b="1" dirty="0" smtClean="0">
              <a:ea typeface="+mn-ea"/>
              <a:cs typeface="+mn-cs"/>
            </a:endParaRPr>
          </a:p>
          <a:p>
            <a:pPr algn="l" eaLnBrk="1" hangingPunct="1">
              <a:defRPr/>
            </a:pPr>
            <a:r>
              <a:rPr lang="en-US" sz="1800" dirty="0">
                <a:ea typeface="+mn-ea"/>
                <a:cs typeface="+mn-cs"/>
              </a:rPr>
              <a:t>	</a:t>
            </a:r>
            <a:endParaRPr lang="en-US" sz="1800" dirty="0" smtClean="0">
              <a:ea typeface="+mn-ea"/>
              <a:cs typeface="+mn-cs"/>
            </a:endParaRPr>
          </a:p>
          <a:p>
            <a:pPr algn="l" eaLnBrk="1" hangingPunct="1">
              <a:defRPr/>
            </a:pPr>
            <a:endParaRPr lang="en-US" sz="2400" dirty="0" smtClean="0">
              <a:ea typeface="+mn-ea"/>
              <a:cs typeface="+mn-cs"/>
            </a:endParaRPr>
          </a:p>
          <a:p>
            <a:pPr algn="l" eaLnBrk="1" hangingPunct="1">
              <a:defRPr/>
            </a:pPr>
            <a:endParaRPr lang="en-US" sz="2400" dirty="0" smtClean="0">
              <a:ea typeface="+mn-ea"/>
              <a:cs typeface="+mn-cs"/>
            </a:endParaRPr>
          </a:p>
          <a:p>
            <a:pPr algn="l" eaLnBrk="1" hangingPunct="1">
              <a:defRPr/>
            </a:pPr>
            <a:endParaRPr lang="en-US" sz="2800" dirty="0" smtClean="0">
              <a:ea typeface="+mn-ea"/>
              <a:cs typeface="+mn-cs"/>
            </a:endParaRPr>
          </a:p>
          <a:p>
            <a:pPr algn="l" eaLnBrk="1" hangingPunct="1"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31" name="Picture 30" descr="dice-img-edited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2358" y="4766133"/>
            <a:ext cx="2940133" cy="1927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3" name="Picture 31" descr="imgres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288" y="4938713"/>
            <a:ext cx="16748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32" descr="DataExample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930775"/>
            <a:ext cx="1893888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33" descr="5886shopping_basket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1075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507413" cy="2592387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GB" sz="1800" i="1" smtClean="0">
                <a:ea typeface="+mn-ea"/>
                <a:cs typeface="+mn-cs"/>
              </a:rPr>
              <a:t>How can we extract knowledge from data to help humans take decisions?</a:t>
            </a:r>
          </a:p>
          <a:p>
            <a:pPr eaLnBrk="1" hangingPunct="1">
              <a:buFontTx/>
              <a:buNone/>
              <a:defRPr/>
            </a:pPr>
            <a:endParaRPr lang="en-GB" sz="1800" i="1" smtClean="0">
              <a:ea typeface="+mn-ea"/>
              <a:cs typeface="+mn-cs"/>
            </a:endParaRPr>
          </a:p>
          <a:p>
            <a:pPr eaLnBrk="1" hangingPunct="1">
              <a:buFontTx/>
              <a:buNone/>
              <a:defRPr/>
            </a:pPr>
            <a:r>
              <a:rPr lang="en-GB" sz="1800" i="1" smtClean="0">
                <a:ea typeface="+mn-ea"/>
                <a:cs typeface="+mn-cs"/>
              </a:rPr>
              <a:t>How can we automate decisions from data?</a:t>
            </a:r>
          </a:p>
          <a:p>
            <a:pPr eaLnBrk="1" hangingPunct="1">
              <a:buFontTx/>
              <a:buNone/>
              <a:defRPr/>
            </a:pPr>
            <a:endParaRPr lang="en-GB" sz="1800" i="1" smtClean="0">
              <a:ea typeface="+mn-ea"/>
              <a:cs typeface="+mn-cs"/>
            </a:endParaRPr>
          </a:p>
          <a:p>
            <a:pPr eaLnBrk="1" hangingPunct="1">
              <a:buFontTx/>
              <a:buNone/>
              <a:defRPr/>
            </a:pPr>
            <a:r>
              <a:rPr lang="en-GB" sz="1800" i="1" smtClean="0">
                <a:ea typeface="+mn-ea"/>
                <a:cs typeface="+mn-cs"/>
              </a:rPr>
              <a:t>How can we adapt systems dynamically to enable better user experiences?</a:t>
            </a:r>
          </a:p>
        </p:txBody>
      </p:sp>
      <p:sp>
        <p:nvSpPr>
          <p:cNvPr id="110596" name="Line 4"/>
          <p:cNvSpPr>
            <a:spLocks noChangeShapeType="1"/>
          </p:cNvSpPr>
          <p:nvPr/>
        </p:nvSpPr>
        <p:spPr bwMode="auto">
          <a:xfrm>
            <a:off x="2051050" y="4149725"/>
            <a:ext cx="5113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827088" y="4724400"/>
            <a:ext cx="2457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>
                <a:latin typeface="Arial" charset="0"/>
                <a:ea typeface="ＭＳ Ｐゴシック" charset="0"/>
              </a:rPr>
              <a:t>Write code to explicitly</a:t>
            </a:r>
          </a:p>
          <a:p>
            <a:pPr algn="ctr">
              <a:defRPr/>
            </a:pPr>
            <a:r>
              <a:rPr lang="en-GB">
                <a:latin typeface="Arial" charset="0"/>
                <a:ea typeface="ＭＳ Ｐゴシック" charset="0"/>
              </a:rPr>
              <a:t>do the above tasks</a:t>
            </a:r>
          </a:p>
        </p:txBody>
      </p:sp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4427538" y="4724400"/>
            <a:ext cx="4105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GB">
                <a:latin typeface="Arial" charset="0"/>
                <a:ea typeface="ＭＳ Ｐゴシック" charset="0"/>
              </a:rPr>
              <a:t>Write code to make the computer</a:t>
            </a:r>
          </a:p>
          <a:p>
            <a:pPr algn="ctr">
              <a:defRPr/>
            </a:pPr>
            <a:r>
              <a:rPr lang="en-GB" b="1" i="1">
                <a:latin typeface="Arial" charset="0"/>
                <a:ea typeface="ＭＳ Ｐゴシック" charset="0"/>
              </a:rPr>
              <a:t>learn</a:t>
            </a:r>
            <a:r>
              <a:rPr lang="en-GB">
                <a:latin typeface="Arial" charset="0"/>
                <a:ea typeface="ＭＳ Ｐゴシック" charset="0"/>
              </a:rPr>
              <a:t> how to do the tasks</a:t>
            </a:r>
          </a:p>
        </p:txBody>
      </p:sp>
      <p:pic>
        <p:nvPicPr>
          <p:cNvPr id="18438" name="Picture 7" descr="ANd9GcT20gBx8rXx4dDt0EwpGRRInxSsTliscrg_Rao4k2XiHmgE3y8&amp;t=1&amp;usg=__dm6_2UiPzZxOP5RoilbkIYUa1D4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5516563"/>
            <a:ext cx="7810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8" descr="green_ti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0" y="5518150"/>
            <a:ext cx="7191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206375" y="79375"/>
            <a:ext cx="8704263" cy="75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2800" i="1" smtClean="0"/>
              <a:t>Learning from Data</a:t>
            </a:r>
            <a:endParaRPr lang="en-US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375" y="79375"/>
            <a:ext cx="8704263" cy="757238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n-US" sz="2800" b="1" i="1" dirty="0" smtClean="0">
                <a:ea typeface="+mj-ea"/>
                <a:cs typeface="+mj-cs"/>
              </a:rPr>
              <a:t>Machine Learning</a:t>
            </a:r>
            <a:endParaRPr lang="en-US" sz="2800" b="1" dirty="0"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0688" y="1035050"/>
            <a:ext cx="8169275" cy="839788"/>
          </a:xfrm>
        </p:spPr>
        <p:txBody>
          <a:bodyPr>
            <a:normAutofit fontScale="25000" lnSpcReduction="20000"/>
          </a:bodyPr>
          <a:lstStyle/>
          <a:p>
            <a:pPr algn="l" eaLnBrk="1" hangingPunct="1">
              <a:defRPr/>
            </a:pPr>
            <a:r>
              <a:rPr lang="en-US" sz="9600" i="1" dirty="0" smtClean="0">
                <a:ea typeface="+mn-ea"/>
                <a:cs typeface="+mn-cs"/>
              </a:rPr>
              <a:t>Where does it fit?  What is it </a:t>
            </a:r>
            <a:r>
              <a:rPr lang="en-US" sz="9600" b="1" i="1" dirty="0" smtClean="0">
                <a:ea typeface="+mn-ea"/>
                <a:cs typeface="+mn-cs"/>
              </a:rPr>
              <a:t>not</a:t>
            </a:r>
            <a:r>
              <a:rPr lang="en-US" sz="9600" i="1" dirty="0" smtClean="0">
                <a:ea typeface="+mn-ea"/>
                <a:cs typeface="+mn-cs"/>
              </a:rPr>
              <a:t>?</a:t>
            </a:r>
            <a:endParaRPr lang="en-US" sz="5600" i="1" dirty="0" smtClean="0">
              <a:ea typeface="+mn-ea"/>
              <a:cs typeface="+mn-cs"/>
            </a:endParaRPr>
          </a:p>
          <a:p>
            <a:pPr algn="l" eaLnBrk="1" hangingPunct="1">
              <a:defRPr/>
            </a:pPr>
            <a:endParaRPr lang="en-US" sz="4400" dirty="0">
              <a:ea typeface="+mn-ea"/>
              <a:cs typeface="+mn-cs"/>
            </a:endParaRPr>
          </a:p>
          <a:p>
            <a:pPr algn="l" eaLnBrk="1" hangingPunct="1">
              <a:defRPr/>
            </a:pPr>
            <a:endParaRPr lang="en-US" sz="4400" dirty="0" smtClean="0">
              <a:ea typeface="+mn-ea"/>
              <a:cs typeface="+mn-cs"/>
            </a:endParaRPr>
          </a:p>
          <a:p>
            <a:pPr algn="l" eaLnBrk="1" hangingPunct="1">
              <a:defRPr/>
            </a:pPr>
            <a:endParaRPr lang="en-US" sz="4400" dirty="0">
              <a:ea typeface="+mn-ea"/>
              <a:cs typeface="+mn-cs"/>
            </a:endParaRPr>
          </a:p>
          <a:p>
            <a:pPr algn="l" eaLnBrk="1" hangingPunct="1">
              <a:defRPr/>
            </a:pPr>
            <a:endParaRPr lang="en-US" sz="2400" dirty="0" smtClean="0">
              <a:ea typeface="+mn-ea"/>
              <a:cs typeface="+mn-cs"/>
            </a:endParaRPr>
          </a:p>
          <a:p>
            <a:pPr algn="l" eaLnBrk="1" hangingPunct="1">
              <a:defRPr/>
            </a:pPr>
            <a:r>
              <a:rPr lang="en-US" sz="2400" dirty="0" smtClean="0">
                <a:ea typeface="+mn-ea"/>
                <a:cs typeface="+mn-cs"/>
              </a:rPr>
              <a:t>	</a:t>
            </a:r>
          </a:p>
          <a:p>
            <a:pPr algn="l" eaLnBrk="1" hangingPunct="1">
              <a:defRPr/>
            </a:pPr>
            <a:endParaRPr lang="en-US" sz="2400" dirty="0" smtClean="0">
              <a:ea typeface="+mn-ea"/>
              <a:cs typeface="+mn-cs"/>
            </a:endParaRPr>
          </a:p>
          <a:p>
            <a:pPr algn="l" eaLnBrk="1" hangingPunct="1">
              <a:defRPr/>
            </a:pPr>
            <a:endParaRPr lang="en-US" sz="2400" dirty="0" smtClean="0">
              <a:ea typeface="+mn-ea"/>
              <a:cs typeface="+mn-cs"/>
            </a:endParaRPr>
          </a:p>
          <a:p>
            <a:pPr algn="l" eaLnBrk="1" hangingPunct="1">
              <a:defRPr/>
            </a:pPr>
            <a:endParaRPr lang="en-US" sz="2800" dirty="0" smtClean="0">
              <a:ea typeface="+mn-ea"/>
              <a:cs typeface="+mn-cs"/>
            </a:endParaRPr>
          </a:p>
          <a:p>
            <a:pPr algn="l" eaLnBrk="1" hangingPunct="1"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730250" y="2065338"/>
            <a:ext cx="3846513" cy="2668587"/>
          </a:xfrm>
          <a:prstGeom prst="roundRect">
            <a:avLst>
              <a:gd name="adj" fmla="val 4759"/>
            </a:avLst>
          </a:prstGeom>
          <a:gradFill rotWithShape="1">
            <a:gsLst>
              <a:gs pos="0">
                <a:srgbClr val="6B6BCF"/>
              </a:gs>
              <a:gs pos="100000">
                <a:srgbClr val="FFFFFF"/>
              </a:gs>
            </a:gsLst>
            <a:lin ang="4080000"/>
          </a:gra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l">
              <a:defRPr/>
            </a:pPr>
            <a:r>
              <a:rPr lang="en-US" sz="1600" b="1" dirty="0">
                <a:latin typeface="+mn-lt"/>
                <a:ea typeface="+mn-ea"/>
              </a:rPr>
              <a:t>Artificial Intelligence</a:t>
            </a:r>
          </a:p>
          <a:p>
            <a:pPr>
              <a:defRPr/>
            </a:pPr>
            <a:endParaRPr lang="en-US" b="1" dirty="0">
              <a:solidFill>
                <a:schemeClr val="lt1"/>
              </a:solidFill>
              <a:latin typeface="+mn-lt"/>
              <a:ea typeface="+mn-ea"/>
            </a:endParaRPr>
          </a:p>
          <a:p>
            <a:pPr>
              <a:defRPr/>
            </a:pPr>
            <a:endParaRPr lang="en-US" b="1" dirty="0">
              <a:solidFill>
                <a:schemeClr val="lt1"/>
              </a:solidFill>
              <a:latin typeface="+mn-lt"/>
              <a:ea typeface="+mn-ea"/>
            </a:endParaRPr>
          </a:p>
          <a:p>
            <a:pPr>
              <a:defRPr/>
            </a:pPr>
            <a:endParaRPr lang="en-US" b="1" dirty="0">
              <a:solidFill>
                <a:schemeClr val="lt1"/>
              </a:solidFill>
              <a:latin typeface="+mn-lt"/>
              <a:ea typeface="+mn-ea"/>
            </a:endParaRPr>
          </a:p>
          <a:p>
            <a:pPr>
              <a:defRPr/>
            </a:pPr>
            <a:endParaRPr lang="en-US" b="1" dirty="0">
              <a:solidFill>
                <a:schemeClr val="lt1"/>
              </a:solidFill>
              <a:latin typeface="+mn-lt"/>
              <a:ea typeface="+mn-ea"/>
            </a:endParaRPr>
          </a:p>
          <a:p>
            <a:pPr>
              <a:defRPr/>
            </a:pPr>
            <a:endParaRPr lang="en-US" b="1" dirty="0">
              <a:solidFill>
                <a:schemeClr val="lt1"/>
              </a:solidFill>
              <a:latin typeface="+mn-lt"/>
              <a:ea typeface="+mn-ea"/>
            </a:endParaRPr>
          </a:p>
          <a:p>
            <a:pPr>
              <a:defRPr/>
            </a:pPr>
            <a:endParaRPr lang="en-US" b="1" dirty="0">
              <a:solidFill>
                <a:schemeClr val="lt1"/>
              </a:solidFill>
              <a:latin typeface="+mn-lt"/>
              <a:ea typeface="+mn-ea"/>
            </a:endParaRPr>
          </a:p>
          <a:p>
            <a:pPr>
              <a:defRPr/>
            </a:pPr>
            <a:endParaRPr lang="en-US" b="1" dirty="0">
              <a:solidFill>
                <a:schemeClr val="lt1"/>
              </a:solidFill>
              <a:latin typeface="+mn-lt"/>
              <a:ea typeface="+mn-ea"/>
            </a:endParaRPr>
          </a:p>
          <a:p>
            <a:pPr>
              <a:defRPr/>
            </a:pPr>
            <a:endParaRPr lang="en-US" b="1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670210" y="2067486"/>
            <a:ext cx="3502190" cy="2652132"/>
            <a:chOff x="4558793" y="1972446"/>
            <a:chExt cx="3502190" cy="2652132"/>
          </a:xfr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prstClr val="white"/>
              </a:gs>
            </a:gsLst>
            <a:lin ang="4080000" scaled="0"/>
            <a:tileRect/>
          </a:gradFill>
        </p:grpSpPr>
        <p:sp>
          <p:nvSpPr>
            <p:cNvPr id="16" name="Rounded Rectangle 15"/>
            <p:cNvSpPr/>
            <p:nvPr/>
          </p:nvSpPr>
          <p:spPr>
            <a:xfrm>
              <a:off x="4558793" y="1972446"/>
              <a:ext cx="3502190" cy="2652132"/>
            </a:xfrm>
            <a:prstGeom prst="roundRect">
              <a:avLst>
                <a:gd name="adj" fmla="val 4757"/>
              </a:avLst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b="1" dirty="0"/>
            </a:p>
            <a:p>
              <a:pPr>
                <a:defRPr/>
              </a:pPr>
              <a:endParaRPr lang="en-US" b="1" dirty="0"/>
            </a:p>
            <a:p>
              <a:pPr>
                <a:defRPr/>
              </a:pPr>
              <a:endParaRPr lang="en-US" b="1" dirty="0"/>
            </a:p>
            <a:p>
              <a:pPr>
                <a:defRPr/>
              </a:pPr>
              <a:endParaRPr lang="en-US" b="1" dirty="0"/>
            </a:p>
            <a:p>
              <a:pPr>
                <a:defRPr/>
              </a:pPr>
              <a:endParaRPr lang="en-US" b="1" dirty="0"/>
            </a:p>
            <a:p>
              <a:pPr>
                <a:defRPr/>
              </a:pPr>
              <a:endParaRPr lang="en-US" b="1" dirty="0"/>
            </a:p>
            <a:p>
              <a:pPr>
                <a:defRPr/>
              </a:pPr>
              <a:endParaRPr lang="en-US" b="1" dirty="0"/>
            </a:p>
            <a:p>
              <a:pPr>
                <a:defRPr/>
              </a:pPr>
              <a:endParaRPr lang="en-US" b="1" dirty="0"/>
            </a:p>
            <a:p>
              <a:pPr>
                <a:defRPr/>
              </a:pPr>
              <a:endParaRPr lang="en-US" b="1" dirty="0"/>
            </a:p>
            <a:p>
              <a:pPr>
                <a:defRPr/>
              </a:pPr>
              <a:endParaRPr lang="en-US" b="1" dirty="0"/>
            </a:p>
            <a:p>
              <a:pPr>
                <a:defRPr/>
              </a:pPr>
              <a:endParaRPr lang="en-US" b="1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85963" y="2013468"/>
              <a:ext cx="2510924" cy="33855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latin typeface="Arial" charset="0"/>
                  <a:ea typeface="ＭＳ Ｐゴシック" charset="0"/>
                </a:rPr>
                <a:t>Statistics / Mathematics</a:t>
              </a:r>
            </a:p>
          </p:txBody>
        </p:sp>
      </p:grpSp>
      <p:sp>
        <p:nvSpPr>
          <p:cNvPr id="21" name="Rounded Rectangle 20"/>
          <p:cNvSpPr>
            <a:spLocks noChangeArrowheads="1"/>
          </p:cNvSpPr>
          <p:nvPr/>
        </p:nvSpPr>
        <p:spPr bwMode="auto">
          <a:xfrm>
            <a:off x="2160588" y="3673475"/>
            <a:ext cx="2703512" cy="871538"/>
          </a:xfrm>
          <a:prstGeom prst="roundRect">
            <a:avLst>
              <a:gd name="adj" fmla="val 4759"/>
            </a:avLst>
          </a:prstGeom>
          <a:gradFill rotWithShape="1">
            <a:gsLst>
              <a:gs pos="0">
                <a:srgbClr val="6B6BCF"/>
              </a:gs>
              <a:gs pos="100000">
                <a:srgbClr val="FFFFFF"/>
              </a:gs>
            </a:gsLst>
            <a:lin ang="4080000"/>
          </a:gra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l">
              <a:defRPr/>
            </a:pPr>
            <a:r>
              <a:rPr lang="en-US" sz="1400" b="1" dirty="0">
                <a:solidFill>
                  <a:srgbClr val="000000"/>
                </a:solidFill>
                <a:latin typeface="+mn-lt"/>
                <a:ea typeface="+mn-ea"/>
              </a:rPr>
              <a:t>Computer Vision</a:t>
            </a:r>
          </a:p>
          <a:p>
            <a:pPr>
              <a:defRPr/>
            </a:pPr>
            <a:endParaRPr lang="en-US" b="1" dirty="0">
              <a:solidFill>
                <a:srgbClr val="000000"/>
              </a:solidFill>
              <a:latin typeface="+mn-lt"/>
              <a:ea typeface="+mn-ea"/>
            </a:endParaRPr>
          </a:p>
          <a:p>
            <a:pPr>
              <a:defRPr/>
            </a:pPr>
            <a:endParaRPr lang="en-US" b="1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28" name="Rounded Rectangle 27"/>
          <p:cNvSpPr>
            <a:spLocks noChangeArrowheads="1"/>
          </p:cNvSpPr>
          <p:nvPr/>
        </p:nvSpPr>
        <p:spPr bwMode="auto">
          <a:xfrm>
            <a:off x="3044825" y="2706688"/>
            <a:ext cx="1358900" cy="614362"/>
          </a:xfrm>
          <a:prstGeom prst="roundRect">
            <a:avLst>
              <a:gd name="adj" fmla="val 4759"/>
            </a:avLst>
          </a:prstGeom>
          <a:gradFill rotWithShape="1">
            <a:gsLst>
              <a:gs pos="0">
                <a:srgbClr val="6B6BCF"/>
              </a:gs>
              <a:gs pos="100000">
                <a:srgbClr val="FFFFFF"/>
              </a:gs>
            </a:gsLst>
            <a:lin ang="4080000"/>
          </a:gra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l">
              <a:defRPr/>
            </a:pPr>
            <a:r>
              <a:rPr lang="en-US" sz="1400" b="1" dirty="0">
                <a:solidFill>
                  <a:srgbClr val="000000"/>
                </a:solidFill>
                <a:latin typeface="+mn-lt"/>
                <a:ea typeface="+mn-ea"/>
              </a:rPr>
              <a:t>Data Mining</a:t>
            </a:r>
          </a:p>
          <a:p>
            <a:pPr>
              <a:defRPr/>
            </a:pPr>
            <a:endParaRPr lang="en-US" b="1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757613" y="3213100"/>
            <a:ext cx="2214562" cy="1100138"/>
          </a:xfrm>
          <a:prstGeom prst="roundRect">
            <a:avLst>
              <a:gd name="adj" fmla="val 4757"/>
            </a:avLst>
          </a:prstGeom>
          <a:solidFill>
            <a:srgbClr val="00D100">
              <a:alpha val="8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Machine Learning</a:t>
            </a:r>
          </a:p>
          <a:p>
            <a:pPr>
              <a:defRPr/>
            </a:pPr>
            <a:endParaRPr lang="en-US" b="1" dirty="0"/>
          </a:p>
          <a:p>
            <a:pPr>
              <a:defRPr/>
            </a:pPr>
            <a:endParaRPr lang="en-US" sz="1200" b="1" dirty="0"/>
          </a:p>
          <a:p>
            <a:pPr>
              <a:defRPr/>
            </a:pPr>
            <a:endParaRPr lang="en-US" sz="1200" b="1" dirty="0"/>
          </a:p>
        </p:txBody>
      </p:sp>
      <p:sp>
        <p:nvSpPr>
          <p:cNvPr id="26" name="Rounded Rectangle 25"/>
          <p:cNvSpPr>
            <a:spLocks noChangeArrowheads="1"/>
          </p:cNvSpPr>
          <p:nvPr/>
        </p:nvSpPr>
        <p:spPr bwMode="auto">
          <a:xfrm>
            <a:off x="2941638" y="4413250"/>
            <a:ext cx="1357312" cy="612775"/>
          </a:xfrm>
          <a:prstGeom prst="roundRect">
            <a:avLst>
              <a:gd name="adj" fmla="val 4759"/>
            </a:avLst>
          </a:prstGeom>
          <a:gradFill rotWithShape="1">
            <a:gsLst>
              <a:gs pos="0">
                <a:srgbClr val="6B6BCF"/>
              </a:gs>
              <a:gs pos="100000">
                <a:srgbClr val="FFFFFF"/>
              </a:gs>
            </a:gsLst>
            <a:lin ang="4080000"/>
          </a:gra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l">
              <a:defRPr/>
            </a:pPr>
            <a:r>
              <a:rPr lang="en-US" sz="1400" b="1" dirty="0">
                <a:solidFill>
                  <a:srgbClr val="000000"/>
                </a:solidFill>
                <a:latin typeface="+mn-lt"/>
                <a:ea typeface="+mn-ea"/>
              </a:rPr>
              <a:t>Robotics</a:t>
            </a:r>
          </a:p>
          <a:p>
            <a:pPr>
              <a:defRPr/>
            </a:pPr>
            <a:endParaRPr lang="en-US" b="1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9466" name="Rectangle 3"/>
          <p:cNvSpPr>
            <a:spLocks noChangeArrowheads="1"/>
          </p:cNvSpPr>
          <p:nvPr/>
        </p:nvSpPr>
        <p:spPr bwMode="auto">
          <a:xfrm>
            <a:off x="206375" y="6176963"/>
            <a:ext cx="88741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(No definition of a field is perfect – the diagram above is just one interpretation, mine ;-)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1284288" y="344488"/>
            <a:ext cx="4141787" cy="3852862"/>
          </a:xfrm>
          <a:prstGeom prst="ellipse">
            <a:avLst/>
          </a:prstGeom>
          <a:solidFill>
            <a:srgbClr val="2D2D8A">
              <a:alpha val="14902"/>
            </a:srgbClr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3506788" y="344488"/>
            <a:ext cx="4141787" cy="3852862"/>
          </a:xfrm>
          <a:prstGeom prst="ellipse">
            <a:avLst/>
          </a:prstGeom>
          <a:gradFill rotWithShape="1">
            <a:gsLst>
              <a:gs pos="0">
                <a:srgbClr val="A8A8E6">
                  <a:alpha val="20999"/>
                </a:srgbClr>
              </a:gs>
              <a:gs pos="100000">
                <a:srgbClr val="1F1F98">
                  <a:alpha val="20999"/>
                </a:srgbClr>
              </a:gs>
            </a:gsLst>
            <a:lin ang="5400000"/>
          </a:gradFill>
          <a:ln w="9525">
            <a:solidFill>
              <a:srgbClr val="292989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320925" y="2424113"/>
            <a:ext cx="4141788" cy="3851275"/>
          </a:xfrm>
          <a:prstGeom prst="ellipse">
            <a:avLst/>
          </a:prstGeom>
          <a:gradFill rotWithShape="1">
            <a:gsLst>
              <a:gs pos="0">
                <a:srgbClr val="CBFFFF">
                  <a:alpha val="28000"/>
                </a:srgbClr>
              </a:gs>
              <a:gs pos="100000">
                <a:srgbClr val="B5E5E9">
                  <a:alpha val="28000"/>
                </a:srgbClr>
              </a:gs>
            </a:gsLst>
            <a:lin ang="5400000"/>
          </a:gra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485" name="TextBox 7"/>
          <p:cNvSpPr txBox="1">
            <a:spLocks noChangeArrowheads="1"/>
          </p:cNvSpPr>
          <p:nvPr/>
        </p:nvSpPr>
        <p:spPr bwMode="auto">
          <a:xfrm rot="-1869388">
            <a:off x="1738313" y="1025525"/>
            <a:ext cx="1778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Coding Skills</a:t>
            </a:r>
          </a:p>
        </p:txBody>
      </p:sp>
      <p:sp>
        <p:nvSpPr>
          <p:cNvPr id="20486" name="TextBox 8"/>
          <p:cNvSpPr txBox="1">
            <a:spLocks noChangeArrowheads="1"/>
          </p:cNvSpPr>
          <p:nvPr/>
        </p:nvSpPr>
        <p:spPr bwMode="auto">
          <a:xfrm rot="2020170">
            <a:off x="5461000" y="1073150"/>
            <a:ext cx="19288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Maths/Statistics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Knowledge</a:t>
            </a:r>
          </a:p>
        </p:txBody>
      </p:sp>
      <p:sp>
        <p:nvSpPr>
          <p:cNvPr id="20487" name="TextBox 9"/>
          <p:cNvSpPr txBox="1">
            <a:spLocks noChangeArrowheads="1"/>
          </p:cNvSpPr>
          <p:nvPr/>
        </p:nvSpPr>
        <p:spPr bwMode="auto">
          <a:xfrm>
            <a:off x="3600450" y="1404938"/>
            <a:ext cx="17811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Machine Learning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0488" name="TextBox 10"/>
          <p:cNvSpPr txBox="1">
            <a:spLocks noChangeArrowheads="1"/>
          </p:cNvSpPr>
          <p:nvPr/>
        </p:nvSpPr>
        <p:spPr bwMode="auto">
          <a:xfrm>
            <a:off x="3600450" y="2640013"/>
            <a:ext cx="1781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Data Science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 </a:t>
            </a:r>
          </a:p>
        </p:txBody>
      </p:sp>
      <p:sp>
        <p:nvSpPr>
          <p:cNvPr id="20489" name="TextBox 11"/>
          <p:cNvSpPr txBox="1">
            <a:spLocks noChangeArrowheads="1"/>
          </p:cNvSpPr>
          <p:nvPr/>
        </p:nvSpPr>
        <p:spPr bwMode="auto">
          <a:xfrm>
            <a:off x="3576638" y="4646613"/>
            <a:ext cx="17827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Specialist Domain Knowledge</a:t>
            </a:r>
          </a:p>
        </p:txBody>
      </p:sp>
      <p:sp>
        <p:nvSpPr>
          <p:cNvPr id="20490" name="TextBox 12"/>
          <p:cNvSpPr txBox="1">
            <a:spLocks noChangeArrowheads="1"/>
          </p:cNvSpPr>
          <p:nvPr/>
        </p:nvSpPr>
        <p:spPr bwMode="auto">
          <a:xfrm>
            <a:off x="2327275" y="3232150"/>
            <a:ext cx="17811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Software Engineer</a:t>
            </a:r>
          </a:p>
        </p:txBody>
      </p:sp>
      <p:sp>
        <p:nvSpPr>
          <p:cNvPr id="20491" name="TextBox 13"/>
          <p:cNvSpPr txBox="1">
            <a:spLocks noChangeArrowheads="1"/>
          </p:cNvSpPr>
          <p:nvPr/>
        </p:nvSpPr>
        <p:spPr bwMode="auto">
          <a:xfrm>
            <a:off x="4754563" y="3389313"/>
            <a:ext cx="1781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Statistician</a:t>
            </a: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3411</TotalTime>
  <Words>1120</Words>
  <Application>Microsoft Office PowerPoint</Application>
  <PresentationFormat>On-screen Show (4:3)</PresentationFormat>
  <Paragraphs>233</Paragraphs>
  <Slides>29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Default Design</vt:lpstr>
      <vt:lpstr>Origin</vt:lpstr>
      <vt:lpstr>Machine Learning, Bio-informatics and Weka</vt:lpstr>
      <vt:lpstr>What is Machine Learning?</vt:lpstr>
      <vt:lpstr>What is Machine Learning?</vt:lpstr>
      <vt:lpstr>Big Data</vt:lpstr>
      <vt:lpstr>PowerPoint Presentation</vt:lpstr>
      <vt:lpstr>Learning from Data</vt:lpstr>
      <vt:lpstr>PowerPoint Presentation</vt:lpstr>
      <vt:lpstr>Machine Learning</vt:lpstr>
      <vt:lpstr>PowerPoint Presentation</vt:lpstr>
      <vt:lpstr>PowerPoint Presentation</vt:lpstr>
      <vt:lpstr>Definition of Machine Learning</vt:lpstr>
      <vt:lpstr>A Bit of History</vt:lpstr>
      <vt:lpstr>PowerPoint Presentation</vt:lpstr>
      <vt:lpstr>PowerPoint Presentation</vt:lpstr>
      <vt:lpstr>PowerPoint Presentation</vt:lpstr>
      <vt:lpstr>Types of Learning</vt:lpstr>
      <vt:lpstr>Leading ML Algorithms</vt:lpstr>
      <vt:lpstr>PowerPoint Presentation</vt:lpstr>
      <vt:lpstr>PowerPoint Presentation</vt:lpstr>
      <vt:lpstr>Supervised Learning</vt:lpstr>
      <vt:lpstr>Unsupervised Learning</vt:lpstr>
      <vt:lpstr>Example: Handwriting</vt:lpstr>
      <vt:lpstr>PowerPoint Presentation</vt:lpstr>
      <vt:lpstr>Some real examples!</vt:lpstr>
      <vt:lpstr>Uses in Bioinformatics</vt:lpstr>
      <vt:lpstr>General Example (secondary structure)</vt:lpstr>
      <vt:lpstr>Create a Dataset</vt:lpstr>
      <vt:lpstr>Train and test</vt:lpstr>
      <vt:lpstr>Remember to read this article!</vt:lpstr>
    </vt:vector>
  </TitlesOfParts>
  <Company>University of Manchester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Definition of Machine Learning</dc:title>
  <dc:creator>Gursel</dc:creator>
  <cp:lastModifiedBy>Gursel</cp:lastModifiedBy>
  <cp:revision>175</cp:revision>
  <cp:lastPrinted>2013-09-05T13:44:36Z</cp:lastPrinted>
  <dcterms:created xsi:type="dcterms:W3CDTF">2009-09-16T14:51:07Z</dcterms:created>
  <dcterms:modified xsi:type="dcterms:W3CDTF">2017-02-13T16:48:59Z</dcterms:modified>
</cp:coreProperties>
</file>