
<file path=[Content_Types].xml><?xml version="1.0" encoding="utf-8"?>
<Types xmlns="http://schemas.openxmlformats.org/package/2006/content-types">
  <Default Extension="xml" ContentType="application/xml"/>
  <Default Extension="jpeg" ContentType="image/jpeg"/>
  <Default Extension="jpg" ContentType="image/jpeg"/>
  <Default Extension="mp4" ContentType="video/unknown"/>
  <Default Extension="rels" ContentType="application/vnd.openxmlformats-package.relationships+xml"/>
  <Default Extension="gif" ContentType="image/gif"/>
  <Default Extension="mov" ContentType="video/unknown"/>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6"/>
  </p:notesMasterIdLst>
  <p:handoutMasterIdLst>
    <p:handoutMasterId r:id="rId47"/>
  </p:handoutMasterIdLst>
  <p:sldIdLst>
    <p:sldId id="409" r:id="rId2"/>
    <p:sldId id="393" r:id="rId3"/>
    <p:sldId id="390" r:id="rId4"/>
    <p:sldId id="391" r:id="rId5"/>
    <p:sldId id="392" r:id="rId6"/>
    <p:sldId id="357" r:id="rId7"/>
    <p:sldId id="358" r:id="rId8"/>
    <p:sldId id="359" r:id="rId9"/>
    <p:sldId id="394" r:id="rId10"/>
    <p:sldId id="396" r:id="rId11"/>
    <p:sldId id="397" r:id="rId12"/>
    <p:sldId id="399" r:id="rId13"/>
    <p:sldId id="400" r:id="rId14"/>
    <p:sldId id="401" r:id="rId15"/>
    <p:sldId id="402" r:id="rId16"/>
    <p:sldId id="403" r:id="rId17"/>
    <p:sldId id="404" r:id="rId18"/>
    <p:sldId id="377" r:id="rId19"/>
    <p:sldId id="368" r:id="rId20"/>
    <p:sldId id="369" r:id="rId21"/>
    <p:sldId id="370" r:id="rId22"/>
    <p:sldId id="371" r:id="rId23"/>
    <p:sldId id="373" r:id="rId24"/>
    <p:sldId id="372" r:id="rId25"/>
    <p:sldId id="347" r:id="rId26"/>
    <p:sldId id="346" r:id="rId27"/>
    <p:sldId id="374" r:id="rId28"/>
    <p:sldId id="375" r:id="rId29"/>
    <p:sldId id="395" r:id="rId30"/>
    <p:sldId id="405" r:id="rId31"/>
    <p:sldId id="406" r:id="rId32"/>
    <p:sldId id="339" r:id="rId33"/>
    <p:sldId id="407" r:id="rId34"/>
    <p:sldId id="382" r:id="rId35"/>
    <p:sldId id="315" r:id="rId36"/>
    <p:sldId id="334" r:id="rId37"/>
    <p:sldId id="335" r:id="rId38"/>
    <p:sldId id="341" r:id="rId39"/>
    <p:sldId id="366" r:id="rId40"/>
    <p:sldId id="351" r:id="rId41"/>
    <p:sldId id="338" r:id="rId42"/>
    <p:sldId id="350" r:id="rId43"/>
    <p:sldId id="383" r:id="rId44"/>
    <p:sldId id="384" r:id="rId45"/>
  </p:sldIdLst>
  <p:sldSz cx="9144000" cy="6858000" type="screen4x3"/>
  <p:notesSz cx="6858000" cy="92964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457200" rtl="0" eaLnBrk="1" latinLnBrk="0" hangingPunct="1">
      <a:defRPr kern="1200">
        <a:solidFill>
          <a:schemeClr val="tx1"/>
        </a:solidFill>
        <a:latin typeface="Arial" charset="0"/>
        <a:ea typeface="+mn-ea"/>
        <a:cs typeface="+mn-cs"/>
      </a:defRPr>
    </a:lvl6pPr>
    <a:lvl7pPr marL="2743200" algn="l" defTabSz="457200" rtl="0" eaLnBrk="1" latinLnBrk="0" hangingPunct="1">
      <a:defRPr kern="1200">
        <a:solidFill>
          <a:schemeClr val="tx1"/>
        </a:solidFill>
        <a:latin typeface="Arial" charset="0"/>
        <a:ea typeface="+mn-ea"/>
        <a:cs typeface="+mn-cs"/>
      </a:defRPr>
    </a:lvl7pPr>
    <a:lvl8pPr marL="3200400" algn="l" defTabSz="457200" rtl="0" eaLnBrk="1" latinLnBrk="0" hangingPunct="1">
      <a:defRPr kern="1200">
        <a:solidFill>
          <a:schemeClr val="tx1"/>
        </a:solidFill>
        <a:latin typeface="Arial" charset="0"/>
        <a:ea typeface="+mn-ea"/>
        <a:cs typeface="+mn-cs"/>
      </a:defRPr>
    </a:lvl8pPr>
    <a:lvl9pPr marL="3657600" algn="l" defTabSz="4572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6" frameSlides="1"/>
  <p:clrMru>
    <a:srgbClr val="FF0000"/>
    <a:srgbClr val="CC0000"/>
    <a:srgbClr val="0033CC"/>
    <a:srgbClr val="FFFF00"/>
    <a:srgbClr val="009900"/>
    <a:srgbClr val="6666FF"/>
    <a:srgbClr val="CC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41" autoAdjust="0"/>
    <p:restoredTop sz="94633" autoAdjust="0"/>
  </p:normalViewPr>
  <p:slideViewPr>
    <p:cSldViewPr showGuides="1">
      <p:cViewPr varScale="1">
        <p:scale>
          <a:sx n="179" d="100"/>
          <a:sy n="179" d="100"/>
        </p:scale>
        <p:origin x="-2088" y="-104"/>
      </p:cViewPr>
      <p:guideLst>
        <p:guide orient="horz" pos="2160"/>
        <p:guide pos="2880"/>
      </p:guideLst>
    </p:cSldViewPr>
  </p:slideViewPr>
  <p:outlineViewPr>
    <p:cViewPr>
      <p:scale>
        <a:sx n="33" d="100"/>
        <a:sy n="33" d="100"/>
      </p:scale>
      <p:origin x="0" y="5336"/>
    </p:cViewPr>
  </p:outlineViewPr>
  <p:notesTextViewPr>
    <p:cViewPr>
      <p:scale>
        <a:sx n="100" d="100"/>
        <a:sy n="100" d="100"/>
      </p:scale>
      <p:origin x="0" y="0"/>
    </p:cViewPr>
  </p:notesTextViewPr>
  <p:sorterViewPr>
    <p:cViewPr>
      <p:scale>
        <a:sx n="137" d="100"/>
        <a:sy n="137" d="100"/>
      </p:scale>
      <p:origin x="0" y="2224"/>
    </p:cViewPr>
  </p:sorter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notesMaster" Target="notesMasters/notesMaster1.xml"/><Relationship Id="rId47" Type="http://schemas.openxmlformats.org/officeDocument/2006/relationships/handoutMaster" Target="handoutMasters/handoutMaster1.xml"/><Relationship Id="rId48" Type="http://schemas.openxmlformats.org/officeDocument/2006/relationships/printerSettings" Target="printerSettings/printerSettings1.bin"/><Relationship Id="rId49" Type="http://schemas.openxmlformats.org/officeDocument/2006/relationships/presProps" Target="presProp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50" Type="http://schemas.openxmlformats.org/officeDocument/2006/relationships/viewProps" Target="viewProps.xml"/><Relationship Id="rId51" Type="http://schemas.openxmlformats.org/officeDocument/2006/relationships/theme" Target="theme/theme1.xml"/><Relationship Id="rId52"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9634" name="Rectangle 2"/>
          <p:cNvSpPr>
            <a:spLocks noGrp="1" noChangeArrowheads="1"/>
          </p:cNvSpPr>
          <p:nvPr>
            <p:ph type="hdr" sz="quarter"/>
          </p:nvPr>
        </p:nvSpPr>
        <p:spPr bwMode="auto">
          <a:xfrm>
            <a:off x="0" y="0"/>
            <a:ext cx="2971800" cy="465138"/>
          </a:xfrm>
          <a:prstGeom prst="rect">
            <a:avLst/>
          </a:prstGeom>
          <a:noFill/>
          <a:ln w="9525">
            <a:noFill/>
            <a:miter lim="800000"/>
            <a:headEnd/>
            <a:tailEnd/>
          </a:ln>
          <a:effectLst/>
        </p:spPr>
        <p:txBody>
          <a:bodyPr vert="horz" wrap="square" lIns="97056" tIns="48527" rIns="97056" bIns="48527" numCol="1" anchor="t" anchorCtr="0" compatLnSpc="1">
            <a:prstTxWarp prst="textNoShape">
              <a:avLst/>
            </a:prstTxWarp>
          </a:bodyPr>
          <a:lstStyle>
            <a:lvl1pPr defTabSz="969963">
              <a:defRPr sz="1200"/>
            </a:lvl1pPr>
          </a:lstStyle>
          <a:p>
            <a:pPr>
              <a:defRPr/>
            </a:pPr>
            <a:endParaRPr lang="en-US"/>
          </a:p>
        </p:txBody>
      </p:sp>
      <p:sp>
        <p:nvSpPr>
          <p:cNvPr id="69635" name="Rectangle 3"/>
          <p:cNvSpPr>
            <a:spLocks noGrp="1" noChangeArrowheads="1"/>
          </p:cNvSpPr>
          <p:nvPr>
            <p:ph type="dt" sz="quarter" idx="1"/>
          </p:nvPr>
        </p:nvSpPr>
        <p:spPr bwMode="auto">
          <a:xfrm>
            <a:off x="3884613" y="0"/>
            <a:ext cx="2971800" cy="465138"/>
          </a:xfrm>
          <a:prstGeom prst="rect">
            <a:avLst/>
          </a:prstGeom>
          <a:noFill/>
          <a:ln w="9525">
            <a:noFill/>
            <a:miter lim="800000"/>
            <a:headEnd/>
            <a:tailEnd/>
          </a:ln>
          <a:effectLst/>
        </p:spPr>
        <p:txBody>
          <a:bodyPr vert="horz" wrap="square" lIns="97056" tIns="48527" rIns="97056" bIns="48527" numCol="1" anchor="t" anchorCtr="0" compatLnSpc="1">
            <a:prstTxWarp prst="textNoShape">
              <a:avLst/>
            </a:prstTxWarp>
          </a:bodyPr>
          <a:lstStyle>
            <a:lvl1pPr algn="r" defTabSz="969963">
              <a:defRPr sz="1200"/>
            </a:lvl1pPr>
          </a:lstStyle>
          <a:p>
            <a:pPr>
              <a:defRPr/>
            </a:pPr>
            <a:endParaRPr lang="en-US"/>
          </a:p>
        </p:txBody>
      </p:sp>
      <p:sp>
        <p:nvSpPr>
          <p:cNvPr id="69636" name="Rectangle 4"/>
          <p:cNvSpPr>
            <a:spLocks noGrp="1" noChangeArrowheads="1"/>
          </p:cNvSpPr>
          <p:nvPr>
            <p:ph type="ftr" sz="quarter" idx="2"/>
          </p:nvPr>
        </p:nvSpPr>
        <p:spPr bwMode="auto">
          <a:xfrm>
            <a:off x="0" y="8829675"/>
            <a:ext cx="2971800" cy="465138"/>
          </a:xfrm>
          <a:prstGeom prst="rect">
            <a:avLst/>
          </a:prstGeom>
          <a:noFill/>
          <a:ln w="9525">
            <a:noFill/>
            <a:miter lim="800000"/>
            <a:headEnd/>
            <a:tailEnd/>
          </a:ln>
          <a:effectLst/>
        </p:spPr>
        <p:txBody>
          <a:bodyPr vert="horz" wrap="square" lIns="97056" tIns="48527" rIns="97056" bIns="48527" numCol="1" anchor="b" anchorCtr="0" compatLnSpc="1">
            <a:prstTxWarp prst="textNoShape">
              <a:avLst/>
            </a:prstTxWarp>
          </a:bodyPr>
          <a:lstStyle>
            <a:lvl1pPr defTabSz="969963">
              <a:defRPr sz="1200"/>
            </a:lvl1pPr>
          </a:lstStyle>
          <a:p>
            <a:pPr>
              <a:defRPr/>
            </a:pPr>
            <a:endParaRPr lang="en-US"/>
          </a:p>
        </p:txBody>
      </p:sp>
      <p:sp>
        <p:nvSpPr>
          <p:cNvPr id="69637" name="Rectangle 5"/>
          <p:cNvSpPr>
            <a:spLocks noGrp="1" noChangeArrowheads="1"/>
          </p:cNvSpPr>
          <p:nvPr>
            <p:ph type="sldNum" sz="quarter" idx="3"/>
          </p:nvPr>
        </p:nvSpPr>
        <p:spPr bwMode="auto">
          <a:xfrm>
            <a:off x="3884613" y="8829675"/>
            <a:ext cx="2971800" cy="465138"/>
          </a:xfrm>
          <a:prstGeom prst="rect">
            <a:avLst/>
          </a:prstGeom>
          <a:noFill/>
          <a:ln w="9525">
            <a:noFill/>
            <a:miter lim="800000"/>
            <a:headEnd/>
            <a:tailEnd/>
          </a:ln>
          <a:effectLst/>
        </p:spPr>
        <p:txBody>
          <a:bodyPr vert="horz" wrap="square" lIns="97056" tIns="48527" rIns="97056" bIns="48527" numCol="1" anchor="b" anchorCtr="0" compatLnSpc="1">
            <a:prstTxWarp prst="textNoShape">
              <a:avLst/>
            </a:prstTxWarp>
          </a:bodyPr>
          <a:lstStyle>
            <a:lvl1pPr algn="r" defTabSz="969963">
              <a:defRPr sz="1200"/>
            </a:lvl1pPr>
          </a:lstStyle>
          <a:p>
            <a:pPr>
              <a:defRPr/>
            </a:pPr>
            <a:fld id="{A3BB75D0-A860-714D-A7B1-ADA7762CDC8F}" type="slidenum">
              <a:rPr lang="en-US"/>
              <a:pPr>
                <a:defRPr/>
              </a:pPr>
              <a:t>‹#›</a:t>
            </a:fld>
            <a:endParaRPr lang="en-US"/>
          </a:p>
        </p:txBody>
      </p:sp>
    </p:spTree>
    <p:extLst>
      <p:ext uri="{BB962C8B-B14F-4D97-AF65-F5344CB8AC3E}">
        <p14:creationId xmlns:p14="http://schemas.microsoft.com/office/powerpoint/2010/main" val="101192359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6322" name="Rectangle 2"/>
          <p:cNvSpPr>
            <a:spLocks noGrp="1" noChangeArrowheads="1"/>
          </p:cNvSpPr>
          <p:nvPr>
            <p:ph type="hdr" sz="quarter"/>
          </p:nvPr>
        </p:nvSpPr>
        <p:spPr bwMode="auto">
          <a:xfrm>
            <a:off x="0" y="0"/>
            <a:ext cx="2971800" cy="465138"/>
          </a:xfrm>
          <a:prstGeom prst="rect">
            <a:avLst/>
          </a:prstGeom>
          <a:noFill/>
          <a:ln w="9525">
            <a:noFill/>
            <a:miter lim="800000"/>
            <a:headEnd/>
            <a:tailEnd/>
          </a:ln>
          <a:effectLst/>
        </p:spPr>
        <p:txBody>
          <a:bodyPr vert="horz" wrap="square" lIns="97056" tIns="48527" rIns="97056" bIns="48527" numCol="1" anchor="t" anchorCtr="0" compatLnSpc="1">
            <a:prstTxWarp prst="textNoShape">
              <a:avLst/>
            </a:prstTxWarp>
          </a:bodyPr>
          <a:lstStyle>
            <a:lvl1pPr defTabSz="969963">
              <a:defRPr sz="1200"/>
            </a:lvl1pPr>
          </a:lstStyle>
          <a:p>
            <a:pPr>
              <a:defRPr/>
            </a:pPr>
            <a:endParaRPr lang="en-US"/>
          </a:p>
        </p:txBody>
      </p:sp>
      <p:sp>
        <p:nvSpPr>
          <p:cNvPr id="56323" name="Rectangle 3"/>
          <p:cNvSpPr>
            <a:spLocks noGrp="1" noChangeArrowheads="1"/>
          </p:cNvSpPr>
          <p:nvPr>
            <p:ph type="dt" idx="1"/>
          </p:nvPr>
        </p:nvSpPr>
        <p:spPr bwMode="auto">
          <a:xfrm>
            <a:off x="3884613" y="0"/>
            <a:ext cx="2971800" cy="465138"/>
          </a:xfrm>
          <a:prstGeom prst="rect">
            <a:avLst/>
          </a:prstGeom>
          <a:noFill/>
          <a:ln w="9525">
            <a:noFill/>
            <a:miter lim="800000"/>
            <a:headEnd/>
            <a:tailEnd/>
          </a:ln>
          <a:effectLst/>
        </p:spPr>
        <p:txBody>
          <a:bodyPr vert="horz" wrap="square" lIns="97056" tIns="48527" rIns="97056" bIns="48527" numCol="1" anchor="t" anchorCtr="0" compatLnSpc="1">
            <a:prstTxWarp prst="textNoShape">
              <a:avLst/>
            </a:prstTxWarp>
          </a:bodyPr>
          <a:lstStyle>
            <a:lvl1pPr algn="r" defTabSz="969963">
              <a:defRPr sz="1200"/>
            </a:lvl1pPr>
          </a:lstStyle>
          <a:p>
            <a:pPr>
              <a:defRPr/>
            </a:pPr>
            <a:endParaRPr lang="en-US"/>
          </a:p>
        </p:txBody>
      </p:sp>
      <p:sp>
        <p:nvSpPr>
          <p:cNvPr id="15364" name="Rectangle 4"/>
          <p:cNvSpPr>
            <a:spLocks noGrp="1" noRot="1" noChangeAspect="1" noChangeArrowheads="1" noTextEdit="1"/>
          </p:cNvSpPr>
          <p:nvPr>
            <p:ph type="sldImg" idx="2"/>
          </p:nvPr>
        </p:nvSpPr>
        <p:spPr bwMode="auto">
          <a:xfrm>
            <a:off x="1108075" y="696913"/>
            <a:ext cx="4648200" cy="3486150"/>
          </a:xfrm>
          <a:prstGeom prst="rect">
            <a:avLst/>
          </a:prstGeom>
          <a:noFill/>
          <a:ln w="9525">
            <a:solidFill>
              <a:srgbClr val="000000"/>
            </a:solidFill>
            <a:miter lim="800000"/>
            <a:headEnd/>
            <a:tailEnd/>
          </a:ln>
        </p:spPr>
      </p:sp>
      <p:sp>
        <p:nvSpPr>
          <p:cNvPr id="56325" name="Rectangle 5"/>
          <p:cNvSpPr>
            <a:spLocks noGrp="1" noChangeArrowheads="1"/>
          </p:cNvSpPr>
          <p:nvPr>
            <p:ph type="body" sz="quarter" idx="3"/>
          </p:nvPr>
        </p:nvSpPr>
        <p:spPr bwMode="auto">
          <a:xfrm>
            <a:off x="685800" y="4418013"/>
            <a:ext cx="5486400" cy="4181475"/>
          </a:xfrm>
          <a:prstGeom prst="rect">
            <a:avLst/>
          </a:prstGeom>
          <a:noFill/>
          <a:ln w="9525">
            <a:noFill/>
            <a:miter lim="800000"/>
            <a:headEnd/>
            <a:tailEnd/>
          </a:ln>
          <a:effectLst/>
        </p:spPr>
        <p:txBody>
          <a:bodyPr vert="horz" wrap="square" lIns="97056" tIns="48527" rIns="97056" bIns="48527"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56326" name="Rectangle 6"/>
          <p:cNvSpPr>
            <a:spLocks noGrp="1" noChangeArrowheads="1"/>
          </p:cNvSpPr>
          <p:nvPr>
            <p:ph type="ftr" sz="quarter" idx="4"/>
          </p:nvPr>
        </p:nvSpPr>
        <p:spPr bwMode="auto">
          <a:xfrm>
            <a:off x="0" y="8829675"/>
            <a:ext cx="2971800" cy="465138"/>
          </a:xfrm>
          <a:prstGeom prst="rect">
            <a:avLst/>
          </a:prstGeom>
          <a:noFill/>
          <a:ln w="9525">
            <a:noFill/>
            <a:miter lim="800000"/>
            <a:headEnd/>
            <a:tailEnd/>
          </a:ln>
          <a:effectLst/>
        </p:spPr>
        <p:txBody>
          <a:bodyPr vert="horz" wrap="square" lIns="97056" tIns="48527" rIns="97056" bIns="48527" numCol="1" anchor="b" anchorCtr="0" compatLnSpc="1">
            <a:prstTxWarp prst="textNoShape">
              <a:avLst/>
            </a:prstTxWarp>
          </a:bodyPr>
          <a:lstStyle>
            <a:lvl1pPr defTabSz="969963">
              <a:defRPr sz="1200"/>
            </a:lvl1pPr>
          </a:lstStyle>
          <a:p>
            <a:pPr>
              <a:defRPr/>
            </a:pPr>
            <a:endParaRPr lang="en-US"/>
          </a:p>
        </p:txBody>
      </p:sp>
      <p:sp>
        <p:nvSpPr>
          <p:cNvPr id="56327" name="Rectangle 7"/>
          <p:cNvSpPr>
            <a:spLocks noGrp="1" noChangeArrowheads="1"/>
          </p:cNvSpPr>
          <p:nvPr>
            <p:ph type="sldNum" sz="quarter" idx="5"/>
          </p:nvPr>
        </p:nvSpPr>
        <p:spPr bwMode="auto">
          <a:xfrm>
            <a:off x="3884613" y="8829675"/>
            <a:ext cx="2971800" cy="465138"/>
          </a:xfrm>
          <a:prstGeom prst="rect">
            <a:avLst/>
          </a:prstGeom>
          <a:noFill/>
          <a:ln w="9525">
            <a:noFill/>
            <a:miter lim="800000"/>
            <a:headEnd/>
            <a:tailEnd/>
          </a:ln>
          <a:effectLst/>
        </p:spPr>
        <p:txBody>
          <a:bodyPr vert="horz" wrap="square" lIns="97056" tIns="48527" rIns="97056" bIns="48527" numCol="1" anchor="b" anchorCtr="0" compatLnSpc="1">
            <a:prstTxWarp prst="textNoShape">
              <a:avLst/>
            </a:prstTxWarp>
          </a:bodyPr>
          <a:lstStyle>
            <a:lvl1pPr algn="r" defTabSz="969963">
              <a:defRPr sz="1200"/>
            </a:lvl1pPr>
          </a:lstStyle>
          <a:p>
            <a:pPr>
              <a:defRPr/>
            </a:pPr>
            <a:fld id="{2B1408FA-5232-724C-A5F0-0ABC97E96CB4}" type="slidenum">
              <a:rPr lang="en-US"/>
              <a:pPr>
                <a:defRPr/>
              </a:pPr>
              <a:t>‹#›</a:t>
            </a:fld>
            <a:endParaRPr lang="en-US"/>
          </a:p>
        </p:txBody>
      </p:sp>
    </p:spTree>
    <p:extLst>
      <p:ext uri="{BB962C8B-B14F-4D97-AF65-F5344CB8AC3E}">
        <p14:creationId xmlns:p14="http://schemas.microsoft.com/office/powerpoint/2010/main" val="266082899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Slide Number Placeholder 6"/>
          <p:cNvSpPr>
            <a:spLocks noGrp="1" noChangeArrowheads="1"/>
          </p:cNvSpPr>
          <p:nvPr>
            <p:ph type="sldNum" sz="quarter"/>
          </p:nvPr>
        </p:nvSpPr>
        <p:spPr/>
        <p:txBody>
          <a:bodyPr/>
          <a:lstStyle/>
          <a:p>
            <a:pPr>
              <a:defRPr/>
            </a:pPr>
            <a:fld id="{987E00FD-1254-4741-81BB-5BD8C052C02C}" type="slidenum">
              <a:rPr lang="en-GB"/>
              <a:pPr>
                <a:defRPr/>
              </a:pPr>
              <a:t>3</a:t>
            </a:fld>
            <a:endParaRPr lang="en-GB"/>
          </a:p>
        </p:txBody>
      </p:sp>
      <p:sp>
        <p:nvSpPr>
          <p:cNvPr id="4097" name="Text Box 1"/>
          <p:cNvSpPr txBox="1">
            <a:spLocks noGrp="1" noRot="1" noChangeAspect="1" noChangeArrowheads="1"/>
          </p:cNvSpPr>
          <p:nvPr>
            <p:ph type="sldImg"/>
          </p:nvPr>
        </p:nvSpPr>
        <p:spPr>
          <a:xfrm>
            <a:off x="1210236" y="705740"/>
            <a:ext cx="4437529" cy="3486150"/>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4098" name="Text Box 2"/>
          <p:cNvSpPr txBox="1">
            <a:spLocks noGrp="1" noChangeArrowheads="1"/>
          </p:cNvSpPr>
          <p:nvPr>
            <p:ph type="body" idx="1"/>
          </p:nvPr>
        </p:nvSpPr>
        <p:spPr>
          <a:xfrm>
            <a:off x="686360" y="4414911"/>
            <a:ext cx="5486681" cy="4099454"/>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mtClean="0">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p:spPr>
        <p:txBody>
          <a:bodyPr/>
          <a:lstStyle/>
          <a:p>
            <a:fld id="{5F05FB49-10B1-FD40-BFEF-6ECC1D80A684}" type="slidenum">
              <a:rPr lang="en-US"/>
              <a:pPr/>
              <a:t>35</a:t>
            </a:fld>
            <a:endParaRPr lang="en-US"/>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p:spPr>
        <p:txBody>
          <a:bodyPr/>
          <a:lstStyle/>
          <a:p>
            <a:fld id="{CCD951C9-5FF4-0446-B60B-77D5A877FDD3}" type="slidenum">
              <a:rPr lang="en-US"/>
              <a:pPr/>
              <a:t>36</a:t>
            </a:fld>
            <a:endParaRPr lang="en-US"/>
          </a:p>
        </p:txBody>
      </p:sp>
      <p:sp>
        <p:nvSpPr>
          <p:cNvPr id="65539"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p:spPr>
        <p:txBody>
          <a:bodyPr/>
          <a:lstStyle/>
          <a:p>
            <a:fld id="{A84E6984-7E8D-D34D-955F-E7CB20380BB5}" type="slidenum">
              <a:rPr lang="en-US"/>
              <a:pPr/>
              <a:t>37</a:t>
            </a:fld>
            <a:endParaRPr lang="en-US"/>
          </a:p>
        </p:txBody>
      </p:sp>
      <p:sp>
        <p:nvSpPr>
          <p:cNvPr id="67587" name="Rectangle 2"/>
          <p:cNvSpPr>
            <a:spLocks noGrp="1" noRot="1" noChangeAspect="1" noChangeArrowheads="1" noTextEdit="1"/>
          </p:cNvSpPr>
          <p:nvPr>
            <p:ph type="sldImg"/>
          </p:nvPr>
        </p:nvSpPr>
        <p:spPr>
          <a:ln/>
        </p:spPr>
      </p:sp>
      <p:sp>
        <p:nvSpPr>
          <p:cNvPr id="67588"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p:spPr>
        <p:txBody>
          <a:bodyPr/>
          <a:lstStyle/>
          <a:p>
            <a:fld id="{4DE7E66B-2C6D-8245-9B0E-6BEA37DBEDAC}" type="slidenum">
              <a:rPr lang="en-US"/>
              <a:pPr/>
              <a:t>38</a:t>
            </a:fld>
            <a:endParaRPr lang="en-US"/>
          </a:p>
        </p:txBody>
      </p:sp>
      <p:sp>
        <p:nvSpPr>
          <p:cNvPr id="69635" name="Rectangle 2"/>
          <p:cNvSpPr>
            <a:spLocks noGrp="1" noRot="1" noChangeAspect="1" noChangeArrowheads="1" noTextEdit="1"/>
          </p:cNvSpPr>
          <p:nvPr>
            <p:ph type="sldImg"/>
          </p:nvPr>
        </p:nvSpPr>
        <p:spPr>
          <a:ln/>
        </p:spPr>
      </p:sp>
      <p:sp>
        <p:nvSpPr>
          <p:cNvPr id="69636"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p:spPr>
        <p:txBody>
          <a:bodyPr/>
          <a:lstStyle/>
          <a:p>
            <a:fld id="{9371457D-484A-4544-92B9-3A66D6DA3231}" type="slidenum">
              <a:rPr lang="en-US"/>
              <a:pPr/>
              <a:t>39</a:t>
            </a:fld>
            <a:endParaRPr lang="en-US"/>
          </a:p>
        </p:txBody>
      </p:sp>
      <p:sp>
        <p:nvSpPr>
          <p:cNvPr id="71683" name="Rectangle 2"/>
          <p:cNvSpPr>
            <a:spLocks noGrp="1" noRot="1" noChangeAspect="1" noChangeArrowheads="1" noTextEdit="1"/>
          </p:cNvSpPr>
          <p:nvPr>
            <p:ph type="sldImg"/>
          </p:nvPr>
        </p:nvSpPr>
        <p:spPr>
          <a:xfrm>
            <a:off x="1104900" y="706438"/>
            <a:ext cx="4648200" cy="3486150"/>
          </a:xfrm>
          <a:ln/>
        </p:spPr>
      </p:sp>
      <p:sp>
        <p:nvSpPr>
          <p:cNvPr id="71684" name="Rectangle 3"/>
          <p:cNvSpPr>
            <a:spLocks noGrp="1" noChangeArrowheads="1"/>
          </p:cNvSpPr>
          <p:nvPr>
            <p:ph type="body" idx="1"/>
          </p:nvPr>
        </p:nvSpPr>
        <p:spPr>
          <a:xfrm>
            <a:off x="685800" y="4414838"/>
            <a:ext cx="5487988" cy="4098925"/>
          </a:xfrm>
          <a:noFill/>
          <a:ln/>
        </p:spPr>
        <p:txBody>
          <a:bodyPr wrap="none" anchor="ctr"/>
          <a:lstStyle/>
          <a:p>
            <a:pPr defTabSz="457200" eaLnBrk="1" hangingPunct="1"/>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p:spPr>
        <p:txBody>
          <a:bodyPr/>
          <a:lstStyle/>
          <a:p>
            <a:fld id="{1D687F59-A850-3147-ACFE-D959594C4B7E}" type="slidenum">
              <a:rPr lang="en-US"/>
              <a:pPr/>
              <a:t>40</a:t>
            </a:fld>
            <a:endParaRPr lang="en-US"/>
          </a:p>
        </p:txBody>
      </p:sp>
      <p:sp>
        <p:nvSpPr>
          <p:cNvPr id="73731" name="Rectangle 2"/>
          <p:cNvSpPr>
            <a:spLocks noGrp="1" noRot="1" noChangeAspect="1" noChangeArrowheads="1" noTextEdit="1"/>
          </p:cNvSpPr>
          <p:nvPr>
            <p:ph type="sldImg"/>
          </p:nvPr>
        </p:nvSpPr>
        <p:spPr>
          <a:ln/>
        </p:spPr>
      </p:sp>
      <p:sp>
        <p:nvSpPr>
          <p:cNvPr id="73732"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p:spPr>
        <p:txBody>
          <a:bodyPr/>
          <a:lstStyle/>
          <a:p>
            <a:fld id="{3606537D-7AE1-D848-8C1A-DE53A2878CD5}" type="slidenum">
              <a:rPr lang="en-US"/>
              <a:pPr/>
              <a:t>41</a:t>
            </a:fld>
            <a:endParaRPr lang="en-US"/>
          </a:p>
        </p:txBody>
      </p:sp>
      <p:sp>
        <p:nvSpPr>
          <p:cNvPr id="75779" name="Rectangle 2"/>
          <p:cNvSpPr>
            <a:spLocks noGrp="1" noRot="1" noChangeAspect="1" noChangeArrowheads="1" noTextEdit="1"/>
          </p:cNvSpPr>
          <p:nvPr>
            <p:ph type="sldImg"/>
          </p:nvPr>
        </p:nvSpPr>
        <p:spPr>
          <a:ln/>
        </p:spPr>
      </p:sp>
      <p:sp>
        <p:nvSpPr>
          <p:cNvPr id="75780"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p:spPr>
        <p:txBody>
          <a:bodyPr/>
          <a:lstStyle/>
          <a:p>
            <a:fld id="{FD67465B-ECF3-5C45-9E61-4E2FEADAD05F}" type="slidenum">
              <a:rPr lang="en-US"/>
              <a:pPr/>
              <a:t>42</a:t>
            </a:fld>
            <a:endParaRPr lang="en-US"/>
          </a:p>
        </p:txBody>
      </p:sp>
      <p:sp>
        <p:nvSpPr>
          <p:cNvPr id="79875" name="Rectangle 2"/>
          <p:cNvSpPr>
            <a:spLocks noGrp="1" noRot="1" noChangeAspect="1" noChangeArrowheads="1" noTextEdit="1"/>
          </p:cNvSpPr>
          <p:nvPr>
            <p:ph type="sldImg"/>
          </p:nvPr>
        </p:nvSpPr>
        <p:spPr>
          <a:ln/>
        </p:spPr>
      </p:sp>
      <p:sp>
        <p:nvSpPr>
          <p:cNvPr id="79876"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Slide Number Placeholder 6"/>
          <p:cNvSpPr>
            <a:spLocks noGrp="1" noChangeArrowheads="1"/>
          </p:cNvSpPr>
          <p:nvPr>
            <p:ph type="sldNum" sz="quarter"/>
          </p:nvPr>
        </p:nvSpPr>
        <p:spPr/>
        <p:txBody>
          <a:bodyPr/>
          <a:lstStyle/>
          <a:p>
            <a:pPr>
              <a:defRPr/>
            </a:pPr>
            <a:fld id="{7D96E497-5AD2-1942-B3F7-658ABE985C72}" type="slidenum">
              <a:rPr lang="en-GB"/>
              <a:pPr>
                <a:defRPr/>
              </a:pPr>
              <a:t>4</a:t>
            </a:fld>
            <a:endParaRPr lang="en-GB"/>
          </a:p>
        </p:txBody>
      </p:sp>
      <p:sp>
        <p:nvSpPr>
          <p:cNvPr id="4097" name="Text Box 1"/>
          <p:cNvSpPr txBox="1">
            <a:spLocks noGrp="1" noRot="1" noChangeAspect="1" noChangeArrowheads="1"/>
          </p:cNvSpPr>
          <p:nvPr>
            <p:ph type="sldImg"/>
          </p:nvPr>
        </p:nvSpPr>
        <p:spPr>
          <a:xfrm>
            <a:off x="1210236" y="705740"/>
            <a:ext cx="4437529" cy="3486150"/>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4098" name="Text Box 2"/>
          <p:cNvSpPr txBox="1">
            <a:spLocks noGrp="1" noChangeArrowheads="1"/>
          </p:cNvSpPr>
          <p:nvPr>
            <p:ph type="body" idx="1"/>
          </p:nvPr>
        </p:nvSpPr>
        <p:spPr>
          <a:xfrm>
            <a:off x="686360" y="4414911"/>
            <a:ext cx="5486681" cy="4099454"/>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mtClean="0">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p:cNvSpPr txBox="1">
            <a:spLocks noChangeArrowheads="1"/>
          </p:cNvSpPr>
          <p:nvPr/>
        </p:nvSpPr>
        <p:spPr bwMode="auto">
          <a:xfrm>
            <a:off x="1400736" y="930227"/>
            <a:ext cx="4055129" cy="3186834"/>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2835" tIns="41418" rIns="82835" bIns="41418" anchor="ctr"/>
          <a:lstStyle/>
          <a:p>
            <a:pPr>
              <a:defRPr/>
            </a:pPr>
            <a:endParaRPr lang="en-US"/>
          </a:p>
        </p:txBody>
      </p:sp>
      <p:sp>
        <p:nvSpPr>
          <p:cNvPr id="4098" name="Text Box 2"/>
          <p:cNvSpPr txBox="1">
            <a:spLocks noGrp="1" noChangeArrowheads="1"/>
          </p:cNvSpPr>
          <p:nvPr>
            <p:ph type="body"/>
          </p:nvPr>
        </p:nvSpPr>
        <p:spPr>
          <a:xfrm>
            <a:off x="1046350" y="4425181"/>
            <a:ext cx="4770904" cy="3536036"/>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lvl1pPr marL="85725" indent="-85725">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1pPr>
            <a:lvl2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2pPr>
            <a:lvl3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3pPr>
            <a:lvl4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4pPr>
            <a:lvl5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5pPr>
            <a:lvl6pPr marL="25146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6pPr>
            <a:lvl7pPr marL="29718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7pPr>
            <a:lvl8pPr marL="34290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8pPr>
            <a:lvl9pPr marL="38862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9pPr>
          </a:lstStyle>
          <a:p>
            <a:pPr eaLnBrk="1">
              <a:lnSpc>
                <a:spcPct val="93000"/>
              </a:lnSpc>
              <a:spcBef>
                <a:spcPct val="0"/>
              </a:spcBef>
              <a:buSzPct val="45000"/>
              <a:buFont typeface="Wingdings" charset="0"/>
              <a:buNone/>
              <a:defRPr/>
            </a:pPr>
            <a:r>
              <a:rPr lang="en-GB" smtClean="0">
                <a:latin typeface="Arial" charset="0"/>
                <a:cs typeface="msgothic" charset="0"/>
              </a:rPr>
              <a:t>Electron microscopy of RdgC-DNA complexes. RdgC (1 μm) was incubated with 8 μm ϕX174 ldsDNA (A) or 4 μm M13 cssDNA (B) for 10 min at 37 °C before being diluted 6.6-fold (A) or 3.3-fold (B) and adhered to electron microscopy grids.</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p:spPr>
        <p:txBody>
          <a:bodyPr/>
          <a:lstStyle/>
          <a:p>
            <a:fld id="{06FEE277-64F1-7D43-8EA6-A565726F46B8}" type="slidenum">
              <a:rPr lang="en-US"/>
              <a:pPr/>
              <a:t>6</a:t>
            </a:fld>
            <a:endParaRPr lang="en-US"/>
          </a:p>
        </p:txBody>
      </p:sp>
      <p:sp>
        <p:nvSpPr>
          <p:cNvPr id="55299" name="Rectangle 2"/>
          <p:cNvSpPr>
            <a:spLocks noGrp="1" noRot="1" noChangeAspect="1" noChangeArrowheads="1" noTextEdit="1"/>
          </p:cNvSpPr>
          <p:nvPr>
            <p:ph type="sldImg"/>
          </p:nvPr>
        </p:nvSpPr>
        <p:spPr>
          <a:xfrm>
            <a:off x="1104900" y="696913"/>
            <a:ext cx="4648200" cy="3486150"/>
          </a:xfrm>
          <a:ln/>
        </p:spPr>
      </p:sp>
      <p:sp>
        <p:nvSpPr>
          <p:cNvPr id="55300" name="Rectangle 3"/>
          <p:cNvSpPr>
            <a:spLocks noGrp="1" noChangeArrowheads="1"/>
          </p:cNvSpPr>
          <p:nvPr>
            <p:ph type="body" idx="1"/>
          </p:nvPr>
        </p:nvSpPr>
        <p:spPr>
          <a:xfrm>
            <a:off x="685800" y="4416425"/>
            <a:ext cx="5486400" cy="4183063"/>
          </a:xfrm>
          <a:noFill/>
          <a:ln/>
        </p:spPr>
        <p:txBody>
          <a:bodyPr/>
          <a:lstStyle/>
          <a:p>
            <a:pPr eaLnBrk="1" hangingPunct="1"/>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p:spPr>
        <p:txBody>
          <a:bodyPr/>
          <a:lstStyle/>
          <a:p>
            <a:fld id="{95673032-2F11-5845-AF16-C1AF9F6F32A4}" type="slidenum">
              <a:rPr lang="en-US"/>
              <a:pPr/>
              <a:t>7</a:t>
            </a:fld>
            <a:endParaRPr lang="en-US"/>
          </a:p>
        </p:txBody>
      </p:sp>
      <p:sp>
        <p:nvSpPr>
          <p:cNvPr id="57347" name="Rectangle 2"/>
          <p:cNvSpPr>
            <a:spLocks noGrp="1" noRot="1" noChangeAspect="1" noChangeArrowheads="1" noTextEdit="1"/>
          </p:cNvSpPr>
          <p:nvPr>
            <p:ph type="sldImg"/>
          </p:nvPr>
        </p:nvSpPr>
        <p:spPr>
          <a:xfrm>
            <a:off x="1104900" y="696913"/>
            <a:ext cx="4648200" cy="3486150"/>
          </a:xfrm>
          <a:ln/>
        </p:spPr>
      </p:sp>
      <p:sp>
        <p:nvSpPr>
          <p:cNvPr id="57348" name="Rectangle 3"/>
          <p:cNvSpPr>
            <a:spLocks noGrp="1" noChangeArrowheads="1"/>
          </p:cNvSpPr>
          <p:nvPr>
            <p:ph type="body" idx="1"/>
          </p:nvPr>
        </p:nvSpPr>
        <p:spPr>
          <a:xfrm>
            <a:off x="685800" y="4416425"/>
            <a:ext cx="5486400" cy="4183063"/>
          </a:xfrm>
          <a:noFill/>
          <a:ln/>
        </p:spPr>
        <p:txBody>
          <a:bodyPr/>
          <a:lstStyle/>
          <a:p>
            <a:pPr eaLnBrk="1" hangingPunct="1"/>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p>
            <a:fld id="{3EFE1DCB-3589-8A47-8CD6-9FB85408972D}" type="slidenum">
              <a:rPr lang="en-US"/>
              <a:pPr/>
              <a:t>8</a:t>
            </a:fld>
            <a:endParaRPr lang="en-US"/>
          </a:p>
        </p:txBody>
      </p:sp>
      <p:sp>
        <p:nvSpPr>
          <p:cNvPr id="59395" name="Rectangle 2"/>
          <p:cNvSpPr>
            <a:spLocks noGrp="1" noRot="1" noChangeAspect="1" noChangeArrowheads="1" noTextEdit="1"/>
          </p:cNvSpPr>
          <p:nvPr>
            <p:ph type="sldImg"/>
          </p:nvPr>
        </p:nvSpPr>
        <p:spPr>
          <a:xfrm>
            <a:off x="1104900" y="696913"/>
            <a:ext cx="4648200" cy="3486150"/>
          </a:xfrm>
          <a:ln/>
        </p:spPr>
      </p:sp>
      <p:sp>
        <p:nvSpPr>
          <p:cNvPr id="59396" name="Rectangle 3"/>
          <p:cNvSpPr>
            <a:spLocks noGrp="1" noChangeArrowheads="1"/>
          </p:cNvSpPr>
          <p:nvPr>
            <p:ph type="body" idx="1"/>
          </p:nvPr>
        </p:nvSpPr>
        <p:spPr>
          <a:xfrm>
            <a:off x="685800" y="4416425"/>
            <a:ext cx="5486400" cy="4183063"/>
          </a:xfrm>
          <a:noFill/>
          <a:ln/>
        </p:spPr>
        <p:txBody>
          <a:bodyPr/>
          <a:lstStyle/>
          <a:p>
            <a:pPr eaLnBrk="1" hangingPunct="1"/>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p:spPr>
        <p:txBody>
          <a:bodyPr/>
          <a:lstStyle/>
          <a:p>
            <a:fld id="{1B1AF1B8-3D59-1247-A454-C02836A05BF4}" type="slidenum">
              <a:rPr lang="en-US"/>
              <a:pPr/>
              <a:t>25</a:t>
            </a:fld>
            <a:endParaRPr lang="en-US"/>
          </a:p>
        </p:txBody>
      </p:sp>
      <p:sp>
        <p:nvSpPr>
          <p:cNvPr id="48131" name="Rectangle 2"/>
          <p:cNvSpPr>
            <a:spLocks noGrp="1" noRot="1" noChangeAspect="1" noChangeArrowheads="1" noTextEdit="1"/>
          </p:cNvSpPr>
          <p:nvPr>
            <p:ph type="sldImg"/>
          </p:nvPr>
        </p:nvSpPr>
        <p:spPr>
          <a:ln/>
        </p:spPr>
      </p:sp>
      <p:sp>
        <p:nvSpPr>
          <p:cNvPr id="48132"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p:spPr>
        <p:txBody>
          <a:bodyPr/>
          <a:lstStyle/>
          <a:p>
            <a:fld id="{FE7AA2D0-4A2A-C441-A533-DE30326EDD85}" type="slidenum">
              <a:rPr lang="en-US"/>
              <a:pPr/>
              <a:t>26</a:t>
            </a:fld>
            <a:endParaRPr lang="en-US"/>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p:spPr>
        <p:txBody>
          <a:bodyPr/>
          <a:lstStyle/>
          <a:p>
            <a:fld id="{015F06EB-7D83-A24D-81BB-C085CFE62543}" type="slidenum">
              <a:rPr lang="en-US"/>
              <a:pPr/>
              <a:t>32</a:t>
            </a:fld>
            <a:endParaRPr lang="en-US"/>
          </a:p>
        </p:txBody>
      </p:sp>
      <p:sp>
        <p:nvSpPr>
          <p:cNvPr id="37891" name="Rectangle 2"/>
          <p:cNvSpPr>
            <a:spLocks noGrp="1" noRot="1" noChangeAspect="1" noChangeArrowheads="1" noTextEdit="1"/>
          </p:cNvSpPr>
          <p:nvPr>
            <p:ph type="sldImg"/>
          </p:nvPr>
        </p:nvSpPr>
        <p:spPr>
          <a:ln/>
        </p:spPr>
      </p:sp>
      <p:sp>
        <p:nvSpPr>
          <p:cNvPr id="37892"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178AAF5-1AEC-3046-A7E4-9B885FCD2B2B}" type="slidenum">
              <a:rPr lang="en-US"/>
              <a:pPr>
                <a:defRPr/>
              </a:pPr>
              <a:t>‹#›</a:t>
            </a:fld>
            <a:endParaRPr lang="en-US"/>
          </a:p>
        </p:txBody>
      </p:sp>
    </p:spTree>
  </p:cSld>
  <p:clrMapOvr>
    <a:masterClrMapping/>
  </p:clrMapOvr>
  <p:transition xmlns:p14="http://schemas.microsoft.com/office/powerpoint/2010/mai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7B27002-7ABA-6840-84B1-765A68488084}" type="slidenum">
              <a:rPr lang="en-US"/>
              <a:pPr>
                <a:defRPr/>
              </a:pPr>
              <a:t>‹#›</a:t>
            </a:fld>
            <a:endParaRPr lang="en-US"/>
          </a:p>
        </p:txBody>
      </p:sp>
    </p:spTree>
  </p:cSld>
  <p:clrMapOvr>
    <a:masterClrMapping/>
  </p:clrMapOvr>
  <p:transition xmlns:p14="http://schemas.microsoft.com/office/powerpoint/2010/mai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5C4A9AF-8FC8-A842-A5D1-6207085BD8AC}" type="slidenum">
              <a:rPr lang="en-US"/>
              <a:pPr>
                <a:defRPr/>
              </a:pPr>
              <a:t>‹#›</a:t>
            </a:fld>
            <a:endParaRPr lang="en-US"/>
          </a:p>
        </p:txBody>
      </p:sp>
    </p:spTree>
  </p:cSld>
  <p:clrMapOvr>
    <a:masterClrMapping/>
  </p:clrMapOvr>
  <p:transition xmlns:p14="http://schemas.microsoft.com/office/powerpoint/2010/main"/>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162AD758-9AB0-2448-9538-E603F6208808}" type="slidenum">
              <a:rPr lang="en-US"/>
              <a:pPr>
                <a:defRPr/>
              </a:pPr>
              <a:t>‹#›</a:t>
            </a:fld>
            <a:endParaRPr lang="en-US"/>
          </a:p>
        </p:txBody>
      </p:sp>
    </p:spTree>
  </p:cSld>
  <p:clrMapOvr>
    <a:masterClrMapping/>
  </p:clrMapOvr>
  <p:transition xmlns:p14="http://schemas.microsoft.com/office/powerpoint/2010/mai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89B425A-5C8D-0B43-B85D-9FFE55BECF1A}" type="slidenum">
              <a:rPr lang="en-US"/>
              <a:pPr>
                <a:defRPr/>
              </a:pPr>
              <a:t>‹#›</a:t>
            </a:fld>
            <a:endParaRPr lang="en-US"/>
          </a:p>
        </p:txBody>
      </p:sp>
    </p:spTree>
  </p:cSld>
  <p:clrMapOvr>
    <a:masterClrMapping/>
  </p:clrMapOvr>
  <p:transition xmlns:p14="http://schemas.microsoft.com/office/powerpoint/2010/mai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3C0F148-2442-7743-9469-292DB5E8D601}" type="slidenum">
              <a:rPr lang="en-US"/>
              <a:pPr>
                <a:defRPr/>
              </a:pPr>
              <a:t>‹#›</a:t>
            </a:fld>
            <a:endParaRPr lang="en-US"/>
          </a:p>
        </p:txBody>
      </p:sp>
    </p:spTree>
  </p:cSld>
  <p:clrMapOvr>
    <a:masterClrMapping/>
  </p:clrMapOvr>
  <p:transition xmlns:p14="http://schemas.microsoft.com/office/powerpoint/2010/mai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4F1E6CB-5B1F-D346-8B13-8B1CF188ED19}" type="slidenum">
              <a:rPr lang="en-US"/>
              <a:pPr>
                <a:defRPr/>
              </a:pPr>
              <a:t>‹#›</a:t>
            </a:fld>
            <a:endParaRPr lang="en-US"/>
          </a:p>
        </p:txBody>
      </p:sp>
    </p:spTree>
  </p:cSld>
  <p:clrMapOvr>
    <a:masterClrMapping/>
  </p:clrMapOvr>
  <p:transition xmlns:p14="http://schemas.microsoft.com/office/powerpoint/2010/mai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BE41F899-9E22-6543-9190-253A891349FB}" type="slidenum">
              <a:rPr lang="en-US"/>
              <a:pPr>
                <a:defRPr/>
              </a:pPr>
              <a:t>‹#›</a:t>
            </a:fld>
            <a:endParaRPr lang="en-US"/>
          </a:p>
        </p:txBody>
      </p:sp>
    </p:spTree>
  </p:cSld>
  <p:clrMapOvr>
    <a:masterClrMapping/>
  </p:clrMapOvr>
  <p:transition xmlns:p14="http://schemas.microsoft.com/office/powerpoint/2010/mai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B8C74CE9-D708-E94D-90F0-218C654C0DAB}" type="slidenum">
              <a:rPr lang="en-US"/>
              <a:pPr>
                <a:defRPr/>
              </a:pPr>
              <a:t>‹#›</a:t>
            </a:fld>
            <a:endParaRPr lang="en-US"/>
          </a:p>
        </p:txBody>
      </p:sp>
    </p:spTree>
  </p:cSld>
  <p:clrMapOvr>
    <a:masterClrMapping/>
  </p:clrMapOvr>
  <p:transition xmlns:p14="http://schemas.microsoft.com/office/powerpoint/2010/mai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DC57B8E4-71FB-0346-9E73-C76BE667BBB5}" type="slidenum">
              <a:rPr lang="en-US"/>
              <a:pPr>
                <a:defRPr/>
              </a:pPr>
              <a:t>‹#›</a:t>
            </a:fld>
            <a:endParaRPr lang="en-US"/>
          </a:p>
        </p:txBody>
      </p:sp>
    </p:spTree>
  </p:cSld>
  <p:clrMapOvr>
    <a:masterClrMapping/>
  </p:clrMapOvr>
  <p:transition xmlns:p14="http://schemas.microsoft.com/office/powerpoint/2010/mai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07F1448-6B56-C44C-8361-F24117935EDA}" type="slidenum">
              <a:rPr lang="en-US"/>
              <a:pPr>
                <a:defRPr/>
              </a:pPr>
              <a:t>‹#›</a:t>
            </a:fld>
            <a:endParaRPr lang="en-US"/>
          </a:p>
        </p:txBody>
      </p:sp>
    </p:spTree>
  </p:cSld>
  <p:clrMapOvr>
    <a:masterClrMapping/>
  </p:clrMapOvr>
  <p:transition xmlns:p14="http://schemas.microsoft.com/office/powerpoint/2010/mai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5693F3B-5DF6-E444-8196-38DE044B99A4}" type="slidenum">
              <a:rPr lang="en-US"/>
              <a:pPr>
                <a:defRPr/>
              </a:pPr>
              <a:t>‹#›</a:t>
            </a:fld>
            <a:endParaRPr lang="en-US"/>
          </a:p>
        </p:txBody>
      </p:sp>
    </p:spTree>
  </p:cSld>
  <p:clrMapOvr>
    <a:masterClrMapping/>
  </p:clrMapOvr>
  <p:transition xmlns:p14="http://schemas.microsoft.com/office/powerpoint/2010/mai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BA25C5C7-A136-0649-AA0D-97E2BE59333B}"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en.wikipedia.org/wiki/Hemoglobin" TargetMode="External"/><Relationship Id="rId3" Type="http://schemas.openxmlformats.org/officeDocument/2006/relationships/image" Target="../media/image10.gif"/></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11.png"/><Relationship Id="rId1" Type="http://schemas.microsoft.com/office/2007/relationships/media" Target="../media/media1.mov"/><Relationship Id="rId2" Type="http://schemas.openxmlformats.org/officeDocument/2006/relationships/video" Target="../media/media1.mov"/></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gif"/><Relationship Id="rId3" Type="http://schemas.openxmlformats.org/officeDocument/2006/relationships/hyperlink" Target="http://www.proteopedia.org/wiki/index.php/Lac_repressor"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14.png"/><Relationship Id="rId1" Type="http://schemas.microsoft.com/office/2007/relationships/media" Target="file://localhost/Users/afedorov/Documents/EDUCATION/ABPG2011/L21_RNAworld/L21_supplementary/nature09775-s2.mov" TargetMode="External"/><Relationship Id="rId2" Type="http://schemas.openxmlformats.org/officeDocument/2006/relationships/video" Target="file://localhost/Users/afedorov/Documents/EDUCATION/ABPG2011/L21_RNAworld/L21_supplementary/nature09775-s2.mov" TargetMode="Externa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15.png"/><Relationship Id="rId1" Type="http://schemas.microsoft.com/office/2007/relationships/media" Target="file://localhost/Users/afedorov/Documents/EDUCATION/ABPG2011/L21_RNAworld/L21_supplementary/nature09775-s3.mov" TargetMode="External"/><Relationship Id="rId2" Type="http://schemas.openxmlformats.org/officeDocument/2006/relationships/video" Target="file://localhost/Users/afedorov/Documents/EDUCATION/ABPG2011/L21_RNAworld/L21_supplementary/nature09775-s3.mov"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 Id="rId3" Type="http://schemas.openxmlformats.org/officeDocument/2006/relationships/image" Target="../media/image1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 Id="rId3" Type="http://schemas.openxmlformats.org/officeDocument/2006/relationships/image" Target="../media/image2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 Id="rId3" Type="http://schemas.openxmlformats.org/officeDocument/2006/relationships/image" Target="../media/image26.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jpeg"/><Relationship Id="rId1" Type="http://schemas.openxmlformats.org/officeDocument/2006/relationships/slideLayout" Target="../slideLayouts/slideLayout7.xml"/><Relationship Id="rId2" Type="http://schemas.openxmlformats.org/officeDocument/2006/relationships/notesSlide" Target="../notesSlides/notesSlide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jp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29.png"/><Relationship Id="rId1" Type="http://schemas.microsoft.com/office/2007/relationships/media" Target="../media/media2.mp4"/><Relationship Id="rId2" Type="http://schemas.openxmlformats.org/officeDocument/2006/relationships/video" Target="../media/media2.mp4"/></Relationships>
</file>

<file path=ppt/slides/_rels/slide32.xml.rels><?xml version="1.0" encoding="UTF-8" standalone="yes"?>
<Relationships xmlns="http://schemas.openxmlformats.org/package/2006/relationships"><Relationship Id="rId9" Type="http://schemas.openxmlformats.org/officeDocument/2006/relationships/hyperlink" Target="http://en.wikipedia.org/wiki/Polycyclic_aromatic_hydrocarbons" TargetMode="External"/><Relationship Id="rId20" Type="http://schemas.openxmlformats.org/officeDocument/2006/relationships/hyperlink" Target="http://en.wikipedia.org/wiki/Aromatic_rings" TargetMode="External"/><Relationship Id="rId21" Type="http://schemas.openxmlformats.org/officeDocument/2006/relationships/hyperlink" Target="http://en.wikipedia.org/wiki/Pi_bond" TargetMode="External"/><Relationship Id="rId22" Type="http://schemas.openxmlformats.org/officeDocument/2006/relationships/hyperlink" Target="http://en.wikipedia.org/wiki/Chemical_bond" TargetMode="External"/><Relationship Id="rId23" Type="http://schemas.openxmlformats.org/officeDocument/2006/relationships/hyperlink" Target="http://en.wikipedia.org/wiki/Covalent_bond" TargetMode="External"/><Relationship Id="rId10" Type="http://schemas.openxmlformats.org/officeDocument/2006/relationships/hyperlink" Target="http://en.wikipedia.org/wiki/Anthracene" TargetMode="External"/><Relationship Id="rId11" Type="http://schemas.openxmlformats.org/officeDocument/2006/relationships/hyperlink" Target="http://en.wikipedia.org/wiki/Triphenylene" TargetMode="External"/><Relationship Id="rId12" Type="http://schemas.openxmlformats.org/officeDocument/2006/relationships/hyperlink" Target="http://en.wikipedia.org/wiki/Coronene" TargetMode="External"/><Relationship Id="rId13" Type="http://schemas.openxmlformats.org/officeDocument/2006/relationships/hyperlink" Target="http://en.wikipedia.org/wiki/Delocalized_electron" TargetMode="External"/><Relationship Id="rId14" Type="http://schemas.openxmlformats.org/officeDocument/2006/relationships/hyperlink" Target="http://en.wikipedia.org/wiki/Aromaticity" TargetMode="External"/><Relationship Id="rId15" Type="http://schemas.openxmlformats.org/officeDocument/2006/relationships/hyperlink" Target="http://en.wikipedia.org/wiki/DNA" TargetMode="External"/><Relationship Id="rId16" Type="http://schemas.openxmlformats.org/officeDocument/2006/relationships/hyperlink" Target="http://en.wikipedia.org/wiki/Nucleotides" TargetMode="External"/><Relationship Id="rId17" Type="http://schemas.openxmlformats.org/officeDocument/2006/relationships/hyperlink" Target="http://en.wikipedia.org/wiki/Nitrogenous_bases" TargetMode="External"/><Relationship Id="rId18" Type="http://schemas.openxmlformats.org/officeDocument/2006/relationships/hyperlink" Target="http://en.wikipedia.org/wiki/Purine" TargetMode="External"/><Relationship Id="rId19" Type="http://schemas.openxmlformats.org/officeDocument/2006/relationships/hyperlink" Target="http://en.wikipedia.org/wiki/Pyrimidine" TargetMode="External"/><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hyperlink" Target="http://en.wikipedia.org/wiki/Supramolecular_chemistry" TargetMode="External"/><Relationship Id="rId4" Type="http://schemas.openxmlformats.org/officeDocument/2006/relationships/hyperlink" Target="http://en.wikipedia.org/wiki/Molecular_orbital" TargetMode="External"/><Relationship Id="rId5" Type="http://schemas.openxmlformats.org/officeDocument/2006/relationships/hyperlink" Target="http://en.wikipedia.org/wiki/Hydrogen_bonds" TargetMode="External"/><Relationship Id="rId6" Type="http://schemas.openxmlformats.org/officeDocument/2006/relationships/hyperlink" Target="http://en.wikipedia.org/wiki/Van_der_Waals_forces" TargetMode="External"/><Relationship Id="rId7" Type="http://schemas.openxmlformats.org/officeDocument/2006/relationships/hyperlink" Target="http://en.wikipedia.org/wiki/Charge_transfer_complex" TargetMode="External"/><Relationship Id="rId8" Type="http://schemas.openxmlformats.org/officeDocument/2006/relationships/hyperlink" Target="http://en.wikipedia.org/wiki/Intermolecular_force" TargetMode="Externa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31.png"/></Relationships>
</file>

<file path=ppt/slides/_rels/slide36.xml.rels><?xml version="1.0" encoding="UTF-8" standalone="yes"?>
<Relationships xmlns="http://schemas.openxmlformats.org/package/2006/relationships"><Relationship Id="rId3" Type="http://schemas.openxmlformats.org/officeDocument/2006/relationships/image" Target="../media/image32.jpeg"/><Relationship Id="rId4" Type="http://schemas.openxmlformats.org/officeDocument/2006/relationships/hyperlink" Target="http://www.youtube.com/watch?v=a7Ny5BYc-Fs" TargetMode="External"/><Relationship Id="rId5" Type="http://schemas.openxmlformats.org/officeDocument/2006/relationships/hyperlink" Target="http://www.youtube.com/watch?v=b694exl_oZo" TargetMode="External"/><Relationship Id="rId6" Type="http://schemas.openxmlformats.org/officeDocument/2006/relationships/hyperlink" Target="http://www.youtube.com/watch?v=pZ3_JAPpH3U" TargetMode="External"/><Relationship Id="rId7" Type="http://schemas.openxmlformats.org/officeDocument/2006/relationships/image" Target="../media/image33.png"/><Relationship Id="rId1" Type="http://schemas.openxmlformats.org/officeDocument/2006/relationships/slideLayout" Target="../slideLayouts/slideLayout4.xml"/><Relationship Id="rId2" Type="http://schemas.openxmlformats.org/officeDocument/2006/relationships/notesSlide" Target="../notesSlides/notesSlide1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hyperlink" Target="http://www.sciencedaily.com/releases/2008/01/080124103151.htm"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34.jpeg"/><Relationship Id="rId1" Type="http://schemas.openxmlformats.org/officeDocument/2006/relationships/slideLayout" Target="../slideLayouts/slideLayout7.xml"/><Relationship Id="rId2" Type="http://schemas.openxmlformats.org/officeDocument/2006/relationships/notesSlide" Target="../notesSlides/notesSlide14.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3.jpeg"/><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41.xml.rels><?xml version="1.0" encoding="UTF-8" standalone="yes"?>
<Relationships xmlns="http://schemas.openxmlformats.org/package/2006/relationships"><Relationship Id="rId3" Type="http://schemas.openxmlformats.org/officeDocument/2006/relationships/hyperlink" Target="http://post.queensu.ca/~forsdyke/index.htm" TargetMode="External"/><Relationship Id="rId4" Type="http://schemas.openxmlformats.org/officeDocument/2006/relationships/hyperlink" Target="http://post.queensu.ca/~forsdyke/homepage.htm%23Homepage" TargetMode="External"/><Relationship Id="rId5" Type="http://schemas.openxmlformats.org/officeDocument/2006/relationships/hyperlink" Target="http://post.queensu.ca/~forsdyke/speciat4.htm" TargetMode="External"/><Relationship Id="rId6" Type="http://schemas.openxmlformats.org/officeDocument/2006/relationships/image" Target="../media/image35.png"/><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jpeg"/><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3" Type="http://schemas.openxmlformats.org/officeDocument/2006/relationships/hyperlink" Target="http://www.cytochemistry.net/Cell-biology/nucleus3.htm" TargetMode="External"/><Relationship Id="rId4" Type="http://schemas.openxmlformats.org/officeDocument/2006/relationships/image" Target="../media/image6.jpeg"/><Relationship Id="rId1" Type="http://schemas.openxmlformats.org/officeDocument/2006/relationships/slideLayout" Target="../slideLayouts/slideLayout1.xml"/><Relationship Id="rId2"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3" Type="http://schemas.openxmlformats.org/officeDocument/2006/relationships/hyperlink" Target="http://www.biologie.uni-hamburg.de/bzf/mppg/agviroid.htm" TargetMode="External"/><Relationship Id="rId4" Type="http://schemas.openxmlformats.org/officeDocument/2006/relationships/image" Target="../media/image7.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3" Type="http://schemas.openxmlformats.org/officeDocument/2006/relationships/hyperlink" Target="http://ribonode.ucsc.edu/learn/RNAvirus.html" TargetMode="External"/><Relationship Id="rId4" Type="http://schemas.openxmlformats.org/officeDocument/2006/relationships/image" Target="../media/image8.png"/><Relationship Id="rId5" Type="http://schemas.openxmlformats.org/officeDocument/2006/relationships/image" Target="../media/image9.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DC57B8E4-71FB-0346-9E73-C76BE667BBB5}" type="slidenum">
              <a:rPr lang="en-US" smtClean="0"/>
              <a:pPr>
                <a:defRPr/>
              </a:pPr>
              <a:t>1</a:t>
            </a:fld>
            <a:endParaRPr lang="en-US"/>
          </a:p>
        </p:txBody>
      </p:sp>
      <p:sp>
        <p:nvSpPr>
          <p:cNvPr id="3" name="TextBox 2"/>
          <p:cNvSpPr txBox="1"/>
          <p:nvPr/>
        </p:nvSpPr>
        <p:spPr>
          <a:xfrm>
            <a:off x="1219200" y="1143000"/>
            <a:ext cx="7005644" cy="584776"/>
          </a:xfrm>
          <a:prstGeom prst="rect">
            <a:avLst/>
          </a:prstGeom>
        </p:spPr>
        <p:style>
          <a:lnRef idx="1">
            <a:schemeClr val="accent5"/>
          </a:lnRef>
          <a:fillRef idx="2">
            <a:schemeClr val="accent5"/>
          </a:fillRef>
          <a:effectRef idx="1">
            <a:schemeClr val="accent5"/>
          </a:effectRef>
          <a:fontRef idx="minor">
            <a:schemeClr val="dk1"/>
          </a:fontRef>
        </p:style>
        <p:txBody>
          <a:bodyPr wrap="none" rtlCol="0">
            <a:spAutoFit/>
          </a:bodyPr>
          <a:lstStyle/>
          <a:p>
            <a:r>
              <a:rPr lang="en-US" sz="3200" dirty="0" smtClean="0"/>
              <a:t>ABPG 2016  Lecture 6,  January 29th</a:t>
            </a:r>
            <a:endParaRPr lang="en-US" sz="3200" dirty="0"/>
          </a:p>
        </p:txBody>
      </p:sp>
      <p:sp>
        <p:nvSpPr>
          <p:cNvPr id="4" name="TextBox 3"/>
          <p:cNvSpPr txBox="1"/>
          <p:nvPr/>
        </p:nvSpPr>
        <p:spPr>
          <a:xfrm>
            <a:off x="2057400" y="2895600"/>
            <a:ext cx="5481989" cy="584776"/>
          </a:xfrm>
          <a:prstGeom prst="rect">
            <a:avLst/>
          </a:prstGeom>
          <a:noFill/>
        </p:spPr>
        <p:txBody>
          <a:bodyPr wrap="non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32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DNA structure and mobility</a:t>
            </a:r>
            <a:endParaRPr lang="en-US" sz="3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val="4085604399"/>
      </p:ext>
    </p:extLst>
  </p:cSld>
  <p:clrMapOvr>
    <a:masterClrMapping/>
  </p:clrMapOvr>
  <p:transition xmlns:p14="http://schemas.microsoft.com/office/powerpoint/2010/mai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effectLst>
            <a:glow rad="190500">
              <a:schemeClr val="accent6">
                <a:alpha val="75000"/>
              </a:schemeClr>
            </a:glow>
            <a:outerShdw blurRad="76200" dir="13500000" sy="23000" kx="1200000" algn="br" rotWithShape="0">
              <a:srgbClr val="000000">
                <a:alpha val="15000"/>
              </a:srgbClr>
            </a:outerShdw>
          </a:effectLst>
        </p:spPr>
        <p:style>
          <a:lnRef idx="1">
            <a:schemeClr val="accent1"/>
          </a:lnRef>
          <a:fillRef idx="2">
            <a:schemeClr val="accent1"/>
          </a:fillRef>
          <a:effectRef idx="1">
            <a:schemeClr val="accent1"/>
          </a:effectRef>
          <a:fontRef idx="minor">
            <a:schemeClr val="dk1"/>
          </a:fontRef>
        </p:style>
        <p:txBody>
          <a:bodyPr>
            <a:normAutofit fontScale="90000"/>
          </a:bodyPr>
          <a:lstStyle/>
          <a:p>
            <a:r>
              <a:rPr lang="en-US" sz="4000" b="1" dirty="0" smtClean="0">
                <a:solidFill>
                  <a:srgbClr val="800000"/>
                </a:solidFill>
              </a:rPr>
              <a:t>Hemoglobin movement from Wikipedia</a:t>
            </a:r>
            <a:r>
              <a:rPr lang="en-US" dirty="0" smtClean="0"/>
              <a:t/>
            </a:r>
            <a:br>
              <a:rPr lang="en-US" dirty="0" smtClean="0"/>
            </a:br>
            <a:r>
              <a:rPr lang="en-US" sz="3556" dirty="0" smtClean="0">
                <a:hlinkClick r:id="rId2"/>
              </a:rPr>
              <a:t>http://en.wikipedia.org/wiki/Hemoglobin</a:t>
            </a:r>
            <a:r>
              <a:rPr lang="en-US" sz="3556" dirty="0" smtClean="0"/>
              <a:t> </a:t>
            </a:r>
            <a:endParaRPr lang="en-US" sz="3556" dirty="0"/>
          </a:p>
        </p:txBody>
      </p:sp>
      <p:pic>
        <p:nvPicPr>
          <p:cNvPr id="4" name="Content Placeholder 3" descr="Hb-animation2.gif"/>
          <p:cNvPicPr>
            <a:picLocks noGrp="1" noChangeAspect="1"/>
          </p:cNvPicPr>
          <p:nvPr>
            <p:ph idx="1"/>
          </p:nvPr>
        </p:nvPicPr>
        <p:blipFill>
          <a:blip r:embed="rId3"/>
          <a:srcRect l="-40915" r="-40915"/>
          <a:stretch>
            <a:fillRect/>
          </a:stretch>
        </p:blipFill>
        <p:spPr>
          <a:xfrm>
            <a:off x="457200" y="1936551"/>
            <a:ext cx="8229600" cy="4525963"/>
          </a:xfrm>
        </p:spPr>
      </p:pic>
    </p:spTree>
    <p:extLst>
      <p:ext uri="{BB962C8B-B14F-4D97-AF65-F5344CB8AC3E}">
        <p14:creationId xmlns:p14="http://schemas.microsoft.com/office/powerpoint/2010/main" val="227782132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589B425A-5C8D-0B43-B85D-9FFE55BECF1A}" type="slidenum">
              <a:rPr lang="en-US" smtClean="0"/>
              <a:pPr>
                <a:defRPr/>
              </a:pPr>
              <a:t>11</a:t>
            </a:fld>
            <a:endParaRPr lang="en-US"/>
          </a:p>
        </p:txBody>
      </p:sp>
      <p:sp>
        <p:nvSpPr>
          <p:cNvPr id="7" name="Title 1"/>
          <p:cNvSpPr>
            <a:spLocks noGrp="1"/>
          </p:cNvSpPr>
          <p:nvPr>
            <p:ph type="title"/>
          </p:nvPr>
        </p:nvSpPr>
        <p:spPr bwMode="auto">
          <a:xfrm>
            <a:off x="457200" y="115447"/>
            <a:ext cx="8229600" cy="1103754"/>
          </a:xfrm>
          <a:prstGeom prst="rect">
            <a:avLst/>
          </a:prstGeom>
          <a:gradFill rotWithShape="1">
            <a:gsLst>
              <a:gs pos="0">
                <a:srgbClr val="9BBB59">
                  <a:tint val="50000"/>
                  <a:satMod val="300000"/>
                </a:srgbClr>
              </a:gs>
              <a:gs pos="35000">
                <a:srgbClr val="9BBB59">
                  <a:tint val="37000"/>
                  <a:satMod val="300000"/>
                </a:srgbClr>
              </a:gs>
              <a:gs pos="100000">
                <a:srgbClr val="9BBB59">
                  <a:tint val="15000"/>
                  <a:satMod val="350000"/>
                </a:srgbClr>
              </a:gs>
            </a:gsLst>
            <a:lin ang="16200000" scaled="1"/>
          </a:gradFill>
          <a:ln w="9525" cap="flat" cmpd="sng" algn="ctr">
            <a:solidFill>
              <a:srgbClr val="9BBB59">
                <a:shade val="95000"/>
                <a:satMod val="105000"/>
              </a:srgbClr>
            </a:solidFill>
            <a:prstDash val="solid"/>
            <a:miter lim="800000"/>
            <a:headEnd/>
            <a:tailEnd/>
          </a:ln>
          <a:effectLst>
            <a:glow rad="190500">
              <a:srgbClr val="F79646">
                <a:alpha val="75000"/>
              </a:srgbClr>
            </a:glow>
            <a:outerShdw blurRad="76200" dir="13500000" sy="23000" kx="1200000" algn="br" rotWithShape="0">
              <a:srgbClr val="000000">
                <a:alpha val="15000"/>
              </a:srgbClr>
            </a:outerShdw>
          </a:effectLst>
        </p:spPr>
        <p:txBody>
          <a:bodyPr anchor="t">
            <a:normAutofit fontScale="90000"/>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srgbClr val="0000FF"/>
                </a:solidFill>
                <a:effectLst/>
                <a:uLnTx/>
                <a:uFillTx/>
                <a:latin typeface="Calibri"/>
                <a:ea typeface="+mn-ea"/>
                <a:cs typeface="+mn-cs"/>
              </a:rPr>
              <a:t>Hemoglobin movements</a:t>
            </a:r>
            <a:r>
              <a:rPr kumimoji="0" lang="en-US" sz="1800" b="0" i="0" u="none" strike="noStrike" kern="0" cap="none" spc="0" normalizeH="0" baseline="0" noProof="0" dirty="0" smtClean="0">
                <a:ln>
                  <a:noFill/>
                </a:ln>
                <a:solidFill>
                  <a:sysClr val="windowText" lastClr="000000"/>
                </a:solidFill>
                <a:effectLst/>
                <a:uLnTx/>
                <a:uFillTx/>
                <a:latin typeface="Calibri"/>
                <a:ea typeface="+mn-ea"/>
                <a:cs typeface="+mn-cs"/>
              </a:rPr>
              <a:t/>
            </a:r>
            <a:br>
              <a:rPr kumimoji="0" lang="en-US" sz="1800" b="0" i="0" u="none" strike="noStrike" kern="0" cap="none" spc="0" normalizeH="0" baseline="0" noProof="0" dirty="0" smtClean="0">
                <a:ln>
                  <a:noFill/>
                </a:ln>
                <a:solidFill>
                  <a:sysClr val="windowText" lastClr="000000"/>
                </a:solidFill>
                <a:effectLst/>
                <a:uLnTx/>
                <a:uFillTx/>
                <a:latin typeface="Calibri"/>
                <a:ea typeface="+mn-ea"/>
                <a:cs typeface="+mn-cs"/>
              </a:rPr>
            </a:br>
            <a:r>
              <a:rPr kumimoji="0" lang="en-US" sz="2667" b="0" i="0" u="none" strike="noStrike" kern="0" cap="none" spc="0" normalizeH="0" baseline="0" noProof="0" dirty="0" smtClean="0">
                <a:ln>
                  <a:noFill/>
                </a:ln>
                <a:solidFill>
                  <a:sysClr val="windowText" lastClr="000000"/>
                </a:solidFill>
                <a:effectLst/>
                <a:uLnTx/>
                <a:uFillTx/>
                <a:latin typeface="Calibri"/>
                <a:ea typeface="+mn-ea"/>
                <a:cs typeface="+mn-cs"/>
              </a:rPr>
              <a:t>Acknowledgement to  Janet </a:t>
            </a:r>
            <a:r>
              <a:rPr kumimoji="0" lang="en-US" sz="2667" b="0" i="0" u="none" strike="noStrike" kern="0" cap="none" spc="0" normalizeH="0" baseline="0" noProof="0" dirty="0" err="1" smtClean="0">
                <a:ln>
                  <a:noFill/>
                </a:ln>
                <a:solidFill>
                  <a:sysClr val="windowText" lastClr="000000"/>
                </a:solidFill>
                <a:effectLst/>
                <a:uLnTx/>
                <a:uFillTx/>
                <a:latin typeface="Calibri"/>
                <a:ea typeface="+mn-ea"/>
                <a:cs typeface="+mn-cs"/>
              </a:rPr>
              <a:t>Iwasa</a:t>
            </a:r>
            <a:r>
              <a:rPr kumimoji="0" lang="en-US" sz="2667" b="0" i="0" u="none" strike="noStrike" kern="0" cap="none" spc="0" normalizeH="0" baseline="0" noProof="0" dirty="0" smtClean="0">
                <a:ln>
                  <a:noFill/>
                </a:ln>
                <a:solidFill>
                  <a:sysClr val="windowText" lastClr="000000"/>
                </a:solidFill>
                <a:effectLst/>
                <a:uLnTx/>
                <a:uFillTx/>
                <a:latin typeface="Calibri"/>
                <a:ea typeface="+mn-ea"/>
                <a:cs typeface="+mn-cs"/>
              </a:rPr>
              <a:t/>
            </a:r>
            <a:br>
              <a:rPr kumimoji="0" lang="en-US" sz="2667" b="0" i="0" u="none" strike="noStrike" kern="0" cap="none" spc="0" normalizeH="0" baseline="0" noProof="0" dirty="0" smtClean="0">
                <a:ln>
                  <a:noFill/>
                </a:ln>
                <a:solidFill>
                  <a:sysClr val="windowText" lastClr="000000"/>
                </a:solidFill>
                <a:effectLst/>
                <a:uLnTx/>
                <a:uFillTx/>
                <a:latin typeface="Calibri"/>
                <a:ea typeface="+mn-ea"/>
                <a:cs typeface="+mn-cs"/>
              </a:rPr>
            </a:br>
            <a:r>
              <a:rPr kumimoji="0" lang="en-US" sz="2222" b="0" i="0" u="none" strike="noStrike" kern="0" cap="none" spc="0" normalizeH="0" baseline="0" noProof="0" dirty="0" err="1" smtClean="0">
                <a:ln>
                  <a:noFill/>
                </a:ln>
                <a:solidFill>
                  <a:sysClr val="windowText" lastClr="000000"/>
                </a:solidFill>
                <a:effectLst/>
                <a:uLnTx/>
                <a:uFillTx/>
                <a:latin typeface="Calibri"/>
                <a:ea typeface="+mn-ea"/>
                <a:cs typeface="+mn-cs"/>
              </a:rPr>
              <a:t>https://iwasa.hms.harvard.edu/project_pages/hemoglobin/hemoglobin.html</a:t>
            </a:r>
            <a:r>
              <a:rPr kumimoji="0" lang="en-US" sz="1800" b="0" i="0" u="none" strike="noStrike" kern="0" cap="none" spc="0" normalizeH="0" baseline="0" noProof="0" dirty="0" smtClean="0">
                <a:ln>
                  <a:noFill/>
                </a:ln>
                <a:solidFill>
                  <a:sysClr val="windowText" lastClr="000000"/>
                </a:solidFill>
                <a:effectLst/>
                <a:uLnTx/>
                <a:uFillTx/>
                <a:latin typeface="Calibri"/>
                <a:ea typeface="+mn-ea"/>
                <a:cs typeface="+mn-cs"/>
              </a:rPr>
              <a:t/>
            </a:r>
            <a:br>
              <a:rPr kumimoji="0" lang="en-US" sz="1800" b="0" i="0" u="none" strike="noStrike" kern="0" cap="none" spc="0" normalizeH="0" baseline="0" noProof="0" dirty="0" smtClean="0">
                <a:ln>
                  <a:noFill/>
                </a:ln>
                <a:solidFill>
                  <a:sysClr val="windowText" lastClr="000000"/>
                </a:solidFill>
                <a:effectLst/>
                <a:uLnTx/>
                <a:uFillTx/>
                <a:latin typeface="Calibri"/>
                <a:ea typeface="+mn-ea"/>
                <a:cs typeface="+mn-cs"/>
              </a:rPr>
            </a:br>
            <a:endParaRPr kumimoji="0" lang="en-US" sz="1800" b="0" i="0" u="none" strike="noStrike" kern="0" cap="none" spc="0" normalizeH="0" baseline="0" noProof="0" dirty="0">
              <a:ln>
                <a:noFill/>
              </a:ln>
              <a:solidFill>
                <a:sysClr val="windowText" lastClr="000000"/>
              </a:solidFill>
              <a:effectLst/>
              <a:uLnTx/>
              <a:uFillTx/>
              <a:latin typeface="Calibri"/>
              <a:ea typeface="+mn-ea"/>
              <a:cs typeface="+mn-cs"/>
            </a:endParaRPr>
          </a:p>
        </p:txBody>
      </p:sp>
      <p:pic>
        <p:nvPicPr>
          <p:cNvPr id="8" name="intro3_hemoglobin.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08000" y="1314450"/>
            <a:ext cx="6883400" cy="5162550"/>
          </a:xfrm>
          <a:prstGeom prst="rect">
            <a:avLst/>
          </a:prstGeom>
        </p:spPr>
      </p:pic>
    </p:spTree>
    <p:extLst>
      <p:ext uri="{BB962C8B-B14F-4D97-AF65-F5344CB8AC3E}">
        <p14:creationId xmlns:p14="http://schemas.microsoft.com/office/powerpoint/2010/main" val="217400511"/>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8"/>
                                        </p:tgtEl>
                                      </p:cBhvr>
                                    </p:cmd>
                                  </p:childTnLst>
                                </p:cTn>
                              </p:par>
                            </p:childTnLst>
                          </p:cTn>
                        </p:par>
                      </p:childTnLst>
                    </p:cTn>
                  </p:par>
                </p:childTnLst>
              </p:cTn>
              <p:nextCondLst>
                <p:cond evt="onClick" delay="0">
                  <p:tgtEl>
                    <p:spTgt spid="8"/>
                  </p:tgtEl>
                </p:cond>
              </p:nextCondLst>
            </p:seq>
            <p:video>
              <p:cMediaNode vol="80000">
                <p:cTn id="7" fill="hold" display="0">
                  <p:stCondLst>
                    <p:cond delay="indefinite"/>
                  </p:stCondLst>
                </p:cTn>
                <p:tgtEl>
                  <p:spTgt spid="8"/>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3" y="152400"/>
            <a:ext cx="8991600" cy="990600"/>
          </a:xfrm>
          <a:effectLst>
            <a:glow rad="190500">
              <a:schemeClr val="accent6">
                <a:alpha val="75000"/>
              </a:schemeClr>
            </a:glow>
            <a:outerShdw blurRad="76200" dir="13500000" sy="23000" kx="1200000" algn="br" rotWithShape="0">
              <a:srgbClr val="000000">
                <a:alpha val="15000"/>
              </a:srgbClr>
            </a:outerShdw>
          </a:effectLst>
        </p:spPr>
        <p:style>
          <a:lnRef idx="1">
            <a:schemeClr val="accent1"/>
          </a:lnRef>
          <a:fillRef idx="2">
            <a:schemeClr val="accent1"/>
          </a:fillRef>
          <a:effectRef idx="1">
            <a:schemeClr val="accent1"/>
          </a:effectRef>
          <a:fontRef idx="minor">
            <a:schemeClr val="dk1"/>
          </a:fontRef>
        </p:style>
        <p:txBody>
          <a:bodyPr>
            <a:noAutofit/>
          </a:bodyPr>
          <a:lstStyle/>
          <a:p>
            <a:r>
              <a:rPr lang="en-US" sz="3200" dirty="0" smtClean="0"/>
              <a:t>Proteins and DNA are flexible moving molecules</a:t>
            </a:r>
            <a:endParaRPr lang="en-US" sz="3200" dirty="0"/>
          </a:p>
        </p:txBody>
      </p:sp>
      <p:pic>
        <p:nvPicPr>
          <p:cNvPr id="4" name="Picture 3" descr="Lacrep_anim_large.gif"/>
          <p:cNvPicPr>
            <a:picLocks noChangeAspect="1"/>
          </p:cNvPicPr>
          <p:nvPr/>
        </p:nvPicPr>
        <p:blipFill>
          <a:blip r:embed="rId2"/>
          <a:stretch>
            <a:fillRect/>
          </a:stretch>
        </p:blipFill>
        <p:spPr>
          <a:xfrm>
            <a:off x="1046617" y="1143000"/>
            <a:ext cx="7332373" cy="5075206"/>
          </a:xfrm>
          <a:prstGeom prst="rect">
            <a:avLst/>
          </a:prstGeom>
        </p:spPr>
      </p:pic>
      <p:sp>
        <p:nvSpPr>
          <p:cNvPr id="5" name="TextBox 4"/>
          <p:cNvSpPr txBox="1"/>
          <p:nvPr/>
        </p:nvSpPr>
        <p:spPr>
          <a:xfrm>
            <a:off x="613224" y="6218206"/>
            <a:ext cx="7917552" cy="400110"/>
          </a:xfrm>
          <a:prstGeom prst="rect">
            <a:avLst/>
          </a:prstGeom>
          <a:noFill/>
        </p:spPr>
        <p:txBody>
          <a:bodyPr wrap="none" rtlCol="0">
            <a:spAutoFit/>
          </a:bodyPr>
          <a:lstStyle/>
          <a:p>
            <a:r>
              <a:rPr lang="en-US" sz="2000" dirty="0" smtClean="0">
                <a:solidFill>
                  <a:srgbClr val="FF0000"/>
                </a:solidFill>
                <a:effectLst>
                  <a:glow rad="101600">
                    <a:schemeClr val="accent2">
                      <a:alpha val="75000"/>
                    </a:schemeClr>
                  </a:glow>
                  <a:innerShdw blurRad="63500" dist="50800" dir="16200000">
                    <a:srgbClr val="000000">
                      <a:alpha val="50000"/>
                    </a:srgbClr>
                  </a:innerShdw>
                </a:effectLst>
              </a:rPr>
              <a:t>PROTEOPEDIA</a:t>
            </a:r>
            <a:r>
              <a:rPr lang="en-US" sz="2000" dirty="0" smtClean="0"/>
              <a:t> </a:t>
            </a:r>
            <a:r>
              <a:rPr lang="en-US" sz="2000" dirty="0" smtClean="0">
                <a:hlinkClick r:id="rId3"/>
              </a:rPr>
              <a:t>http://www.proteopedia.org/wiki/index.php/Lac_repressor</a:t>
            </a:r>
            <a:endParaRPr lang="en-US" sz="2000" dirty="0"/>
          </a:p>
        </p:txBody>
      </p:sp>
    </p:spTree>
    <p:extLst>
      <p:ext uri="{BB962C8B-B14F-4D97-AF65-F5344CB8AC3E}">
        <p14:creationId xmlns:p14="http://schemas.microsoft.com/office/powerpoint/2010/main" val="62976945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5838"/>
            <a:ext cx="8229600" cy="1143000"/>
          </a:xfrm>
          <a:effectLst>
            <a:glow rad="228600">
              <a:schemeClr val="accent2">
                <a:alpha val="75000"/>
              </a:schemeClr>
            </a:glow>
            <a:outerShdw blurRad="76200" dir="13500000" sy="23000" kx="1200000" algn="br" rotWithShape="0">
              <a:srgbClr val="000000">
                <a:alpha val="15000"/>
              </a:srgbClr>
            </a:outerShdw>
          </a:effectLst>
        </p:spPr>
        <p:style>
          <a:lnRef idx="1">
            <a:schemeClr val="accent2"/>
          </a:lnRef>
          <a:fillRef idx="2">
            <a:schemeClr val="accent2"/>
          </a:fillRef>
          <a:effectRef idx="1">
            <a:schemeClr val="accent2"/>
          </a:effectRef>
          <a:fontRef idx="minor">
            <a:schemeClr val="dk1"/>
          </a:fontRef>
        </p:style>
        <p:txBody>
          <a:bodyPr/>
          <a:lstStyle/>
          <a:p>
            <a:r>
              <a:rPr lang="en-US" dirty="0" smtClean="0"/>
              <a:t>Novel DNA-world</a:t>
            </a:r>
            <a:endParaRPr lang="en-US" dirty="0"/>
          </a:p>
        </p:txBody>
      </p:sp>
      <p:pic>
        <p:nvPicPr>
          <p:cNvPr id="4" name="Picture 138" descr="nature09775-f4"/>
          <p:cNvPicPr>
            <a:picLocks noChangeAspect="1" noChangeArrowheads="1"/>
          </p:cNvPicPr>
          <p:nvPr/>
        </p:nvPicPr>
        <p:blipFill>
          <a:blip r:embed="rId2"/>
          <a:srcRect/>
          <a:stretch>
            <a:fillRect/>
          </a:stretch>
        </p:blipFill>
        <p:spPr bwMode="auto">
          <a:xfrm>
            <a:off x="649634" y="1369285"/>
            <a:ext cx="7844732" cy="4427082"/>
          </a:xfrm>
          <a:prstGeom prst="rect">
            <a:avLst/>
          </a:prstGeom>
          <a:noFill/>
        </p:spPr>
      </p:pic>
      <p:sp>
        <p:nvSpPr>
          <p:cNvPr id="5" name="TextBox 4"/>
          <p:cNvSpPr txBox="1"/>
          <p:nvPr/>
        </p:nvSpPr>
        <p:spPr>
          <a:xfrm>
            <a:off x="441515" y="5953399"/>
            <a:ext cx="8260970" cy="646331"/>
          </a:xfrm>
          <a:prstGeom prst="rect">
            <a:avLst/>
          </a:prstGeom>
          <a:noFill/>
        </p:spPr>
        <p:txBody>
          <a:bodyPr wrap="none" rtlCol="0">
            <a:spAutoFit/>
          </a:bodyPr>
          <a:lstStyle/>
          <a:p>
            <a:r>
              <a:rPr lang="en-US" dirty="0" err="1" smtClean="0"/>
              <a:t>Nikolova</a:t>
            </a:r>
            <a:r>
              <a:rPr lang="en-US" dirty="0" smtClean="0"/>
              <a:t> EN, Kim E, Wise AA, O'Brien PJ, </a:t>
            </a:r>
            <a:r>
              <a:rPr lang="en-US" dirty="0" err="1" smtClean="0"/>
              <a:t>Andricioaei</a:t>
            </a:r>
            <a:r>
              <a:rPr lang="en-US" dirty="0" smtClean="0"/>
              <a:t> I, Al-</a:t>
            </a:r>
            <a:r>
              <a:rPr lang="en-US" dirty="0" err="1" smtClean="0"/>
              <a:t>Hashimi</a:t>
            </a:r>
            <a:r>
              <a:rPr lang="en-US" dirty="0" smtClean="0"/>
              <a:t> HM.</a:t>
            </a:r>
          </a:p>
          <a:p>
            <a:r>
              <a:rPr lang="en-US" b="1" i="1" dirty="0" smtClean="0"/>
              <a:t>Transient </a:t>
            </a:r>
            <a:r>
              <a:rPr lang="en-US" b="1" i="1" dirty="0" err="1" smtClean="0"/>
              <a:t>Hoogsteen</a:t>
            </a:r>
            <a:r>
              <a:rPr lang="en-US" b="1" i="1" dirty="0" smtClean="0"/>
              <a:t> base pairs in canonical duplex DNA. </a:t>
            </a:r>
            <a:r>
              <a:rPr lang="en-US" dirty="0" smtClean="0"/>
              <a:t>Nature. 2011; 470:498-502.</a:t>
            </a:r>
            <a:endParaRPr lang="en-US" dirty="0"/>
          </a:p>
        </p:txBody>
      </p:sp>
    </p:spTree>
    <p:extLst>
      <p:ext uri="{BB962C8B-B14F-4D97-AF65-F5344CB8AC3E}">
        <p14:creationId xmlns:p14="http://schemas.microsoft.com/office/powerpoint/2010/main" val="230389156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09430"/>
          </a:xfrm>
        </p:spPr>
        <p:txBody>
          <a:bodyPr/>
          <a:lstStyle/>
          <a:p>
            <a:r>
              <a:rPr lang="en-US" dirty="0" smtClean="0"/>
              <a:t>From the Abstract</a:t>
            </a:r>
            <a:endParaRPr lang="en-US" dirty="0"/>
          </a:p>
        </p:txBody>
      </p:sp>
      <p:sp>
        <p:nvSpPr>
          <p:cNvPr id="3" name="Content Placeholder 2"/>
          <p:cNvSpPr>
            <a:spLocks noGrp="1"/>
          </p:cNvSpPr>
          <p:nvPr>
            <p:ph idx="1"/>
          </p:nvPr>
        </p:nvSpPr>
        <p:spPr>
          <a:xfrm>
            <a:off x="370423" y="909430"/>
            <a:ext cx="8638802" cy="4217119"/>
          </a:xfrm>
        </p:spPr>
        <p:txBody>
          <a:bodyPr>
            <a:noAutofit/>
          </a:bodyPr>
          <a:lstStyle/>
          <a:p>
            <a:pPr marL="0" indent="0">
              <a:buNone/>
            </a:pPr>
            <a:r>
              <a:rPr lang="en-US" sz="2400" u="sng" dirty="0" smtClean="0">
                <a:solidFill>
                  <a:srgbClr val="800000"/>
                </a:solidFill>
              </a:rPr>
              <a:t>By using nuclear magnetic resonance relaxation dispersion spectroscopy in concert with steered molecular dynamics simulations, we have observed transient sequence-specific excursions away from Watson–Crick base-pairing at CA and TA steps inside canonical duplex DNA towards low-populated and short-lived A•T and G•C </a:t>
            </a:r>
            <a:r>
              <a:rPr lang="en-US" sz="2400" u="sng" dirty="0" err="1" smtClean="0">
                <a:solidFill>
                  <a:srgbClr val="800000"/>
                </a:solidFill>
              </a:rPr>
              <a:t>Hoogsteen</a:t>
            </a:r>
            <a:r>
              <a:rPr lang="en-US" sz="2400" u="sng" dirty="0" smtClean="0">
                <a:solidFill>
                  <a:srgbClr val="800000"/>
                </a:solidFill>
              </a:rPr>
              <a:t> base pairs</a:t>
            </a:r>
            <a:r>
              <a:rPr lang="en-US" sz="2400" dirty="0" smtClean="0"/>
              <a:t>. The observation of </a:t>
            </a:r>
            <a:r>
              <a:rPr lang="en-US" sz="2400" dirty="0" err="1" smtClean="0"/>
              <a:t>Hoogsteen</a:t>
            </a:r>
            <a:r>
              <a:rPr lang="en-US" sz="2400" dirty="0" smtClean="0"/>
              <a:t> base pairs in DNA duplexes specifically bound to transcription factors and in damaged DNA sites implies that the DNA double helix intrinsically codes for excited state </a:t>
            </a:r>
            <a:r>
              <a:rPr lang="en-US" sz="2400" dirty="0" err="1" smtClean="0"/>
              <a:t>Hoogsteen</a:t>
            </a:r>
            <a:r>
              <a:rPr lang="en-US" sz="2400" dirty="0" smtClean="0"/>
              <a:t> base pairs as a means of expanding its structural complexity beyond that which can be achieved based on Watson–Crick base-pairing. </a:t>
            </a:r>
            <a:endParaRPr lang="en-US" sz="2400" dirty="0"/>
          </a:p>
        </p:txBody>
      </p:sp>
      <p:sp>
        <p:nvSpPr>
          <p:cNvPr id="4" name="TextBox 3"/>
          <p:cNvSpPr txBox="1"/>
          <p:nvPr/>
        </p:nvSpPr>
        <p:spPr>
          <a:xfrm>
            <a:off x="370423" y="5303681"/>
            <a:ext cx="8834495" cy="492443"/>
          </a:xfrm>
          <a:prstGeom prst="rect">
            <a:avLst/>
          </a:prstGeom>
          <a:noFill/>
        </p:spPr>
        <p:txBody>
          <a:bodyPr wrap="none" rtlCol="0">
            <a:spAutoFit/>
          </a:bodyPr>
          <a:lstStyle/>
          <a:p>
            <a:r>
              <a:rPr lang="en-US" sz="2500" b="1" dirty="0" smtClean="0">
                <a:solidFill>
                  <a:srgbClr val="0000FF"/>
                </a:solidFill>
              </a:rPr>
              <a:t>VIDEO 1:  </a:t>
            </a:r>
            <a:r>
              <a:rPr lang="en-US" sz="2500" dirty="0" smtClean="0">
                <a:solidFill>
                  <a:srgbClr val="0000FF"/>
                </a:solidFill>
              </a:rPr>
              <a:t>An A•T WC-to-HG base pair transition in duplex B-DNA </a:t>
            </a:r>
            <a:endParaRPr lang="en-US" sz="2500" dirty="0">
              <a:solidFill>
                <a:srgbClr val="0000FF"/>
              </a:solidFill>
            </a:endParaRPr>
          </a:p>
        </p:txBody>
      </p:sp>
      <p:sp>
        <p:nvSpPr>
          <p:cNvPr id="5" name="TextBox 4"/>
          <p:cNvSpPr txBox="1"/>
          <p:nvPr/>
        </p:nvSpPr>
        <p:spPr>
          <a:xfrm>
            <a:off x="457200" y="6060353"/>
            <a:ext cx="7998704" cy="461665"/>
          </a:xfrm>
          <a:prstGeom prst="rect">
            <a:avLst/>
          </a:prstGeom>
          <a:noFill/>
        </p:spPr>
        <p:txBody>
          <a:bodyPr wrap="none" rtlCol="0">
            <a:spAutoFit/>
          </a:bodyPr>
          <a:lstStyle/>
          <a:p>
            <a:r>
              <a:rPr lang="en-US" sz="2400" b="1" dirty="0" smtClean="0">
                <a:solidFill>
                  <a:srgbClr val="0000FF"/>
                </a:solidFill>
              </a:rPr>
              <a:t>VIDEO 2:    </a:t>
            </a:r>
            <a:r>
              <a:rPr lang="en-US" sz="2400" dirty="0" smtClean="0">
                <a:solidFill>
                  <a:srgbClr val="0000FF"/>
                </a:solidFill>
              </a:rPr>
              <a:t>G•C WC-to-HG base pair transition in duplex B-DNA </a:t>
            </a:r>
            <a:endParaRPr lang="en-US" sz="2400" dirty="0">
              <a:solidFill>
                <a:srgbClr val="0000FF"/>
              </a:solidFill>
            </a:endParaRPr>
          </a:p>
        </p:txBody>
      </p:sp>
    </p:spTree>
    <p:extLst>
      <p:ext uri="{BB962C8B-B14F-4D97-AF65-F5344CB8AC3E}">
        <p14:creationId xmlns:p14="http://schemas.microsoft.com/office/powerpoint/2010/main" val="127402383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nature09775-s2.mov">
            <a:hlinkClick r:id="" action="ppaction://media"/>
          </p:cNvPr>
          <p:cNvPicPr/>
          <p:nvPr>
            <a:videoFile r:link="rId2"/>
            <p:extLst>
              <p:ext uri="{DAA4B4D4-6D71-4841-9C94-3DE7FCFB9230}">
                <p14:media xmlns:p14="http://schemas.microsoft.com/office/powerpoint/2010/main" r:link="rId1"/>
              </p:ext>
            </p:extLst>
          </p:nvPr>
        </p:nvPicPr>
        <p:blipFill>
          <a:blip r:embed="rId4"/>
          <a:stretch>
            <a:fillRect/>
          </a:stretch>
        </p:blipFill>
        <p:spPr>
          <a:xfrm>
            <a:off x="0" y="218872"/>
            <a:ext cx="9144000" cy="6420255"/>
          </a:xfrm>
          <a:prstGeom prst="rect">
            <a:avLst/>
          </a:prstGeom>
        </p:spPr>
      </p:pic>
    </p:spTree>
    <p:extLst>
      <p:ext uri="{BB962C8B-B14F-4D97-AF65-F5344CB8AC3E}">
        <p14:creationId xmlns:p14="http://schemas.microsoft.com/office/powerpoint/2010/main" val="4047905200"/>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nature09775-s3.mov">
            <a:hlinkClick r:id="" action="ppaction://media"/>
          </p:cNvPr>
          <p:cNvPicPr/>
          <p:nvPr>
            <a:videoFile r:link="rId2"/>
            <p:extLst>
              <p:ext uri="{DAA4B4D4-6D71-4841-9C94-3DE7FCFB9230}">
                <p14:media xmlns:p14="http://schemas.microsoft.com/office/powerpoint/2010/main" r:link="rId1"/>
              </p:ext>
            </p:extLst>
          </p:nvPr>
        </p:nvPicPr>
        <p:blipFill>
          <a:blip r:embed="rId4"/>
          <a:stretch>
            <a:fillRect/>
          </a:stretch>
        </p:blipFill>
        <p:spPr>
          <a:xfrm>
            <a:off x="0" y="218872"/>
            <a:ext cx="9144000" cy="6420255"/>
          </a:xfrm>
          <a:prstGeom prst="rect">
            <a:avLst/>
          </a:prstGeom>
        </p:spPr>
      </p:pic>
    </p:spTree>
    <p:extLst>
      <p:ext uri="{BB962C8B-B14F-4D97-AF65-F5344CB8AC3E}">
        <p14:creationId xmlns:p14="http://schemas.microsoft.com/office/powerpoint/2010/main" val="1630301282"/>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1-03-22 at 2.14.28 PM.png"/>
          <p:cNvPicPr>
            <a:picLocks noChangeAspect="1"/>
          </p:cNvPicPr>
          <p:nvPr/>
        </p:nvPicPr>
        <p:blipFill>
          <a:blip r:embed="rId2"/>
          <a:stretch>
            <a:fillRect/>
          </a:stretch>
        </p:blipFill>
        <p:spPr>
          <a:xfrm>
            <a:off x="11360" y="514350"/>
            <a:ext cx="9144000" cy="5426075"/>
          </a:xfrm>
          <a:prstGeom prst="rect">
            <a:avLst/>
          </a:prstGeom>
        </p:spPr>
      </p:pic>
    </p:spTree>
    <p:extLst>
      <p:ext uri="{BB962C8B-B14F-4D97-AF65-F5344CB8AC3E}">
        <p14:creationId xmlns:p14="http://schemas.microsoft.com/office/powerpoint/2010/main" val="310335624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Number Placeholder 3"/>
          <p:cNvSpPr>
            <a:spLocks noGrp="1"/>
          </p:cNvSpPr>
          <p:nvPr>
            <p:ph type="sldNum" sz="quarter" idx="12"/>
          </p:nvPr>
        </p:nvSpPr>
        <p:spPr>
          <a:noFill/>
        </p:spPr>
        <p:txBody>
          <a:bodyPr/>
          <a:lstStyle/>
          <a:p>
            <a:fld id="{A0EBC666-1F91-3041-93D6-A0153EF407B5}" type="slidenum">
              <a:rPr lang="en-US"/>
              <a:pPr/>
              <a:t>18</a:t>
            </a:fld>
            <a:endParaRPr lang="en-US"/>
          </a:p>
        </p:txBody>
      </p:sp>
      <p:pic>
        <p:nvPicPr>
          <p:cNvPr id="38915" name="Picture 3"/>
          <p:cNvPicPr>
            <a:picLocks noChangeAspect="1" noChangeArrowheads="1"/>
          </p:cNvPicPr>
          <p:nvPr/>
        </p:nvPicPr>
        <p:blipFill>
          <a:blip r:embed="rId2"/>
          <a:srcRect/>
          <a:stretch>
            <a:fillRect/>
          </a:stretch>
        </p:blipFill>
        <p:spPr bwMode="auto">
          <a:xfrm>
            <a:off x="304800" y="1036638"/>
            <a:ext cx="8491538" cy="5973762"/>
          </a:xfrm>
          <a:prstGeom prst="rect">
            <a:avLst/>
          </a:prstGeom>
          <a:noFill/>
          <a:ln w="9525">
            <a:noFill/>
            <a:miter lim="800000"/>
            <a:headEnd/>
            <a:tailEnd/>
          </a:ln>
        </p:spPr>
      </p:pic>
      <p:sp>
        <p:nvSpPr>
          <p:cNvPr id="38916" name="TextBox 6"/>
          <p:cNvSpPr txBox="1">
            <a:spLocks noChangeArrowheads="1"/>
          </p:cNvSpPr>
          <p:nvPr/>
        </p:nvSpPr>
        <p:spPr bwMode="auto">
          <a:xfrm>
            <a:off x="0" y="247650"/>
            <a:ext cx="9194800" cy="1200150"/>
          </a:xfrm>
          <a:prstGeom prst="rect">
            <a:avLst/>
          </a:prstGeom>
          <a:noFill/>
          <a:ln w="9525">
            <a:noFill/>
            <a:miter lim="800000"/>
            <a:headEnd/>
            <a:tailEnd/>
          </a:ln>
        </p:spPr>
        <p:txBody>
          <a:bodyPr wrap="none">
            <a:prstTxWarp prst="textNoShape">
              <a:avLst/>
            </a:prstTxWarp>
            <a:spAutoFit/>
          </a:bodyPr>
          <a:lstStyle/>
          <a:p>
            <a:r>
              <a:rPr lang="en-US" sz="2400">
                <a:solidFill>
                  <a:srgbClr val="FF0000"/>
                </a:solidFill>
              </a:rPr>
              <a:t>The non-Watson–Crick base pairs and their associated isostericity</a:t>
            </a:r>
          </a:p>
          <a:p>
            <a:r>
              <a:rPr lang="en-US" sz="2400">
                <a:solidFill>
                  <a:srgbClr val="FF0000"/>
                </a:solidFill>
              </a:rPr>
              <a:t> matrices by Neocles Leontis,</a:t>
            </a:r>
            <a:r>
              <a:rPr lang="en-US" sz="2400" baseline="30000">
                <a:solidFill>
                  <a:srgbClr val="FF0000"/>
                </a:solidFill>
              </a:rPr>
              <a:t> </a:t>
            </a:r>
            <a:r>
              <a:rPr lang="en-US" sz="2400">
                <a:solidFill>
                  <a:srgbClr val="FF0000"/>
                </a:solidFill>
              </a:rPr>
              <a:t>Jesse Stombaugh, Eric Westhof</a:t>
            </a:r>
          </a:p>
          <a:p>
            <a:endParaRPr lang="en-US" sz="2400">
              <a:solidFill>
                <a:srgbClr val="FF0000"/>
              </a:solidFill>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Number Placeholder 3"/>
          <p:cNvSpPr>
            <a:spLocks noGrp="1"/>
          </p:cNvSpPr>
          <p:nvPr>
            <p:ph type="sldNum" sz="quarter" idx="12"/>
          </p:nvPr>
        </p:nvSpPr>
        <p:spPr>
          <a:noFill/>
        </p:spPr>
        <p:txBody>
          <a:bodyPr/>
          <a:lstStyle/>
          <a:p>
            <a:fld id="{EB3825AB-8D1D-244A-8EFB-773CA49D2F2D}" type="slidenum">
              <a:rPr lang="en-US"/>
              <a:pPr/>
              <a:t>19</a:t>
            </a:fld>
            <a:endParaRPr lang="en-US"/>
          </a:p>
        </p:txBody>
      </p:sp>
      <p:pic>
        <p:nvPicPr>
          <p:cNvPr id="39939" name="Picture 9"/>
          <p:cNvPicPr>
            <a:picLocks noChangeAspect="1" noChangeArrowheads="1"/>
          </p:cNvPicPr>
          <p:nvPr/>
        </p:nvPicPr>
        <p:blipFill>
          <a:blip r:embed="rId2"/>
          <a:srcRect l="3827" t="-1015" r="816" b="69324"/>
          <a:stretch>
            <a:fillRect/>
          </a:stretch>
        </p:blipFill>
        <p:spPr bwMode="auto">
          <a:xfrm>
            <a:off x="685800" y="152400"/>
            <a:ext cx="7239000" cy="3124200"/>
          </a:xfrm>
          <a:prstGeom prst="rect">
            <a:avLst/>
          </a:prstGeom>
          <a:noFill/>
          <a:ln w="9525">
            <a:noFill/>
            <a:miter lim="800000"/>
            <a:headEnd/>
            <a:tailEnd/>
          </a:ln>
        </p:spPr>
      </p:pic>
      <p:pic>
        <p:nvPicPr>
          <p:cNvPr id="39940" name="Picture 2"/>
          <p:cNvPicPr>
            <a:picLocks noChangeAspect="1" noChangeArrowheads="1"/>
          </p:cNvPicPr>
          <p:nvPr/>
        </p:nvPicPr>
        <p:blipFill>
          <a:blip r:embed="rId3"/>
          <a:srcRect l="191" t="4623" r="51016" b="71484"/>
          <a:stretch>
            <a:fillRect/>
          </a:stretch>
        </p:blipFill>
        <p:spPr bwMode="auto">
          <a:xfrm>
            <a:off x="685800" y="4267200"/>
            <a:ext cx="3657600" cy="2362200"/>
          </a:xfrm>
          <a:prstGeom prst="rect">
            <a:avLst/>
          </a:prstGeom>
          <a:noFill/>
          <a:ln w="9525">
            <a:noFill/>
            <a:miter lim="800000"/>
            <a:headEnd/>
            <a:tailEnd/>
          </a:ln>
        </p:spPr>
      </p:pic>
      <p:sp>
        <p:nvSpPr>
          <p:cNvPr id="39941" name="TextBox 10"/>
          <p:cNvSpPr txBox="1">
            <a:spLocks noChangeArrowheads="1"/>
          </p:cNvSpPr>
          <p:nvPr/>
        </p:nvSpPr>
        <p:spPr bwMode="auto">
          <a:xfrm>
            <a:off x="838200" y="3810000"/>
            <a:ext cx="2492375" cy="369888"/>
          </a:xfrm>
          <a:prstGeom prst="rect">
            <a:avLst/>
          </a:prstGeom>
          <a:noFill/>
          <a:ln w="9525">
            <a:noFill/>
            <a:miter lim="800000"/>
            <a:headEnd/>
            <a:tailEnd/>
          </a:ln>
        </p:spPr>
        <p:txBody>
          <a:bodyPr wrap="none">
            <a:prstTxWarp prst="textNoShape">
              <a:avLst/>
            </a:prstTxWarp>
            <a:spAutoFit/>
          </a:bodyPr>
          <a:lstStyle/>
          <a:p>
            <a:r>
              <a:rPr lang="en-US"/>
              <a:t>Hoogsteen-Hoogsteen</a:t>
            </a:r>
          </a:p>
        </p:txBody>
      </p:sp>
      <p:sp>
        <p:nvSpPr>
          <p:cNvPr id="39942" name="TextBox 11"/>
          <p:cNvSpPr txBox="1">
            <a:spLocks noChangeArrowheads="1"/>
          </p:cNvSpPr>
          <p:nvPr/>
        </p:nvSpPr>
        <p:spPr bwMode="auto">
          <a:xfrm>
            <a:off x="5334000" y="4876800"/>
            <a:ext cx="3421063" cy="830263"/>
          </a:xfrm>
          <a:prstGeom prst="rect">
            <a:avLst/>
          </a:prstGeom>
          <a:noFill/>
          <a:ln w="9525">
            <a:noFill/>
            <a:miter lim="800000"/>
            <a:headEnd/>
            <a:tailEnd/>
          </a:ln>
        </p:spPr>
        <p:txBody>
          <a:bodyPr wrap="none">
            <a:prstTxWarp prst="textNoShape">
              <a:avLst/>
            </a:prstTxWarp>
            <a:spAutoFit/>
          </a:bodyPr>
          <a:lstStyle/>
          <a:p>
            <a:r>
              <a:rPr lang="en-US" sz="2400"/>
              <a:t>Nucleic Acids Res 2002</a:t>
            </a:r>
          </a:p>
          <a:p>
            <a:r>
              <a:rPr lang="en-US" sz="2400"/>
              <a:t>30(16): 3497–3531</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209800"/>
            <a:ext cx="8229600" cy="1524000"/>
          </a:xfrm>
        </p:spPr>
        <p:style>
          <a:lnRef idx="1">
            <a:schemeClr val="dk1"/>
          </a:lnRef>
          <a:fillRef idx="2">
            <a:schemeClr val="dk1"/>
          </a:fillRef>
          <a:effectRef idx="1">
            <a:schemeClr val="dk1"/>
          </a:effectRef>
          <a:fontRef idx="minor">
            <a:schemeClr val="dk1"/>
          </a:fontRef>
        </p:style>
        <p:txBody>
          <a:bodyPr/>
          <a:lstStyle/>
          <a:p>
            <a:r>
              <a:rPr lang="en-US" dirty="0" smtClean="0"/>
              <a:t>PART 1</a:t>
            </a:r>
            <a:br>
              <a:rPr lang="en-US" dirty="0" smtClean="0"/>
            </a:br>
            <a:r>
              <a:rPr lang="en-US" dirty="0" smtClean="0"/>
              <a:t>Visualization of DNA</a:t>
            </a:r>
            <a:endParaRPr lang="en-US" dirty="0"/>
          </a:p>
        </p:txBody>
      </p:sp>
      <p:sp>
        <p:nvSpPr>
          <p:cNvPr id="4" name="Slide Number Placeholder 3"/>
          <p:cNvSpPr>
            <a:spLocks noGrp="1"/>
          </p:cNvSpPr>
          <p:nvPr>
            <p:ph type="sldNum" sz="quarter" idx="12"/>
          </p:nvPr>
        </p:nvSpPr>
        <p:spPr/>
        <p:txBody>
          <a:bodyPr/>
          <a:lstStyle/>
          <a:p>
            <a:pPr>
              <a:defRPr/>
            </a:pPr>
            <a:fld id="{589B425A-5C8D-0B43-B85D-9FFE55BECF1A}" type="slidenum">
              <a:rPr lang="en-US" smtClean="0"/>
              <a:pPr>
                <a:defRPr/>
              </a:pPr>
              <a:t>2</a:t>
            </a:fld>
            <a:endParaRPr lang="en-US"/>
          </a:p>
        </p:txBody>
      </p:sp>
    </p:spTree>
    <p:extLst>
      <p:ext uri="{BB962C8B-B14F-4D97-AF65-F5344CB8AC3E}">
        <p14:creationId xmlns:p14="http://schemas.microsoft.com/office/powerpoint/2010/main" val="1867591681"/>
      </p:ext>
    </p:extLst>
  </p:cSld>
  <p:clrMapOvr>
    <a:masterClrMapping/>
  </p:clrMapOvr>
  <p:transition xmlns:p14="http://schemas.microsoft.com/office/powerpoint/2010/mai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Number Placeholder 3"/>
          <p:cNvSpPr>
            <a:spLocks noGrp="1"/>
          </p:cNvSpPr>
          <p:nvPr>
            <p:ph type="sldNum" sz="quarter" idx="12"/>
          </p:nvPr>
        </p:nvSpPr>
        <p:spPr>
          <a:noFill/>
        </p:spPr>
        <p:txBody>
          <a:bodyPr/>
          <a:lstStyle/>
          <a:p>
            <a:fld id="{AEB99E3E-E819-0E40-A3AC-5F70797512EF}" type="slidenum">
              <a:rPr lang="en-US"/>
              <a:pPr/>
              <a:t>20</a:t>
            </a:fld>
            <a:endParaRPr lang="en-US"/>
          </a:p>
        </p:txBody>
      </p:sp>
      <p:pic>
        <p:nvPicPr>
          <p:cNvPr id="40963" name="Picture 6" descr="Fig1_MRIpatterns.tif"/>
          <p:cNvPicPr>
            <a:picLocks noGrp="1" noChangeAspect="1" noChangeArrowheads="1"/>
          </p:cNvPicPr>
          <p:nvPr>
            <p:ph idx="1"/>
          </p:nvPr>
        </p:nvPicPr>
        <p:blipFill>
          <a:blip r:embed="rId2"/>
          <a:srcRect/>
          <a:stretch>
            <a:fillRect/>
          </a:stretch>
        </p:blipFill>
        <p:spPr>
          <a:xfrm>
            <a:off x="-406400" y="0"/>
            <a:ext cx="9550400" cy="7162800"/>
          </a:xfrm>
          <a:noFill/>
        </p:spPr>
      </p:pic>
      <p:sp>
        <p:nvSpPr>
          <p:cNvPr id="40964" name="Rectangle 5"/>
          <p:cNvSpPr>
            <a:spLocks noChangeArrowheads="1"/>
          </p:cNvSpPr>
          <p:nvPr/>
        </p:nvSpPr>
        <p:spPr bwMode="auto">
          <a:xfrm>
            <a:off x="228600" y="304800"/>
            <a:ext cx="8686800" cy="954088"/>
          </a:xfrm>
          <a:prstGeom prst="rect">
            <a:avLst/>
          </a:prstGeom>
          <a:noFill/>
          <a:ln w="9525">
            <a:noFill/>
            <a:miter lim="800000"/>
            <a:headEnd/>
            <a:tailEnd/>
          </a:ln>
        </p:spPr>
        <p:txBody>
          <a:bodyPr>
            <a:prstTxWarp prst="textNoShape">
              <a:avLst/>
            </a:prstTxWarp>
            <a:spAutoFit/>
          </a:bodyPr>
          <a:lstStyle/>
          <a:p>
            <a:r>
              <a:rPr lang="en-US" sz="2800" b="1">
                <a:solidFill>
                  <a:srgbClr val="FF0000"/>
                </a:solidFill>
              </a:rPr>
              <a:t> DNA duplex 5`TGGAATGGAA:TGGAATGGAA3` formed by two copies of TGGAA pentamer repeat</a:t>
            </a:r>
          </a:p>
        </p:txBody>
      </p:sp>
      <p:sp>
        <p:nvSpPr>
          <p:cNvPr id="40965" name="Rectangle 6"/>
          <p:cNvSpPr>
            <a:spLocks noChangeArrowheads="1"/>
          </p:cNvSpPr>
          <p:nvPr/>
        </p:nvSpPr>
        <p:spPr bwMode="auto">
          <a:xfrm>
            <a:off x="533400" y="5934075"/>
            <a:ext cx="8153400" cy="954088"/>
          </a:xfrm>
          <a:prstGeom prst="rect">
            <a:avLst/>
          </a:prstGeom>
          <a:noFill/>
          <a:ln w="9525">
            <a:noFill/>
            <a:miter lim="800000"/>
            <a:headEnd/>
            <a:tailEnd/>
          </a:ln>
        </p:spPr>
        <p:txBody>
          <a:bodyPr>
            <a:prstTxWarp prst="textNoShape">
              <a:avLst/>
            </a:prstTxWarp>
            <a:spAutoFit/>
          </a:bodyPr>
          <a:lstStyle/>
          <a:p>
            <a:r>
              <a:rPr lang="en-US" sz="2800"/>
              <a:t>Four arrows point to unpaired guanosine residues stacked between Hoogsteen G-A pairs. </a:t>
            </a:r>
          </a:p>
        </p:txBody>
      </p:sp>
      <p:sp>
        <p:nvSpPr>
          <p:cNvPr id="40966" name="TextBox 7"/>
          <p:cNvSpPr txBox="1">
            <a:spLocks noChangeArrowheads="1"/>
          </p:cNvSpPr>
          <p:nvPr/>
        </p:nvSpPr>
        <p:spPr bwMode="auto">
          <a:xfrm>
            <a:off x="6553200" y="2590800"/>
            <a:ext cx="1724025" cy="923925"/>
          </a:xfrm>
          <a:prstGeom prst="rect">
            <a:avLst/>
          </a:prstGeom>
          <a:noFill/>
          <a:ln w="9525">
            <a:noFill/>
            <a:miter lim="800000"/>
            <a:headEnd/>
            <a:tailEnd/>
          </a:ln>
        </p:spPr>
        <p:txBody>
          <a:bodyPr wrap="none">
            <a:prstTxWarp prst="textNoShape">
              <a:avLst/>
            </a:prstTxWarp>
            <a:spAutoFit/>
          </a:bodyPr>
          <a:lstStyle/>
          <a:p>
            <a:r>
              <a:rPr lang="en-US"/>
              <a:t>PDB identifier: </a:t>
            </a:r>
          </a:p>
          <a:p>
            <a:r>
              <a:rPr lang="en-US" sz="3600" b="1">
                <a:solidFill>
                  <a:srgbClr val="FF0000"/>
                </a:solidFill>
              </a:rPr>
              <a:t>103D</a:t>
            </a:r>
            <a:r>
              <a:rPr lang="en-US"/>
              <a:t> </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Number Placeholder 3"/>
          <p:cNvSpPr>
            <a:spLocks noGrp="1"/>
          </p:cNvSpPr>
          <p:nvPr>
            <p:ph type="sldNum" sz="quarter" idx="12"/>
          </p:nvPr>
        </p:nvSpPr>
        <p:spPr>
          <a:noFill/>
        </p:spPr>
        <p:txBody>
          <a:bodyPr/>
          <a:lstStyle/>
          <a:p>
            <a:fld id="{E8D6CF31-0707-DF43-BAEC-A04E6EF96578}" type="slidenum">
              <a:rPr lang="en-US"/>
              <a:pPr/>
              <a:t>21</a:t>
            </a:fld>
            <a:endParaRPr lang="en-US"/>
          </a:p>
        </p:txBody>
      </p:sp>
      <p:pic>
        <p:nvPicPr>
          <p:cNvPr id="41987" name="Picture 2" descr="i_motif1G22.jpg"/>
          <p:cNvPicPr>
            <a:picLocks noChangeAspect="1" noChangeArrowheads="1"/>
          </p:cNvPicPr>
          <p:nvPr/>
        </p:nvPicPr>
        <p:blipFill>
          <a:blip r:embed="rId2"/>
          <a:srcRect/>
          <a:stretch>
            <a:fillRect/>
          </a:stretch>
        </p:blipFill>
        <p:spPr bwMode="auto">
          <a:xfrm>
            <a:off x="0" y="0"/>
            <a:ext cx="6858000" cy="6858000"/>
          </a:xfrm>
          <a:prstGeom prst="rect">
            <a:avLst/>
          </a:prstGeom>
          <a:noFill/>
          <a:ln w="9525">
            <a:noFill/>
            <a:miter lim="800000"/>
            <a:headEnd/>
            <a:tailEnd/>
          </a:ln>
        </p:spPr>
      </p:pic>
      <p:sp>
        <p:nvSpPr>
          <p:cNvPr id="41988" name="TextBox 5"/>
          <p:cNvSpPr txBox="1">
            <a:spLocks noChangeArrowheads="1"/>
          </p:cNvSpPr>
          <p:nvPr/>
        </p:nvSpPr>
        <p:spPr bwMode="auto">
          <a:xfrm>
            <a:off x="381000" y="0"/>
            <a:ext cx="8721725" cy="1016000"/>
          </a:xfrm>
          <a:prstGeom prst="rect">
            <a:avLst/>
          </a:prstGeom>
          <a:noFill/>
          <a:ln w="9525">
            <a:noFill/>
            <a:miter lim="800000"/>
            <a:headEnd/>
            <a:tailEnd/>
          </a:ln>
        </p:spPr>
        <p:txBody>
          <a:bodyPr wrap="none">
            <a:prstTxWarp prst="textNoShape">
              <a:avLst/>
            </a:prstTxWarp>
            <a:spAutoFit/>
          </a:bodyPr>
          <a:lstStyle/>
          <a:p>
            <a:pPr algn="ctr"/>
            <a:r>
              <a:rPr lang="en-US" sz="2000" b="1">
                <a:solidFill>
                  <a:srgbClr val="FF0000"/>
                </a:solidFill>
              </a:rPr>
              <a:t>C-rich strand fragment of the human centromeric satellite III </a:t>
            </a:r>
          </a:p>
          <a:p>
            <a:pPr algn="ctr"/>
            <a:r>
              <a:rPr lang="en-US" sz="2000" b="1">
                <a:solidFill>
                  <a:srgbClr val="FF0000"/>
                </a:solidFill>
              </a:rPr>
              <a:t>(CCATTCCATTCCTTTCC) that forms intra-molecurlar i-motif structure </a:t>
            </a:r>
          </a:p>
          <a:p>
            <a:pPr algn="ctr"/>
            <a:r>
              <a:rPr lang="en-US" sz="2000" b="1">
                <a:solidFill>
                  <a:srgbClr val="FF0000"/>
                </a:solidFill>
              </a:rPr>
              <a:t>with C.C(+) pairs from parallel strands intercalated head-to-tail.</a:t>
            </a:r>
          </a:p>
        </p:txBody>
      </p:sp>
      <p:sp>
        <p:nvSpPr>
          <p:cNvPr id="41989" name="TextBox 6"/>
          <p:cNvSpPr txBox="1">
            <a:spLocks noChangeArrowheads="1"/>
          </p:cNvSpPr>
          <p:nvPr/>
        </p:nvSpPr>
        <p:spPr bwMode="auto">
          <a:xfrm>
            <a:off x="6858000" y="2209800"/>
            <a:ext cx="1185863" cy="584200"/>
          </a:xfrm>
          <a:prstGeom prst="rect">
            <a:avLst/>
          </a:prstGeom>
          <a:noFill/>
          <a:ln w="9525">
            <a:noFill/>
            <a:miter lim="800000"/>
            <a:headEnd/>
            <a:tailEnd/>
          </a:ln>
        </p:spPr>
        <p:txBody>
          <a:bodyPr wrap="none">
            <a:prstTxWarp prst="textNoShape">
              <a:avLst/>
            </a:prstTxWarp>
            <a:spAutoFit/>
          </a:bodyPr>
          <a:lstStyle/>
          <a:p>
            <a:r>
              <a:rPr lang="en-US" sz="3200" b="1">
                <a:solidFill>
                  <a:srgbClr val="FF0000"/>
                </a:solidFill>
              </a:rPr>
              <a:t>1G22</a:t>
            </a:r>
          </a:p>
        </p:txBody>
      </p:sp>
      <p:sp>
        <p:nvSpPr>
          <p:cNvPr id="41990" name="TextBox 7"/>
          <p:cNvSpPr txBox="1">
            <a:spLocks noChangeArrowheads="1"/>
          </p:cNvSpPr>
          <p:nvPr/>
        </p:nvSpPr>
        <p:spPr bwMode="auto">
          <a:xfrm>
            <a:off x="4343400" y="5715000"/>
            <a:ext cx="4676775" cy="400050"/>
          </a:xfrm>
          <a:prstGeom prst="rect">
            <a:avLst/>
          </a:prstGeom>
          <a:noFill/>
          <a:ln w="9525">
            <a:noFill/>
            <a:miter lim="800000"/>
            <a:headEnd/>
            <a:tailEnd/>
          </a:ln>
        </p:spPr>
        <p:txBody>
          <a:bodyPr wrap="none">
            <a:prstTxWarp prst="textNoShape">
              <a:avLst/>
            </a:prstTxWarp>
            <a:spAutoFit/>
          </a:bodyPr>
          <a:lstStyle/>
          <a:p>
            <a:r>
              <a:rPr lang="en-US" sz="2000"/>
              <a:t>parallel stranded DNA duplex see 1R2L</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Number Placeholder 3"/>
          <p:cNvSpPr>
            <a:spLocks noGrp="1"/>
          </p:cNvSpPr>
          <p:nvPr>
            <p:ph type="sldNum" sz="quarter" idx="12"/>
          </p:nvPr>
        </p:nvSpPr>
        <p:spPr>
          <a:noFill/>
        </p:spPr>
        <p:txBody>
          <a:bodyPr/>
          <a:lstStyle/>
          <a:p>
            <a:fld id="{9B1FEA65-C08E-654F-A94B-B40CB1DAF8EA}" type="slidenum">
              <a:rPr lang="en-US"/>
              <a:pPr/>
              <a:t>22</a:t>
            </a:fld>
            <a:endParaRPr lang="en-US"/>
          </a:p>
        </p:txBody>
      </p:sp>
      <p:pic>
        <p:nvPicPr>
          <p:cNvPr id="43011" name="Picture 2"/>
          <p:cNvPicPr>
            <a:picLocks noChangeAspect="1" noChangeArrowheads="1"/>
          </p:cNvPicPr>
          <p:nvPr/>
        </p:nvPicPr>
        <p:blipFill>
          <a:blip r:embed="rId2"/>
          <a:srcRect/>
          <a:stretch>
            <a:fillRect/>
          </a:stretch>
        </p:blipFill>
        <p:spPr bwMode="auto">
          <a:xfrm>
            <a:off x="533400" y="0"/>
            <a:ext cx="4397375" cy="6858000"/>
          </a:xfrm>
          <a:prstGeom prst="rect">
            <a:avLst/>
          </a:prstGeom>
          <a:noFill/>
          <a:ln w="9525">
            <a:noFill/>
            <a:miter lim="800000"/>
            <a:headEnd/>
            <a:tailEnd/>
          </a:ln>
        </p:spPr>
      </p:pic>
      <p:sp>
        <p:nvSpPr>
          <p:cNvPr id="43012" name="TextBox 5"/>
          <p:cNvSpPr txBox="1">
            <a:spLocks noChangeArrowheads="1"/>
          </p:cNvSpPr>
          <p:nvPr/>
        </p:nvSpPr>
        <p:spPr bwMode="auto">
          <a:xfrm>
            <a:off x="5181600" y="762000"/>
            <a:ext cx="3471863" cy="830263"/>
          </a:xfrm>
          <a:prstGeom prst="rect">
            <a:avLst/>
          </a:prstGeom>
          <a:noFill/>
          <a:ln w="9525">
            <a:noFill/>
            <a:miter lim="800000"/>
            <a:headEnd/>
            <a:tailEnd/>
          </a:ln>
        </p:spPr>
        <p:txBody>
          <a:bodyPr wrap="none">
            <a:prstTxWarp prst="textNoShape">
              <a:avLst/>
            </a:prstTxWarp>
            <a:spAutoFit/>
          </a:bodyPr>
          <a:lstStyle/>
          <a:p>
            <a:r>
              <a:rPr lang="en-US" sz="2400"/>
              <a:t>Nonin-Lecomte &amp; Leroy</a:t>
            </a:r>
          </a:p>
          <a:p>
            <a:r>
              <a:rPr lang="en-US" sz="2400"/>
              <a:t>JMB 2001, 309:491-506</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Number Placeholder 3"/>
          <p:cNvSpPr>
            <a:spLocks noGrp="1"/>
          </p:cNvSpPr>
          <p:nvPr>
            <p:ph type="sldNum" sz="quarter" idx="12"/>
          </p:nvPr>
        </p:nvSpPr>
        <p:spPr>
          <a:noFill/>
        </p:spPr>
        <p:txBody>
          <a:bodyPr/>
          <a:lstStyle/>
          <a:p>
            <a:fld id="{72FB93F1-556A-0D42-A62D-DF9EE58EC316}" type="slidenum">
              <a:rPr lang="en-US"/>
              <a:pPr/>
              <a:t>23</a:t>
            </a:fld>
            <a:endParaRPr lang="en-US"/>
          </a:p>
        </p:txBody>
      </p:sp>
      <p:pic>
        <p:nvPicPr>
          <p:cNvPr id="45059" name="Picture 4" descr="triplex134D.jpg"/>
          <p:cNvPicPr>
            <a:picLocks noChangeAspect="1" noChangeArrowheads="1"/>
          </p:cNvPicPr>
          <p:nvPr/>
        </p:nvPicPr>
        <p:blipFill>
          <a:blip r:embed="rId2"/>
          <a:srcRect/>
          <a:stretch>
            <a:fillRect/>
          </a:stretch>
        </p:blipFill>
        <p:spPr bwMode="auto">
          <a:xfrm>
            <a:off x="0" y="0"/>
            <a:ext cx="6858000" cy="6858000"/>
          </a:xfrm>
          <a:prstGeom prst="rect">
            <a:avLst/>
          </a:prstGeom>
          <a:noFill/>
          <a:ln w="9525">
            <a:noFill/>
            <a:miter lim="800000"/>
            <a:headEnd/>
            <a:tailEnd/>
          </a:ln>
        </p:spPr>
      </p:pic>
      <p:sp>
        <p:nvSpPr>
          <p:cNvPr id="45060" name="TextBox 5"/>
          <p:cNvSpPr txBox="1">
            <a:spLocks noChangeArrowheads="1"/>
          </p:cNvSpPr>
          <p:nvPr/>
        </p:nvSpPr>
        <p:spPr bwMode="auto">
          <a:xfrm>
            <a:off x="2438400" y="228600"/>
            <a:ext cx="3101975" cy="708025"/>
          </a:xfrm>
          <a:prstGeom prst="rect">
            <a:avLst/>
          </a:prstGeom>
          <a:noFill/>
          <a:ln w="9525">
            <a:noFill/>
            <a:miter lim="800000"/>
            <a:headEnd/>
            <a:tailEnd/>
          </a:ln>
        </p:spPr>
        <p:txBody>
          <a:bodyPr wrap="none">
            <a:prstTxWarp prst="textNoShape">
              <a:avLst/>
            </a:prstTxWarp>
            <a:spAutoFit/>
          </a:bodyPr>
          <a:lstStyle/>
          <a:p>
            <a:r>
              <a:rPr lang="en-US" sz="4000" b="1">
                <a:solidFill>
                  <a:srgbClr val="FF0000"/>
                </a:solidFill>
              </a:rPr>
              <a:t>DNA triplex </a:t>
            </a:r>
          </a:p>
        </p:txBody>
      </p:sp>
      <p:sp>
        <p:nvSpPr>
          <p:cNvPr id="45061" name="TextBox 6"/>
          <p:cNvSpPr txBox="1">
            <a:spLocks noChangeArrowheads="1"/>
          </p:cNvSpPr>
          <p:nvPr/>
        </p:nvSpPr>
        <p:spPr bwMode="auto">
          <a:xfrm>
            <a:off x="6248400" y="2590800"/>
            <a:ext cx="184150" cy="369888"/>
          </a:xfrm>
          <a:prstGeom prst="rect">
            <a:avLst/>
          </a:prstGeom>
          <a:noFill/>
          <a:ln w="9525">
            <a:noFill/>
            <a:miter lim="800000"/>
            <a:headEnd/>
            <a:tailEnd/>
          </a:ln>
        </p:spPr>
        <p:txBody>
          <a:bodyPr wrap="none">
            <a:prstTxWarp prst="textNoShape">
              <a:avLst/>
            </a:prstTxWarp>
            <a:spAutoFit/>
          </a:bodyPr>
          <a:lstStyle/>
          <a:p>
            <a:endParaRPr lang="en-US"/>
          </a:p>
        </p:txBody>
      </p:sp>
      <p:sp>
        <p:nvSpPr>
          <p:cNvPr id="45062" name="TextBox 7"/>
          <p:cNvSpPr txBox="1">
            <a:spLocks noChangeArrowheads="1"/>
          </p:cNvSpPr>
          <p:nvPr/>
        </p:nvSpPr>
        <p:spPr bwMode="auto">
          <a:xfrm>
            <a:off x="4984750" y="3962400"/>
            <a:ext cx="4159250" cy="1570038"/>
          </a:xfrm>
          <a:prstGeom prst="rect">
            <a:avLst/>
          </a:prstGeom>
          <a:noFill/>
          <a:ln w="9525">
            <a:noFill/>
            <a:miter lim="800000"/>
            <a:headEnd/>
            <a:tailEnd/>
          </a:ln>
        </p:spPr>
        <p:txBody>
          <a:bodyPr wrap="none">
            <a:prstTxWarp prst="textNoShape">
              <a:avLst/>
            </a:prstTxWarp>
            <a:spAutoFit/>
          </a:bodyPr>
          <a:lstStyle/>
          <a:p>
            <a:r>
              <a:rPr lang="en-US" sz="2400"/>
              <a:t>Third strand interacts via </a:t>
            </a:r>
          </a:p>
          <a:p>
            <a:r>
              <a:rPr lang="en-US" sz="2400"/>
              <a:t>Hoogsteen base pairing with </a:t>
            </a:r>
          </a:p>
          <a:p>
            <a:r>
              <a:rPr lang="en-US" sz="2400"/>
              <a:t>Watson-Crick DNA duplex </a:t>
            </a:r>
          </a:p>
          <a:p>
            <a:r>
              <a:rPr lang="en-US" sz="2400"/>
              <a:t>along its major groove</a:t>
            </a:r>
          </a:p>
        </p:txBody>
      </p:sp>
      <p:sp>
        <p:nvSpPr>
          <p:cNvPr id="45063" name="TextBox 8"/>
          <p:cNvSpPr txBox="1">
            <a:spLocks noChangeArrowheads="1"/>
          </p:cNvSpPr>
          <p:nvPr/>
        </p:nvSpPr>
        <p:spPr bwMode="auto">
          <a:xfrm>
            <a:off x="6019800" y="1676400"/>
            <a:ext cx="922338" cy="461963"/>
          </a:xfrm>
          <a:prstGeom prst="rect">
            <a:avLst/>
          </a:prstGeom>
          <a:noFill/>
          <a:ln w="9525">
            <a:noFill/>
            <a:miter lim="800000"/>
            <a:headEnd/>
            <a:tailEnd/>
          </a:ln>
        </p:spPr>
        <p:txBody>
          <a:bodyPr wrap="none">
            <a:prstTxWarp prst="textNoShape">
              <a:avLst/>
            </a:prstTxWarp>
            <a:spAutoFit/>
          </a:bodyPr>
          <a:lstStyle/>
          <a:p>
            <a:r>
              <a:rPr lang="en-US" sz="2400" b="1">
                <a:solidFill>
                  <a:srgbClr val="FF0000"/>
                </a:solidFill>
              </a:rPr>
              <a:t>134D</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Number Placeholder 3"/>
          <p:cNvSpPr>
            <a:spLocks noGrp="1"/>
          </p:cNvSpPr>
          <p:nvPr>
            <p:ph type="sldNum" sz="quarter" idx="12"/>
          </p:nvPr>
        </p:nvSpPr>
        <p:spPr>
          <a:noFill/>
        </p:spPr>
        <p:txBody>
          <a:bodyPr/>
          <a:lstStyle/>
          <a:p>
            <a:fld id="{B6E55328-39C8-9743-9AB2-F487291867FC}" type="slidenum">
              <a:rPr lang="en-US"/>
              <a:pPr/>
              <a:t>24</a:t>
            </a:fld>
            <a:endParaRPr lang="en-US"/>
          </a:p>
        </p:txBody>
      </p:sp>
      <p:pic>
        <p:nvPicPr>
          <p:cNvPr id="44035" name="Picture 3" descr="quartet139D.jpg"/>
          <p:cNvPicPr>
            <a:picLocks noChangeAspect="1" noChangeArrowheads="1"/>
          </p:cNvPicPr>
          <p:nvPr/>
        </p:nvPicPr>
        <p:blipFill>
          <a:blip r:embed="rId2"/>
          <a:srcRect/>
          <a:stretch>
            <a:fillRect/>
          </a:stretch>
        </p:blipFill>
        <p:spPr bwMode="auto">
          <a:xfrm>
            <a:off x="-685800" y="0"/>
            <a:ext cx="6858000" cy="6858000"/>
          </a:xfrm>
          <a:prstGeom prst="rect">
            <a:avLst/>
          </a:prstGeom>
          <a:noFill/>
          <a:ln w="9525">
            <a:noFill/>
            <a:miter lim="800000"/>
            <a:headEnd/>
            <a:tailEnd/>
          </a:ln>
        </p:spPr>
      </p:pic>
      <p:sp>
        <p:nvSpPr>
          <p:cNvPr id="44036" name="TextBox 5"/>
          <p:cNvSpPr txBox="1">
            <a:spLocks noChangeArrowheads="1"/>
          </p:cNvSpPr>
          <p:nvPr/>
        </p:nvSpPr>
        <p:spPr bwMode="auto">
          <a:xfrm>
            <a:off x="457200" y="381000"/>
            <a:ext cx="7900988" cy="1077913"/>
          </a:xfrm>
          <a:prstGeom prst="rect">
            <a:avLst/>
          </a:prstGeom>
          <a:noFill/>
          <a:ln w="9525">
            <a:noFill/>
            <a:miter lim="800000"/>
            <a:headEnd/>
            <a:tailEnd/>
          </a:ln>
        </p:spPr>
        <p:txBody>
          <a:bodyPr wrap="none">
            <a:prstTxWarp prst="textNoShape">
              <a:avLst/>
            </a:prstTxWarp>
            <a:spAutoFit/>
          </a:bodyPr>
          <a:lstStyle/>
          <a:p>
            <a:r>
              <a:rPr lang="en-US" sz="3200">
                <a:solidFill>
                  <a:srgbClr val="FF0000"/>
                </a:solidFill>
              </a:rPr>
              <a:t>G-quadruplex, G-quartet, or G4, is formed </a:t>
            </a:r>
          </a:p>
          <a:p>
            <a:r>
              <a:rPr lang="en-US" sz="3200">
                <a:solidFill>
                  <a:srgbClr val="FF0000"/>
                </a:solidFill>
              </a:rPr>
              <a:t>by guanine-rich strands of the repeats</a:t>
            </a:r>
          </a:p>
        </p:txBody>
      </p:sp>
      <p:sp>
        <p:nvSpPr>
          <p:cNvPr id="44037" name="TextBox 6"/>
          <p:cNvSpPr txBox="1">
            <a:spLocks noChangeArrowheads="1"/>
          </p:cNvSpPr>
          <p:nvPr/>
        </p:nvSpPr>
        <p:spPr bwMode="auto">
          <a:xfrm>
            <a:off x="5030788" y="2743200"/>
            <a:ext cx="4113212" cy="3170238"/>
          </a:xfrm>
          <a:prstGeom prst="rect">
            <a:avLst/>
          </a:prstGeom>
          <a:noFill/>
          <a:ln w="9525">
            <a:noFill/>
            <a:miter lim="800000"/>
            <a:headEnd/>
            <a:tailEnd/>
          </a:ln>
        </p:spPr>
        <p:txBody>
          <a:bodyPr wrap="none">
            <a:prstTxWarp prst="textNoShape">
              <a:avLst/>
            </a:prstTxWarp>
            <a:spAutoFit/>
          </a:bodyPr>
          <a:lstStyle/>
          <a:p>
            <a:r>
              <a:rPr lang="en-US" sz="2000" dirty="0" err="1"/>
              <a:t>Quadruplexes</a:t>
            </a:r>
            <a:r>
              <a:rPr lang="en-US" sz="2000" dirty="0"/>
              <a:t> are arranged in </a:t>
            </a:r>
          </a:p>
          <a:p>
            <a:r>
              <a:rPr lang="en-US" sz="2000" dirty="0"/>
              <a:t>four-stranded structures with </a:t>
            </a:r>
          </a:p>
          <a:p>
            <a:r>
              <a:rPr lang="en-US" sz="2000" dirty="0"/>
              <a:t>stands connected to each other</a:t>
            </a:r>
          </a:p>
          <a:p>
            <a:r>
              <a:rPr lang="en-US" sz="2000" dirty="0"/>
              <a:t> via </a:t>
            </a:r>
            <a:r>
              <a:rPr lang="en-US" sz="2000" dirty="0" err="1"/>
              <a:t>Hoogsteen</a:t>
            </a:r>
            <a:r>
              <a:rPr lang="en-US" sz="2000" dirty="0"/>
              <a:t> hydrogen bonding.</a:t>
            </a:r>
          </a:p>
          <a:p>
            <a:endParaRPr lang="en-US" sz="2000" dirty="0"/>
          </a:p>
          <a:p>
            <a:r>
              <a:rPr lang="en-US" sz="2000" dirty="0"/>
              <a:t>There are several alternative </a:t>
            </a:r>
          </a:p>
          <a:p>
            <a:r>
              <a:rPr lang="en-US" sz="2000" dirty="0"/>
              <a:t>conformations of G-</a:t>
            </a:r>
            <a:r>
              <a:rPr lang="en-US" sz="2000" dirty="0" err="1"/>
              <a:t>quadruplexes</a:t>
            </a:r>
            <a:r>
              <a:rPr lang="en-US" sz="2000" dirty="0"/>
              <a:t>. </a:t>
            </a:r>
          </a:p>
          <a:p>
            <a:r>
              <a:rPr lang="en-US" sz="2000" dirty="0"/>
              <a:t> Among them are anti-parallel, </a:t>
            </a:r>
          </a:p>
          <a:p>
            <a:r>
              <a:rPr lang="en-US" sz="2000" dirty="0"/>
              <a:t>parallel, and parallel/anti-parallel </a:t>
            </a:r>
          </a:p>
          <a:p>
            <a:r>
              <a:rPr lang="en-US" sz="2000" dirty="0"/>
              <a:t>hybrids </a:t>
            </a:r>
          </a:p>
        </p:txBody>
      </p:sp>
      <p:sp>
        <p:nvSpPr>
          <p:cNvPr id="6" name="TextBox 5"/>
          <p:cNvSpPr txBox="1"/>
          <p:nvPr/>
        </p:nvSpPr>
        <p:spPr>
          <a:xfrm>
            <a:off x="5715000" y="1600200"/>
            <a:ext cx="1478289" cy="461665"/>
          </a:xfrm>
          <a:prstGeom prst="rect">
            <a:avLst/>
          </a:prstGeom>
          <a:noFill/>
        </p:spPr>
        <p:txBody>
          <a:bodyPr wrap="none" rtlCol="0">
            <a:spAutoFit/>
          </a:bodyPr>
          <a:lstStyle/>
          <a:p>
            <a:r>
              <a:rPr lang="en-US" sz="2400" b="1" dirty="0" smtClean="0">
                <a:solidFill>
                  <a:srgbClr val="008000"/>
                </a:solidFill>
              </a:rPr>
              <a:t>TTAGGG</a:t>
            </a:r>
            <a:endParaRPr lang="en-US" sz="2400" b="1" dirty="0">
              <a:solidFill>
                <a:srgbClr val="008000"/>
              </a:solidFill>
            </a:endParaRPr>
          </a:p>
        </p:txBody>
      </p:sp>
      <p:sp>
        <p:nvSpPr>
          <p:cNvPr id="7" name="TextBox 6"/>
          <p:cNvSpPr txBox="1"/>
          <p:nvPr/>
        </p:nvSpPr>
        <p:spPr>
          <a:xfrm>
            <a:off x="5334000" y="2133600"/>
            <a:ext cx="2164324" cy="461665"/>
          </a:xfrm>
          <a:prstGeom prst="rect">
            <a:avLst/>
          </a:prstGeom>
          <a:noFill/>
        </p:spPr>
        <p:txBody>
          <a:bodyPr wrap="none" rtlCol="0">
            <a:spAutoFit/>
          </a:bodyPr>
          <a:lstStyle/>
          <a:p>
            <a:r>
              <a:rPr lang="en-US" sz="2400" b="1" dirty="0" smtClean="0">
                <a:solidFill>
                  <a:srgbClr val="CC0000"/>
                </a:solidFill>
              </a:rPr>
              <a:t>GGA</a:t>
            </a:r>
            <a:r>
              <a:rPr lang="en-US" dirty="0" smtClean="0"/>
              <a:t>  and </a:t>
            </a:r>
            <a:r>
              <a:rPr lang="en-US" sz="2400" b="1" dirty="0" smtClean="0">
                <a:solidFill>
                  <a:srgbClr val="CC0000"/>
                </a:solidFill>
              </a:rPr>
              <a:t>CGG</a:t>
            </a:r>
            <a:endParaRPr lang="en-US" sz="2400" b="1" dirty="0">
              <a:solidFill>
                <a:srgbClr val="CC0000"/>
              </a:solidFill>
            </a:endParaRP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2"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900" decel="100000" fill="hold"/>
                                        <p:tgtEl>
                                          <p:spTgt spid="6"/>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 presetClass="entr" presetSubtype="4" accel="50000" decel="5000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2"/>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Number Placeholder 3"/>
          <p:cNvSpPr>
            <a:spLocks noGrp="1"/>
          </p:cNvSpPr>
          <p:nvPr>
            <p:ph type="sldNum" sz="quarter" idx="12"/>
          </p:nvPr>
        </p:nvSpPr>
        <p:spPr>
          <a:noFill/>
        </p:spPr>
        <p:txBody>
          <a:bodyPr/>
          <a:lstStyle/>
          <a:p>
            <a:fld id="{3B7491AF-B692-0B44-846C-0D4427F4BD52}" type="slidenum">
              <a:rPr lang="en-US"/>
              <a:pPr/>
              <a:t>25</a:t>
            </a:fld>
            <a:endParaRPr lang="en-US"/>
          </a:p>
        </p:txBody>
      </p:sp>
      <p:pic>
        <p:nvPicPr>
          <p:cNvPr id="47107" name="Picture 2" descr="23S_Hm_Sarcin_Stem_Loop1"/>
          <p:cNvPicPr>
            <a:picLocks noChangeAspect="1" noChangeArrowheads="1"/>
          </p:cNvPicPr>
          <p:nvPr/>
        </p:nvPicPr>
        <p:blipFill>
          <a:blip r:embed="rId3"/>
          <a:srcRect/>
          <a:stretch>
            <a:fillRect/>
          </a:stretch>
        </p:blipFill>
        <p:spPr bwMode="auto">
          <a:xfrm>
            <a:off x="3495675" y="1819275"/>
            <a:ext cx="2151063" cy="3217863"/>
          </a:xfrm>
          <a:prstGeom prst="rect">
            <a:avLst/>
          </a:prstGeom>
          <a:noFill/>
          <a:ln w="9525">
            <a:noFill/>
            <a:miter lim="800000"/>
            <a:headEnd/>
            <a:tailEnd/>
          </a:ln>
        </p:spPr>
      </p:pic>
      <p:sp>
        <p:nvSpPr>
          <p:cNvPr id="47108" name="Text Box 4"/>
          <p:cNvSpPr txBox="1">
            <a:spLocks noChangeArrowheads="1"/>
          </p:cNvSpPr>
          <p:nvPr/>
        </p:nvSpPr>
        <p:spPr bwMode="auto">
          <a:xfrm>
            <a:off x="1600200" y="5410200"/>
            <a:ext cx="6172200" cy="822325"/>
          </a:xfrm>
          <a:prstGeom prst="rect">
            <a:avLst/>
          </a:prstGeom>
          <a:noFill/>
          <a:ln w="9525">
            <a:noFill/>
            <a:miter lim="800000"/>
            <a:headEnd/>
            <a:tailEnd/>
          </a:ln>
        </p:spPr>
        <p:txBody>
          <a:bodyPr>
            <a:prstTxWarp prst="textNoShape">
              <a:avLst/>
            </a:prstTxWarp>
            <a:spAutoFit/>
          </a:bodyPr>
          <a:lstStyle/>
          <a:p>
            <a:pPr eaLnBrk="0" hangingPunct="0"/>
            <a:r>
              <a:rPr lang="en-US" sz="2400" b="1">
                <a:latin typeface="Courier" charset="0"/>
                <a:ea typeface="ＭＳ Ｐゴシック" charset="-128"/>
                <a:cs typeface="ＭＳ Ｐゴシック" charset="-128"/>
              </a:rPr>
              <a:t>  Sequence:</a:t>
            </a:r>
            <a:r>
              <a:rPr lang="en-US" sz="2400" b="1">
                <a:solidFill>
                  <a:srgbClr val="008000"/>
                </a:solidFill>
                <a:latin typeface="Courier" charset="0"/>
                <a:ea typeface="ＭＳ Ｐゴシック" charset="-128"/>
                <a:cs typeface="ＭＳ Ｐゴシック" charset="-128"/>
              </a:rPr>
              <a:t>UA</a:t>
            </a:r>
            <a:r>
              <a:rPr lang="en-US" sz="2400" b="1">
                <a:solidFill>
                  <a:srgbClr val="FF6FCF"/>
                </a:solidFill>
                <a:latin typeface="Courier" charset="0"/>
                <a:ea typeface="ＭＳ Ｐゴシック" charset="-128"/>
                <a:cs typeface="ＭＳ Ｐゴシック" charset="-128"/>
              </a:rPr>
              <a:t>U</a:t>
            </a:r>
            <a:r>
              <a:rPr lang="en-US" sz="2400" b="1">
                <a:solidFill>
                  <a:srgbClr val="804000"/>
                </a:solidFill>
                <a:latin typeface="Courier" charset="0"/>
                <a:ea typeface="ＭＳ Ｐゴシック" charset="-128"/>
                <a:cs typeface="ＭＳ Ｐゴシック" charset="-128"/>
              </a:rPr>
              <a:t>A</a:t>
            </a:r>
            <a:r>
              <a:rPr lang="en-US" sz="2400" b="1">
                <a:solidFill>
                  <a:srgbClr val="FF0080"/>
                </a:solidFill>
                <a:latin typeface="Courier" charset="0"/>
                <a:ea typeface="ＭＳ Ｐゴシック" charset="-128"/>
                <a:cs typeface="ＭＳ Ｐゴシック" charset="-128"/>
              </a:rPr>
              <a:t>G</a:t>
            </a:r>
            <a:r>
              <a:rPr lang="en-US" sz="2400" b="1">
                <a:solidFill>
                  <a:srgbClr val="FF8000"/>
                </a:solidFill>
                <a:latin typeface="Courier" charset="0"/>
                <a:ea typeface="ＭＳ Ｐゴシック" charset="-128"/>
                <a:cs typeface="ＭＳ Ｐゴシック" charset="-128"/>
              </a:rPr>
              <a:t>U</a:t>
            </a:r>
            <a:r>
              <a:rPr lang="en-US" sz="2400" b="1">
                <a:solidFill>
                  <a:srgbClr val="FF6FCF"/>
                </a:solidFill>
                <a:latin typeface="Courier" charset="0"/>
                <a:ea typeface="ＭＳ Ｐゴシック" charset="-128"/>
                <a:cs typeface="ＭＳ Ｐゴシック" charset="-128"/>
              </a:rPr>
              <a:t>A</a:t>
            </a:r>
            <a:r>
              <a:rPr lang="en-US" sz="2400" b="1">
                <a:solidFill>
                  <a:srgbClr val="008000"/>
                </a:solidFill>
                <a:latin typeface="Courier" charset="0"/>
                <a:ea typeface="ＭＳ Ｐゴシック" charset="-128"/>
                <a:cs typeface="ＭＳ Ｐゴシック" charset="-128"/>
              </a:rPr>
              <a:t>C</a:t>
            </a:r>
            <a:r>
              <a:rPr lang="en-US" sz="2400" b="1">
                <a:solidFill>
                  <a:srgbClr val="FF6FCF"/>
                </a:solidFill>
                <a:latin typeface="Courier" charset="0"/>
                <a:ea typeface="ＭＳ Ｐゴシック" charset="-128"/>
                <a:cs typeface="ＭＳ Ｐゴシック" charset="-128"/>
              </a:rPr>
              <a:t>G</a:t>
            </a:r>
            <a:r>
              <a:rPr lang="en-US" sz="2400" b="1">
                <a:solidFill>
                  <a:schemeClr val="bg2"/>
                </a:solidFill>
                <a:latin typeface="Courier" charset="0"/>
                <a:ea typeface="ＭＳ Ｐゴシック" charset="-128"/>
                <a:cs typeface="ＭＳ Ｐゴシック" charset="-128"/>
              </a:rPr>
              <a:t>AG</a:t>
            </a:r>
            <a:r>
              <a:rPr lang="en-US" sz="2400" b="1">
                <a:solidFill>
                  <a:srgbClr val="FF6FCF"/>
                </a:solidFill>
                <a:latin typeface="Courier" charset="0"/>
                <a:ea typeface="ＭＳ Ｐゴシック" charset="-128"/>
                <a:cs typeface="ＭＳ Ｐゴシック" charset="-128"/>
              </a:rPr>
              <a:t>A</a:t>
            </a:r>
            <a:r>
              <a:rPr lang="en-US" sz="2400" b="1">
                <a:solidFill>
                  <a:srgbClr val="008000"/>
                </a:solidFill>
                <a:latin typeface="Courier" charset="0"/>
                <a:ea typeface="ＭＳ Ｐゴシック" charset="-128"/>
                <a:cs typeface="ＭＳ Ｐゴシック" charset="-128"/>
              </a:rPr>
              <a:t>G</a:t>
            </a:r>
            <a:r>
              <a:rPr lang="en-US" sz="2400" b="1">
                <a:solidFill>
                  <a:srgbClr val="FF6FCF"/>
                </a:solidFill>
                <a:latin typeface="Courier" charset="0"/>
                <a:ea typeface="ＭＳ Ｐゴシック" charset="-128"/>
                <a:cs typeface="ＭＳ Ｐゴシック" charset="-128"/>
              </a:rPr>
              <a:t>G</a:t>
            </a:r>
            <a:r>
              <a:rPr lang="en-US" sz="2400" b="1">
                <a:solidFill>
                  <a:srgbClr val="FF8000"/>
                </a:solidFill>
                <a:latin typeface="Courier" charset="0"/>
                <a:ea typeface="ＭＳ Ｐゴシック" charset="-128"/>
                <a:cs typeface="ＭＳ Ｐゴシック" charset="-128"/>
              </a:rPr>
              <a:t>A</a:t>
            </a:r>
            <a:r>
              <a:rPr lang="en-US" sz="2400" b="1">
                <a:solidFill>
                  <a:srgbClr val="804000"/>
                </a:solidFill>
                <a:latin typeface="Courier" charset="0"/>
                <a:ea typeface="ＭＳ Ｐゴシック" charset="-128"/>
                <a:cs typeface="ＭＳ Ｐゴシック" charset="-128"/>
              </a:rPr>
              <a:t>A</a:t>
            </a:r>
            <a:r>
              <a:rPr lang="en-US" sz="2400" b="1">
                <a:solidFill>
                  <a:srgbClr val="FF6FCF"/>
                </a:solidFill>
                <a:latin typeface="Courier" charset="0"/>
                <a:ea typeface="ＭＳ Ｐゴシック" charset="-128"/>
                <a:cs typeface="ＭＳ Ｐゴシック" charset="-128"/>
              </a:rPr>
              <a:t>C</a:t>
            </a:r>
            <a:r>
              <a:rPr lang="en-US" sz="2400" b="1">
                <a:solidFill>
                  <a:srgbClr val="008000"/>
                </a:solidFill>
                <a:latin typeface="Courier" charset="0"/>
                <a:ea typeface="ＭＳ Ｐゴシック" charset="-128"/>
                <a:cs typeface="ＭＳ Ｐゴシック" charset="-128"/>
              </a:rPr>
              <a:t>UA</a:t>
            </a:r>
            <a:endParaRPr lang="en-US" sz="2400" b="1">
              <a:latin typeface="Courier" charset="0"/>
              <a:ea typeface="ＭＳ Ｐゴシック" charset="-128"/>
              <a:cs typeface="ＭＳ Ｐゴシック" charset="-128"/>
            </a:endParaRPr>
          </a:p>
          <a:p>
            <a:pPr eaLnBrk="0" hangingPunct="0"/>
            <a:r>
              <a:rPr lang="en-US" sz="2400" b="1">
                <a:latin typeface="Courier" charset="0"/>
                <a:ea typeface="ＭＳ Ｐゴシック" charset="-128"/>
                <a:cs typeface="ＭＳ Ｐゴシック" charset="-128"/>
              </a:rPr>
              <a:t>Annotation:</a:t>
            </a:r>
            <a:r>
              <a:rPr lang="en-US" sz="2400" b="1">
                <a:solidFill>
                  <a:srgbClr val="008000"/>
                </a:solidFill>
                <a:latin typeface="Courier" charset="0"/>
                <a:ea typeface="ＭＳ Ｐゴシック" charset="-128"/>
                <a:cs typeface="ＭＳ Ｐゴシック" charset="-128"/>
              </a:rPr>
              <a:t>((</a:t>
            </a:r>
            <a:r>
              <a:rPr lang="en-US" sz="2400" b="1">
                <a:solidFill>
                  <a:srgbClr val="FF6FCF"/>
                </a:solidFill>
                <a:latin typeface="Courier" charset="0"/>
                <a:ea typeface="ＭＳ Ｐゴシック" charset="-128"/>
                <a:cs typeface="ＭＳ Ｐゴシック" charset="-128"/>
              </a:rPr>
              <a:t>.</a:t>
            </a:r>
            <a:r>
              <a:rPr lang="en-US" sz="2400" b="1">
                <a:solidFill>
                  <a:srgbClr val="804000"/>
                </a:solidFill>
                <a:latin typeface="Courier" charset="0"/>
                <a:ea typeface="ＭＳ Ｐゴシック" charset="-128"/>
                <a:cs typeface="ＭＳ Ｐゴシック" charset="-128"/>
              </a:rPr>
              <a:t>.</a:t>
            </a:r>
            <a:r>
              <a:rPr lang="en-US" sz="2400" b="1">
                <a:solidFill>
                  <a:srgbClr val="FF0080"/>
                </a:solidFill>
                <a:latin typeface="Courier" charset="0"/>
                <a:ea typeface="ＭＳ Ｐゴシック" charset="-128"/>
                <a:cs typeface="ＭＳ Ｐゴシック" charset="-128"/>
              </a:rPr>
              <a:t>.</a:t>
            </a:r>
            <a:r>
              <a:rPr lang="en-US" sz="2400" b="1">
                <a:solidFill>
                  <a:srgbClr val="FF8000"/>
                </a:solidFill>
                <a:latin typeface="Courier" charset="0"/>
                <a:ea typeface="ＭＳ Ｐゴシック" charset="-128"/>
                <a:cs typeface="ＭＳ Ｐゴシック" charset="-128"/>
              </a:rPr>
              <a:t>.</a:t>
            </a:r>
            <a:r>
              <a:rPr lang="en-US" sz="2400" b="1">
                <a:solidFill>
                  <a:srgbClr val="FF6FCF"/>
                </a:solidFill>
                <a:latin typeface="Courier" charset="0"/>
                <a:ea typeface="ＭＳ Ｐゴシック" charset="-128"/>
                <a:cs typeface="ＭＳ Ｐゴシック" charset="-128"/>
              </a:rPr>
              <a:t>.</a:t>
            </a:r>
            <a:r>
              <a:rPr lang="en-US" sz="2400" b="1">
                <a:solidFill>
                  <a:srgbClr val="008000"/>
                </a:solidFill>
                <a:latin typeface="Courier" charset="0"/>
                <a:ea typeface="ＭＳ Ｐゴシック" charset="-128"/>
                <a:cs typeface="ＭＳ Ｐゴシック" charset="-128"/>
              </a:rPr>
              <a:t>(</a:t>
            </a:r>
            <a:r>
              <a:rPr lang="en-US" sz="2400" b="1">
                <a:solidFill>
                  <a:srgbClr val="FF6FCF"/>
                </a:solidFill>
                <a:latin typeface="Courier" charset="0"/>
                <a:ea typeface="ＭＳ Ｐゴシック" charset="-128"/>
                <a:cs typeface="ＭＳ Ｐゴシック" charset="-128"/>
              </a:rPr>
              <a:t>.</a:t>
            </a:r>
            <a:r>
              <a:rPr lang="en-US" sz="2400" b="1">
                <a:solidFill>
                  <a:schemeClr val="bg2"/>
                </a:solidFill>
                <a:latin typeface="Courier" charset="0"/>
                <a:ea typeface="ＭＳ Ｐゴシック" charset="-128"/>
                <a:cs typeface="ＭＳ Ｐゴシック" charset="-128"/>
              </a:rPr>
              <a:t>..</a:t>
            </a:r>
            <a:r>
              <a:rPr lang="en-US" sz="2400" b="1">
                <a:solidFill>
                  <a:srgbClr val="FF6FCF"/>
                </a:solidFill>
                <a:latin typeface="Courier" charset="0"/>
                <a:ea typeface="ＭＳ Ｐゴシック" charset="-128"/>
                <a:cs typeface="ＭＳ Ｐゴシック" charset="-128"/>
              </a:rPr>
              <a:t>.</a:t>
            </a:r>
            <a:r>
              <a:rPr lang="en-US" sz="2400" b="1">
                <a:solidFill>
                  <a:srgbClr val="008000"/>
                </a:solidFill>
                <a:latin typeface="Courier" charset="0"/>
                <a:ea typeface="ＭＳ Ｐゴシック" charset="-128"/>
                <a:cs typeface="ＭＳ Ｐゴシック" charset="-128"/>
              </a:rPr>
              <a:t>)</a:t>
            </a:r>
            <a:r>
              <a:rPr lang="en-US" sz="2400" b="1">
                <a:solidFill>
                  <a:srgbClr val="FF6FCF"/>
                </a:solidFill>
                <a:latin typeface="Courier" charset="0"/>
                <a:ea typeface="ＭＳ Ｐゴシック" charset="-128"/>
                <a:cs typeface="ＭＳ Ｐゴシック" charset="-128"/>
              </a:rPr>
              <a:t>.</a:t>
            </a:r>
            <a:r>
              <a:rPr lang="en-US" sz="2400" b="1">
                <a:solidFill>
                  <a:srgbClr val="FF8000"/>
                </a:solidFill>
                <a:latin typeface="Courier" charset="0"/>
                <a:ea typeface="ＭＳ Ｐゴシック" charset="-128"/>
                <a:cs typeface="ＭＳ Ｐゴシック" charset="-128"/>
              </a:rPr>
              <a:t>.</a:t>
            </a:r>
            <a:r>
              <a:rPr lang="en-US" sz="2400" b="1">
                <a:solidFill>
                  <a:srgbClr val="804000"/>
                </a:solidFill>
                <a:latin typeface="Courier" charset="0"/>
                <a:ea typeface="ＭＳ Ｐゴシック" charset="-128"/>
                <a:cs typeface="ＭＳ Ｐゴシック" charset="-128"/>
              </a:rPr>
              <a:t>.</a:t>
            </a:r>
            <a:r>
              <a:rPr lang="en-US" sz="2400" b="1">
                <a:solidFill>
                  <a:srgbClr val="FF6FCF"/>
                </a:solidFill>
                <a:latin typeface="Courier" charset="0"/>
                <a:ea typeface="ＭＳ Ｐゴシック" charset="-128"/>
                <a:cs typeface="ＭＳ Ｐゴシック" charset="-128"/>
              </a:rPr>
              <a:t>.</a:t>
            </a:r>
            <a:r>
              <a:rPr lang="en-US" sz="2400" b="1">
                <a:solidFill>
                  <a:srgbClr val="008000"/>
                </a:solidFill>
                <a:latin typeface="Courier" charset="0"/>
                <a:ea typeface="ＭＳ Ｐゴシック" charset="-128"/>
                <a:cs typeface="ＭＳ Ｐゴシック" charset="-128"/>
              </a:rPr>
              <a:t>))</a:t>
            </a:r>
            <a:endParaRPr lang="en-US" sz="2400" b="1">
              <a:latin typeface="Courier" charset="0"/>
              <a:ea typeface="ＭＳ Ｐゴシック" charset="-128"/>
              <a:cs typeface="ＭＳ Ｐゴシック" charset="-128"/>
            </a:endParaRPr>
          </a:p>
        </p:txBody>
      </p:sp>
      <p:sp>
        <p:nvSpPr>
          <p:cNvPr id="47109" name="Rectangle 6"/>
          <p:cNvSpPr>
            <a:spLocks noChangeArrowheads="1"/>
          </p:cNvSpPr>
          <p:nvPr/>
        </p:nvSpPr>
        <p:spPr bwMode="auto">
          <a:xfrm>
            <a:off x="457200" y="609600"/>
            <a:ext cx="8305800" cy="954088"/>
          </a:xfrm>
          <a:prstGeom prst="rect">
            <a:avLst/>
          </a:prstGeom>
          <a:noFill/>
          <a:ln w="9525">
            <a:noFill/>
            <a:miter lim="800000"/>
            <a:headEnd/>
            <a:tailEnd/>
          </a:ln>
        </p:spPr>
        <p:txBody>
          <a:bodyPr>
            <a:prstTxWarp prst="textNoShape">
              <a:avLst/>
            </a:prstTxWarp>
            <a:spAutoFit/>
          </a:bodyPr>
          <a:lstStyle/>
          <a:p>
            <a:r>
              <a:rPr lang="en-US" sz="2800" b="1">
                <a:solidFill>
                  <a:srgbClr val="FF0000"/>
                </a:solidFill>
              </a:rPr>
              <a:t>EXAMPLE: Sarcin/ricin stem-loop motif from 23S ribosomal RNA of </a:t>
            </a:r>
            <a:r>
              <a:rPr lang="en-US" sz="2800" b="1" i="1">
                <a:solidFill>
                  <a:srgbClr val="FF0000"/>
                </a:solidFill>
              </a:rPr>
              <a:t>Haloarcula marismortui</a:t>
            </a:r>
            <a:r>
              <a:rPr lang="en-US" sz="2800" b="1">
                <a:solidFill>
                  <a:srgbClr val="FF0000"/>
                </a:solidFill>
              </a:rPr>
              <a:t>.</a:t>
            </a:r>
          </a:p>
        </p:txBody>
      </p:sp>
      <p:sp>
        <p:nvSpPr>
          <p:cNvPr id="6" name="Right Arrow 5"/>
          <p:cNvSpPr/>
          <p:nvPr/>
        </p:nvSpPr>
        <p:spPr>
          <a:xfrm>
            <a:off x="2590800" y="3048000"/>
            <a:ext cx="978408" cy="304800"/>
          </a:xfrm>
          <a:prstGeom prst="rightArrow">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lide(fromBottom)">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Number Placeholder 3"/>
          <p:cNvSpPr>
            <a:spLocks noGrp="1"/>
          </p:cNvSpPr>
          <p:nvPr>
            <p:ph type="sldNum" sz="quarter" idx="12"/>
          </p:nvPr>
        </p:nvSpPr>
        <p:spPr>
          <a:noFill/>
        </p:spPr>
        <p:txBody>
          <a:bodyPr/>
          <a:lstStyle/>
          <a:p>
            <a:fld id="{618971F8-277B-194D-81B4-8074E27D1142}" type="slidenum">
              <a:rPr lang="en-US"/>
              <a:pPr/>
              <a:t>26</a:t>
            </a:fld>
            <a:endParaRPr lang="en-US"/>
          </a:p>
        </p:txBody>
      </p:sp>
      <p:pic>
        <p:nvPicPr>
          <p:cNvPr id="49155" name="Picture 3" descr="Picture 8"/>
          <p:cNvPicPr>
            <a:picLocks noChangeAspect="1" noChangeArrowheads="1"/>
          </p:cNvPicPr>
          <p:nvPr/>
        </p:nvPicPr>
        <p:blipFill>
          <a:blip r:embed="rId3"/>
          <a:srcRect/>
          <a:stretch>
            <a:fillRect/>
          </a:stretch>
        </p:blipFill>
        <p:spPr bwMode="auto">
          <a:xfrm>
            <a:off x="3200400" y="533400"/>
            <a:ext cx="3389313" cy="6132513"/>
          </a:xfrm>
          <a:prstGeom prst="rect">
            <a:avLst/>
          </a:prstGeom>
          <a:noFill/>
          <a:ln w="9525">
            <a:noFill/>
            <a:miter lim="800000"/>
            <a:headEnd/>
            <a:tailEnd/>
          </a:ln>
        </p:spPr>
      </p:pic>
      <p:sp>
        <p:nvSpPr>
          <p:cNvPr id="49156" name="TextBox 3"/>
          <p:cNvSpPr txBox="1">
            <a:spLocks noChangeArrowheads="1"/>
          </p:cNvSpPr>
          <p:nvPr/>
        </p:nvSpPr>
        <p:spPr bwMode="auto">
          <a:xfrm>
            <a:off x="381000" y="5257800"/>
            <a:ext cx="2596910" cy="646331"/>
          </a:xfrm>
          <a:prstGeom prst="rect">
            <a:avLst/>
          </a:prstGeom>
          <a:noFill/>
          <a:ln w="9525">
            <a:noFill/>
            <a:miter lim="800000"/>
            <a:headEnd/>
            <a:tailEnd/>
          </a:ln>
        </p:spPr>
        <p:txBody>
          <a:bodyPr wrap="none">
            <a:prstTxWarp prst="textNoShape">
              <a:avLst/>
            </a:prstTxWarp>
            <a:spAutoFit/>
          </a:bodyPr>
          <a:lstStyle/>
          <a:p>
            <a:r>
              <a:rPr lang="en-US" dirty="0"/>
              <a:t>See also rat </a:t>
            </a:r>
            <a:r>
              <a:rPr lang="en-US" dirty="0" err="1" smtClean="0"/>
              <a:t>sarcin</a:t>
            </a:r>
            <a:r>
              <a:rPr lang="en-US" dirty="0" smtClean="0"/>
              <a:t> loop</a:t>
            </a:r>
          </a:p>
          <a:p>
            <a:r>
              <a:rPr lang="en-US" b="1" dirty="0">
                <a:solidFill>
                  <a:srgbClr val="CC0000"/>
                </a:solidFill>
              </a:rPr>
              <a:t>1Q93 </a:t>
            </a:r>
            <a:r>
              <a:rPr lang="en-US" dirty="0"/>
              <a:t> 28S </a:t>
            </a:r>
            <a:r>
              <a:rPr lang="en-US" dirty="0" err="1"/>
              <a:t>rRNA</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Number Placeholder 3"/>
          <p:cNvSpPr>
            <a:spLocks noGrp="1"/>
          </p:cNvSpPr>
          <p:nvPr>
            <p:ph type="sldNum" sz="quarter" idx="12"/>
          </p:nvPr>
        </p:nvSpPr>
        <p:spPr>
          <a:noFill/>
        </p:spPr>
        <p:txBody>
          <a:bodyPr/>
          <a:lstStyle/>
          <a:p>
            <a:fld id="{1E37113E-EDA1-5A4F-8B1B-C6BD641318C7}" type="slidenum">
              <a:rPr lang="en-US"/>
              <a:pPr/>
              <a:t>27</a:t>
            </a:fld>
            <a:endParaRPr lang="en-US"/>
          </a:p>
        </p:txBody>
      </p:sp>
      <p:pic>
        <p:nvPicPr>
          <p:cNvPr id="46083" name="Picture 3"/>
          <p:cNvPicPr>
            <a:picLocks noChangeAspect="1" noChangeArrowheads="1"/>
          </p:cNvPicPr>
          <p:nvPr/>
        </p:nvPicPr>
        <p:blipFill>
          <a:blip r:embed="rId2"/>
          <a:srcRect/>
          <a:stretch>
            <a:fillRect/>
          </a:stretch>
        </p:blipFill>
        <p:spPr bwMode="auto">
          <a:xfrm>
            <a:off x="0" y="914400"/>
            <a:ext cx="9126538" cy="5943600"/>
          </a:xfrm>
          <a:prstGeom prst="rect">
            <a:avLst/>
          </a:prstGeom>
          <a:noFill/>
          <a:ln w="9525">
            <a:noFill/>
            <a:miter lim="800000"/>
            <a:headEnd/>
            <a:tailEnd/>
          </a:ln>
        </p:spPr>
      </p:pic>
      <p:sp>
        <p:nvSpPr>
          <p:cNvPr id="46084" name="TextBox 6"/>
          <p:cNvSpPr txBox="1">
            <a:spLocks noChangeArrowheads="1"/>
          </p:cNvSpPr>
          <p:nvPr/>
        </p:nvSpPr>
        <p:spPr bwMode="auto">
          <a:xfrm>
            <a:off x="2743200" y="304800"/>
            <a:ext cx="4724400" cy="584200"/>
          </a:xfrm>
          <a:prstGeom prst="rect">
            <a:avLst/>
          </a:prstGeom>
          <a:noFill/>
          <a:ln w="9525">
            <a:noFill/>
            <a:miter lim="800000"/>
            <a:headEnd/>
            <a:tailEnd/>
          </a:ln>
        </p:spPr>
        <p:txBody>
          <a:bodyPr>
            <a:prstTxWarp prst="textNoShape">
              <a:avLst/>
            </a:prstTxWarp>
            <a:spAutoFit/>
          </a:bodyPr>
          <a:lstStyle/>
          <a:p>
            <a:r>
              <a:rPr lang="en-US" sz="3200" b="1">
                <a:solidFill>
                  <a:srgbClr val="FF0000"/>
                </a:solidFill>
              </a:rPr>
              <a:t>A-, B-, and Z- DNA</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p:cNvSpPr>
            <a:spLocks noGrp="1"/>
          </p:cNvSpPr>
          <p:nvPr>
            <p:ph type="title"/>
          </p:nvPr>
        </p:nvSpPr>
        <p:spPr/>
        <p:txBody>
          <a:bodyPr/>
          <a:lstStyle/>
          <a:p>
            <a:pPr eaLnBrk="1" hangingPunct="1"/>
            <a:r>
              <a:rPr lang="en-US" sz="3200" b="1" dirty="0">
                <a:solidFill>
                  <a:srgbClr val="FF0000"/>
                </a:solidFill>
              </a:rPr>
              <a:t>DNA and </a:t>
            </a:r>
            <a:r>
              <a:rPr lang="en-US" sz="3200" b="1" dirty="0" smtClean="0">
                <a:solidFill>
                  <a:srgbClr val="FF0000"/>
                </a:solidFill>
              </a:rPr>
              <a:t>RNA </a:t>
            </a:r>
            <a:r>
              <a:rPr lang="en-US" sz="3200" b="1" dirty="0">
                <a:solidFill>
                  <a:srgbClr val="FF0000"/>
                </a:solidFill>
              </a:rPr>
              <a:t>can move!</a:t>
            </a:r>
          </a:p>
        </p:txBody>
      </p:sp>
      <p:sp>
        <p:nvSpPr>
          <p:cNvPr id="51203" name="Content Placeholder 2"/>
          <p:cNvSpPr>
            <a:spLocks noGrp="1"/>
          </p:cNvSpPr>
          <p:nvPr>
            <p:ph idx="1"/>
          </p:nvPr>
        </p:nvSpPr>
        <p:spPr>
          <a:xfrm>
            <a:off x="457200" y="1600200"/>
            <a:ext cx="8229600" cy="4191000"/>
          </a:xfrm>
        </p:spPr>
        <p:txBody>
          <a:bodyPr/>
          <a:lstStyle/>
          <a:p>
            <a:pPr marL="0" indent="0" eaLnBrk="1" hangingPunct="1">
              <a:buFontTx/>
              <a:buNone/>
            </a:pPr>
            <a:r>
              <a:rPr lang="en-US" sz="2400"/>
              <a:t>non-B DNA conformations likely do not exist permanently, but only under specific conditions. Their formation can be facilitated by negative supercoiling during transcription or by binding with transcription factors (Mirkin 2008) </a:t>
            </a:r>
          </a:p>
          <a:p>
            <a:pPr marL="0" indent="0" eaLnBrk="1" hangingPunct="1">
              <a:buFontTx/>
              <a:buNone/>
            </a:pPr>
            <a:endParaRPr lang="en-US" sz="2400"/>
          </a:p>
          <a:p>
            <a:pPr marL="0" indent="0" eaLnBrk="1" hangingPunct="1">
              <a:buFontTx/>
              <a:buNone/>
            </a:pPr>
            <a:endParaRPr lang="en-US" sz="2400"/>
          </a:p>
          <a:p>
            <a:pPr marL="0" indent="0" eaLnBrk="1" hangingPunct="1">
              <a:buFontTx/>
              <a:buNone/>
            </a:pPr>
            <a:r>
              <a:rPr lang="en-US" sz="2400"/>
              <a:t>THE PROBLEM:  </a:t>
            </a:r>
            <a:r>
              <a:rPr lang="en-US" sz="2400" b="1"/>
              <a:t>DNA is so small, that it is still impossible to us to view it alive!</a:t>
            </a:r>
          </a:p>
        </p:txBody>
      </p:sp>
      <p:sp>
        <p:nvSpPr>
          <p:cNvPr id="51204" name="Slide Number Placeholder 3"/>
          <p:cNvSpPr>
            <a:spLocks noGrp="1"/>
          </p:cNvSpPr>
          <p:nvPr>
            <p:ph type="sldNum" sz="quarter" idx="12"/>
          </p:nvPr>
        </p:nvSpPr>
        <p:spPr>
          <a:noFill/>
        </p:spPr>
        <p:txBody>
          <a:bodyPr/>
          <a:lstStyle/>
          <a:p>
            <a:fld id="{2E99270D-219D-3440-9C8C-DAA41D220A14}" type="slidenum">
              <a:rPr lang="en-US"/>
              <a:pPr/>
              <a:t>28</a:t>
            </a:fld>
            <a:endParaRPr lang="en-US"/>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589B425A-5C8D-0B43-B85D-9FFE55BECF1A}" type="slidenum">
              <a:rPr lang="en-US" smtClean="0"/>
              <a:pPr>
                <a:defRPr/>
              </a:pPr>
              <a:t>29</a:t>
            </a:fld>
            <a:endParaRPr lang="en-US"/>
          </a:p>
        </p:txBody>
      </p:sp>
      <p:sp>
        <p:nvSpPr>
          <p:cNvPr id="5" name="Title 1"/>
          <p:cNvSpPr txBox="1">
            <a:spLocks/>
          </p:cNvSpPr>
          <p:nvPr/>
        </p:nvSpPr>
        <p:spPr bwMode="auto">
          <a:xfrm>
            <a:off x="685800" y="1371600"/>
            <a:ext cx="8229600" cy="1828800"/>
          </a:xfrm>
          <a:prstGeom prst="rect">
            <a:avLst/>
          </a:prstGeom>
          <a:ln w="9525" cap="flat" cmpd="sng" algn="ctr">
            <a:solidFill>
              <a:schemeClr val="accent4">
                <a:shade val="95000"/>
                <a:satMod val="105000"/>
              </a:schemeClr>
            </a:solidFill>
            <a:prstDash val="solid"/>
            <a:miter lim="800000"/>
            <a:headEnd/>
            <a:tailEnd/>
          </a:ln>
        </p:spPr>
        <p:style>
          <a:lnRef idx="1">
            <a:schemeClr val="accent4"/>
          </a:lnRef>
          <a:fillRef idx="2">
            <a:schemeClr val="accent4"/>
          </a:fillRef>
          <a:effectRef idx="1">
            <a:schemeClr val="accent4"/>
          </a:effectRef>
          <a:fontRef idx="minor">
            <a:schemeClr val="dk1"/>
          </a:fontRef>
        </p:style>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dk1"/>
                </a:solidFill>
                <a:latin typeface="+mn-lt"/>
                <a:ea typeface="+mn-ea"/>
                <a:cs typeface="+mn-cs"/>
              </a:defRPr>
            </a:lvl1pPr>
            <a:lvl2pPr algn="ctr" rtl="0" eaLnBrk="0" fontAlgn="base" hangingPunct="0">
              <a:spcBef>
                <a:spcPct val="0"/>
              </a:spcBef>
              <a:spcAft>
                <a:spcPct val="0"/>
              </a:spcAft>
              <a:defRPr sz="4400">
                <a:solidFill>
                  <a:schemeClr val="dk1"/>
                </a:solidFill>
                <a:latin typeface="+mn-lt"/>
                <a:ea typeface="+mn-ea"/>
                <a:cs typeface="+mn-cs"/>
              </a:defRPr>
            </a:lvl2pPr>
            <a:lvl3pPr algn="ctr" rtl="0" eaLnBrk="0" fontAlgn="base" hangingPunct="0">
              <a:spcBef>
                <a:spcPct val="0"/>
              </a:spcBef>
              <a:spcAft>
                <a:spcPct val="0"/>
              </a:spcAft>
              <a:defRPr sz="4400">
                <a:solidFill>
                  <a:schemeClr val="dk1"/>
                </a:solidFill>
                <a:latin typeface="+mn-lt"/>
                <a:ea typeface="+mn-ea"/>
                <a:cs typeface="+mn-cs"/>
              </a:defRPr>
            </a:lvl3pPr>
            <a:lvl4pPr algn="ctr" rtl="0" eaLnBrk="0" fontAlgn="base" hangingPunct="0">
              <a:spcBef>
                <a:spcPct val="0"/>
              </a:spcBef>
              <a:spcAft>
                <a:spcPct val="0"/>
              </a:spcAft>
              <a:defRPr sz="4400">
                <a:solidFill>
                  <a:schemeClr val="dk1"/>
                </a:solidFill>
                <a:latin typeface="+mn-lt"/>
                <a:ea typeface="+mn-ea"/>
                <a:cs typeface="+mn-cs"/>
              </a:defRPr>
            </a:lvl4pPr>
            <a:lvl5pPr algn="ctr" rtl="0" eaLnBrk="0" fontAlgn="base" hangingPunct="0">
              <a:spcBef>
                <a:spcPct val="0"/>
              </a:spcBef>
              <a:spcAft>
                <a:spcPct val="0"/>
              </a:spcAft>
              <a:defRPr sz="4400">
                <a:solidFill>
                  <a:schemeClr val="dk1"/>
                </a:solidFill>
                <a:latin typeface="+mn-lt"/>
                <a:ea typeface="+mn-ea"/>
                <a:cs typeface="+mn-cs"/>
              </a:defRPr>
            </a:lvl5pPr>
            <a:lvl6pPr marL="457200" algn="ctr" rtl="0" fontAlgn="base">
              <a:spcBef>
                <a:spcPct val="0"/>
              </a:spcBef>
              <a:spcAft>
                <a:spcPct val="0"/>
              </a:spcAft>
              <a:defRPr sz="4400">
                <a:solidFill>
                  <a:schemeClr val="dk1"/>
                </a:solidFill>
                <a:latin typeface="+mn-lt"/>
                <a:ea typeface="+mn-ea"/>
                <a:cs typeface="+mn-cs"/>
              </a:defRPr>
            </a:lvl6pPr>
            <a:lvl7pPr marL="914400" algn="ctr" rtl="0" fontAlgn="base">
              <a:spcBef>
                <a:spcPct val="0"/>
              </a:spcBef>
              <a:spcAft>
                <a:spcPct val="0"/>
              </a:spcAft>
              <a:defRPr sz="4400">
                <a:solidFill>
                  <a:schemeClr val="dk1"/>
                </a:solidFill>
                <a:latin typeface="+mn-lt"/>
                <a:ea typeface="+mn-ea"/>
                <a:cs typeface="+mn-cs"/>
              </a:defRPr>
            </a:lvl7pPr>
            <a:lvl8pPr marL="1371600" algn="ctr" rtl="0" fontAlgn="base">
              <a:spcBef>
                <a:spcPct val="0"/>
              </a:spcBef>
              <a:spcAft>
                <a:spcPct val="0"/>
              </a:spcAft>
              <a:defRPr sz="4400">
                <a:solidFill>
                  <a:schemeClr val="dk1"/>
                </a:solidFill>
                <a:latin typeface="+mn-lt"/>
                <a:ea typeface="+mn-ea"/>
                <a:cs typeface="+mn-cs"/>
              </a:defRPr>
            </a:lvl8pPr>
            <a:lvl9pPr marL="1828800" algn="ctr" rtl="0" fontAlgn="base">
              <a:spcBef>
                <a:spcPct val="0"/>
              </a:spcBef>
              <a:spcAft>
                <a:spcPct val="0"/>
              </a:spcAft>
              <a:defRPr sz="4400">
                <a:solidFill>
                  <a:schemeClr val="dk1"/>
                </a:solidFill>
                <a:latin typeface="+mn-lt"/>
                <a:ea typeface="+mn-ea"/>
                <a:cs typeface="+mn-cs"/>
              </a:defRPr>
            </a:lvl9pPr>
          </a:lstStyle>
          <a:p>
            <a:r>
              <a:rPr lang="en-US" dirty="0" smtClean="0"/>
              <a:t>PART 3</a:t>
            </a:r>
            <a:br>
              <a:rPr lang="en-US" dirty="0" smtClean="0"/>
            </a:br>
            <a:r>
              <a:rPr lang="en-US" dirty="0" smtClean="0"/>
              <a:t>DNA exists in a quantum world</a:t>
            </a:r>
            <a:endParaRPr lang="en-US" dirty="0"/>
          </a:p>
        </p:txBody>
      </p:sp>
    </p:spTree>
    <p:extLst>
      <p:ext uri="{BB962C8B-B14F-4D97-AF65-F5344CB8AC3E}">
        <p14:creationId xmlns:p14="http://schemas.microsoft.com/office/powerpoint/2010/main" val="144577728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86600" y="152400"/>
            <a:ext cx="1870075" cy="3556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3074" name="AutoShape 2"/>
          <p:cNvSpPr>
            <a:spLocks noChangeArrowheads="1"/>
          </p:cNvSpPr>
          <p:nvPr/>
        </p:nvSpPr>
        <p:spPr bwMode="auto">
          <a:xfrm>
            <a:off x="609600" y="4648200"/>
            <a:ext cx="8077200" cy="452438"/>
          </a:xfrm>
          <a:custGeom>
            <a:avLst/>
            <a:gdLst/>
            <a:ahLst/>
            <a:cxnLst>
              <a:cxn ang="0">
                <a:pos x="r" y="vc"/>
              </a:cxn>
              <a:cxn ang="5400000">
                <a:pos x="hc" y="b"/>
              </a:cxn>
              <a:cxn ang="10800000">
                <a:pos x="l" y="vc"/>
              </a:cxn>
              <a:cxn ang="16200000">
                <a:pos x="hc" y="t"/>
              </a:cxn>
            </a:cxnLst>
            <a:rect l="0" t="0" r="r" b="b"/>
            <a:pathLst>
              <a:path w="21600" h="21600">
                <a:moveTo>
                  <a:pt x="0" y="0"/>
                </a:moveTo>
                <a:lnTo>
                  <a:pt x="0" y="21600"/>
                </a:lnTo>
                <a:lnTo>
                  <a:pt x="21600" y="21600"/>
                </a:lnTo>
                <a:lnTo>
                  <a:pt x="21600" y="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075" name="AutoShape 3"/>
          <p:cNvSpPr>
            <a:spLocks noChangeArrowheads="1"/>
          </p:cNvSpPr>
          <p:nvPr/>
        </p:nvSpPr>
        <p:spPr bwMode="auto">
          <a:xfrm>
            <a:off x="533400" y="5867400"/>
            <a:ext cx="8382000" cy="990600"/>
          </a:xfrm>
          <a:custGeom>
            <a:avLst/>
            <a:gdLst/>
            <a:ahLst/>
            <a:cxnLst>
              <a:cxn ang="0">
                <a:pos x="r" y="vc"/>
              </a:cxn>
              <a:cxn ang="5400000">
                <a:pos x="hc" y="b"/>
              </a:cxn>
              <a:cxn ang="10800000">
                <a:pos x="l" y="vc"/>
              </a:cxn>
              <a:cxn ang="16200000">
                <a:pos x="hc" y="t"/>
              </a:cxn>
            </a:cxnLst>
            <a:rect l="0" t="0" r="r" b="b"/>
            <a:pathLst>
              <a:path w="21600" h="21600">
                <a:moveTo>
                  <a:pt x="0" y="0"/>
                </a:moveTo>
                <a:lnTo>
                  <a:pt x="0" y="21600"/>
                </a:lnTo>
                <a:lnTo>
                  <a:pt x="21600" y="21600"/>
                </a:lnTo>
                <a:lnTo>
                  <a:pt x="21600" y="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nchor="b"/>
          <a:lstStyle/>
          <a:p>
            <a:pPr>
              <a:tabLst>
                <a:tab pos="723900" algn="l"/>
                <a:tab pos="1447800" algn="l"/>
                <a:tab pos="2171700" algn="l"/>
                <a:tab pos="2895600" algn="l"/>
                <a:tab pos="3619500" algn="l"/>
                <a:tab pos="4343400" algn="l"/>
                <a:tab pos="5067300" algn="l"/>
                <a:tab pos="5791200" algn="l"/>
                <a:tab pos="6515100" algn="l"/>
                <a:tab pos="7239000" algn="l"/>
                <a:tab pos="7962900" algn="l"/>
              </a:tabLst>
              <a:defRPr/>
            </a:pPr>
            <a:r>
              <a:rPr lang="en-GB" sz="1000">
                <a:solidFill>
                  <a:srgbClr val="000000"/>
                </a:solidFill>
              </a:rPr>
              <a:t>Published in: Francesco Gentile; Manola Moretti; Tania Limongi; Andrea Falqui; Giovanni Bertoni; Alice Scarpellini; Stefania Santoriello; Luca Maragliano; Remo Proietti Zaccaria; Enzo di Fabrizio; </a:t>
            </a:r>
            <a:r>
              <a:rPr lang="en-GB" sz="1000" i="1">
                <a:solidFill>
                  <a:srgbClr val="000000"/>
                </a:solidFill>
              </a:rPr>
              <a:t>Nano Lett.</a:t>
            </a:r>
            <a:r>
              <a:rPr lang="en-GB" sz="1000">
                <a:solidFill>
                  <a:srgbClr val="000000"/>
                </a:solidFill>
              </a:rPr>
              <a:t> </a:t>
            </a:r>
            <a:r>
              <a:rPr lang="en-GB" sz="1000" b="1">
                <a:solidFill>
                  <a:srgbClr val="000000"/>
                </a:solidFill>
              </a:rPr>
              <a:t> 2012, </a:t>
            </a:r>
            <a:r>
              <a:rPr lang="en-GB" sz="1000">
                <a:solidFill>
                  <a:srgbClr val="000000"/>
                </a:solidFill>
              </a:rPr>
              <a:t>12, 6453-6458.</a:t>
            </a:r>
          </a:p>
          <a:p>
            <a:pPr>
              <a:tabLst>
                <a:tab pos="723900" algn="l"/>
                <a:tab pos="1447800" algn="l"/>
                <a:tab pos="2171700" algn="l"/>
                <a:tab pos="2895600" algn="l"/>
                <a:tab pos="3619500" algn="l"/>
                <a:tab pos="4343400" algn="l"/>
                <a:tab pos="5067300" algn="l"/>
                <a:tab pos="5791200" algn="l"/>
                <a:tab pos="6515100" algn="l"/>
                <a:tab pos="7239000" algn="l"/>
                <a:tab pos="7962900" algn="l"/>
              </a:tabLst>
              <a:defRPr/>
            </a:pPr>
            <a:r>
              <a:rPr lang="en-GB" sz="1000">
                <a:solidFill>
                  <a:srgbClr val="000000"/>
                </a:solidFill>
              </a:rPr>
              <a:t>DOI: 10.1021/nl3039162</a:t>
            </a:r>
          </a:p>
          <a:p>
            <a:pPr>
              <a:tabLst>
                <a:tab pos="723900" algn="l"/>
                <a:tab pos="1447800" algn="l"/>
                <a:tab pos="2171700" algn="l"/>
                <a:tab pos="2895600" algn="l"/>
                <a:tab pos="3619500" algn="l"/>
                <a:tab pos="4343400" algn="l"/>
                <a:tab pos="5067300" algn="l"/>
                <a:tab pos="5791200" algn="l"/>
                <a:tab pos="6515100" algn="l"/>
                <a:tab pos="7239000" algn="l"/>
                <a:tab pos="7962900" algn="l"/>
              </a:tabLst>
              <a:defRPr/>
            </a:pPr>
            <a:r>
              <a:rPr lang="en-GB" sz="1000">
                <a:solidFill>
                  <a:srgbClr val="000000"/>
                </a:solidFill>
              </a:rPr>
              <a:t>Copyright © 2012 American Chemical Society</a:t>
            </a:r>
          </a:p>
        </p:txBody>
      </p:sp>
      <p:sp>
        <p:nvSpPr>
          <p:cNvPr id="3076" name="Line 4"/>
          <p:cNvSpPr>
            <a:spLocks noChangeShapeType="1"/>
          </p:cNvSpPr>
          <p:nvPr/>
        </p:nvSpPr>
        <p:spPr bwMode="auto">
          <a:xfrm>
            <a:off x="457200" y="6170613"/>
            <a:ext cx="8382000" cy="1587"/>
          </a:xfrm>
          <a:prstGeom prst="line">
            <a:avLst/>
          </a:prstGeom>
          <a:noFill/>
          <a:ln w="324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pic>
        <p:nvPicPr>
          <p:cNvPr id="307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22400" y="898525"/>
            <a:ext cx="6350000" cy="35369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47600555"/>
      </p:ext>
    </p:extLst>
  </p:cSld>
  <p:clrMapOvr>
    <a:masterClrMapping/>
  </p:clrMapOvr>
  <p:transition xmlns:p14="http://schemas.microsoft.com/office/powerpoint/2010/main">
    <p:wipe dir="r"/>
  </p:transition>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14400"/>
          </a:xfrm>
        </p:spPr>
        <p:txBody>
          <a:bodyPr/>
          <a:lstStyle/>
          <a:p>
            <a:pPr algn="l"/>
            <a:r>
              <a:rPr lang="en-US" sz="1600" dirty="0" err="1"/>
              <a:t>Gerlich</a:t>
            </a:r>
            <a:r>
              <a:rPr lang="en-US" sz="1600" dirty="0"/>
              <a:t> S, </a:t>
            </a:r>
            <a:r>
              <a:rPr lang="en-US" sz="1600" dirty="0" err="1"/>
              <a:t>Eibenberger</a:t>
            </a:r>
            <a:r>
              <a:rPr lang="en-US" sz="1600" dirty="0"/>
              <a:t> S, </a:t>
            </a:r>
            <a:r>
              <a:rPr lang="en-US" sz="1600" dirty="0" err="1"/>
              <a:t>Tomandl</a:t>
            </a:r>
            <a:r>
              <a:rPr lang="en-US" sz="1600" dirty="0"/>
              <a:t> M, </a:t>
            </a:r>
            <a:r>
              <a:rPr lang="en-US" sz="1600" dirty="0" err="1"/>
              <a:t>Nimmrichter</a:t>
            </a:r>
            <a:r>
              <a:rPr lang="en-US" sz="1600" dirty="0"/>
              <a:t> S, </a:t>
            </a:r>
            <a:r>
              <a:rPr lang="en-US" sz="1600" dirty="0" err="1"/>
              <a:t>Hornberger</a:t>
            </a:r>
            <a:r>
              <a:rPr lang="en-US" sz="1600" dirty="0"/>
              <a:t> K, Fagan PJ</a:t>
            </a:r>
            <a:r>
              <a:rPr lang="en-US" sz="1600" dirty="0" smtClean="0"/>
              <a:t>, </a:t>
            </a:r>
            <a:r>
              <a:rPr lang="en-US" sz="1600" dirty="0" err="1" smtClean="0"/>
              <a:t>Tüxen</a:t>
            </a:r>
            <a:r>
              <a:rPr lang="en-US" sz="1600" dirty="0" smtClean="0"/>
              <a:t> </a:t>
            </a:r>
            <a:r>
              <a:rPr lang="en-US" sz="1600" dirty="0"/>
              <a:t>J, Mayor M, Arndt M</a:t>
            </a:r>
            <a:r>
              <a:rPr lang="en-US" sz="1600" dirty="0" smtClean="0"/>
              <a:t>.  </a:t>
            </a:r>
            <a:r>
              <a:rPr lang="en-US" sz="1600" b="1" dirty="0"/>
              <a:t>Quantum interference of large organic molecules.</a:t>
            </a:r>
            <a:r>
              <a:rPr lang="en-US" sz="1600" dirty="0"/>
              <a:t> </a:t>
            </a:r>
            <a:r>
              <a:rPr lang="en-US" sz="1600" dirty="0" smtClean="0"/>
              <a:t>Nat</a:t>
            </a:r>
            <a:r>
              <a:rPr lang="en-US" sz="1600" dirty="0"/>
              <a:t> </a:t>
            </a:r>
            <a:r>
              <a:rPr lang="en-US" sz="1600" dirty="0" err="1" smtClean="0"/>
              <a:t>Commun</a:t>
            </a:r>
            <a:r>
              <a:rPr lang="en-US" sz="1600" dirty="0"/>
              <a:t>. 2011;2:263</a:t>
            </a:r>
            <a:r>
              <a:rPr lang="en-US" sz="1600" dirty="0" smtClean="0"/>
              <a:t>. </a:t>
            </a:r>
            <a:br>
              <a:rPr lang="en-US" sz="1600" dirty="0" smtClean="0"/>
            </a:br>
            <a:endParaRPr lang="en-US" sz="1600" dirty="0"/>
          </a:p>
        </p:txBody>
      </p:sp>
      <p:sp>
        <p:nvSpPr>
          <p:cNvPr id="4" name="Slide Number Placeholder 3"/>
          <p:cNvSpPr>
            <a:spLocks noGrp="1"/>
          </p:cNvSpPr>
          <p:nvPr>
            <p:ph type="sldNum" sz="quarter" idx="12"/>
          </p:nvPr>
        </p:nvSpPr>
        <p:spPr/>
        <p:txBody>
          <a:bodyPr/>
          <a:lstStyle/>
          <a:p>
            <a:pPr>
              <a:defRPr/>
            </a:pPr>
            <a:fld id="{589B425A-5C8D-0B43-B85D-9FFE55BECF1A}" type="slidenum">
              <a:rPr lang="en-US" smtClean="0"/>
              <a:pPr>
                <a:defRPr/>
              </a:pPr>
              <a:t>30</a:t>
            </a:fld>
            <a:endParaRPr lang="en-US"/>
          </a:p>
        </p:txBody>
      </p:sp>
      <p:pic>
        <p:nvPicPr>
          <p:cNvPr id="5" name="Picture 4" descr="large_moleculesQUANTUM.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990600"/>
            <a:ext cx="7261107" cy="5595504"/>
          </a:xfrm>
          <a:prstGeom prst="rect">
            <a:avLst/>
          </a:prstGeom>
        </p:spPr>
      </p:pic>
    </p:spTree>
    <p:extLst>
      <p:ext uri="{BB962C8B-B14F-4D97-AF65-F5344CB8AC3E}">
        <p14:creationId xmlns:p14="http://schemas.microsoft.com/office/powerpoint/2010/main" val="208067617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1600" dirty="0"/>
              <a:t>Quantum coherent propagation of complex molecules through the frustule of the alga </a:t>
            </a:r>
            <a:r>
              <a:rPr lang="en-US" sz="1600" dirty="0" err="1"/>
              <a:t>Amphipleura</a:t>
            </a:r>
            <a:r>
              <a:rPr lang="en-US" sz="1600" dirty="0"/>
              <a:t> </a:t>
            </a:r>
            <a:r>
              <a:rPr lang="en-US" sz="1600" dirty="0" err="1"/>
              <a:t>pellucida</a:t>
            </a:r>
            <a:r>
              <a:rPr lang="en-US" sz="1600" dirty="0"/>
              <a:t/>
            </a:r>
            <a:br>
              <a:rPr lang="en-US" sz="1600" dirty="0"/>
            </a:br>
            <a:r>
              <a:rPr lang="en-US" sz="1600" dirty="0" smtClean="0"/>
              <a:t>Michele </a:t>
            </a:r>
            <a:r>
              <a:rPr lang="en-US" sz="1600" dirty="0" err="1"/>
              <a:t>Sclafani</a:t>
            </a:r>
            <a:r>
              <a:rPr lang="en-US" sz="1600" dirty="0"/>
              <a:t>, Thomas </a:t>
            </a:r>
            <a:r>
              <a:rPr lang="en-US" sz="1600" dirty="0" err="1"/>
              <a:t>Juffmann</a:t>
            </a:r>
            <a:r>
              <a:rPr lang="en-US" sz="1600" dirty="0"/>
              <a:t>, Christian </a:t>
            </a:r>
            <a:r>
              <a:rPr lang="en-US" sz="1600" dirty="0" err="1"/>
              <a:t>Knobloch</a:t>
            </a:r>
            <a:r>
              <a:rPr lang="en-US" sz="1600" dirty="0"/>
              <a:t> and Markus </a:t>
            </a:r>
            <a:r>
              <a:rPr lang="en-US" sz="1600" dirty="0" smtClean="0"/>
              <a:t>Arndt</a:t>
            </a:r>
            <a:endParaRPr lang="en-US" sz="1600" dirty="0"/>
          </a:p>
        </p:txBody>
      </p:sp>
      <p:sp>
        <p:nvSpPr>
          <p:cNvPr id="4" name="Slide Number Placeholder 3"/>
          <p:cNvSpPr>
            <a:spLocks noGrp="1"/>
          </p:cNvSpPr>
          <p:nvPr>
            <p:ph type="sldNum" sz="quarter" idx="12"/>
          </p:nvPr>
        </p:nvSpPr>
        <p:spPr/>
        <p:txBody>
          <a:bodyPr/>
          <a:lstStyle/>
          <a:p>
            <a:pPr>
              <a:defRPr/>
            </a:pPr>
            <a:fld id="{589B425A-5C8D-0B43-B85D-9FFE55BECF1A}" type="slidenum">
              <a:rPr lang="en-US" smtClean="0"/>
              <a:pPr>
                <a:defRPr/>
              </a:pPr>
              <a:t>31</a:t>
            </a:fld>
            <a:endParaRPr lang="en-US"/>
          </a:p>
        </p:txBody>
      </p:sp>
      <p:pic>
        <p:nvPicPr>
          <p:cNvPr id="5" name="videoQuantumWorld.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447800" y="1828800"/>
            <a:ext cx="6096000" cy="4572000"/>
          </a:xfrm>
          <a:prstGeom prst="rect">
            <a:avLst/>
          </a:prstGeom>
        </p:spPr>
      </p:pic>
    </p:spTree>
    <p:extLst>
      <p:ext uri="{BB962C8B-B14F-4D97-AF65-F5344CB8AC3E}">
        <p14:creationId xmlns:p14="http://schemas.microsoft.com/office/powerpoint/2010/main" val="878634652"/>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Number Placeholder 5"/>
          <p:cNvSpPr>
            <a:spLocks noGrp="1"/>
          </p:cNvSpPr>
          <p:nvPr>
            <p:ph type="sldNum" sz="quarter" idx="12"/>
          </p:nvPr>
        </p:nvSpPr>
        <p:spPr>
          <a:noFill/>
        </p:spPr>
        <p:txBody>
          <a:bodyPr/>
          <a:lstStyle/>
          <a:p>
            <a:fld id="{CAB56B70-BE3D-EE47-9656-B11364AB6167}" type="slidenum">
              <a:rPr lang="en-US"/>
              <a:pPr/>
              <a:t>32</a:t>
            </a:fld>
            <a:endParaRPr lang="en-US"/>
          </a:p>
        </p:txBody>
      </p:sp>
      <p:sp>
        <p:nvSpPr>
          <p:cNvPr id="36867" name="Rectangle 2"/>
          <p:cNvSpPr>
            <a:spLocks noGrp="1" noChangeArrowheads="1"/>
          </p:cNvSpPr>
          <p:nvPr>
            <p:ph type="body" idx="1"/>
          </p:nvPr>
        </p:nvSpPr>
        <p:spPr>
          <a:xfrm>
            <a:off x="0" y="0"/>
            <a:ext cx="9144000" cy="6554788"/>
          </a:xfrm>
        </p:spPr>
        <p:txBody>
          <a:bodyPr/>
          <a:lstStyle/>
          <a:p>
            <a:pPr marL="0" indent="0" eaLnBrk="1" hangingPunct="1">
              <a:lnSpc>
                <a:spcPct val="80000"/>
              </a:lnSpc>
              <a:buFontTx/>
              <a:buNone/>
            </a:pPr>
            <a:r>
              <a:rPr lang="en-US" sz="1600" b="1"/>
              <a:t>Stacking in supramolecular chemistry</a:t>
            </a:r>
          </a:p>
          <a:p>
            <a:pPr marL="0" indent="0" eaLnBrk="1" hangingPunct="1">
              <a:lnSpc>
                <a:spcPct val="80000"/>
              </a:lnSpc>
              <a:buFontTx/>
              <a:buNone/>
            </a:pPr>
            <a:r>
              <a:rPr lang="en-US" sz="1600"/>
              <a:t>In </a:t>
            </a:r>
            <a:r>
              <a:rPr lang="en-US" sz="1600">
                <a:hlinkClick r:id="rId3" tooltip="Supramolecular chemistry"/>
              </a:rPr>
              <a:t>supramolecular chemistry</a:t>
            </a:r>
            <a:r>
              <a:rPr lang="en-US" sz="1600"/>
              <a:t>, an </a:t>
            </a:r>
            <a:r>
              <a:rPr lang="en-US" sz="1600" b="1"/>
              <a:t>aromatic interaction</a:t>
            </a:r>
            <a:r>
              <a:rPr lang="en-US" sz="1600"/>
              <a:t> (or </a:t>
            </a:r>
            <a:r>
              <a:rPr lang="en-US" sz="1600" b="1"/>
              <a:t>π-π interaction</a:t>
            </a:r>
            <a:r>
              <a:rPr lang="en-US" sz="1600"/>
              <a:t>) is a noncovalent interaction between organic compounds containing aromatic moieties. π-π interactions are caused by intermolecular overlapping of p-</a:t>
            </a:r>
            <a:r>
              <a:rPr lang="en-US" sz="1600">
                <a:hlinkClick r:id="rId4" tooltip="Molecular orbital"/>
              </a:rPr>
              <a:t>orbitals</a:t>
            </a:r>
            <a:r>
              <a:rPr lang="en-US" sz="1600"/>
              <a:t> in π-conjugated systems, so they become stronger as the number of π-electrons increases. Other noncovalent interactions include </a:t>
            </a:r>
            <a:r>
              <a:rPr lang="en-US" sz="1600">
                <a:hlinkClick r:id="rId5" tooltip="Hydrogen bonds"/>
              </a:rPr>
              <a:t>hydrogen bonds</a:t>
            </a:r>
            <a:r>
              <a:rPr lang="en-US" sz="1600"/>
              <a:t>, </a:t>
            </a:r>
            <a:r>
              <a:rPr lang="en-US" sz="1600">
                <a:hlinkClick r:id="rId6" tooltip="Van der Waals forces"/>
              </a:rPr>
              <a:t>van der Waals forces</a:t>
            </a:r>
            <a:r>
              <a:rPr lang="en-US" sz="1600"/>
              <a:t>, </a:t>
            </a:r>
            <a:r>
              <a:rPr lang="en-US" sz="1600">
                <a:hlinkClick r:id="rId7" tooltip="Charge transfer complex"/>
              </a:rPr>
              <a:t>charge-transfer interactions</a:t>
            </a:r>
            <a:r>
              <a:rPr lang="en-US" sz="1600"/>
              <a:t>, and </a:t>
            </a:r>
            <a:r>
              <a:rPr lang="en-US" sz="1600">
                <a:hlinkClick r:id="rId8" tooltip="Intermolecular force"/>
              </a:rPr>
              <a:t>dipole-dipole interactions</a:t>
            </a:r>
            <a:r>
              <a:rPr lang="en-US" sz="1600"/>
              <a:t>.</a:t>
            </a:r>
          </a:p>
          <a:p>
            <a:pPr marL="0" indent="0" eaLnBrk="1" hangingPunct="1">
              <a:lnSpc>
                <a:spcPct val="80000"/>
              </a:lnSpc>
              <a:buFontTx/>
              <a:buNone/>
            </a:pPr>
            <a:r>
              <a:rPr lang="en-US" sz="1600"/>
              <a:t>	π-π interactions act strongly on flat </a:t>
            </a:r>
            <a:r>
              <a:rPr lang="en-US" sz="1600">
                <a:hlinkClick r:id="rId9" tooltip="Polycyclic aromatic hydrocarbons"/>
              </a:rPr>
              <a:t>polycyclic aromatic hydrocarbons</a:t>
            </a:r>
            <a:r>
              <a:rPr lang="en-US" sz="1600"/>
              <a:t> such as </a:t>
            </a:r>
            <a:r>
              <a:rPr lang="en-US" sz="1600">
                <a:hlinkClick r:id="rId10" tooltip="Anthracene"/>
              </a:rPr>
              <a:t>anthracene</a:t>
            </a:r>
            <a:r>
              <a:rPr lang="en-US" sz="1600"/>
              <a:t>, </a:t>
            </a:r>
            <a:r>
              <a:rPr lang="en-US" sz="1600">
                <a:hlinkClick r:id="rId11" tooltip="Triphenylene"/>
              </a:rPr>
              <a:t>triphenylene</a:t>
            </a:r>
            <a:r>
              <a:rPr lang="en-US" sz="1600"/>
              <a:t>, and </a:t>
            </a:r>
            <a:r>
              <a:rPr lang="en-US" sz="1600">
                <a:hlinkClick r:id="rId12" tooltip="Coronene"/>
              </a:rPr>
              <a:t>coronene</a:t>
            </a:r>
            <a:r>
              <a:rPr lang="en-US" sz="1600"/>
              <a:t> because of the many </a:t>
            </a:r>
            <a:r>
              <a:rPr lang="en-US" sz="1600">
                <a:hlinkClick r:id="rId13" tooltip="Delocalized electron"/>
              </a:rPr>
              <a:t>delocalized π-electrons</a:t>
            </a:r>
            <a:r>
              <a:rPr lang="en-US" sz="1600"/>
              <a:t>. This interaction, which is a bit stronger than other noncovalent interactions, plays an important role in various parts of supramolecular chemistry. For example, π-π interactions have a big influence on molecule-based crystal structures of </a:t>
            </a:r>
            <a:r>
              <a:rPr lang="en-US" sz="1600">
                <a:hlinkClick r:id="rId14" tooltip="Aromaticity"/>
              </a:rPr>
              <a:t>aromatic compounds</a:t>
            </a:r>
            <a:r>
              <a:rPr lang="en-US" sz="1600"/>
              <a:t>.</a:t>
            </a:r>
            <a:endParaRPr lang="en-US" sz="1600" b="1"/>
          </a:p>
          <a:p>
            <a:pPr marL="0" indent="0" eaLnBrk="1" hangingPunct="1">
              <a:lnSpc>
                <a:spcPct val="80000"/>
              </a:lnSpc>
              <a:buFontTx/>
              <a:buNone/>
            </a:pPr>
            <a:r>
              <a:rPr lang="en-US" sz="1600" b="1"/>
              <a:t> </a:t>
            </a:r>
            <a:r>
              <a:rPr lang="en-US" sz="2400" b="1"/>
              <a:t>Stacking in biology</a:t>
            </a:r>
          </a:p>
          <a:p>
            <a:pPr marL="0" indent="0" eaLnBrk="1" hangingPunct="1">
              <a:lnSpc>
                <a:spcPct val="80000"/>
              </a:lnSpc>
              <a:buFontTx/>
              <a:buNone/>
            </a:pPr>
            <a:r>
              <a:rPr lang="en-US" sz="2400"/>
              <a:t>In </a:t>
            </a:r>
            <a:r>
              <a:rPr lang="en-US" sz="2400">
                <a:hlinkClick r:id="rId15" tooltip="DNA"/>
              </a:rPr>
              <a:t>DNA</a:t>
            </a:r>
            <a:r>
              <a:rPr lang="en-US" sz="2400"/>
              <a:t>, </a:t>
            </a:r>
            <a:r>
              <a:rPr lang="en-US" sz="2400" b="1"/>
              <a:t>pi stacking</a:t>
            </a:r>
            <a:r>
              <a:rPr lang="en-US" sz="2400"/>
              <a:t> occurs between adjacent </a:t>
            </a:r>
            <a:r>
              <a:rPr lang="en-US" sz="2400">
                <a:hlinkClick r:id="rId16" tooltip="Nucleotides"/>
              </a:rPr>
              <a:t>nucleotides</a:t>
            </a:r>
            <a:r>
              <a:rPr lang="en-US" sz="2400"/>
              <a:t> and adds to the stability the molecular structure. The </a:t>
            </a:r>
            <a:r>
              <a:rPr lang="en-US" sz="2400">
                <a:hlinkClick r:id="rId17" tooltip="Nitrogenous bases"/>
              </a:rPr>
              <a:t>nitrogenous bases</a:t>
            </a:r>
            <a:r>
              <a:rPr lang="en-US" sz="2400"/>
              <a:t> of the nucleotides are made from either </a:t>
            </a:r>
            <a:r>
              <a:rPr lang="en-US" sz="2400">
                <a:hlinkClick r:id="rId18" tooltip="Purine"/>
              </a:rPr>
              <a:t>purine</a:t>
            </a:r>
            <a:r>
              <a:rPr lang="en-US" sz="2400"/>
              <a:t> or </a:t>
            </a:r>
            <a:r>
              <a:rPr lang="en-US" sz="2400">
                <a:hlinkClick r:id="rId19" tooltip="Pyrimidine"/>
              </a:rPr>
              <a:t>pyrimidine</a:t>
            </a:r>
            <a:r>
              <a:rPr lang="en-US" sz="2400"/>
              <a:t> rings, consisting of </a:t>
            </a:r>
            <a:r>
              <a:rPr lang="en-US" sz="2400">
                <a:hlinkClick r:id="rId20" tooltip="Aromatic rings"/>
              </a:rPr>
              <a:t>aromatic rings</a:t>
            </a:r>
            <a:r>
              <a:rPr lang="en-US" sz="2400"/>
              <a:t>. Within the DNA molecule, the aromatic rings are positioned nearly perpendicular to the length of the DNA strands. Thus, the faces of the aromatic rings are arranged parallel to each other, allowing the bases to participate in aromatic interactions. Through aromatic interactions, the </a:t>
            </a:r>
            <a:r>
              <a:rPr lang="en-US" sz="2400">
                <a:hlinkClick r:id="rId21" tooltip="Pi bond"/>
              </a:rPr>
              <a:t>pi bonds</a:t>
            </a:r>
            <a:r>
              <a:rPr lang="en-US" sz="2400"/>
              <a:t>, extending from atoms participating in double bonds, overlap with pi bonds of adjacent bases. This is a type of non-covalent </a:t>
            </a:r>
            <a:r>
              <a:rPr lang="en-US" sz="2400">
                <a:hlinkClick r:id="rId22" tooltip="Chemical bond"/>
              </a:rPr>
              <a:t>chemical bond</a:t>
            </a:r>
            <a:r>
              <a:rPr lang="en-US" sz="2400"/>
              <a:t>. Though a non-covalent bond is weaker than a </a:t>
            </a:r>
            <a:r>
              <a:rPr lang="en-US" sz="2400">
                <a:hlinkClick r:id="rId23" tooltip="Covalent bond"/>
              </a:rPr>
              <a:t>covalent bond</a:t>
            </a:r>
            <a:r>
              <a:rPr lang="en-US" sz="2400"/>
              <a:t>, the sum of all pi stacking interactions within the double-stranded DNA molecule creates a strong net stabilizing effect.</a:t>
            </a:r>
          </a:p>
        </p:txBody>
      </p:sp>
    </p:spTree>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8229600" cy="685800"/>
          </a:xfrm>
        </p:spPr>
        <p:style>
          <a:lnRef idx="1">
            <a:schemeClr val="accent1"/>
          </a:lnRef>
          <a:fillRef idx="2">
            <a:schemeClr val="accent1"/>
          </a:fillRef>
          <a:effectRef idx="1">
            <a:schemeClr val="accent1"/>
          </a:effectRef>
          <a:fontRef idx="minor">
            <a:schemeClr val="dk1"/>
          </a:fontRef>
        </p:style>
        <p:txBody>
          <a:bodyPr/>
          <a:lstStyle/>
          <a:p>
            <a:r>
              <a:rPr lang="en-US" sz="1600" dirty="0" smtClean="0"/>
              <a:t>MIT Technology review</a:t>
            </a:r>
            <a:r>
              <a:rPr lang="en-US" sz="1200" dirty="0" smtClean="0"/>
              <a:t/>
            </a:r>
            <a:br>
              <a:rPr lang="en-US" sz="1200" dirty="0" smtClean="0"/>
            </a:br>
            <a:r>
              <a:rPr lang="en-US" sz="1200" dirty="0" smtClean="0"/>
              <a:t>http</a:t>
            </a:r>
            <a:r>
              <a:rPr lang="en-US" sz="1200" dirty="0"/>
              <a:t>://</a:t>
            </a:r>
            <a:r>
              <a:rPr lang="en-US" sz="1200" dirty="0" err="1"/>
              <a:t>www.technologyreview.com</a:t>
            </a:r>
            <a:r>
              <a:rPr lang="en-US" sz="1200" dirty="0"/>
              <a:t>/view/419590/quantum-entanglement-holds-</a:t>
            </a:r>
            <a:r>
              <a:rPr lang="en-US" sz="1200" dirty="0" err="1"/>
              <a:t>dna</a:t>
            </a:r>
            <a:r>
              <a:rPr lang="en-US" sz="1200" dirty="0"/>
              <a:t>-together-say-physicists/</a:t>
            </a:r>
          </a:p>
        </p:txBody>
      </p:sp>
      <p:sp>
        <p:nvSpPr>
          <p:cNvPr id="4" name="Slide Number Placeholder 3"/>
          <p:cNvSpPr>
            <a:spLocks noGrp="1"/>
          </p:cNvSpPr>
          <p:nvPr>
            <p:ph type="sldNum" sz="quarter" idx="12"/>
          </p:nvPr>
        </p:nvSpPr>
        <p:spPr/>
        <p:txBody>
          <a:bodyPr/>
          <a:lstStyle/>
          <a:p>
            <a:pPr>
              <a:defRPr/>
            </a:pPr>
            <a:fld id="{589B425A-5C8D-0B43-B85D-9FFE55BECF1A}" type="slidenum">
              <a:rPr lang="en-US" smtClean="0"/>
              <a:pPr>
                <a:defRPr/>
              </a:pPr>
              <a:t>33</a:t>
            </a:fld>
            <a:endParaRPr lang="en-US"/>
          </a:p>
        </p:txBody>
      </p:sp>
      <p:pic>
        <p:nvPicPr>
          <p:cNvPr id="5" name="Picture 4" descr="Screen shot 2015-01-13 at 5.53.54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94512" y="685800"/>
            <a:ext cx="6659022" cy="6172200"/>
          </a:xfrm>
          <a:prstGeom prst="rect">
            <a:avLst/>
          </a:prstGeom>
        </p:spPr>
      </p:pic>
    </p:spTree>
    <p:extLst>
      <p:ext uri="{BB962C8B-B14F-4D97-AF65-F5344CB8AC3E}">
        <p14:creationId xmlns:p14="http://schemas.microsoft.com/office/powerpoint/2010/main" val="247159865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smtClean="0">
                <a:solidFill>
                  <a:srgbClr val="FF0000"/>
                </a:solidFill>
              </a:rPr>
              <a:t>Nucleic acids might possess unknown and very strange properties described by quantum physics and we are only at the very beginning of this appreciation.</a:t>
            </a:r>
            <a:endParaRPr lang="en-US" sz="2400" dirty="0">
              <a:solidFill>
                <a:srgbClr val="FF0000"/>
              </a:solidFill>
            </a:endParaRPr>
          </a:p>
        </p:txBody>
      </p:sp>
      <p:sp>
        <p:nvSpPr>
          <p:cNvPr id="3" name="Content Placeholder 2"/>
          <p:cNvSpPr>
            <a:spLocks noGrp="1"/>
          </p:cNvSpPr>
          <p:nvPr>
            <p:ph idx="1"/>
          </p:nvPr>
        </p:nvSpPr>
        <p:spPr/>
        <p:txBody>
          <a:bodyPr vert="horz"/>
          <a:lstStyle/>
          <a:p>
            <a:pPr marL="0" indent="0">
              <a:buNone/>
            </a:pPr>
            <a:r>
              <a:rPr lang="en-US" sz="2400" dirty="0" err="1" smtClean="0"/>
              <a:t>Rieper</a:t>
            </a:r>
            <a:r>
              <a:rPr lang="en-US" sz="2400" dirty="0" smtClean="0"/>
              <a:t> E, Anders J, and </a:t>
            </a:r>
            <a:r>
              <a:rPr lang="en-US" sz="2400" dirty="0" err="1" smtClean="0"/>
              <a:t>Vedral</a:t>
            </a:r>
            <a:r>
              <a:rPr lang="en-US" sz="2400" dirty="0" smtClean="0"/>
              <a:t> V. 2010.  </a:t>
            </a:r>
            <a:r>
              <a:rPr lang="en-US" sz="2400" i="1" dirty="0" smtClean="0"/>
              <a:t>The relevance of continuous variable entanglement in DNA. </a:t>
            </a:r>
            <a:r>
              <a:rPr lang="en-US" sz="2000" i="1" dirty="0" smtClean="0"/>
              <a:t>arXiv:1006.4053v1</a:t>
            </a:r>
          </a:p>
          <a:p>
            <a:pPr>
              <a:buNone/>
            </a:pPr>
            <a:endParaRPr lang="en-US" sz="2400" dirty="0" smtClean="0"/>
          </a:p>
          <a:p>
            <a:pPr marL="0" indent="0">
              <a:buNone/>
            </a:pPr>
            <a:r>
              <a:rPr lang="en-US" sz="2400" dirty="0" smtClean="0"/>
              <a:t>SUMMARY We consider a chain of harmonic oscillators with dipole-dipole interaction between nearest </a:t>
            </a:r>
            <a:r>
              <a:rPr lang="en-US" sz="2400" dirty="0" err="1" smtClean="0"/>
              <a:t>neighbours</a:t>
            </a:r>
            <a:r>
              <a:rPr lang="en-US" sz="2400" dirty="0" smtClean="0"/>
              <a:t> resulting in a van der Waals type bonding. The binding energies between entangled and classically correlated states are compared. We apply our model to DNA. By comparing our model with numerical simulations </a:t>
            </a:r>
            <a:r>
              <a:rPr lang="en-US" sz="2400" u="sng" dirty="0" smtClean="0"/>
              <a:t>we conclude that entanglement may play a crucial role in explaining the stability of the DNA double helix.</a:t>
            </a:r>
          </a:p>
          <a:p>
            <a:pPr>
              <a:buNone/>
            </a:pPr>
            <a:endParaRPr lang="en-US" sz="2400" dirty="0"/>
          </a:p>
        </p:txBody>
      </p:sp>
      <p:sp>
        <p:nvSpPr>
          <p:cNvPr id="4" name="Slide Number Placeholder 3"/>
          <p:cNvSpPr>
            <a:spLocks noGrp="1"/>
          </p:cNvSpPr>
          <p:nvPr>
            <p:ph type="sldNum" sz="quarter" idx="12"/>
          </p:nvPr>
        </p:nvSpPr>
        <p:spPr/>
        <p:txBody>
          <a:bodyPr/>
          <a:lstStyle/>
          <a:p>
            <a:pPr>
              <a:defRPr/>
            </a:pPr>
            <a:fld id="{589B425A-5C8D-0B43-B85D-9FFE55BECF1A}" type="slidenum">
              <a:rPr lang="en-US" smtClean="0"/>
              <a:pPr>
                <a:defRPr/>
              </a:pPr>
              <a:t>34</a:t>
            </a:fld>
            <a:endParaRPr lang="en-US"/>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Number Placeholder 5"/>
          <p:cNvSpPr>
            <a:spLocks noGrp="1"/>
          </p:cNvSpPr>
          <p:nvPr>
            <p:ph type="sldNum" sz="quarter" idx="12"/>
          </p:nvPr>
        </p:nvSpPr>
        <p:spPr>
          <a:noFill/>
        </p:spPr>
        <p:txBody>
          <a:bodyPr/>
          <a:lstStyle/>
          <a:p>
            <a:fld id="{14A6113E-F32D-E34A-8876-BDC3171CAA56}" type="slidenum">
              <a:rPr lang="en-US"/>
              <a:pPr/>
              <a:t>35</a:t>
            </a:fld>
            <a:endParaRPr lang="en-US"/>
          </a:p>
        </p:txBody>
      </p:sp>
      <p:sp>
        <p:nvSpPr>
          <p:cNvPr id="60419" name="Rectangle 5"/>
          <p:cNvSpPr>
            <a:spLocks noGrp="1" noChangeArrowheads="1"/>
          </p:cNvSpPr>
          <p:nvPr>
            <p:ph type="title"/>
          </p:nvPr>
        </p:nvSpPr>
        <p:spPr/>
        <p:txBody>
          <a:bodyPr/>
          <a:lstStyle/>
          <a:p>
            <a:pPr eaLnBrk="1" hangingPunct="1"/>
            <a:r>
              <a:rPr lang="en-US">
                <a:solidFill>
                  <a:srgbClr val="CC3300"/>
                </a:solidFill>
              </a:rPr>
              <a:t>Ribosome machinery</a:t>
            </a:r>
          </a:p>
        </p:txBody>
      </p:sp>
      <p:pic>
        <p:nvPicPr>
          <p:cNvPr id="60420" name="Picture 4" descr="ribosome"/>
          <p:cNvPicPr>
            <a:picLocks noGrp="1" noChangeAspect="1" noChangeArrowheads="1"/>
          </p:cNvPicPr>
          <p:nvPr>
            <p:ph idx="1"/>
          </p:nvPr>
        </p:nvPicPr>
        <p:blipFill>
          <a:blip r:embed="rId3"/>
          <a:srcRect/>
          <a:stretch>
            <a:fillRect/>
          </a:stretch>
        </p:blipFill>
        <p:spPr>
          <a:xfrm>
            <a:off x="1539875" y="1600200"/>
            <a:ext cx="6064250" cy="4525963"/>
          </a:xfrm>
          <a:noFill/>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Number Placeholder 6"/>
          <p:cNvSpPr>
            <a:spLocks noGrp="1"/>
          </p:cNvSpPr>
          <p:nvPr>
            <p:ph type="sldNum" sz="quarter" idx="12"/>
          </p:nvPr>
        </p:nvSpPr>
        <p:spPr>
          <a:noFill/>
        </p:spPr>
        <p:txBody>
          <a:bodyPr/>
          <a:lstStyle/>
          <a:p>
            <a:fld id="{CA396182-3B0D-E048-8472-165A451BFECB}" type="slidenum">
              <a:rPr lang="en-US"/>
              <a:pPr/>
              <a:t>36</a:t>
            </a:fld>
            <a:endParaRPr lang="en-US"/>
          </a:p>
        </p:txBody>
      </p:sp>
      <p:sp>
        <p:nvSpPr>
          <p:cNvPr id="64515" name="Text Box 4"/>
          <p:cNvSpPr>
            <a:spLocks noGrp="1" noChangeArrowheads="1"/>
          </p:cNvSpPr>
          <p:nvPr>
            <p:ph type="title"/>
          </p:nvPr>
        </p:nvSpPr>
        <p:spPr>
          <a:xfrm>
            <a:off x="304800" y="304800"/>
            <a:ext cx="8686800" cy="1143000"/>
          </a:xfrm>
          <a:noFill/>
        </p:spPr>
        <p:txBody>
          <a:bodyPr/>
          <a:lstStyle/>
          <a:p>
            <a:pPr eaLnBrk="1" hangingPunct="1"/>
            <a:r>
              <a:rPr lang="en-US" sz="2800" b="1" dirty="0" smtClean="0">
                <a:solidFill>
                  <a:srgbClr val="FF0000"/>
                </a:solidFill>
              </a:rPr>
              <a:t/>
            </a:r>
            <a:br>
              <a:rPr lang="en-US" sz="2800" b="1" dirty="0" smtClean="0">
                <a:solidFill>
                  <a:srgbClr val="FF0000"/>
                </a:solidFill>
              </a:rPr>
            </a:br>
            <a:r>
              <a:rPr lang="en-US" sz="2800" dirty="0" smtClean="0">
                <a:solidFill>
                  <a:srgbClr val="FF0000"/>
                </a:solidFill>
              </a:rPr>
              <a:t>We are unable to see the complex behavior of nucleic acids because of their ultra-small size</a:t>
            </a:r>
            <a:endParaRPr lang="en-US" sz="2800" b="1" dirty="0">
              <a:solidFill>
                <a:srgbClr val="FF0000"/>
              </a:solidFill>
            </a:endParaRPr>
          </a:p>
        </p:txBody>
      </p:sp>
      <p:pic>
        <p:nvPicPr>
          <p:cNvPr id="64516" name="Picture 6"/>
          <p:cNvPicPr>
            <a:picLocks noGrp="1" noChangeAspect="1" noChangeArrowheads="1"/>
          </p:cNvPicPr>
          <p:nvPr>
            <p:ph sz="half" idx="1"/>
          </p:nvPr>
        </p:nvPicPr>
        <p:blipFill>
          <a:blip r:embed="rId3"/>
          <a:srcRect/>
          <a:stretch>
            <a:fillRect/>
          </a:stretch>
        </p:blipFill>
        <p:spPr>
          <a:xfrm>
            <a:off x="533400" y="4279900"/>
            <a:ext cx="4724400" cy="2011363"/>
          </a:xfrm>
          <a:noFill/>
        </p:spPr>
      </p:pic>
      <p:sp>
        <p:nvSpPr>
          <p:cNvPr id="64517" name="Text Box 5"/>
          <p:cNvSpPr txBox="1">
            <a:spLocks noChangeArrowheads="1"/>
          </p:cNvSpPr>
          <p:nvPr/>
        </p:nvSpPr>
        <p:spPr bwMode="auto">
          <a:xfrm>
            <a:off x="533400" y="1752600"/>
            <a:ext cx="7951788" cy="1662113"/>
          </a:xfrm>
          <a:prstGeom prst="rect">
            <a:avLst/>
          </a:prstGeom>
          <a:noFill/>
          <a:ln w="9525">
            <a:noFill/>
            <a:miter lim="800000"/>
            <a:headEnd/>
            <a:tailEnd/>
          </a:ln>
        </p:spPr>
        <p:txBody>
          <a:bodyPr wrap="none">
            <a:prstTxWarp prst="textNoShape">
              <a:avLst/>
            </a:prstTxWarp>
            <a:spAutoFit/>
          </a:bodyPr>
          <a:lstStyle/>
          <a:p>
            <a:r>
              <a:rPr lang="en-US"/>
              <a:t>Let’s compare nucleic acids with the autonomous, wind-powered machines. </a:t>
            </a:r>
          </a:p>
          <a:p>
            <a:r>
              <a:rPr lang="en-US"/>
              <a:t>The machines are composed mainly of plastic tubes and lemonade bottles. </a:t>
            </a:r>
          </a:p>
          <a:p>
            <a:r>
              <a:rPr lang="en-US">
                <a:hlinkClick r:id="rId4"/>
              </a:rPr>
              <a:t>http://www.youtube.com/watch?v=a7Ny5BYc-Fs</a:t>
            </a:r>
            <a:r>
              <a:rPr lang="en-US"/>
              <a:t>  	</a:t>
            </a:r>
            <a:r>
              <a:rPr lang="en-US" sz="2400" b="1">
                <a:solidFill>
                  <a:srgbClr val="0070C0"/>
                </a:solidFill>
              </a:rPr>
              <a:t>video2</a:t>
            </a:r>
          </a:p>
          <a:p>
            <a:r>
              <a:rPr lang="en-US">
                <a:hlinkClick r:id="rId5"/>
              </a:rPr>
              <a:t>http://www.youtube.com/watch?v=b694exl_oZo</a:t>
            </a:r>
            <a:r>
              <a:rPr lang="en-US"/>
              <a:t> 	</a:t>
            </a:r>
            <a:r>
              <a:rPr lang="en-US" sz="2400" b="1">
                <a:solidFill>
                  <a:srgbClr val="0070C0"/>
                </a:solidFill>
              </a:rPr>
              <a:t>video3</a:t>
            </a:r>
          </a:p>
          <a:p>
            <a:r>
              <a:rPr lang="en-US">
                <a:hlinkClick r:id="rId6"/>
              </a:rPr>
              <a:t>http://www.youtube.com/watch?v=pZ3_JAPpH3U</a:t>
            </a:r>
            <a:r>
              <a:rPr lang="en-US"/>
              <a:t> </a:t>
            </a:r>
          </a:p>
        </p:txBody>
      </p:sp>
      <p:pic>
        <p:nvPicPr>
          <p:cNvPr id="64518" name="Picture 11"/>
          <p:cNvPicPr>
            <a:picLocks noGrp="1" noChangeAspect="1" noChangeArrowheads="1"/>
          </p:cNvPicPr>
          <p:nvPr>
            <p:ph sz="half" idx="2"/>
          </p:nvPr>
        </p:nvPicPr>
        <p:blipFill>
          <a:blip r:embed="rId7"/>
          <a:srcRect/>
          <a:stretch>
            <a:fillRect/>
          </a:stretch>
        </p:blipFill>
        <p:spPr>
          <a:xfrm>
            <a:off x="5105400" y="3429000"/>
            <a:ext cx="3810000" cy="3038475"/>
          </a:xfrm>
          <a:noFill/>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Number Placeholder 5"/>
          <p:cNvSpPr>
            <a:spLocks noGrp="1"/>
          </p:cNvSpPr>
          <p:nvPr>
            <p:ph type="sldNum" sz="quarter" idx="12"/>
          </p:nvPr>
        </p:nvSpPr>
        <p:spPr>
          <a:noFill/>
        </p:spPr>
        <p:txBody>
          <a:bodyPr/>
          <a:lstStyle/>
          <a:p>
            <a:fld id="{97032E52-B842-4445-9079-A87B652E500F}" type="slidenum">
              <a:rPr lang="en-US"/>
              <a:pPr/>
              <a:t>37</a:t>
            </a:fld>
            <a:endParaRPr lang="en-US"/>
          </a:p>
        </p:txBody>
      </p:sp>
      <p:sp>
        <p:nvSpPr>
          <p:cNvPr id="66563" name="Rectangle 2"/>
          <p:cNvSpPr>
            <a:spLocks noGrp="1" noChangeArrowheads="1"/>
          </p:cNvSpPr>
          <p:nvPr>
            <p:ph type="title"/>
          </p:nvPr>
        </p:nvSpPr>
        <p:spPr/>
        <p:txBody>
          <a:bodyPr/>
          <a:lstStyle/>
          <a:p>
            <a:pPr eaLnBrk="1" hangingPunct="1"/>
            <a:r>
              <a:rPr lang="en-US" sz="4000">
                <a:solidFill>
                  <a:srgbClr val="CC3300"/>
                </a:solidFill>
              </a:rPr>
              <a:t>Important properties of the wind-powered beach creatures</a:t>
            </a:r>
          </a:p>
        </p:txBody>
      </p:sp>
      <p:sp>
        <p:nvSpPr>
          <p:cNvPr id="66564" name="Rectangle 3"/>
          <p:cNvSpPr>
            <a:spLocks noGrp="1" noChangeArrowheads="1"/>
          </p:cNvSpPr>
          <p:nvPr>
            <p:ph type="body" idx="1"/>
          </p:nvPr>
        </p:nvSpPr>
        <p:spPr>
          <a:xfrm>
            <a:off x="457200" y="1600200"/>
            <a:ext cx="8229600" cy="2362200"/>
          </a:xfrm>
        </p:spPr>
        <p:txBody>
          <a:bodyPr/>
          <a:lstStyle/>
          <a:p>
            <a:pPr eaLnBrk="1" hangingPunct="1"/>
            <a:r>
              <a:rPr lang="en-US" dirty="0"/>
              <a:t>Flexibility</a:t>
            </a:r>
          </a:p>
          <a:p>
            <a:pPr eaLnBrk="1" hangingPunct="1"/>
            <a:r>
              <a:rPr lang="en-US" dirty="0"/>
              <a:t>Coordinated movement </a:t>
            </a:r>
          </a:p>
          <a:p>
            <a:pPr eaLnBrk="1" hangingPunct="1"/>
            <a:r>
              <a:rPr lang="en-US" dirty="0"/>
              <a:t>Mechanisms for energy transformation</a:t>
            </a:r>
            <a:r>
              <a:rPr lang="en-US" dirty="0" smtClean="0"/>
              <a:t> for motion </a:t>
            </a:r>
            <a:r>
              <a:rPr lang="en-US" dirty="0"/>
              <a:t>(wind -&gt; movement)</a:t>
            </a:r>
          </a:p>
        </p:txBody>
      </p:sp>
      <p:sp>
        <p:nvSpPr>
          <p:cNvPr id="66565" name="Text Box 4"/>
          <p:cNvSpPr txBox="1">
            <a:spLocks noChangeArrowheads="1"/>
          </p:cNvSpPr>
          <p:nvPr/>
        </p:nvSpPr>
        <p:spPr bwMode="auto">
          <a:xfrm>
            <a:off x="0" y="5410200"/>
            <a:ext cx="9122409" cy="584776"/>
          </a:xfrm>
          <a:prstGeom prst="rect">
            <a:avLst/>
          </a:prstGeom>
          <a:noFill/>
          <a:ln w="9525">
            <a:noFill/>
            <a:miter lim="800000"/>
            <a:headEnd/>
            <a:tailEnd/>
          </a:ln>
        </p:spPr>
        <p:txBody>
          <a:bodyPr wrap="none">
            <a:prstTxWarp prst="textNoShape">
              <a:avLst/>
            </a:prstTxWarp>
            <a:spAutoFit/>
          </a:bodyPr>
          <a:lstStyle/>
          <a:p>
            <a:pPr algn="ctr"/>
            <a:r>
              <a:rPr lang="en-US" sz="3200" b="1" dirty="0" smtClean="0">
                <a:solidFill>
                  <a:srgbClr val="FF0000"/>
                </a:solidFill>
              </a:rPr>
              <a:t>What we still do not </a:t>
            </a:r>
            <a:r>
              <a:rPr lang="en-US" sz="3200" b="1" dirty="0">
                <a:solidFill>
                  <a:srgbClr val="FF0000"/>
                </a:solidFill>
              </a:rPr>
              <a:t>know about</a:t>
            </a:r>
            <a:r>
              <a:rPr lang="en-US" sz="3200" b="1" dirty="0" smtClean="0">
                <a:solidFill>
                  <a:srgbClr val="FF0000"/>
                </a:solidFill>
              </a:rPr>
              <a:t> nucleic acids</a:t>
            </a:r>
            <a:endParaRPr lang="en-US" sz="3200" b="1" dirty="0">
              <a:solidFill>
                <a:srgbClr val="FF0000"/>
              </a:solidFill>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Number Placeholder 5"/>
          <p:cNvSpPr>
            <a:spLocks noGrp="1"/>
          </p:cNvSpPr>
          <p:nvPr>
            <p:ph type="sldNum" sz="quarter" idx="12"/>
          </p:nvPr>
        </p:nvSpPr>
        <p:spPr>
          <a:noFill/>
        </p:spPr>
        <p:txBody>
          <a:bodyPr/>
          <a:lstStyle/>
          <a:p>
            <a:fld id="{5ECEFD70-1E3D-954D-9A7C-C7EFFFD1DEBE}" type="slidenum">
              <a:rPr lang="en-US"/>
              <a:pPr/>
              <a:t>38</a:t>
            </a:fld>
            <a:endParaRPr lang="en-US"/>
          </a:p>
        </p:txBody>
      </p:sp>
      <p:sp>
        <p:nvSpPr>
          <p:cNvPr id="68611" name="Rectangle 2"/>
          <p:cNvSpPr>
            <a:spLocks noGrp="1" noChangeArrowheads="1"/>
          </p:cNvSpPr>
          <p:nvPr>
            <p:ph type="title"/>
          </p:nvPr>
        </p:nvSpPr>
        <p:spPr>
          <a:xfrm>
            <a:off x="152400" y="274638"/>
            <a:ext cx="8534400" cy="1143000"/>
          </a:xfrm>
        </p:spPr>
        <p:txBody>
          <a:bodyPr/>
          <a:lstStyle/>
          <a:p>
            <a:pPr eaLnBrk="1" hangingPunct="1"/>
            <a:r>
              <a:rPr lang="en-US" sz="2400" b="1">
                <a:solidFill>
                  <a:srgbClr val="CC3300"/>
                </a:solidFill>
              </a:rPr>
              <a:t>'Telepathic' Genes Recognize Similarities In Each Other</a:t>
            </a:r>
            <a:br>
              <a:rPr lang="en-US" sz="2400" b="1">
                <a:solidFill>
                  <a:srgbClr val="CC3300"/>
                </a:solidFill>
              </a:rPr>
            </a:br>
            <a:r>
              <a:rPr lang="en-US" sz="2400" b="1">
                <a:solidFill>
                  <a:srgbClr val="CC3300"/>
                </a:solidFill>
              </a:rPr>
              <a:t>ScienceDaily (Jan. 26, 2008)</a:t>
            </a:r>
            <a:r>
              <a:rPr lang="en-US" sz="2400">
                <a:solidFill>
                  <a:srgbClr val="CC3300"/>
                </a:solidFill>
              </a:rPr>
              <a:t> </a:t>
            </a:r>
            <a:br>
              <a:rPr lang="en-US" sz="2400">
                <a:solidFill>
                  <a:srgbClr val="CC3300"/>
                </a:solidFill>
              </a:rPr>
            </a:br>
            <a:r>
              <a:rPr lang="en-US" sz="2000">
                <a:hlinkClick r:id="rId3"/>
              </a:rPr>
              <a:t>http://www.sciencedaily.com/releases/2008/01/080124103151.htm</a:t>
            </a:r>
            <a:r>
              <a:rPr lang="en-US" sz="2000"/>
              <a:t> </a:t>
            </a:r>
          </a:p>
        </p:txBody>
      </p:sp>
      <p:sp>
        <p:nvSpPr>
          <p:cNvPr id="68612" name="Rectangle 3"/>
          <p:cNvSpPr>
            <a:spLocks noGrp="1" noChangeArrowheads="1"/>
          </p:cNvSpPr>
          <p:nvPr>
            <p:ph type="body" idx="1"/>
          </p:nvPr>
        </p:nvSpPr>
        <p:spPr/>
        <p:txBody>
          <a:bodyPr/>
          <a:lstStyle/>
          <a:p>
            <a:pPr marL="0" indent="0" eaLnBrk="1" hangingPunct="1">
              <a:lnSpc>
                <a:spcPct val="80000"/>
              </a:lnSpc>
            </a:pPr>
            <a:r>
              <a:rPr lang="en-US" sz="2400" dirty="0"/>
              <a:t>Genes have the ability to </a:t>
            </a:r>
            <a:r>
              <a:rPr lang="en-US" sz="2400" dirty="0" err="1"/>
              <a:t>recognise</a:t>
            </a:r>
            <a:r>
              <a:rPr lang="en-US" sz="2400" dirty="0"/>
              <a:t> similarities in each other from a distance, without any proteins or other biological molecules aiding the process, according to new research. This discovery could explain how similar genes find each other and group together in order to perform key processes involved in the evolution of species. </a:t>
            </a:r>
          </a:p>
          <a:p>
            <a:pPr marL="0" indent="0" eaLnBrk="1" hangingPunct="1">
              <a:lnSpc>
                <a:spcPct val="80000"/>
              </a:lnSpc>
            </a:pPr>
            <a:r>
              <a:rPr lang="en-US" sz="2400" dirty="0"/>
              <a:t>Although the capacity for single complementary strands of DNA to attract each other is probably the best-known and most fundamental property of DNA, no-one knew until now that intact, double-stranded DNA could do this too.</a:t>
            </a:r>
          </a:p>
          <a:p>
            <a:pPr marL="0" indent="0" eaLnBrk="1" hangingPunct="1">
              <a:lnSpc>
                <a:spcPct val="80000"/>
              </a:lnSpc>
            </a:pPr>
            <a:r>
              <a:rPr lang="en-US" sz="2400" dirty="0"/>
              <a:t>The phenomenon might explain how identical paired DNA strands align themselves ready for repairs, copying, and alteration through a process called homologous recombination.</a:t>
            </a:r>
            <a:r>
              <a:rPr lang="en-US" sz="2400" dirty="0" smtClean="0"/>
              <a:t> </a:t>
            </a:r>
          </a:p>
          <a:p>
            <a:pPr marL="0" indent="0" eaLnBrk="1" hangingPunct="1">
              <a:lnSpc>
                <a:spcPct val="80000"/>
              </a:lnSpc>
              <a:buNone/>
            </a:pPr>
            <a:endParaRPr lang="en-US" sz="2400" dirty="0"/>
          </a:p>
        </p:txBody>
      </p:sp>
      <p:sp>
        <p:nvSpPr>
          <p:cNvPr id="5" name="TextBox 4"/>
          <p:cNvSpPr txBox="1"/>
          <p:nvPr/>
        </p:nvSpPr>
        <p:spPr>
          <a:xfrm>
            <a:off x="571500" y="6019800"/>
            <a:ext cx="8001000" cy="646331"/>
          </a:xfrm>
          <a:prstGeom prst="rect">
            <a:avLst/>
          </a:prstGeom>
          <a:noFill/>
        </p:spPr>
        <p:txBody>
          <a:bodyPr wrap="square" rtlCol="0">
            <a:spAutoFit/>
          </a:bodyPr>
          <a:lstStyle/>
          <a:p>
            <a:r>
              <a:rPr lang="en-US" b="1" i="1" dirty="0" smtClean="0"/>
              <a:t>DNA double helices recognize mutual sequence homology in a protein free environment</a:t>
            </a:r>
            <a:r>
              <a:rPr lang="en-US" b="1" dirty="0" smtClean="0"/>
              <a:t>. Baldwin et al. </a:t>
            </a:r>
            <a:r>
              <a:rPr lang="en-US" dirty="0" smtClean="0"/>
              <a:t>J Phys </a:t>
            </a:r>
            <a:r>
              <a:rPr lang="en-US" dirty="0" err="1" smtClean="0"/>
              <a:t>Chem</a:t>
            </a:r>
            <a:r>
              <a:rPr lang="en-US" dirty="0" smtClean="0"/>
              <a:t> B. 2008;112(4):1060-4.</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Date Placeholder 1"/>
          <p:cNvSpPr>
            <a:spLocks noGrp="1"/>
          </p:cNvSpPr>
          <p:nvPr>
            <p:ph type="dt" sz="quarter" idx="10"/>
          </p:nvPr>
        </p:nvSpPr>
        <p:spPr>
          <a:noFill/>
        </p:spPr>
        <p:txBody>
          <a:bodyPr/>
          <a:lstStyle/>
          <a:p>
            <a:fld id="{F831D590-6227-8848-BBA5-A647302663A3}" type="datetime1">
              <a:rPr lang="en-US"/>
              <a:pPr/>
              <a:t>3/14/17</a:t>
            </a:fld>
            <a:endParaRPr lang="en-US"/>
          </a:p>
        </p:txBody>
      </p:sp>
      <p:pic>
        <p:nvPicPr>
          <p:cNvPr id="70659" name="Picture 2"/>
          <p:cNvPicPr>
            <a:picLocks noChangeAspect="1" noChangeArrowheads="1"/>
          </p:cNvPicPr>
          <p:nvPr/>
        </p:nvPicPr>
        <p:blipFill>
          <a:blip r:embed="rId3"/>
          <a:srcRect/>
          <a:stretch>
            <a:fillRect/>
          </a:stretch>
        </p:blipFill>
        <p:spPr bwMode="auto">
          <a:xfrm>
            <a:off x="7086600" y="152400"/>
            <a:ext cx="1870075" cy="355600"/>
          </a:xfrm>
          <a:prstGeom prst="rect">
            <a:avLst/>
          </a:prstGeom>
          <a:noFill/>
          <a:ln w="9525">
            <a:noFill/>
            <a:round/>
            <a:headEnd/>
            <a:tailEnd/>
          </a:ln>
        </p:spPr>
      </p:pic>
      <p:sp>
        <p:nvSpPr>
          <p:cNvPr id="70660" name="AutoShape 3"/>
          <p:cNvSpPr>
            <a:spLocks noChangeArrowheads="1"/>
          </p:cNvSpPr>
          <p:nvPr/>
        </p:nvSpPr>
        <p:spPr bwMode="auto">
          <a:xfrm>
            <a:off x="609600" y="4648200"/>
            <a:ext cx="8077200" cy="763588"/>
          </a:xfrm>
          <a:custGeom>
            <a:avLst/>
            <a:gdLst>
              <a:gd name="T0" fmla="*/ 2147483647 w 21600"/>
              <a:gd name="T1" fmla="*/ 2147483647 h 21600"/>
              <a:gd name="T2" fmla="*/ 2147483647 w 21600"/>
              <a:gd name="T3" fmla="*/ 2147483647 h 21600"/>
              <a:gd name="T4" fmla="*/ 0 w 21600"/>
              <a:gd name="T5" fmla="*/ 2147483647 h 21600"/>
              <a:gd name="T6" fmla="*/ 2147483647 w 21600"/>
              <a:gd name="T7" fmla="*/ 0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0" y="21600"/>
                </a:lnTo>
                <a:lnTo>
                  <a:pt x="21600" y="21600"/>
                </a:lnTo>
                <a:lnTo>
                  <a:pt x="21600" y="0"/>
                </a:lnTo>
                <a:close/>
              </a:path>
            </a:pathLst>
          </a:custGeom>
          <a:noFill/>
          <a:ln w="9525">
            <a:noFill/>
            <a:round/>
            <a:headEnd/>
            <a:tailEnd/>
          </a:ln>
        </p:spPr>
        <p:txBody>
          <a:bodyPr lIns="90000" tIns="46800" rIns="90000" bIns="46800">
            <a:prstTxWarp prst="textNoShape">
              <a:avLst/>
            </a:prstTxWarp>
            <a:spAutoFit/>
          </a:bodyPr>
          <a:lstStyle/>
          <a:p>
            <a:pPr defTabSz="457200">
              <a:buClr>
                <a:srgbClr val="000000"/>
              </a:buClr>
              <a:buSzPct val="45000"/>
              <a:buFont typeface="Wingdings" charset="2"/>
              <a:buNone/>
              <a:tabLst>
                <a:tab pos="723900" algn="l"/>
                <a:tab pos="1447800" algn="l"/>
                <a:tab pos="2171700" algn="l"/>
                <a:tab pos="2895600" algn="l"/>
                <a:tab pos="3619500" algn="l"/>
                <a:tab pos="4343400" algn="l"/>
                <a:tab pos="5067300" algn="l"/>
                <a:tab pos="5791200" algn="l"/>
                <a:tab pos="6515100" algn="l"/>
                <a:tab pos="7239000" algn="l"/>
                <a:tab pos="7962900" algn="l"/>
              </a:tabLst>
            </a:pPr>
            <a:r>
              <a:rPr lang="en-GB" sz="1100">
                <a:solidFill>
                  <a:srgbClr val="000000"/>
                </a:solidFill>
                <a:ea typeface="ＭＳ Ｐゴシック" charset="-128"/>
                <a:cs typeface="ＭＳ Ｐゴシック" charset="-128"/>
              </a:rPr>
              <a:t>Figure 2 Confocal imaging of single DNA sequences in spherulites demonstrates that fluorescent dyes do not affect the localization of DNA within the spherulite. Typical confocal microscopy sections of spherulites condensed as described in Figure 1 from equal mixtures of (A)DNA-G withDNA-R and (B)DNA-G withDNA-R. The two color channels were normalized for intensity and corrected for chromatic aberration. </a:t>
            </a:r>
          </a:p>
        </p:txBody>
      </p:sp>
      <p:sp>
        <p:nvSpPr>
          <p:cNvPr id="70661" name="AutoShape 4"/>
          <p:cNvSpPr>
            <a:spLocks noChangeArrowheads="1"/>
          </p:cNvSpPr>
          <p:nvPr/>
        </p:nvSpPr>
        <p:spPr bwMode="auto">
          <a:xfrm>
            <a:off x="533400" y="5867400"/>
            <a:ext cx="8382000" cy="990600"/>
          </a:xfrm>
          <a:custGeom>
            <a:avLst/>
            <a:gdLst>
              <a:gd name="T0" fmla="*/ 2147483647 w 21600"/>
              <a:gd name="T1" fmla="*/ 2147483647 h 21600"/>
              <a:gd name="T2" fmla="*/ 2147483647 w 21600"/>
              <a:gd name="T3" fmla="*/ 2147483647 h 21600"/>
              <a:gd name="T4" fmla="*/ 0 w 21600"/>
              <a:gd name="T5" fmla="*/ 2147483647 h 21600"/>
              <a:gd name="T6" fmla="*/ 2147483647 w 21600"/>
              <a:gd name="T7" fmla="*/ 0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0" y="21600"/>
                </a:lnTo>
                <a:lnTo>
                  <a:pt x="21600" y="21600"/>
                </a:lnTo>
                <a:lnTo>
                  <a:pt x="21600" y="0"/>
                </a:lnTo>
                <a:close/>
              </a:path>
            </a:pathLst>
          </a:custGeom>
          <a:noFill/>
          <a:ln w="9525">
            <a:noFill/>
            <a:round/>
            <a:headEnd/>
            <a:tailEnd/>
          </a:ln>
        </p:spPr>
        <p:txBody>
          <a:bodyPr lIns="90000" tIns="46800" rIns="90000" bIns="46800" anchor="b">
            <a:prstTxWarp prst="textNoShape">
              <a:avLst/>
            </a:prstTxWarp>
          </a:bodyPr>
          <a:lstStyle/>
          <a:p>
            <a:pPr defTabSz="457200">
              <a:buClr>
                <a:srgbClr val="000000"/>
              </a:buClr>
              <a:buSzPct val="45000"/>
              <a:buFont typeface="Wingdings" charset="2"/>
              <a:buNone/>
              <a:tabLst>
                <a:tab pos="723900" algn="l"/>
                <a:tab pos="1447800" algn="l"/>
                <a:tab pos="2171700" algn="l"/>
                <a:tab pos="2895600" algn="l"/>
                <a:tab pos="3619500" algn="l"/>
                <a:tab pos="4343400" algn="l"/>
                <a:tab pos="5067300" algn="l"/>
                <a:tab pos="5791200" algn="l"/>
                <a:tab pos="6515100" algn="l"/>
                <a:tab pos="7239000" algn="l"/>
                <a:tab pos="7962900" algn="l"/>
              </a:tabLst>
            </a:pPr>
            <a:r>
              <a:rPr lang="en-GB" sz="1000">
                <a:solidFill>
                  <a:srgbClr val="000000"/>
                </a:solidFill>
                <a:ea typeface="ＭＳ Ｐゴシック" charset="-128"/>
                <a:cs typeface="ＭＳ Ｐゴシック" charset="-128"/>
              </a:rPr>
              <a:t>Published in: Geoff S. Baldwin; Nicholas J. Brooks; Rebecca E. Robson; Aaron Wynveen; Arach Goldar; Sergey Leikin; John M. Seddon; Alexei A. Kornyshev; </a:t>
            </a:r>
            <a:r>
              <a:rPr lang="en-GB" sz="1000" i="1">
                <a:solidFill>
                  <a:srgbClr val="000000"/>
                </a:solidFill>
                <a:ea typeface="ＭＳ Ｐゴシック" charset="-128"/>
                <a:cs typeface="ＭＳ Ｐゴシック" charset="-128"/>
              </a:rPr>
              <a:t>J. Phys. Chem. B</a:t>
            </a:r>
            <a:r>
              <a:rPr lang="en-GB" sz="1000" b="1">
                <a:solidFill>
                  <a:srgbClr val="000000"/>
                </a:solidFill>
                <a:ea typeface="ＭＳ Ｐゴシック" charset="-128"/>
                <a:cs typeface="ＭＳ Ｐゴシック" charset="-128"/>
              </a:rPr>
              <a:t> 2008, </a:t>
            </a:r>
            <a:r>
              <a:rPr lang="en-GB" sz="1000">
                <a:solidFill>
                  <a:srgbClr val="000000"/>
                </a:solidFill>
                <a:ea typeface="ＭＳ Ｐゴシック" charset="-128"/>
                <a:cs typeface="ＭＳ Ｐゴシック" charset="-128"/>
              </a:rPr>
              <a:t>112, 1060-1064.</a:t>
            </a:r>
          </a:p>
          <a:p>
            <a:pPr defTabSz="457200">
              <a:buClr>
                <a:srgbClr val="000000"/>
              </a:buClr>
              <a:buSzPct val="45000"/>
              <a:buFont typeface="Wingdings" charset="2"/>
              <a:buNone/>
              <a:tabLst>
                <a:tab pos="723900" algn="l"/>
                <a:tab pos="1447800" algn="l"/>
                <a:tab pos="2171700" algn="l"/>
                <a:tab pos="2895600" algn="l"/>
                <a:tab pos="3619500" algn="l"/>
                <a:tab pos="4343400" algn="l"/>
                <a:tab pos="5067300" algn="l"/>
                <a:tab pos="5791200" algn="l"/>
                <a:tab pos="6515100" algn="l"/>
                <a:tab pos="7239000" algn="l"/>
                <a:tab pos="7962900" algn="l"/>
              </a:tabLst>
            </a:pPr>
            <a:r>
              <a:rPr lang="en-GB" sz="1000">
                <a:solidFill>
                  <a:srgbClr val="000000"/>
                </a:solidFill>
                <a:ea typeface="ＭＳ Ｐゴシック" charset="-128"/>
                <a:cs typeface="ＭＳ Ｐゴシック" charset="-128"/>
              </a:rPr>
              <a:t>DOI: 10.1021/jp7112297</a:t>
            </a:r>
          </a:p>
          <a:p>
            <a:pPr defTabSz="457200">
              <a:buClr>
                <a:srgbClr val="000000"/>
              </a:buClr>
              <a:buSzPct val="45000"/>
              <a:buFont typeface="Wingdings" charset="2"/>
              <a:buNone/>
              <a:tabLst>
                <a:tab pos="723900" algn="l"/>
                <a:tab pos="1447800" algn="l"/>
                <a:tab pos="2171700" algn="l"/>
                <a:tab pos="2895600" algn="l"/>
                <a:tab pos="3619500" algn="l"/>
                <a:tab pos="4343400" algn="l"/>
                <a:tab pos="5067300" algn="l"/>
                <a:tab pos="5791200" algn="l"/>
                <a:tab pos="6515100" algn="l"/>
                <a:tab pos="7239000" algn="l"/>
                <a:tab pos="7962900" algn="l"/>
              </a:tabLst>
            </a:pPr>
            <a:r>
              <a:rPr lang="en-GB" sz="1000">
                <a:solidFill>
                  <a:srgbClr val="000000"/>
                </a:solidFill>
                <a:ea typeface="ＭＳ Ｐゴシック" charset="-128"/>
                <a:cs typeface="ＭＳ Ｐゴシック" charset="-128"/>
              </a:rPr>
              <a:t>Copyright © 2008 American Chemical Society</a:t>
            </a:r>
          </a:p>
        </p:txBody>
      </p:sp>
      <p:sp>
        <p:nvSpPr>
          <p:cNvPr id="70662" name="Line 5"/>
          <p:cNvSpPr>
            <a:spLocks noChangeShapeType="1"/>
          </p:cNvSpPr>
          <p:nvPr/>
        </p:nvSpPr>
        <p:spPr bwMode="auto">
          <a:xfrm>
            <a:off x="457200" y="6170613"/>
            <a:ext cx="8382000" cy="1587"/>
          </a:xfrm>
          <a:prstGeom prst="line">
            <a:avLst/>
          </a:prstGeom>
          <a:noFill/>
          <a:ln w="3240">
            <a:solidFill>
              <a:srgbClr val="000000"/>
            </a:solidFill>
            <a:miter lim="800000"/>
            <a:headEnd/>
            <a:tailEnd/>
          </a:ln>
        </p:spPr>
        <p:txBody>
          <a:bodyPr>
            <a:prstTxWarp prst="textNoShape">
              <a:avLst/>
            </a:prstTxWarp>
          </a:bodyPr>
          <a:lstStyle/>
          <a:p>
            <a:endParaRPr lang="en-US"/>
          </a:p>
        </p:txBody>
      </p:sp>
      <p:pic>
        <p:nvPicPr>
          <p:cNvPr id="70663" name="Picture 6"/>
          <p:cNvPicPr>
            <a:picLocks noChangeAspect="1" noChangeArrowheads="1"/>
          </p:cNvPicPr>
          <p:nvPr/>
        </p:nvPicPr>
        <p:blipFill>
          <a:blip r:embed="rId4"/>
          <a:srcRect/>
          <a:stretch>
            <a:fillRect/>
          </a:stretch>
        </p:blipFill>
        <p:spPr bwMode="auto">
          <a:xfrm>
            <a:off x="1295400" y="762000"/>
            <a:ext cx="6324600" cy="3810000"/>
          </a:xfrm>
          <a:prstGeom prst="rect">
            <a:avLst/>
          </a:prstGeom>
          <a:noFill/>
          <a:ln w="9525">
            <a:noFill/>
            <a:round/>
            <a:headEnd/>
            <a:tailEnd/>
          </a:ln>
        </p:spPr>
      </p:pic>
    </p:spTree>
  </p:cSld>
  <p:clrMapOvr>
    <a:masterClrMapping/>
  </p:clrMapOvr>
  <p:transition xmlns:p14="http://schemas.microsoft.com/office/powerpoint/2010/main">
    <p:wipe dir="r"/>
  </p:transition>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86600" y="152400"/>
            <a:ext cx="1870075" cy="3556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3074" name="AutoShape 2"/>
          <p:cNvSpPr>
            <a:spLocks noChangeArrowheads="1"/>
          </p:cNvSpPr>
          <p:nvPr/>
        </p:nvSpPr>
        <p:spPr bwMode="auto">
          <a:xfrm>
            <a:off x="609600" y="4648200"/>
            <a:ext cx="8077200" cy="452438"/>
          </a:xfrm>
          <a:custGeom>
            <a:avLst/>
            <a:gdLst/>
            <a:ahLst/>
            <a:cxnLst>
              <a:cxn ang="0">
                <a:pos x="r" y="vc"/>
              </a:cxn>
              <a:cxn ang="5400000">
                <a:pos x="hc" y="b"/>
              </a:cxn>
              <a:cxn ang="10800000">
                <a:pos x="l" y="vc"/>
              </a:cxn>
              <a:cxn ang="16200000">
                <a:pos x="hc" y="t"/>
              </a:cxn>
            </a:cxnLst>
            <a:rect l="0" t="0" r="r" b="b"/>
            <a:pathLst>
              <a:path w="21600" h="21600">
                <a:moveTo>
                  <a:pt x="0" y="0"/>
                </a:moveTo>
                <a:lnTo>
                  <a:pt x="0" y="21600"/>
                </a:lnTo>
                <a:lnTo>
                  <a:pt x="21600" y="21600"/>
                </a:lnTo>
                <a:lnTo>
                  <a:pt x="21600" y="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lstStyle/>
          <a:p>
            <a:pPr>
              <a:tabLst>
                <a:tab pos="723900" algn="l"/>
                <a:tab pos="1447800" algn="l"/>
                <a:tab pos="2171700" algn="l"/>
                <a:tab pos="2895600" algn="l"/>
                <a:tab pos="3619500" algn="l"/>
                <a:tab pos="4343400" algn="l"/>
                <a:tab pos="5067300" algn="l"/>
                <a:tab pos="5791200" algn="l"/>
                <a:tab pos="6515100" algn="l"/>
                <a:tab pos="7239000" algn="l"/>
                <a:tab pos="7962900" algn="l"/>
              </a:tabLst>
              <a:defRPr/>
            </a:pPr>
            <a:r>
              <a:rPr lang="en-GB" sz="1100">
                <a:solidFill>
                  <a:srgbClr val="000000"/>
                </a:solidFill>
              </a:rPr>
              <a:t>TEM image with intensity profile and corresponding FFT pitch calculation of λ-DNA fibers. (a) DNA fiber TEM image. The inset shows higher magnification DNA fiber details; the red arrows point out the 2.7 nm pitch of A double helix. The scale bar corresponds to a length of 20 nm. In panel b, a white rectangle is superimposed, showing where the intensity profile was measured. The peaks in plot c correspond to the alternation of bright and dark bands in the original image (b): plot c displays a two-dimensional graph where the </a:t>
            </a:r>
            <a:r>
              <a:rPr lang="en-GB" sz="1100" i="1">
                <a:solidFill>
                  <a:srgbClr val="000000"/>
                </a:solidFill>
              </a:rPr>
              <a:t>Y</a:t>
            </a:r>
            <a:r>
              <a:rPr lang="en-GB" sz="1100">
                <a:solidFill>
                  <a:srgbClr val="000000"/>
                </a:solidFill>
              </a:rPr>
              <a:t>-axis reports the pixel intensity integrated along the height of the rectangle and the </a:t>
            </a:r>
            <a:r>
              <a:rPr lang="en-GB" sz="1100" i="1">
                <a:solidFill>
                  <a:srgbClr val="000000"/>
                </a:solidFill>
              </a:rPr>
              <a:t>X</a:t>
            </a:r>
            <a:r>
              <a:rPr lang="en-GB" sz="1100">
                <a:solidFill>
                  <a:srgbClr val="000000"/>
                </a:solidFill>
              </a:rPr>
              <a:t>-axis represents the distance measured on the rectangle. Plot d shows the FFT of the signal displayed in plot c: a well-defined maximum is observed at 0.37 ± 0.02 1/nm, corresponding to a frequency of 2.7 ± 0.2 nm.</a:t>
            </a:r>
          </a:p>
        </p:txBody>
      </p:sp>
      <p:sp>
        <p:nvSpPr>
          <p:cNvPr id="3075" name="AutoShape 3"/>
          <p:cNvSpPr>
            <a:spLocks noChangeArrowheads="1"/>
          </p:cNvSpPr>
          <p:nvPr/>
        </p:nvSpPr>
        <p:spPr bwMode="auto">
          <a:xfrm>
            <a:off x="533400" y="5867400"/>
            <a:ext cx="8382000" cy="990600"/>
          </a:xfrm>
          <a:custGeom>
            <a:avLst/>
            <a:gdLst/>
            <a:ahLst/>
            <a:cxnLst>
              <a:cxn ang="0">
                <a:pos x="r" y="vc"/>
              </a:cxn>
              <a:cxn ang="5400000">
                <a:pos x="hc" y="b"/>
              </a:cxn>
              <a:cxn ang="10800000">
                <a:pos x="l" y="vc"/>
              </a:cxn>
              <a:cxn ang="16200000">
                <a:pos x="hc" y="t"/>
              </a:cxn>
            </a:cxnLst>
            <a:rect l="0" t="0" r="r" b="b"/>
            <a:pathLst>
              <a:path w="21600" h="21600">
                <a:moveTo>
                  <a:pt x="0" y="0"/>
                </a:moveTo>
                <a:lnTo>
                  <a:pt x="0" y="21600"/>
                </a:lnTo>
                <a:lnTo>
                  <a:pt x="21600" y="21600"/>
                </a:lnTo>
                <a:lnTo>
                  <a:pt x="21600" y="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nchor="b"/>
          <a:lstStyle/>
          <a:p>
            <a:pPr>
              <a:tabLst>
                <a:tab pos="723900" algn="l"/>
                <a:tab pos="1447800" algn="l"/>
                <a:tab pos="2171700" algn="l"/>
                <a:tab pos="2895600" algn="l"/>
                <a:tab pos="3619500" algn="l"/>
                <a:tab pos="4343400" algn="l"/>
                <a:tab pos="5067300" algn="l"/>
                <a:tab pos="5791200" algn="l"/>
                <a:tab pos="6515100" algn="l"/>
                <a:tab pos="7239000" algn="l"/>
                <a:tab pos="7962900" algn="l"/>
              </a:tabLst>
              <a:defRPr/>
            </a:pPr>
            <a:r>
              <a:rPr lang="en-GB" sz="1000">
                <a:solidFill>
                  <a:srgbClr val="000000"/>
                </a:solidFill>
              </a:rPr>
              <a:t>Published in: Francesco Gentile; Manola Moretti; Tania Limongi; Andrea Falqui; Giovanni Bertoni; Alice Scarpellini; Stefania Santoriello; Luca Maragliano; Remo Proietti Zaccaria; Enzo di Fabrizio; </a:t>
            </a:r>
            <a:r>
              <a:rPr lang="en-GB" sz="1000" i="1">
                <a:solidFill>
                  <a:srgbClr val="000000"/>
                </a:solidFill>
              </a:rPr>
              <a:t>Nano Lett.</a:t>
            </a:r>
            <a:r>
              <a:rPr lang="en-GB" sz="1000">
                <a:solidFill>
                  <a:srgbClr val="000000"/>
                </a:solidFill>
              </a:rPr>
              <a:t> </a:t>
            </a:r>
            <a:r>
              <a:rPr lang="en-GB" sz="1000" b="1">
                <a:solidFill>
                  <a:srgbClr val="000000"/>
                </a:solidFill>
              </a:rPr>
              <a:t> 2012, </a:t>
            </a:r>
            <a:r>
              <a:rPr lang="en-GB" sz="1000">
                <a:solidFill>
                  <a:srgbClr val="000000"/>
                </a:solidFill>
              </a:rPr>
              <a:t>12, 6453-6458.</a:t>
            </a:r>
          </a:p>
          <a:p>
            <a:pPr>
              <a:tabLst>
                <a:tab pos="723900" algn="l"/>
                <a:tab pos="1447800" algn="l"/>
                <a:tab pos="2171700" algn="l"/>
                <a:tab pos="2895600" algn="l"/>
                <a:tab pos="3619500" algn="l"/>
                <a:tab pos="4343400" algn="l"/>
                <a:tab pos="5067300" algn="l"/>
                <a:tab pos="5791200" algn="l"/>
                <a:tab pos="6515100" algn="l"/>
                <a:tab pos="7239000" algn="l"/>
                <a:tab pos="7962900" algn="l"/>
              </a:tabLst>
              <a:defRPr/>
            </a:pPr>
            <a:r>
              <a:rPr lang="en-GB" sz="1000">
                <a:solidFill>
                  <a:srgbClr val="000000"/>
                </a:solidFill>
              </a:rPr>
              <a:t>DOI: 10.1021/nl3039162</a:t>
            </a:r>
          </a:p>
          <a:p>
            <a:pPr>
              <a:tabLst>
                <a:tab pos="723900" algn="l"/>
                <a:tab pos="1447800" algn="l"/>
                <a:tab pos="2171700" algn="l"/>
                <a:tab pos="2895600" algn="l"/>
                <a:tab pos="3619500" algn="l"/>
                <a:tab pos="4343400" algn="l"/>
                <a:tab pos="5067300" algn="l"/>
                <a:tab pos="5791200" algn="l"/>
                <a:tab pos="6515100" algn="l"/>
                <a:tab pos="7239000" algn="l"/>
                <a:tab pos="7962900" algn="l"/>
              </a:tabLst>
              <a:defRPr/>
            </a:pPr>
            <a:r>
              <a:rPr lang="en-GB" sz="1000">
                <a:solidFill>
                  <a:srgbClr val="000000"/>
                </a:solidFill>
              </a:rPr>
              <a:t>Copyright © 2012 American Chemical Society</a:t>
            </a:r>
          </a:p>
        </p:txBody>
      </p:sp>
      <p:sp>
        <p:nvSpPr>
          <p:cNvPr id="3076" name="Line 4"/>
          <p:cNvSpPr>
            <a:spLocks noChangeShapeType="1"/>
          </p:cNvSpPr>
          <p:nvPr/>
        </p:nvSpPr>
        <p:spPr bwMode="auto">
          <a:xfrm>
            <a:off x="457200" y="6170613"/>
            <a:ext cx="8382000" cy="1587"/>
          </a:xfrm>
          <a:prstGeom prst="line">
            <a:avLst/>
          </a:prstGeom>
          <a:noFill/>
          <a:ln w="324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pic>
        <p:nvPicPr>
          <p:cNvPr id="307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22400" y="1144588"/>
            <a:ext cx="6350000" cy="30432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72358437"/>
      </p:ext>
    </p:extLst>
  </p:cSld>
  <p:clrMapOvr>
    <a:masterClrMapping/>
  </p:clrMapOvr>
  <p:transition xmlns:p14="http://schemas.microsoft.com/office/powerpoint/2010/main">
    <p:wipe dir="r"/>
  </p:transition>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Number Placeholder 5"/>
          <p:cNvSpPr>
            <a:spLocks noGrp="1"/>
          </p:cNvSpPr>
          <p:nvPr>
            <p:ph type="sldNum" sz="quarter" idx="12"/>
          </p:nvPr>
        </p:nvSpPr>
        <p:spPr>
          <a:noFill/>
        </p:spPr>
        <p:txBody>
          <a:bodyPr/>
          <a:lstStyle/>
          <a:p>
            <a:fld id="{A8E962EC-5026-B444-8ADD-E6B392F08ADF}" type="slidenum">
              <a:rPr lang="en-US"/>
              <a:pPr/>
              <a:t>40</a:t>
            </a:fld>
            <a:endParaRPr lang="en-US"/>
          </a:p>
        </p:txBody>
      </p:sp>
      <p:sp>
        <p:nvSpPr>
          <p:cNvPr id="72707" name="Rectangle 2"/>
          <p:cNvSpPr>
            <a:spLocks noGrp="1" noChangeArrowheads="1"/>
          </p:cNvSpPr>
          <p:nvPr>
            <p:ph type="title"/>
          </p:nvPr>
        </p:nvSpPr>
        <p:spPr/>
        <p:txBody>
          <a:bodyPr/>
          <a:lstStyle/>
          <a:p>
            <a:pPr eaLnBrk="1" hangingPunct="1"/>
            <a:r>
              <a:rPr lang="en-US" sz="4000">
                <a:solidFill>
                  <a:srgbClr val="CC3300"/>
                </a:solidFill>
              </a:rPr>
              <a:t>Crick’s unpairing hypothesis (1971)</a:t>
            </a:r>
          </a:p>
        </p:txBody>
      </p:sp>
      <p:sp>
        <p:nvSpPr>
          <p:cNvPr id="72708" name="Rectangle 3"/>
          <p:cNvSpPr>
            <a:spLocks noGrp="1" noChangeArrowheads="1"/>
          </p:cNvSpPr>
          <p:nvPr>
            <p:ph type="body" idx="1"/>
          </p:nvPr>
        </p:nvSpPr>
        <p:spPr/>
        <p:txBody>
          <a:bodyPr/>
          <a:lstStyle/>
          <a:p>
            <a:pPr marL="0" indent="0" eaLnBrk="1" hangingPunct="1">
              <a:lnSpc>
                <a:spcPct val="90000"/>
              </a:lnSpc>
              <a:buFontTx/>
              <a:buNone/>
            </a:pPr>
            <a:r>
              <a:rPr lang="en-US" sz="2400" dirty="0"/>
              <a:t>Meiotic division is characterized by the union (or "conjugation" as the early cytologists called it) of your parental chromosomes. How parental duplex DNA molecules would be able to recognize each other?  </a:t>
            </a:r>
          </a:p>
          <a:p>
            <a:pPr marL="0" indent="0" eaLnBrk="1" hangingPunct="1">
              <a:lnSpc>
                <a:spcPct val="90000"/>
              </a:lnSpc>
              <a:buFontTx/>
              <a:buNone/>
            </a:pPr>
            <a:endParaRPr lang="en-US" sz="2400" dirty="0"/>
          </a:p>
          <a:p>
            <a:pPr marL="0" indent="0" eaLnBrk="1" hangingPunct="1">
              <a:lnSpc>
                <a:spcPct val="90000"/>
              </a:lnSpc>
              <a:buFontTx/>
              <a:buNone/>
            </a:pPr>
            <a:r>
              <a:rPr lang="en-US" sz="2400" dirty="0"/>
              <a:t>In helical duplex DNA the bases were </a:t>
            </a:r>
            <a:r>
              <a:rPr lang="en-US" sz="2400" b="1" i="1" dirty="0"/>
              <a:t>inward-looking</a:t>
            </a:r>
            <a:r>
              <a:rPr lang="en-US" sz="2400" dirty="0"/>
              <a:t>. </a:t>
            </a:r>
            <a:r>
              <a:rPr lang="en-US" sz="2400" i="1" u="sng" dirty="0">
                <a:solidFill>
                  <a:srgbClr val="0070C0"/>
                </a:solidFill>
              </a:rPr>
              <a:t>How could inward-looking bases in one duplex look </a:t>
            </a:r>
            <a:r>
              <a:rPr lang="en-US" sz="2400" b="1" i="1" u="sng" dirty="0">
                <a:solidFill>
                  <a:srgbClr val="0070C0"/>
                </a:solidFill>
              </a:rPr>
              <a:t>outwards</a:t>
            </a:r>
            <a:r>
              <a:rPr lang="en-US" sz="2400" i="1" u="sng" dirty="0">
                <a:solidFill>
                  <a:srgbClr val="0070C0"/>
                </a:solidFill>
              </a:rPr>
              <a:t> to recognize homologous bases in another DNA duplex? </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Number Placeholder 5"/>
          <p:cNvSpPr>
            <a:spLocks noGrp="1"/>
          </p:cNvSpPr>
          <p:nvPr>
            <p:ph type="sldNum" sz="quarter" idx="12"/>
          </p:nvPr>
        </p:nvSpPr>
        <p:spPr>
          <a:noFill/>
        </p:spPr>
        <p:txBody>
          <a:bodyPr/>
          <a:lstStyle/>
          <a:p>
            <a:fld id="{E03C7E67-B8C9-E84A-B39C-43657353EDD0}" type="slidenum">
              <a:rPr lang="en-US"/>
              <a:pPr/>
              <a:t>41</a:t>
            </a:fld>
            <a:endParaRPr lang="en-US"/>
          </a:p>
        </p:txBody>
      </p:sp>
      <p:sp>
        <p:nvSpPr>
          <p:cNvPr id="74755" name="Rectangle 2"/>
          <p:cNvSpPr>
            <a:spLocks noGrp="1" noChangeArrowheads="1"/>
          </p:cNvSpPr>
          <p:nvPr>
            <p:ph type="title"/>
          </p:nvPr>
        </p:nvSpPr>
        <p:spPr>
          <a:xfrm>
            <a:off x="457200" y="76200"/>
            <a:ext cx="4038600" cy="762000"/>
          </a:xfrm>
        </p:spPr>
        <p:txBody>
          <a:bodyPr/>
          <a:lstStyle/>
          <a:p>
            <a:pPr eaLnBrk="1" hangingPunct="1"/>
            <a:r>
              <a:rPr lang="en-US" dirty="0"/>
              <a:t>Kissing loops</a:t>
            </a:r>
          </a:p>
        </p:txBody>
      </p:sp>
      <p:sp>
        <p:nvSpPr>
          <p:cNvPr id="74756" name="Rectangle 3"/>
          <p:cNvSpPr>
            <a:spLocks noGrp="1" noChangeArrowheads="1"/>
          </p:cNvSpPr>
          <p:nvPr>
            <p:ph type="body" idx="1"/>
          </p:nvPr>
        </p:nvSpPr>
        <p:spPr>
          <a:xfrm>
            <a:off x="304800" y="5715000"/>
            <a:ext cx="7391400" cy="990600"/>
          </a:xfrm>
        </p:spPr>
        <p:txBody>
          <a:bodyPr/>
          <a:lstStyle/>
          <a:p>
            <a:pPr eaLnBrk="1" hangingPunct="1">
              <a:buNone/>
            </a:pPr>
            <a:r>
              <a:rPr lang="en-US" sz="1600" dirty="0" smtClean="0"/>
              <a:t>Homepage</a:t>
            </a:r>
            <a:r>
              <a:rPr lang="en-US" sz="1600" dirty="0"/>
              <a:t> of Dr. Donald </a:t>
            </a:r>
            <a:r>
              <a:rPr lang="en-US" sz="1600" dirty="0" err="1"/>
              <a:t>Forsdyke</a:t>
            </a:r>
            <a:r>
              <a:rPr lang="en-US" sz="1600" dirty="0" smtClean="0"/>
              <a:t> </a:t>
            </a:r>
            <a:r>
              <a:rPr lang="en-US" sz="1600" dirty="0" smtClean="0">
                <a:hlinkClick r:id="rId3"/>
              </a:rPr>
              <a:t>http://post.queensu.ca/~forsdyke/index.htm</a:t>
            </a:r>
            <a:r>
              <a:rPr lang="en-US" sz="1600" dirty="0" smtClean="0"/>
              <a:t> </a:t>
            </a:r>
          </a:p>
          <a:p>
            <a:pPr eaLnBrk="1" hangingPunct="1">
              <a:buFontTx/>
              <a:buNone/>
            </a:pPr>
            <a:r>
              <a:rPr lang="en-US" sz="1600" dirty="0" smtClean="0">
                <a:hlinkClick r:id="rId4"/>
              </a:rPr>
              <a:t>http</a:t>
            </a:r>
            <a:r>
              <a:rPr lang="en-US" sz="1600" dirty="0">
                <a:hlinkClick r:id="rId4"/>
              </a:rPr>
              <a:t>://post.queensu.ca/~forsdyke/homepage.htm#Homepage</a:t>
            </a:r>
            <a:r>
              <a:rPr lang="en-US" sz="1600" dirty="0"/>
              <a:t> </a:t>
            </a:r>
            <a:endParaRPr lang="en-US" sz="1600" dirty="0" smtClean="0"/>
          </a:p>
          <a:p>
            <a:pPr eaLnBrk="1" hangingPunct="1">
              <a:buFontTx/>
              <a:buNone/>
            </a:pPr>
            <a:r>
              <a:rPr lang="en-US" sz="1600" dirty="0" smtClean="0"/>
              <a:t>“</a:t>
            </a:r>
            <a:r>
              <a:rPr lang="en-US" sz="1600" dirty="0"/>
              <a:t>Molecular sex” </a:t>
            </a:r>
            <a:r>
              <a:rPr lang="en-US" sz="1600" dirty="0" smtClean="0"/>
              <a:t>paper </a:t>
            </a:r>
            <a:r>
              <a:rPr lang="en-US" sz="1600" dirty="0" smtClean="0">
                <a:hlinkClick r:id="rId5"/>
              </a:rPr>
              <a:t>http</a:t>
            </a:r>
            <a:r>
              <a:rPr lang="en-US" sz="1600" dirty="0">
                <a:hlinkClick r:id="rId5"/>
              </a:rPr>
              <a:t>://post.queensu.ca/~forsdyke/speciat4.htm</a:t>
            </a:r>
            <a:r>
              <a:rPr lang="en-US" sz="1600" dirty="0"/>
              <a:t> </a:t>
            </a:r>
          </a:p>
        </p:txBody>
      </p:sp>
      <p:pic>
        <p:nvPicPr>
          <p:cNvPr id="5" name="Picture 4" descr="Screen shot 2011-01-02 at 5.10.56 PM.png"/>
          <p:cNvPicPr>
            <a:picLocks noChangeAspect="1"/>
          </p:cNvPicPr>
          <p:nvPr/>
        </p:nvPicPr>
        <p:blipFill>
          <a:blip r:embed="rId6"/>
          <a:stretch>
            <a:fillRect/>
          </a:stretch>
        </p:blipFill>
        <p:spPr>
          <a:xfrm>
            <a:off x="4343400" y="76201"/>
            <a:ext cx="3810000" cy="5644444"/>
          </a:xfrm>
          <a:prstGeom prst="rect">
            <a:avLst/>
          </a:prstGeom>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Number Placeholder 5"/>
          <p:cNvSpPr>
            <a:spLocks noGrp="1"/>
          </p:cNvSpPr>
          <p:nvPr>
            <p:ph type="sldNum" sz="quarter" idx="12"/>
          </p:nvPr>
        </p:nvSpPr>
        <p:spPr>
          <a:noFill/>
        </p:spPr>
        <p:txBody>
          <a:bodyPr/>
          <a:lstStyle/>
          <a:p>
            <a:fld id="{894C847F-3E2F-3E48-AD3F-4B29B9D62266}" type="slidenum">
              <a:rPr lang="en-US"/>
              <a:pPr/>
              <a:t>42</a:t>
            </a:fld>
            <a:endParaRPr lang="en-US"/>
          </a:p>
        </p:txBody>
      </p:sp>
      <p:sp>
        <p:nvSpPr>
          <p:cNvPr id="78851" name="Rectangle 2"/>
          <p:cNvSpPr>
            <a:spLocks noGrp="1" noChangeArrowheads="1"/>
          </p:cNvSpPr>
          <p:nvPr>
            <p:ph type="title"/>
          </p:nvPr>
        </p:nvSpPr>
        <p:spPr/>
        <p:txBody>
          <a:bodyPr/>
          <a:lstStyle/>
          <a:p>
            <a:pPr eaLnBrk="1" hangingPunct="1"/>
            <a:r>
              <a:rPr lang="en-US">
                <a:solidFill>
                  <a:srgbClr val="CC3300"/>
                </a:solidFill>
              </a:rPr>
              <a:t>Conclusions</a:t>
            </a:r>
          </a:p>
        </p:txBody>
      </p:sp>
      <p:sp>
        <p:nvSpPr>
          <p:cNvPr id="78852" name="Rectangle 3"/>
          <p:cNvSpPr>
            <a:spLocks noGrp="1" noChangeArrowheads="1"/>
          </p:cNvSpPr>
          <p:nvPr>
            <p:ph type="body" idx="1"/>
          </p:nvPr>
        </p:nvSpPr>
        <p:spPr/>
        <p:txBody>
          <a:bodyPr/>
          <a:lstStyle/>
          <a:p>
            <a:pPr eaLnBrk="1" hangingPunct="1"/>
            <a:r>
              <a:rPr lang="en-US" dirty="0"/>
              <a:t>Nucleic acids are not just a simple set of instructions (texts)! They are dynamic and complex </a:t>
            </a:r>
            <a:r>
              <a:rPr lang="en-US" dirty="0" smtClean="0"/>
              <a:t>creatures.</a:t>
            </a:r>
          </a:p>
          <a:p>
            <a:pPr eaLnBrk="1" hangingPunct="1"/>
            <a:endParaRPr lang="en-US" dirty="0" smtClean="0"/>
          </a:p>
          <a:p>
            <a:pPr eaLnBrk="1" hangingPunct="1"/>
            <a:r>
              <a:rPr lang="en-US" dirty="0" smtClean="0"/>
              <a:t>We still do not know much about DNA and RNA!</a:t>
            </a:r>
          </a:p>
          <a:p>
            <a:pPr eaLnBrk="1" hangingPunct="1"/>
            <a:endParaRPr lang="en-US" dirty="0"/>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036638"/>
          </a:xfrm>
        </p:spPr>
        <p:txBody>
          <a:bodyPr/>
          <a:lstStyle/>
          <a:p>
            <a:r>
              <a:rPr lang="en-US" dirty="0" err="1" smtClean="0"/>
              <a:t>Andras</a:t>
            </a:r>
            <a:r>
              <a:rPr lang="en-US" dirty="0" smtClean="0"/>
              <a:t> </a:t>
            </a:r>
            <a:r>
              <a:rPr lang="en-US" dirty="0" err="1" smtClean="0"/>
              <a:t>Pellionisz</a:t>
            </a:r>
            <a:r>
              <a:rPr lang="en-US" dirty="0" smtClean="0"/>
              <a:t/>
            </a:r>
            <a:br>
              <a:rPr lang="en-US" dirty="0" smtClean="0"/>
            </a:br>
            <a:r>
              <a:rPr lang="en-US" sz="3200" dirty="0" smtClean="0"/>
              <a:t>The principle of recursive genome function</a:t>
            </a:r>
            <a:endParaRPr lang="en-US" sz="3200" dirty="0"/>
          </a:p>
        </p:txBody>
      </p:sp>
      <p:sp>
        <p:nvSpPr>
          <p:cNvPr id="4" name="Slide Number Placeholder 3"/>
          <p:cNvSpPr>
            <a:spLocks noGrp="1"/>
          </p:cNvSpPr>
          <p:nvPr>
            <p:ph type="sldNum" sz="quarter" idx="12"/>
          </p:nvPr>
        </p:nvSpPr>
        <p:spPr/>
        <p:txBody>
          <a:bodyPr/>
          <a:lstStyle/>
          <a:p>
            <a:pPr>
              <a:defRPr/>
            </a:pPr>
            <a:fld id="{589B425A-5C8D-0B43-B85D-9FFE55BECF1A}" type="slidenum">
              <a:rPr lang="en-US" smtClean="0"/>
              <a:pPr>
                <a:defRPr/>
              </a:pPr>
              <a:t>43</a:t>
            </a:fld>
            <a:endParaRPr lang="en-US"/>
          </a:p>
        </p:txBody>
      </p:sp>
      <p:pic>
        <p:nvPicPr>
          <p:cNvPr id="5" name="Picture 4" descr="principle_ofRecursive_Genome.jpg"/>
          <p:cNvPicPr>
            <a:picLocks noChangeAspect="1"/>
          </p:cNvPicPr>
          <p:nvPr/>
        </p:nvPicPr>
        <p:blipFill>
          <a:blip r:embed="rId2"/>
          <a:stretch>
            <a:fillRect/>
          </a:stretch>
        </p:blipFill>
        <p:spPr>
          <a:xfrm>
            <a:off x="2133600" y="1981200"/>
            <a:ext cx="5424904" cy="3841237"/>
          </a:xfrm>
          <a:prstGeom prst="rect">
            <a:avLst/>
          </a:prstGeom>
        </p:spPr>
      </p:pic>
      <p:sp>
        <p:nvSpPr>
          <p:cNvPr id="6" name="TextBox 5"/>
          <p:cNvSpPr txBox="1"/>
          <p:nvPr/>
        </p:nvSpPr>
        <p:spPr>
          <a:xfrm>
            <a:off x="3429000" y="6172200"/>
            <a:ext cx="4876800" cy="369332"/>
          </a:xfrm>
          <a:prstGeom prst="rect">
            <a:avLst/>
          </a:prstGeom>
          <a:noFill/>
        </p:spPr>
        <p:txBody>
          <a:bodyPr wrap="square" rtlCol="0">
            <a:spAutoFit/>
          </a:bodyPr>
          <a:lstStyle/>
          <a:p>
            <a:r>
              <a:rPr lang="en-US" dirty="0" smtClean="0"/>
              <a:t>Figure reference: http://</a:t>
            </a:r>
            <a:r>
              <a:rPr lang="en-US" dirty="0" err="1" smtClean="0"/>
              <a:t>www.junkdna.com</a:t>
            </a:r>
            <a:r>
              <a:rPr lang="en-US" dirty="0" smtClean="0"/>
              <a:t>/</a:t>
            </a:r>
            <a:endParaRPr lang="en-US" dirty="0"/>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Title 1"/>
          <p:cNvSpPr>
            <a:spLocks noGrp="1"/>
          </p:cNvSpPr>
          <p:nvPr>
            <p:ph type="title"/>
          </p:nvPr>
        </p:nvSpPr>
        <p:spPr>
          <a:xfrm>
            <a:off x="457200" y="0"/>
            <a:ext cx="8229600" cy="1143000"/>
          </a:xfrm>
        </p:spPr>
        <p:txBody>
          <a:bodyPr/>
          <a:lstStyle/>
          <a:p>
            <a:r>
              <a:rPr lang="en-US" dirty="0">
                <a:solidFill>
                  <a:srgbClr val="C00000"/>
                </a:solidFill>
              </a:rPr>
              <a:t>Assignment</a:t>
            </a:r>
            <a:r>
              <a:rPr lang="en-US" dirty="0" smtClean="0">
                <a:solidFill>
                  <a:srgbClr val="C00000"/>
                </a:solidFill>
              </a:rPr>
              <a:t> </a:t>
            </a:r>
            <a:endParaRPr lang="en-US" dirty="0">
              <a:solidFill>
                <a:srgbClr val="C00000"/>
              </a:solidFill>
            </a:endParaRPr>
          </a:p>
        </p:txBody>
      </p:sp>
      <p:sp>
        <p:nvSpPr>
          <p:cNvPr id="101379" name="Content Placeholder 2"/>
          <p:cNvSpPr>
            <a:spLocks noGrp="1"/>
          </p:cNvSpPr>
          <p:nvPr>
            <p:ph idx="1"/>
          </p:nvPr>
        </p:nvSpPr>
        <p:spPr>
          <a:xfrm>
            <a:off x="381000" y="2057400"/>
            <a:ext cx="8458200" cy="3200400"/>
          </a:xfrm>
        </p:spPr>
        <p:txBody>
          <a:bodyPr/>
          <a:lstStyle/>
          <a:p>
            <a:pPr>
              <a:buNone/>
            </a:pPr>
            <a:r>
              <a:rPr lang="en-US" sz="2400" dirty="0"/>
              <a:t>Watch video lecture.  Read/watch tutorials and learn how to work with </a:t>
            </a:r>
            <a:r>
              <a:rPr lang="en-US" sz="2400" dirty="0" err="1"/>
              <a:t>Jmol</a:t>
            </a:r>
            <a:r>
              <a:rPr lang="en-US" sz="2400" dirty="0"/>
              <a:t> viewer in PDB.  Open a subset of PDB, so-called, Nucleic Acids Database (NDB). Find a section inside NDB that lists all unusual DNA structures. View ten unusual conformations using </a:t>
            </a:r>
            <a:r>
              <a:rPr lang="en-US" sz="2400" dirty="0" err="1"/>
              <a:t>Jmol</a:t>
            </a:r>
            <a:r>
              <a:rPr lang="en-US" sz="2400" dirty="0"/>
              <a:t>.  Try to study the structures, which are missed in the lecture. Write a short report with your analysis and present pictures from the </a:t>
            </a:r>
            <a:r>
              <a:rPr lang="en-US" sz="2400" dirty="0" err="1"/>
              <a:t>Jmol</a:t>
            </a:r>
            <a:r>
              <a:rPr lang="en-US" sz="2400" dirty="0"/>
              <a:t>. </a:t>
            </a:r>
          </a:p>
          <a:p>
            <a:pPr>
              <a:buFontTx/>
              <a:buNone/>
            </a:pPr>
            <a:endParaRPr lang="en-US" sz="2400" dirty="0" smtClean="0"/>
          </a:p>
        </p:txBody>
      </p:sp>
      <p:sp>
        <p:nvSpPr>
          <p:cNvPr id="101380" name="Slide Number Placeholder 3"/>
          <p:cNvSpPr>
            <a:spLocks noGrp="1"/>
          </p:cNvSpPr>
          <p:nvPr>
            <p:ph type="sldNum" sz="quarter" idx="12"/>
          </p:nvPr>
        </p:nvSpPr>
        <p:spPr>
          <a:noFill/>
        </p:spPr>
        <p:txBody>
          <a:bodyPr/>
          <a:lstStyle/>
          <a:p>
            <a:fld id="{B3848904-6DAE-C14F-A338-3E2F23EA2DBE}" type="slidenum">
              <a:rPr lang="en-US"/>
              <a:pPr/>
              <a:t>44</a:t>
            </a:fld>
            <a:endParaRPr lang="en-US"/>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1"/>
          <p:cNvSpPr txBox="1">
            <a:spLocks noChangeArrowheads="1"/>
          </p:cNvSpPr>
          <p:nvPr/>
        </p:nvSpPr>
        <p:spPr bwMode="auto">
          <a:xfrm>
            <a:off x="325438" y="381000"/>
            <a:ext cx="8493125" cy="415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9pPr>
          </a:lstStyle>
          <a:p>
            <a:pPr algn="ctr">
              <a:defRPr/>
            </a:pPr>
            <a:r>
              <a:rPr lang="en-GB" sz="1500" b="1" smtClean="0">
                <a:latin typeface="Arial" charset="0"/>
              </a:rPr>
              <a:t>Electron microscopy of RdgC-DNA complexes. </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10463" y="6303963"/>
            <a:ext cx="1639887" cy="5048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67013" y="979488"/>
            <a:ext cx="3611562" cy="48926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3076" name="Text Box 4"/>
          <p:cNvSpPr txBox="1">
            <a:spLocks noChangeArrowheads="1"/>
          </p:cNvSpPr>
          <p:nvPr/>
        </p:nvSpPr>
        <p:spPr bwMode="auto">
          <a:xfrm>
            <a:off x="2767013" y="5972175"/>
            <a:ext cx="3919537" cy="231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9pPr>
          </a:lstStyle>
          <a:p>
            <a:pPr>
              <a:defRPr/>
            </a:pPr>
            <a:r>
              <a:rPr lang="en-GB" sz="1100" b="1" smtClean="0">
                <a:latin typeface="Arial" charset="0"/>
              </a:rPr>
              <a:t>Drees J C et al. J. Biol. Chem. 2006;281:4708-4717</a:t>
            </a:r>
          </a:p>
        </p:txBody>
      </p:sp>
      <p:sp>
        <p:nvSpPr>
          <p:cNvPr id="3077" name="Text Box 5"/>
          <p:cNvSpPr txBox="1">
            <a:spLocks noChangeArrowheads="1"/>
          </p:cNvSpPr>
          <p:nvPr/>
        </p:nvSpPr>
        <p:spPr bwMode="auto">
          <a:xfrm>
            <a:off x="98425" y="6613525"/>
            <a:ext cx="4930775" cy="3470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9pPr>
          </a:lstStyle>
          <a:p>
            <a:pPr>
              <a:defRPr/>
            </a:pPr>
            <a:r>
              <a:rPr lang="en-GB" sz="900" smtClean="0">
                <a:latin typeface="Arial" charset="0"/>
              </a:rPr>
              <a:t>©2006 by American Society for Biochemistry and Molecular Biology</a:t>
            </a:r>
          </a:p>
        </p:txBody>
      </p:sp>
    </p:spTree>
    <p:extLst>
      <p:ext uri="{BB962C8B-B14F-4D97-AF65-F5344CB8AC3E}">
        <p14:creationId xmlns:p14="http://schemas.microsoft.com/office/powerpoint/2010/main" val="2909597773"/>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Number Placeholder 5"/>
          <p:cNvSpPr>
            <a:spLocks noGrp="1"/>
          </p:cNvSpPr>
          <p:nvPr>
            <p:ph type="sldNum" sz="quarter" idx="12"/>
          </p:nvPr>
        </p:nvSpPr>
        <p:spPr>
          <a:noFill/>
        </p:spPr>
        <p:txBody>
          <a:bodyPr/>
          <a:lstStyle/>
          <a:p>
            <a:fld id="{8FA9176A-2308-B746-93ED-CB9A35D0EBB2}" type="slidenum">
              <a:rPr lang="en-US"/>
              <a:pPr/>
              <a:t>6</a:t>
            </a:fld>
            <a:endParaRPr lang="en-US"/>
          </a:p>
        </p:txBody>
      </p:sp>
      <p:sp>
        <p:nvSpPr>
          <p:cNvPr id="54275" name="Rectangle 2"/>
          <p:cNvSpPr>
            <a:spLocks noGrp="1" noChangeArrowheads="1"/>
          </p:cNvSpPr>
          <p:nvPr>
            <p:ph type="ctrTitle"/>
          </p:nvPr>
        </p:nvSpPr>
        <p:spPr>
          <a:xfrm>
            <a:off x="304800" y="304800"/>
            <a:ext cx="7772400" cy="838200"/>
          </a:xfrm>
        </p:spPr>
        <p:txBody>
          <a:bodyPr/>
          <a:lstStyle/>
          <a:p>
            <a:pPr eaLnBrk="1" hangingPunct="1"/>
            <a:r>
              <a:rPr lang="en-US" sz="2400"/>
              <a:t>Electron microscopy of nucleic acids</a:t>
            </a:r>
            <a:br>
              <a:rPr lang="en-US" sz="2400"/>
            </a:br>
            <a:r>
              <a:rPr lang="en-US" sz="2400">
                <a:hlinkClick r:id="rId3"/>
              </a:rPr>
              <a:t>http://www.cytochemistry.net/Cell-biology/nucleus3.htm</a:t>
            </a:r>
            <a:r>
              <a:rPr lang="en-US" sz="2400"/>
              <a:t> </a:t>
            </a:r>
          </a:p>
        </p:txBody>
      </p:sp>
      <p:pic>
        <p:nvPicPr>
          <p:cNvPr id="54276" name="Picture 3"/>
          <p:cNvPicPr>
            <a:picLocks noChangeAspect="1" noChangeArrowheads="1"/>
          </p:cNvPicPr>
          <p:nvPr/>
        </p:nvPicPr>
        <p:blipFill>
          <a:blip r:embed="rId4"/>
          <a:srcRect/>
          <a:stretch>
            <a:fillRect/>
          </a:stretch>
        </p:blipFill>
        <p:spPr bwMode="auto">
          <a:xfrm>
            <a:off x="838200" y="1600200"/>
            <a:ext cx="7391400" cy="4852988"/>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Number Placeholder 5"/>
          <p:cNvSpPr>
            <a:spLocks noGrp="1"/>
          </p:cNvSpPr>
          <p:nvPr>
            <p:ph type="sldNum" sz="quarter" idx="12"/>
          </p:nvPr>
        </p:nvSpPr>
        <p:spPr>
          <a:noFill/>
        </p:spPr>
        <p:txBody>
          <a:bodyPr/>
          <a:lstStyle/>
          <a:p>
            <a:fld id="{600F35A9-F82E-0247-BB65-014CAB9A561E}" type="slidenum">
              <a:rPr lang="en-US"/>
              <a:pPr/>
              <a:t>7</a:t>
            </a:fld>
            <a:endParaRPr lang="en-US"/>
          </a:p>
        </p:txBody>
      </p:sp>
      <p:sp>
        <p:nvSpPr>
          <p:cNvPr id="56323" name="Rectangle 2"/>
          <p:cNvSpPr>
            <a:spLocks noGrp="1" noChangeArrowheads="1"/>
          </p:cNvSpPr>
          <p:nvPr>
            <p:ph type="title"/>
          </p:nvPr>
        </p:nvSpPr>
        <p:spPr/>
        <p:txBody>
          <a:bodyPr/>
          <a:lstStyle/>
          <a:p>
            <a:pPr eaLnBrk="1" hangingPunct="1"/>
            <a:r>
              <a:rPr lang="en-US" sz="2400">
                <a:solidFill>
                  <a:srgbClr val="000000"/>
                </a:solidFill>
              </a:rPr>
              <a:t>Electron microscopic picture of potato spindle tuber viroid</a:t>
            </a:r>
            <a:r>
              <a:rPr lang="en-US" sz="2400"/>
              <a:t> </a:t>
            </a:r>
            <a:br>
              <a:rPr lang="en-US" sz="2400"/>
            </a:br>
            <a:r>
              <a:rPr lang="en-US" sz="2400">
                <a:hlinkClick r:id="rId3"/>
              </a:rPr>
              <a:t>http://www.biologie.uni-hamburg.de/bzf/mppg/agviroid.htm</a:t>
            </a:r>
            <a:r>
              <a:rPr lang="en-US" sz="2400"/>
              <a:t> </a:t>
            </a:r>
          </a:p>
        </p:txBody>
      </p:sp>
      <p:pic>
        <p:nvPicPr>
          <p:cNvPr id="56324" name="Picture 3"/>
          <p:cNvPicPr>
            <a:picLocks noChangeAspect="1" noChangeArrowheads="1"/>
          </p:cNvPicPr>
          <p:nvPr/>
        </p:nvPicPr>
        <p:blipFill>
          <a:blip r:embed="rId4"/>
          <a:srcRect/>
          <a:stretch>
            <a:fillRect/>
          </a:stretch>
        </p:blipFill>
        <p:spPr bwMode="auto">
          <a:xfrm>
            <a:off x="2209800" y="2133600"/>
            <a:ext cx="5181600" cy="3900488"/>
          </a:xfrm>
          <a:prstGeom prst="rect">
            <a:avLst/>
          </a:prstGeom>
          <a:noFill/>
          <a:ln w="9525">
            <a:noFill/>
            <a:miter lim="800000"/>
            <a:headEnd/>
            <a:tailEnd/>
          </a:ln>
        </p:spPr>
      </p:pic>
      <p:sp>
        <p:nvSpPr>
          <p:cNvPr id="56325" name="Text Box 4"/>
          <p:cNvSpPr txBox="1">
            <a:spLocks noChangeArrowheads="1"/>
          </p:cNvSpPr>
          <p:nvPr/>
        </p:nvSpPr>
        <p:spPr bwMode="auto">
          <a:xfrm>
            <a:off x="1812925" y="6208713"/>
            <a:ext cx="5949950" cy="366712"/>
          </a:xfrm>
          <a:prstGeom prst="rect">
            <a:avLst/>
          </a:prstGeom>
          <a:noFill/>
          <a:ln w="9525">
            <a:noFill/>
            <a:miter lim="800000"/>
            <a:headEnd/>
            <a:tailEnd/>
          </a:ln>
        </p:spPr>
        <p:txBody>
          <a:bodyPr wrap="none">
            <a:prstTxWarp prst="textNoShape">
              <a:avLst/>
            </a:prstTxWarp>
            <a:spAutoFit/>
          </a:bodyPr>
          <a:lstStyle/>
          <a:p>
            <a:r>
              <a:rPr lang="en-US">
                <a:ea typeface="Arial" charset="0"/>
                <a:cs typeface="Arial" charset="0"/>
              </a:rPr>
              <a:t>http://www.biologie.uni-hamburg.de/bzf/mppg/agviro2.jpg</a:t>
            </a:r>
          </a:p>
        </p:txBody>
      </p:sp>
    </p:spTree>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Number Placeholder 5"/>
          <p:cNvSpPr>
            <a:spLocks noGrp="1"/>
          </p:cNvSpPr>
          <p:nvPr>
            <p:ph type="sldNum" sz="quarter" idx="12"/>
          </p:nvPr>
        </p:nvSpPr>
        <p:spPr>
          <a:noFill/>
        </p:spPr>
        <p:txBody>
          <a:bodyPr/>
          <a:lstStyle/>
          <a:p>
            <a:fld id="{99167317-E58E-A649-8CB4-47A31E7A4317}" type="slidenum">
              <a:rPr lang="en-US"/>
              <a:pPr/>
              <a:t>8</a:t>
            </a:fld>
            <a:endParaRPr lang="en-US"/>
          </a:p>
        </p:txBody>
      </p:sp>
      <p:sp>
        <p:nvSpPr>
          <p:cNvPr id="58371" name="Rectangle 2"/>
          <p:cNvSpPr>
            <a:spLocks noGrp="1" noChangeArrowheads="1"/>
          </p:cNvSpPr>
          <p:nvPr>
            <p:ph type="title"/>
          </p:nvPr>
        </p:nvSpPr>
        <p:spPr/>
        <p:txBody>
          <a:bodyPr/>
          <a:lstStyle/>
          <a:p>
            <a:pPr eaLnBrk="1" hangingPunct="1"/>
            <a:r>
              <a:rPr lang="en-US" sz="2800"/>
              <a:t>X-ray analysis of nucleic acids</a:t>
            </a:r>
            <a:br>
              <a:rPr lang="en-US" sz="2800"/>
            </a:br>
            <a:r>
              <a:rPr lang="en-US" sz="2800">
                <a:hlinkClick r:id="rId3"/>
              </a:rPr>
              <a:t>http://ribonode.ucsc.edu/learn/RNAvirus.html</a:t>
            </a:r>
            <a:r>
              <a:rPr lang="en-US" sz="2800"/>
              <a:t> </a:t>
            </a:r>
          </a:p>
        </p:txBody>
      </p:sp>
      <p:pic>
        <p:nvPicPr>
          <p:cNvPr id="58372" name="Picture 3"/>
          <p:cNvPicPr>
            <a:picLocks noChangeAspect="1" noChangeArrowheads="1"/>
          </p:cNvPicPr>
          <p:nvPr/>
        </p:nvPicPr>
        <p:blipFill>
          <a:blip r:embed="rId4"/>
          <a:srcRect/>
          <a:stretch>
            <a:fillRect/>
          </a:stretch>
        </p:blipFill>
        <p:spPr bwMode="auto">
          <a:xfrm>
            <a:off x="457200" y="1447800"/>
            <a:ext cx="3494088" cy="3733800"/>
          </a:xfrm>
          <a:prstGeom prst="rect">
            <a:avLst/>
          </a:prstGeom>
          <a:noFill/>
          <a:ln w="9525">
            <a:noFill/>
            <a:miter lim="800000"/>
            <a:headEnd/>
            <a:tailEnd/>
          </a:ln>
        </p:spPr>
      </p:pic>
      <p:sp>
        <p:nvSpPr>
          <p:cNvPr id="58373" name="Text Box 4"/>
          <p:cNvSpPr txBox="1">
            <a:spLocks noChangeArrowheads="1"/>
          </p:cNvSpPr>
          <p:nvPr/>
        </p:nvSpPr>
        <p:spPr bwMode="auto">
          <a:xfrm>
            <a:off x="4267200" y="5410200"/>
            <a:ext cx="4692650" cy="915988"/>
          </a:xfrm>
          <a:prstGeom prst="rect">
            <a:avLst/>
          </a:prstGeom>
          <a:noFill/>
          <a:ln w="9525">
            <a:noFill/>
            <a:miter lim="800000"/>
            <a:headEnd/>
            <a:tailEnd/>
          </a:ln>
        </p:spPr>
        <p:txBody>
          <a:bodyPr wrap="none">
            <a:prstTxWarp prst="textNoShape">
              <a:avLst/>
            </a:prstTxWarp>
            <a:spAutoFit/>
          </a:bodyPr>
          <a:lstStyle/>
          <a:p>
            <a:r>
              <a:rPr lang="en-US">
                <a:ea typeface="Arial" charset="0"/>
                <a:cs typeface="Arial" charset="0"/>
              </a:rPr>
              <a:t>The diffraction pattern obtained from the </a:t>
            </a:r>
          </a:p>
          <a:p>
            <a:r>
              <a:rPr lang="en-US">
                <a:ea typeface="Arial" charset="0"/>
                <a:cs typeface="Arial" charset="0"/>
              </a:rPr>
              <a:t>B form of DNA obtained by Wilkins, Franklin </a:t>
            </a:r>
          </a:p>
          <a:p>
            <a:r>
              <a:rPr lang="en-US">
                <a:ea typeface="Arial" charset="0"/>
                <a:cs typeface="Arial" charset="0"/>
              </a:rPr>
              <a:t>and colleagues at King's College, London </a:t>
            </a:r>
          </a:p>
        </p:txBody>
      </p:sp>
      <p:pic>
        <p:nvPicPr>
          <p:cNvPr id="58374" name="Picture 5"/>
          <p:cNvPicPr>
            <a:picLocks noChangeAspect="1" noChangeArrowheads="1"/>
          </p:cNvPicPr>
          <p:nvPr/>
        </p:nvPicPr>
        <p:blipFill>
          <a:blip r:embed="rId5"/>
          <a:srcRect/>
          <a:stretch>
            <a:fillRect/>
          </a:stretch>
        </p:blipFill>
        <p:spPr bwMode="auto">
          <a:xfrm>
            <a:off x="4648200" y="1447800"/>
            <a:ext cx="3524250" cy="3538538"/>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371600"/>
            <a:ext cx="8229600" cy="1828800"/>
          </a:xfrm>
        </p:spPr>
        <p:style>
          <a:lnRef idx="1">
            <a:schemeClr val="accent4"/>
          </a:lnRef>
          <a:fillRef idx="2">
            <a:schemeClr val="accent4"/>
          </a:fillRef>
          <a:effectRef idx="1">
            <a:schemeClr val="accent4"/>
          </a:effectRef>
          <a:fontRef idx="minor">
            <a:schemeClr val="dk1"/>
          </a:fontRef>
        </p:style>
        <p:txBody>
          <a:bodyPr/>
          <a:lstStyle/>
          <a:p>
            <a:r>
              <a:rPr lang="en-US" dirty="0" smtClean="0"/>
              <a:t>PART 2</a:t>
            </a:r>
            <a:br>
              <a:rPr lang="en-US" dirty="0" smtClean="0"/>
            </a:br>
            <a:r>
              <a:rPr lang="en-US" dirty="0" smtClean="0"/>
              <a:t>DNA is a flexible and dynamic molecule</a:t>
            </a:r>
            <a:endParaRPr lang="en-US" dirty="0"/>
          </a:p>
        </p:txBody>
      </p:sp>
      <p:sp>
        <p:nvSpPr>
          <p:cNvPr id="4" name="Slide Number Placeholder 3"/>
          <p:cNvSpPr>
            <a:spLocks noGrp="1"/>
          </p:cNvSpPr>
          <p:nvPr>
            <p:ph type="sldNum" sz="quarter" idx="12"/>
          </p:nvPr>
        </p:nvSpPr>
        <p:spPr/>
        <p:txBody>
          <a:bodyPr/>
          <a:lstStyle/>
          <a:p>
            <a:pPr>
              <a:defRPr/>
            </a:pPr>
            <a:fld id="{589B425A-5C8D-0B43-B85D-9FFE55BECF1A}" type="slidenum">
              <a:rPr lang="en-US" smtClean="0"/>
              <a:pPr>
                <a:defRPr/>
              </a:pPr>
              <a:t>9</a:t>
            </a:fld>
            <a:endParaRPr lang="en-US"/>
          </a:p>
        </p:txBody>
      </p:sp>
    </p:spTree>
    <p:extLst>
      <p:ext uri="{BB962C8B-B14F-4D97-AF65-F5344CB8AC3E}">
        <p14:creationId xmlns:p14="http://schemas.microsoft.com/office/powerpoint/2010/main" val="364067690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Satellite Dish</Template>
  <TotalTime>6348</TotalTime>
  <Words>1881</Words>
  <Application>Microsoft Macintosh PowerPoint</Application>
  <PresentationFormat>On-screen Show (4:3)</PresentationFormat>
  <Paragraphs>180</Paragraphs>
  <Slides>44</Slides>
  <Notes>17</Notes>
  <HiddenSlides>0</HiddenSlides>
  <MMClips>4</MMClips>
  <ScaleCrop>false</ScaleCrop>
  <HeadingPairs>
    <vt:vector size="4" baseType="variant">
      <vt:variant>
        <vt:lpstr>Theme</vt:lpstr>
      </vt:variant>
      <vt:variant>
        <vt:i4>1</vt:i4>
      </vt:variant>
      <vt:variant>
        <vt:lpstr>Slide Titles</vt:lpstr>
      </vt:variant>
      <vt:variant>
        <vt:i4>44</vt:i4>
      </vt:variant>
    </vt:vector>
  </HeadingPairs>
  <TitlesOfParts>
    <vt:vector size="45" baseType="lpstr">
      <vt:lpstr>Default Design</vt:lpstr>
      <vt:lpstr>PowerPoint Presentation</vt:lpstr>
      <vt:lpstr>PART 1 Visualization of DNA</vt:lpstr>
      <vt:lpstr>PowerPoint Presentation</vt:lpstr>
      <vt:lpstr>PowerPoint Presentation</vt:lpstr>
      <vt:lpstr>PowerPoint Presentation</vt:lpstr>
      <vt:lpstr>Electron microscopy of nucleic acids http://www.cytochemistry.net/Cell-biology/nucleus3.htm </vt:lpstr>
      <vt:lpstr>Electron microscopic picture of potato spindle tuber viroid  http://www.biologie.uni-hamburg.de/bzf/mppg/agviroid.htm </vt:lpstr>
      <vt:lpstr>X-ray analysis of nucleic acids http://ribonode.ucsc.edu/learn/RNAvirus.html </vt:lpstr>
      <vt:lpstr>PART 2 DNA is a flexible and dynamic molecule</vt:lpstr>
      <vt:lpstr>Hemoglobin movement from Wikipedia http://en.wikipedia.org/wiki/Hemoglobin </vt:lpstr>
      <vt:lpstr>Hemoglobin movements Acknowledgement to  Janet Iwasa https://iwasa.hms.harvard.edu/project_pages/hemoglobin/hemoglobin.html </vt:lpstr>
      <vt:lpstr>Proteins and DNA are flexible moving molecules</vt:lpstr>
      <vt:lpstr>Novel DNA-world</vt:lpstr>
      <vt:lpstr>From the Abstract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DNA and RNA can move!</vt:lpstr>
      <vt:lpstr>PowerPoint Presentation</vt:lpstr>
      <vt:lpstr>Gerlich S, Eibenberger S, Tomandl M, Nimmrichter S, Hornberger K, Fagan PJ, Tüxen J, Mayor M, Arndt M.  Quantum interference of large organic molecules. Nat Commun. 2011;2:263.  </vt:lpstr>
      <vt:lpstr>Quantum coherent propagation of complex molecules through the frustule of the alga Amphipleura pellucida Michele Sclafani, Thomas Juffmann, Christian Knobloch and Markus Arndt</vt:lpstr>
      <vt:lpstr>PowerPoint Presentation</vt:lpstr>
      <vt:lpstr>MIT Technology review http://www.technologyreview.com/view/419590/quantum-entanglement-holds-dna-together-say-physicists/</vt:lpstr>
      <vt:lpstr>Nucleic acids might possess unknown and very strange properties described by quantum physics and we are only at the very beginning of this appreciation.</vt:lpstr>
      <vt:lpstr>Ribosome machinery</vt:lpstr>
      <vt:lpstr> We are unable to see the complex behavior of nucleic acids because of their ultra-small size</vt:lpstr>
      <vt:lpstr>Important properties of the wind-powered beach creatures</vt:lpstr>
      <vt:lpstr>'Telepathic' Genes Recognize Similarities In Each Other ScienceDaily (Jan. 26, 2008)  http://www.sciencedaily.com/releases/2008/01/080124103151.htm </vt:lpstr>
      <vt:lpstr>PowerPoint Presentation</vt:lpstr>
      <vt:lpstr>Crick’s unpairing hypothesis (1971)</vt:lpstr>
      <vt:lpstr>Kissing loops</vt:lpstr>
      <vt:lpstr>Conclusions</vt:lpstr>
      <vt:lpstr>Andras Pellionisz The principle of recursive genome function</vt:lpstr>
      <vt:lpstr>Assignment </vt:lpstr>
    </vt:vector>
  </TitlesOfParts>
  <Company>Medical College of Ohio</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 </dc:creator>
  <cp:lastModifiedBy>Alexei Fedorov</cp:lastModifiedBy>
  <cp:revision>184</cp:revision>
  <cp:lastPrinted>2010-12-27T18:18:52Z</cp:lastPrinted>
  <dcterms:created xsi:type="dcterms:W3CDTF">2011-01-03T15:44:12Z</dcterms:created>
  <dcterms:modified xsi:type="dcterms:W3CDTF">2017-03-14T21:16:23Z</dcterms:modified>
</cp:coreProperties>
</file>