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0" r:id="rId2"/>
    <p:sldId id="274" r:id="rId3"/>
    <p:sldId id="276" r:id="rId4"/>
    <p:sldId id="281" r:id="rId5"/>
    <p:sldId id="257" r:id="rId6"/>
    <p:sldId id="267" r:id="rId7"/>
    <p:sldId id="284" r:id="rId8"/>
    <p:sldId id="269" r:id="rId9"/>
    <p:sldId id="268" r:id="rId10"/>
    <p:sldId id="282" r:id="rId11"/>
    <p:sldId id="260" r:id="rId12"/>
    <p:sldId id="258" r:id="rId13"/>
    <p:sldId id="262" r:id="rId14"/>
    <p:sldId id="283" r:id="rId15"/>
    <p:sldId id="261" r:id="rId16"/>
    <p:sldId id="264" r:id="rId17"/>
    <p:sldId id="266" r:id="rId18"/>
    <p:sldId id="265" r:id="rId19"/>
    <p:sldId id="270" r:id="rId20"/>
    <p:sldId id="271" r:id="rId21"/>
    <p:sldId id="272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73" d="100"/>
          <a:sy n="173" d="100"/>
        </p:scale>
        <p:origin x="-3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FDBA-88C5-E743-8621-AB95228286BC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5161-77B1-A043-BD6D-2755C3707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217C-E4E9-1645-BAF5-17730007DBA5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42790-AA6F-144D-91C2-4ACDDAC6D6D7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77BB0-E753-E84B-A365-37FE70C3B421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3483-30D7-C14E-ADC2-403DF614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CF64-C153-A044-9417-87752A99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34BB-1CF3-CE45-B022-4BB7F5DBF0C3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focus/rnai/animations/animation/animation.htm" TargetMode="External"/><Relationship Id="rId4" Type="http://schemas.openxmlformats.org/officeDocument/2006/relationships/hyperlink" Target="http://www.youtube.com/watch?v=_-9pROnSD-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naiweb.com/RNAi/RNAi_Web_Resources/RNAi_Animations___Imag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rna.sanger.ac.uk/sequences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E7o_bRekk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ssachusetts.edu/mello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-quantification.de/micro-rna.html" TargetMode="External"/><Relationship Id="rId4" Type="http://schemas.openxmlformats.org/officeDocument/2006/relationships/hyperlink" Target="http://www.proteopedia.org/wiki/index.php/RNA_Interference" TargetMode="External"/><Relationship Id="rId5" Type="http://schemas.openxmlformats.org/officeDocument/2006/relationships/hyperlink" Target="http://www.proteopedia.org/wiki/index.php/2f8s" TargetMode="External"/><Relationship Id="rId6" Type="http://schemas.openxmlformats.org/officeDocument/2006/relationships/hyperlink" Target="http://www.hhmi.org/biointeractive/click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ANi7PRqalM&amp;feature=fvwre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ABPG: </a:t>
            </a:r>
            <a:r>
              <a:rPr lang="en-US" dirty="0" err="1" smtClean="0"/>
              <a:t>RNomics</a:t>
            </a:r>
            <a:r>
              <a:rPr lang="en-US" dirty="0" smtClean="0"/>
              <a:t>, lecture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208" y="1898477"/>
            <a:ext cx="4114800" cy="2884097"/>
          </a:xfrm>
        </p:spPr>
        <p:txBody>
          <a:bodyPr>
            <a:noAutofit/>
          </a:bodyPr>
          <a:lstStyle/>
          <a:p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microRNA</a:t>
            </a: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  <a:p>
            <a:r>
              <a:rPr lang="en-US" sz="5600" dirty="0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 </a:t>
            </a:r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siRNA</a:t>
            </a:r>
            <a:r>
              <a:rPr lang="en-US" sz="5600" dirty="0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 </a:t>
            </a:r>
          </a:p>
          <a:p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piwiRNA</a:t>
            </a: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Web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1" y="1905048"/>
            <a:ext cx="8488797" cy="288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http://www.rnaiweb.com/RNAi/RNAi_Web_Resources/RNAi_Animations___Images/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http://www.nature.com/focus/rnai/animations/animation/animation.htm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http://www.youtube.com/watch?v=_-9pROnSD-A</a:t>
            </a:r>
            <a:r>
              <a:rPr lang="en-US" sz="1800" dirty="0" smtClean="0"/>
              <a:t> (</a:t>
            </a:r>
            <a:r>
              <a:rPr lang="en-US" sz="1800" dirty="0" err="1" smtClean="0"/>
              <a:t>miRNA</a:t>
            </a:r>
            <a:r>
              <a:rPr lang="en-US" sz="1800" dirty="0" smtClean="0"/>
              <a:t>)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microRNA and introns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400"/>
            <a:ext cx="8610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miRBase: </a:t>
            </a:r>
            <a:r>
              <a:rPr lang="en-US" sz="2800">
                <a:hlinkClick r:id="rId3"/>
              </a:rPr>
              <a:t>http://microrna.sanger.ac.uk/sequences/</a:t>
            </a:r>
            <a:r>
              <a:rPr lang="en-US" sz="2800"/>
              <a:t> 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pic>
        <p:nvPicPr>
          <p:cNvPr id="59396" name="Picture 4" descr="miRNAexa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752600"/>
            <a:ext cx="8610600" cy="31924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C87F2-A0B0-E14C-A63B-585B9B1FC963}" type="slidenum">
              <a:rPr lang="en-US"/>
              <a:pPr/>
              <a:t>12</a:t>
            </a:fld>
            <a:endParaRPr lang="en-US"/>
          </a:p>
        </p:txBody>
      </p:sp>
      <p:pic>
        <p:nvPicPr>
          <p:cNvPr id="57347" name="Picture 2" descr="nrg1379-f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6789738" cy="6858000"/>
          </a:xfrm>
          <a:noFill/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324600" y="304800"/>
            <a:ext cx="2660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 L and Hannon GJ</a:t>
            </a:r>
          </a:p>
          <a:p>
            <a:r>
              <a:rPr lang="en-US"/>
              <a:t>Nature Rev Genet</a:t>
            </a:r>
          </a:p>
          <a:p>
            <a:r>
              <a:rPr lang="en-US"/>
              <a:t>5:522-531, 2004</a:t>
            </a:r>
          </a:p>
          <a:p>
            <a:endParaRPr lang="en-US"/>
          </a:p>
          <a:p>
            <a:r>
              <a:rPr lang="en-US"/>
              <a:t>MicroRNAs: small RNAs</a:t>
            </a:r>
          </a:p>
          <a:p>
            <a:r>
              <a:rPr lang="en-US"/>
              <a:t>with a big role in gene</a:t>
            </a:r>
          </a:p>
          <a:p>
            <a:r>
              <a:rPr lang="en-US"/>
              <a:t>regulation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46E67-4F04-4146-BA53-FC8E8C1B42CE}" type="slidenum">
              <a:rPr lang="en-US"/>
              <a:pPr/>
              <a:t>13</a:t>
            </a:fld>
            <a:endParaRPr lang="en-US"/>
          </a:p>
        </p:txBody>
      </p:sp>
      <p:pic>
        <p:nvPicPr>
          <p:cNvPr id="63491" name="Picture 4" descr="nrg1379-f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352425"/>
            <a:ext cx="7086600" cy="6307138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CC3300"/>
                </a:solidFill>
              </a:rPr>
              <a:t>5 miRNAs within intronless Retrotransposon-like (RTL1) gene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8763000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Antisense location (perfect match with mRNA)</a:t>
            </a:r>
          </a:p>
          <a:p>
            <a:pPr>
              <a:lnSpc>
                <a:spcPct val="80000"/>
              </a:lnSpc>
            </a:pPr>
            <a:r>
              <a:rPr lang="en-US" sz="20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Unique case: the same sequence represents both CDS and miRNA</a:t>
            </a:r>
          </a:p>
          <a:p>
            <a:pPr>
              <a:lnSpc>
                <a:spcPct val="80000"/>
              </a:lnSpc>
            </a:pPr>
            <a:r>
              <a:rPr lang="en-US" sz="2000"/>
              <a:t>Likely function – imprinting</a:t>
            </a:r>
          </a:p>
          <a:p>
            <a:pPr>
              <a:lnSpc>
                <a:spcPct val="80000"/>
              </a:lnSpc>
            </a:pPr>
            <a:r>
              <a:rPr lang="en-US" sz="2000"/>
              <a:t>Uncommon case – miRNA works inside nucleus rather than cytoplasm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0509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76200" y="2060575"/>
            <a:ext cx="9359900" cy="1292225"/>
            <a:chOff x="-48" y="991"/>
            <a:chExt cx="5896" cy="814"/>
          </a:xfrm>
        </p:grpSpPr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368" cy="0"/>
            </a:xfrm>
            <a:prstGeom prst="line">
              <a:avLst/>
            </a:prstGeom>
            <a:noFill/>
            <a:ln w="127000">
              <a:solidFill>
                <a:srgbClr val="339966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 flipH="1">
              <a:off x="1008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H="1">
              <a:off x="4224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 flipH="1">
              <a:off x="1776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3456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 flipH="1">
              <a:off x="2448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-48" y="1632"/>
              <a:ext cx="5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-48" y="1200"/>
              <a:ext cx="5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5412" y="1440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(+)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5437" y="991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(-)</a:t>
              </a:r>
            </a:p>
          </p:txBody>
        </p:sp>
      </p:grp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678238" y="3154363"/>
            <a:ext cx="1198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9900"/>
                </a:solidFill>
              </a:rPr>
              <a:t>RTL1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44780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mir431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660650" y="1789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mir433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73380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mir127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2765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mir434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553200" y="18288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</a:rPr>
              <a:t>miRNA functioning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343400" cy="5257800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Individual </a:t>
            </a:r>
            <a:r>
              <a:rPr lang="en-US" sz="2400" dirty="0" err="1"/>
              <a:t>miRNA</a:t>
            </a:r>
            <a:r>
              <a:rPr lang="en-US" sz="2400" dirty="0"/>
              <a:t> suppresses the production of hundred of proteins. </a:t>
            </a:r>
          </a:p>
          <a:p>
            <a:pPr marL="0" indent="0" eaLnBrk="1" hangingPunct="1"/>
            <a:r>
              <a:rPr lang="en-US" sz="2400" dirty="0"/>
              <a:t>Reduction of protein level by </a:t>
            </a:r>
            <a:r>
              <a:rPr lang="en-US" sz="2400" dirty="0" err="1"/>
              <a:t>miRNA</a:t>
            </a:r>
            <a:r>
              <a:rPr lang="en-US" sz="2400" dirty="0"/>
              <a:t> is modest (1.5-2 fold).</a:t>
            </a:r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r>
              <a:rPr lang="en-US" sz="2000" i="1" dirty="0"/>
              <a:t>Nature 2008, Sept 04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Selbach</a:t>
            </a:r>
            <a:r>
              <a:rPr lang="en-US" sz="2000" dirty="0"/>
              <a:t> et al., pp. 58-63. 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Baek</a:t>
            </a:r>
            <a:r>
              <a:rPr lang="en-US" sz="2000" dirty="0"/>
              <a:t> et al., pp. 64-71. 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Mourelatos</a:t>
            </a:r>
            <a:r>
              <a:rPr lang="en-US" sz="2000" dirty="0"/>
              <a:t> pp. 44-45.</a:t>
            </a: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4225" y="1219200"/>
            <a:ext cx="4549775" cy="4876800"/>
          </a:xfrm>
          <a:noFill/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029200" y="6096000"/>
            <a:ext cx="37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SILAC mass spectrometry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8EE35-4CA1-B744-90B7-5813E98A0EFC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3300"/>
                </a:solidFill>
              </a:rPr>
              <a:t>Argonaute</a:t>
            </a:r>
            <a:r>
              <a:rPr lang="en-US" sz="4000" dirty="0">
                <a:solidFill>
                  <a:srgbClr val="CC3300"/>
                </a:solidFill>
              </a:rPr>
              <a:t> protein family</a:t>
            </a:r>
            <a:r>
              <a:rPr lang="en-US" sz="4000" dirty="0"/>
              <a:t> – </a:t>
            </a:r>
            <a:r>
              <a:rPr lang="en-US" sz="2400" dirty="0"/>
              <a:t>are the key players in gene-silencing pathways guided by small </a:t>
            </a:r>
            <a:r>
              <a:rPr lang="en-US" sz="2400" dirty="0" err="1"/>
              <a:t>RNAs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i="1" dirty="0"/>
              <a:t>Review:</a:t>
            </a:r>
            <a:r>
              <a:rPr lang="en-US" sz="2000" i="1" dirty="0" smtClean="0"/>
              <a:t> </a:t>
            </a:r>
            <a:r>
              <a:rPr lang="en-US" sz="2000" i="1" dirty="0"/>
              <a:t>H</a:t>
            </a:r>
            <a:r>
              <a:rPr lang="en-US" sz="2000" i="1" dirty="0" smtClean="0"/>
              <a:t>ock </a:t>
            </a:r>
            <a:r>
              <a:rPr lang="en-US" sz="2000" i="1" dirty="0"/>
              <a:t>and </a:t>
            </a:r>
            <a:r>
              <a:rPr lang="en-US" sz="2000" i="1" dirty="0" smtClean="0"/>
              <a:t>Meister, </a:t>
            </a:r>
            <a:r>
              <a:rPr lang="en-US" sz="2000" i="1" dirty="0"/>
              <a:t>Genome Biology, 2008 9:210</a:t>
            </a: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57350"/>
            <a:ext cx="6461125" cy="5200650"/>
          </a:xfrm>
          <a:noFill/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AEDC6-1CE6-D447-8052-CFAA5773542C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67586" name="Object 7"/>
          <p:cNvGraphicFramePr>
            <a:graphicFrameLocks noGrp="1" noChangeAspect="1"/>
          </p:cNvGraphicFramePr>
          <p:nvPr>
            <p:ph/>
          </p:nvPr>
        </p:nvGraphicFramePr>
        <p:xfrm>
          <a:off x="471488" y="393700"/>
          <a:ext cx="8201025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3" imgW="8229600" imgH="6019800" progId="Word.Document.8">
                  <p:embed/>
                </p:oleObj>
              </mc:Choice>
              <mc:Fallback>
                <p:oleObj name="Document" r:id="rId3" imgW="8229600" imgH="6019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393700"/>
                        <a:ext cx="8201025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139700" y="5334000"/>
            <a:ext cx="8801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Two subfamilies of Argonaute:  </a:t>
            </a:r>
            <a:r>
              <a:rPr lang="en-US" sz="3200" b="1">
                <a:solidFill>
                  <a:srgbClr val="0066FF"/>
                </a:solidFill>
              </a:rPr>
              <a:t>AGO</a:t>
            </a:r>
            <a:r>
              <a:rPr lang="en-US" sz="3200">
                <a:solidFill>
                  <a:srgbClr val="0066FF"/>
                </a:solidFill>
              </a:rPr>
              <a:t>  and  </a:t>
            </a:r>
            <a:r>
              <a:rPr lang="en-US" sz="3200" b="1">
                <a:solidFill>
                  <a:srgbClr val="0066FF"/>
                </a:solidFill>
              </a:rPr>
              <a:t>PIWI</a:t>
            </a:r>
          </a:p>
        </p:txBody>
      </p:sp>
    </p:spTree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AC30-C722-6148-82A6-1EC1CC35309F}" type="slidenum">
              <a:rPr lang="en-US"/>
              <a:pPr/>
              <a:t>18</a:t>
            </a:fld>
            <a:endParaRPr lang="en-US"/>
          </a:p>
        </p:txBody>
      </p:sp>
      <p:pic>
        <p:nvPicPr>
          <p:cNvPr id="6656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1450"/>
            <a:ext cx="8610600" cy="6686550"/>
          </a:xfrm>
          <a:noFill/>
        </p:spPr>
      </p:pic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Höck and Meister </a:t>
            </a:r>
            <a:r>
              <a:rPr lang="en-US" i="1"/>
              <a:t>Genome Biology</a:t>
            </a:r>
            <a:r>
              <a:rPr lang="en-US"/>
              <a:t> 2008 </a:t>
            </a:r>
            <a:r>
              <a:rPr lang="en-US" b="1"/>
              <a:t>9</a:t>
            </a:r>
            <a:r>
              <a:rPr lang="en-US"/>
              <a:t>:210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2D34C-EAAF-6B4F-A0A6-AF84B90BEEB2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3300"/>
                </a:solidFill>
              </a:rPr>
              <a:t>Functions of microRNAs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1289050"/>
            <a:ext cx="8610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Nakahara K and Carthew R.</a:t>
            </a:r>
            <a:r>
              <a:rPr lang="en-US" sz="2400"/>
              <a:t>  </a:t>
            </a:r>
          </a:p>
          <a:p>
            <a:pPr algn="ctr"/>
            <a:r>
              <a:rPr lang="en-US" sz="2400"/>
              <a:t>Curr Opin Cell Biol 16:127-133, 2004</a:t>
            </a:r>
          </a:p>
          <a:p>
            <a:pPr algn="ctr"/>
            <a:r>
              <a:rPr lang="en-US" sz="2400"/>
              <a:t>Expanding roles for miRNAs and siRNAs in cell regulation</a:t>
            </a:r>
          </a:p>
          <a:p>
            <a:endParaRPr lang="en-US" sz="2400"/>
          </a:p>
          <a:p>
            <a:r>
              <a:rPr lang="en-US" sz="2400"/>
              <a:t>The role of small RNAs as key regulators of mRNA turnover and translation has been well established. Recent advances indicate that the small RNAs termed </a:t>
            </a:r>
            <a:r>
              <a:rPr lang="en-US" sz="2400">
                <a:solidFill>
                  <a:srgbClr val="CC3300"/>
                </a:solidFill>
              </a:rPr>
              <a:t>microRNAs play important roles in cell proliferation, apoptosis and differentiation</a:t>
            </a:r>
            <a:r>
              <a:rPr lang="en-US" sz="2400"/>
              <a:t>. Moreover, the microRNA mechanism is an efficient means to </a:t>
            </a:r>
            <a:r>
              <a:rPr lang="en-US" sz="2400">
                <a:solidFill>
                  <a:srgbClr val="CC3300"/>
                </a:solidFill>
              </a:rPr>
              <a:t>regulate production of a diverse range of proteins</a:t>
            </a:r>
            <a:r>
              <a:rPr lang="en-US" sz="2400"/>
              <a:t>. As new microRNAs and their mRNA targets rapidly emerge, it is becoming apparent that RNA-based regulation of mRNAs may rival ubiquitination as a mechanism to control protein levels.</a:t>
            </a:r>
          </a:p>
          <a:p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7E355-EBA5-9C42-94C4-AC2142EBC6C0}" type="slidenum">
              <a:rPr lang="en-US"/>
              <a:pPr/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92"/>
            <a:ext cx="8229600" cy="868363"/>
          </a:xfrm>
          <a:effectLst>
            <a:glow rad="228600">
              <a:schemeClr val="accent2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>
                <a:solidFill>
                  <a:srgbClr val="CC3300"/>
                </a:solidFill>
              </a:rPr>
              <a:t>Homework (part</a:t>
            </a:r>
            <a:r>
              <a:rPr lang="en-US" sz="3600" dirty="0" smtClean="0">
                <a:solidFill>
                  <a:srgbClr val="CC3300"/>
                </a:solidFill>
              </a:rPr>
              <a:t> 1, watching </a:t>
            </a:r>
            <a:r>
              <a:rPr lang="en-US" sz="3600" dirty="0">
                <a:solidFill>
                  <a:srgbClr val="CC3300"/>
                </a:solidFill>
              </a:rPr>
              <a:t>assignment)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94" y="4455336"/>
            <a:ext cx="8472649" cy="22097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www.massachusetts.edu/mello/index.html</a:t>
            </a:r>
            <a:endParaRPr lang="en-US" dirty="0"/>
          </a:p>
          <a:p>
            <a:pPr marL="0" indent="0"/>
            <a:r>
              <a:rPr lang="en-US" sz="1800" dirty="0">
                <a:hlinkClick r:id="rId3"/>
              </a:rPr>
              <a:t>https://www.youtube.com/watch?v=</a:t>
            </a:r>
            <a:r>
              <a:rPr lang="en-US" sz="1800" dirty="0" smtClean="0">
                <a:hlinkClick r:id="rId3"/>
              </a:rPr>
              <a:t>5ZE7o_bRekk</a:t>
            </a:r>
            <a:r>
              <a:rPr lang="en-US" sz="1800" dirty="0" smtClean="0"/>
              <a:t>  (Video for HW#1)</a:t>
            </a:r>
          </a:p>
          <a:p>
            <a:pPr marL="0" indent="0"/>
            <a:r>
              <a:rPr lang="en-US" sz="2200" dirty="0" smtClean="0">
                <a:solidFill>
                  <a:srgbClr val="FF0000"/>
                </a:solidFill>
              </a:rPr>
              <a:t>Write </a:t>
            </a:r>
            <a:r>
              <a:rPr lang="en-US" sz="2200" dirty="0">
                <a:solidFill>
                  <a:srgbClr val="FF0000"/>
                </a:solidFill>
              </a:rPr>
              <a:t>down all important and interesting facts on </a:t>
            </a:r>
            <a:r>
              <a:rPr lang="en-US" sz="2200" dirty="0" err="1">
                <a:solidFill>
                  <a:srgbClr val="FF0000"/>
                </a:solidFill>
              </a:rPr>
              <a:t>RNAi</a:t>
            </a:r>
            <a:r>
              <a:rPr lang="en-US" sz="2200" dirty="0">
                <a:solidFill>
                  <a:srgbClr val="FF0000"/>
                </a:solidFill>
              </a:rPr>
              <a:t> from the movie </a:t>
            </a:r>
          </a:p>
          <a:p>
            <a:pPr marL="0" indent="0" eaLnBrk="1" hangingPunct="1"/>
            <a:r>
              <a:rPr lang="en-US" sz="2200" dirty="0">
                <a:solidFill>
                  <a:srgbClr val="0066FF"/>
                </a:solidFill>
              </a:rPr>
              <a:t>The content of this film will be in your final exam!</a:t>
            </a:r>
          </a:p>
        </p:txBody>
      </p:sp>
      <p:pic>
        <p:nvPicPr>
          <p:cNvPr id="5" name="Picture 4" descr="Screen shot 2011-04-04 at 12.47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146" y="1125840"/>
            <a:ext cx="3710848" cy="33294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FE86-C63A-044A-97D4-3C54848C4464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rgbClr val="CC3300"/>
                </a:solidFill>
              </a:rPr>
              <a:t>J. Hall 2004 Nature Rev. Genet 5:552-557.</a:t>
            </a:r>
            <a:br>
              <a:rPr lang="en-US" sz="2800">
                <a:solidFill>
                  <a:srgbClr val="CC3300"/>
                </a:solidFill>
              </a:rPr>
            </a:br>
            <a:r>
              <a:rPr lang="en-US" sz="2800">
                <a:solidFill>
                  <a:srgbClr val="CC3300"/>
                </a:solidFill>
              </a:rPr>
              <a:t>Unravelling the general properties of siRNAs: strength in numbers and lessons from the past.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“</a:t>
            </a:r>
            <a:r>
              <a:rPr lang="en-US" sz="2800" b="1">
                <a:solidFill>
                  <a:schemeClr val="accent2"/>
                </a:solidFill>
              </a:rPr>
              <a:t>RNAi represents one of the most powerful biological tools ever to be introduced</a:t>
            </a:r>
            <a:r>
              <a:rPr lang="en-US" sz="2800"/>
              <a:t>. It provides a simple, rapid, inexpensive, selective method of gene inhibition with high success rate. Gene-specific RNAi screens in cells or model organisms generate data that link a specific gene to a given biological process. Moreover, genome-wide screens that use a library of individual oligoribonucleotides to knock down each gene return massive amounts of biological information.”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D74470-DCC1-7844-80FD-15FC6E5D242E}" type="slidenum">
              <a:rPr lang="en-US"/>
              <a:pPr/>
              <a:t>21</a:t>
            </a:fld>
            <a:endParaRPr lang="en-US"/>
          </a:p>
        </p:txBody>
      </p:sp>
      <p:pic>
        <p:nvPicPr>
          <p:cNvPr id="73731" name="Picture 2" descr="nrm2479-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3829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41325" y="957263"/>
            <a:ext cx="4273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piRNA – 24-32 nts</a:t>
            </a:r>
          </a:p>
          <a:p>
            <a:endParaRPr lang="en-US" sz="3600"/>
          </a:p>
          <a:p>
            <a:r>
              <a:rPr lang="en-US" sz="2400"/>
              <a:t>Processed by PIWI argonaute</a:t>
            </a:r>
          </a:p>
          <a:p>
            <a:r>
              <a:rPr lang="en-US" sz="2400"/>
              <a:t>the expression of which is </a:t>
            </a:r>
          </a:p>
          <a:p>
            <a:r>
              <a:rPr lang="en-US" sz="2400"/>
              <a:t>restricted to the germ line.</a:t>
            </a:r>
          </a:p>
          <a:p>
            <a:endParaRPr lang="en-US" sz="2400"/>
          </a:p>
          <a:p>
            <a:r>
              <a:rPr lang="en-US" sz="2400"/>
              <a:t>piRNA facilitates silencing of </a:t>
            </a:r>
          </a:p>
          <a:p>
            <a:r>
              <a:rPr lang="en-US" sz="2400"/>
              <a:t>mobile genetic elements ??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800" dirty="0" smtClean="0"/>
              <a:t>Characteristics of </a:t>
            </a:r>
            <a:r>
              <a:rPr lang="en-US" sz="3800" dirty="0" err="1" smtClean="0"/>
              <a:t>piRNA</a:t>
            </a:r>
            <a:r>
              <a:rPr lang="en-US" sz="3800" dirty="0" smtClean="0"/>
              <a:t> from Wikipedia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162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have been identified in both vertebrates and invertebrates.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have no clear secondary structure motifs.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the length of a </a:t>
            </a:r>
            <a:r>
              <a:rPr lang="en-US" dirty="0" err="1" smtClean="0"/>
              <a:t>piRNA</a:t>
            </a:r>
            <a:r>
              <a:rPr lang="en-US" dirty="0" smtClean="0"/>
              <a:t> is, by definition, between 26 and 31 nucleotides, and the presence of a 5’ </a:t>
            </a:r>
            <a:r>
              <a:rPr lang="en-US" dirty="0" err="1" smtClean="0"/>
              <a:t>uridine</a:t>
            </a:r>
            <a:r>
              <a:rPr lang="en-US" dirty="0" smtClean="0"/>
              <a:t> is common to </a:t>
            </a:r>
            <a:r>
              <a:rPr lang="en-US" dirty="0" err="1" smtClean="0"/>
              <a:t>piRNAs</a:t>
            </a:r>
            <a:r>
              <a:rPr lang="en-US" dirty="0" smtClean="0"/>
              <a:t> in both vertebrates and invertebrates.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in </a:t>
            </a:r>
            <a:r>
              <a:rPr lang="en-US" i="1" dirty="0" err="1" smtClean="0"/>
              <a:t>Caenorhabditis</a:t>
            </a:r>
            <a:r>
              <a:rPr lang="en-US" i="1" dirty="0" smtClean="0"/>
              <a:t>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n-US" dirty="0" smtClean="0"/>
              <a:t>have a 5’ </a:t>
            </a:r>
            <a:r>
              <a:rPr lang="en-US" dirty="0" err="1" smtClean="0"/>
              <a:t>monophosphate</a:t>
            </a:r>
            <a:r>
              <a:rPr lang="en-US" dirty="0" smtClean="0"/>
              <a:t> and a 3’ modification that acts to block either the 2’ or 3’ oxygen, and this has also been confirmed to exist in </a:t>
            </a:r>
            <a:r>
              <a:rPr lang="en-US" i="1" dirty="0" smtClean="0"/>
              <a:t>Drosophila </a:t>
            </a:r>
            <a:r>
              <a:rPr lang="en-US" i="1" dirty="0" err="1" smtClean="0"/>
              <a:t>melanogaster</a:t>
            </a:r>
            <a:r>
              <a:rPr lang="en-US" dirty="0" smtClean="0"/>
              <a:t>, </a:t>
            </a:r>
            <a:r>
              <a:rPr lang="en-US" dirty="0" err="1" smtClean="0"/>
              <a:t>zebrafish</a:t>
            </a:r>
            <a:r>
              <a:rPr lang="en-US" dirty="0" smtClean="0"/>
              <a:t>, mice, and rats. This 3’ modification is likely to be a 2’-O-methylation, but the reason for this modification is not known.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many hundreds of thousands of different </a:t>
            </a:r>
            <a:r>
              <a:rPr lang="en-US" dirty="0" err="1" smtClean="0"/>
              <a:t>piRNA</a:t>
            </a:r>
            <a:r>
              <a:rPr lang="en-US" dirty="0" smtClean="0"/>
              <a:t> species found in mammals. Thus far, over 50,000 unique </a:t>
            </a:r>
            <a:r>
              <a:rPr lang="en-US" dirty="0" err="1" smtClean="0"/>
              <a:t>piRNA</a:t>
            </a:r>
            <a:r>
              <a:rPr lang="en-US" dirty="0" smtClean="0"/>
              <a:t> sequences have been discovered in mice and more than 13,000 in </a:t>
            </a:r>
            <a:r>
              <a:rPr lang="en-US" i="1" dirty="0" smtClean="0"/>
              <a:t>D. </a:t>
            </a:r>
            <a:r>
              <a:rPr lang="en-US" i="1" dirty="0" err="1" smtClean="0"/>
              <a:t>melanogaster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62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LOCATION: In mammals, </a:t>
            </a:r>
            <a:r>
              <a:rPr lang="en-US" dirty="0" err="1" smtClean="0"/>
              <a:t>piRNAs</a:t>
            </a:r>
            <a:r>
              <a:rPr lang="en-US" dirty="0" smtClean="0"/>
              <a:t> are found only within the testes, with an estimated one million copies per cell in </a:t>
            </a:r>
            <a:r>
              <a:rPr lang="en-US" dirty="0" err="1" smtClean="0"/>
              <a:t>spermatocytes</a:t>
            </a:r>
            <a:r>
              <a:rPr lang="en-US" dirty="0" smtClean="0"/>
              <a:t> and </a:t>
            </a:r>
            <a:r>
              <a:rPr lang="en-US" dirty="0" err="1" smtClean="0"/>
              <a:t>spermatids</a:t>
            </a:r>
            <a:r>
              <a:rPr lang="en-US" dirty="0" smtClean="0"/>
              <a:t>. In invertebrates, </a:t>
            </a:r>
            <a:r>
              <a:rPr lang="en-US" dirty="0" err="1" smtClean="0"/>
              <a:t>piRNAs</a:t>
            </a:r>
            <a:r>
              <a:rPr lang="en-US" dirty="0" smtClean="0"/>
              <a:t> have been detected in both the male and female </a:t>
            </a:r>
            <a:r>
              <a:rPr lang="en-US" dirty="0" err="1" smtClean="0"/>
              <a:t>germlines</a:t>
            </a:r>
            <a:r>
              <a:rPr lang="en-US" dirty="0" smtClean="0"/>
              <a:t>, but in no other cell types.</a:t>
            </a:r>
          </a:p>
          <a:p>
            <a:endParaRPr lang="en-US" dirty="0" smtClean="0"/>
          </a:p>
          <a:p>
            <a:r>
              <a:rPr lang="en-US" dirty="0" smtClean="0"/>
              <a:t>FUNCTION: Like other small </a:t>
            </a:r>
            <a:r>
              <a:rPr lang="en-US" dirty="0" err="1" smtClean="0"/>
              <a:t>RNAs</a:t>
            </a:r>
            <a:r>
              <a:rPr lang="en-US" dirty="0" smtClean="0"/>
              <a:t>, </a:t>
            </a:r>
            <a:r>
              <a:rPr lang="en-US" dirty="0" err="1" smtClean="0"/>
              <a:t>piRNAs</a:t>
            </a:r>
            <a:r>
              <a:rPr lang="en-US" dirty="0" smtClean="0"/>
              <a:t> are thought to be involved in gene silencing, specifically the silencing of </a:t>
            </a:r>
            <a:r>
              <a:rPr lang="en-US" dirty="0" err="1" smtClean="0"/>
              <a:t>transposons</a:t>
            </a:r>
            <a:r>
              <a:rPr lang="en-US" dirty="0" smtClean="0"/>
              <a:t>. The majority of </a:t>
            </a:r>
            <a:r>
              <a:rPr lang="en-US" dirty="0" err="1" smtClean="0"/>
              <a:t>piRNAs</a:t>
            </a:r>
            <a:r>
              <a:rPr lang="en-US" dirty="0" smtClean="0"/>
              <a:t> are antisense to </a:t>
            </a:r>
            <a:r>
              <a:rPr lang="en-US" dirty="0" err="1" smtClean="0"/>
              <a:t>transposon</a:t>
            </a:r>
            <a:r>
              <a:rPr lang="en-US" dirty="0" smtClean="0"/>
              <a:t> sequences, suggesting that </a:t>
            </a:r>
            <a:r>
              <a:rPr lang="en-US" dirty="0" err="1" smtClean="0"/>
              <a:t>transposons</a:t>
            </a:r>
            <a:r>
              <a:rPr lang="en-US" dirty="0" smtClean="0"/>
              <a:t> are the </a:t>
            </a:r>
            <a:r>
              <a:rPr lang="en-US" dirty="0" err="1" smtClean="0"/>
              <a:t>piRNA</a:t>
            </a:r>
            <a:r>
              <a:rPr lang="en-US" dirty="0" smtClean="0"/>
              <a:t> target. In mammals it appears that the activity of </a:t>
            </a:r>
            <a:r>
              <a:rPr lang="en-US" dirty="0" err="1" smtClean="0"/>
              <a:t>piRNAs</a:t>
            </a:r>
            <a:r>
              <a:rPr lang="en-US" dirty="0" smtClean="0"/>
              <a:t> in </a:t>
            </a:r>
            <a:r>
              <a:rPr lang="en-US" dirty="0" err="1" smtClean="0"/>
              <a:t>transposon</a:t>
            </a:r>
            <a:r>
              <a:rPr lang="en-US" dirty="0" smtClean="0"/>
              <a:t> silencing is most important during the development of the embryo, and in both C. </a:t>
            </a:r>
            <a:r>
              <a:rPr lang="en-US" dirty="0" err="1" smtClean="0"/>
              <a:t>elegans</a:t>
            </a:r>
            <a:r>
              <a:rPr lang="en-US" dirty="0" smtClean="0"/>
              <a:t> and humans, </a:t>
            </a:r>
            <a:r>
              <a:rPr lang="en-US" dirty="0" err="1" smtClean="0"/>
              <a:t>piRNAs</a:t>
            </a:r>
            <a:r>
              <a:rPr lang="en-US" dirty="0" smtClean="0"/>
              <a:t> are necessary for spermatogenesis.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800" dirty="0" smtClean="0"/>
              <a:t>Characteristics of </a:t>
            </a:r>
            <a:r>
              <a:rPr lang="en-US" sz="3800" dirty="0" err="1" smtClean="0"/>
              <a:t>piRNA</a:t>
            </a:r>
            <a:r>
              <a:rPr lang="en-US" sz="3800" dirty="0" smtClean="0"/>
              <a:t> from Wikipedia 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45" y="1931551"/>
            <a:ext cx="8706299" cy="2526893"/>
          </a:xfrm>
        </p:spPr>
        <p:txBody>
          <a:bodyPr/>
          <a:lstStyle/>
          <a:p>
            <a:r>
              <a:rPr lang="en-US" dirty="0" smtClean="0"/>
              <a:t>Assignment #1  (see 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slide #2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Assignment #2 </a:t>
            </a:r>
            <a:r>
              <a:rPr lang="en-US" dirty="0" smtClean="0"/>
              <a:t>(file </a:t>
            </a:r>
            <a:r>
              <a:rPr lang="en-US" dirty="0">
                <a:solidFill>
                  <a:srgbClr val="FF0000"/>
                </a:solidFill>
              </a:rPr>
              <a:t>L27_miRNA_HWpart2.docx</a:t>
            </a:r>
            <a:r>
              <a:rPr lang="en-US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Public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dirty="0" smtClean="0">
                <a:hlinkClick r:id="rId2"/>
              </a:rPr>
              <a:t> http://www.youtube.com/watch?v=oANi7PRqalM&amp;feature=fvwrel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Famous scientists who made groundbreaking discoveries on  </a:t>
            </a:r>
            <a:r>
              <a:rPr lang="en-US" sz="2200" dirty="0" err="1" smtClean="0"/>
              <a:t>RNAi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Victor </a:t>
            </a:r>
            <a:r>
              <a:rPr lang="en-US" sz="2200" dirty="0" err="1" smtClean="0"/>
              <a:t>Ambros</a:t>
            </a:r>
            <a:r>
              <a:rPr lang="en-US" sz="2200" dirty="0" smtClean="0"/>
              <a:t>, Gary </a:t>
            </a:r>
            <a:r>
              <a:rPr lang="en-US" sz="2200" dirty="0" err="1" smtClean="0"/>
              <a:t>Ruvkun</a:t>
            </a:r>
            <a:r>
              <a:rPr lang="en-US" sz="2200" dirty="0" smtClean="0"/>
              <a:t> and David </a:t>
            </a:r>
            <a:r>
              <a:rPr lang="en-US" sz="2200" dirty="0" err="1" smtClean="0"/>
              <a:t>Baulcombe</a:t>
            </a: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Great educational web-site for small </a:t>
            </a:r>
            <a:r>
              <a:rPr lang="en-US" dirty="0" err="1" smtClean="0"/>
              <a:t>ncRNAs</a:t>
            </a:r>
            <a:r>
              <a:rPr lang="en-US" dirty="0" smtClean="0"/>
              <a:t> </a:t>
            </a:r>
            <a:r>
              <a:rPr lang="en-US" sz="2400" dirty="0" smtClean="0">
                <a:hlinkClick r:id="rId3"/>
              </a:rPr>
              <a:t>http://www.gene-quantification.de/micro-rna.html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RNA interference in </a:t>
            </a:r>
            <a:r>
              <a:rPr lang="en-US" sz="2400" dirty="0" err="1" smtClean="0"/>
              <a:t>Proteopedia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300" dirty="0" smtClean="0">
                <a:hlinkClick r:id="rId4"/>
              </a:rPr>
              <a:t>http://www.proteopedia.org/wiki/index.php/RNA_Interference</a:t>
            </a:r>
            <a:r>
              <a:rPr lang="en-US" sz="2300" dirty="0" smtClean="0"/>
              <a:t> </a:t>
            </a:r>
            <a:r>
              <a:rPr lang="en-US" sz="2400" dirty="0" smtClean="0">
                <a:hlinkClick r:id="rId5"/>
              </a:rPr>
              <a:t>http://www.proteopedia.org/wiki/index.php/2f8s</a:t>
            </a:r>
            <a:r>
              <a:rPr lang="en-US" sz="2400" dirty="0" smtClean="0"/>
              <a:t> </a:t>
            </a:r>
            <a:r>
              <a:rPr lang="en-US" sz="23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HHMI </a:t>
            </a:r>
            <a:r>
              <a:rPr lang="en-US" sz="2400" dirty="0" err="1" smtClean="0"/>
              <a:t>Biointeractive</a:t>
            </a:r>
            <a:r>
              <a:rPr lang="en-US" sz="2400" dirty="0" smtClean="0"/>
              <a:t> resource </a:t>
            </a:r>
          </a:p>
          <a:p>
            <a:pPr>
              <a:buNone/>
            </a:pPr>
            <a:r>
              <a:rPr lang="en-US" sz="2400" dirty="0" smtClean="0">
                <a:hlinkClick r:id="rId6"/>
              </a:rPr>
              <a:t>	http://www.hhmi.org/biointeractive/click/index.html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3765" dirty="0" smtClean="0"/>
              <a:t>Wikipedia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NA-biogene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0" y="0"/>
            <a:ext cx="64693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77DB3-30E1-6646-9F49-1287962E4D8D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3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C3300"/>
                </a:solidFill>
              </a:rPr>
              <a:t>What is the difference between 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err="1" smtClean="0">
                <a:solidFill>
                  <a:srgbClr val="CC3300"/>
                </a:solidFill>
              </a:rPr>
              <a:t>miRNA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</a:t>
            </a:r>
            <a:r>
              <a:rPr lang="en-US" dirty="0" err="1">
                <a:solidFill>
                  <a:srgbClr val="CC3300"/>
                </a:solidFill>
              </a:rPr>
              <a:t>siRNA</a:t>
            </a:r>
            <a:r>
              <a:rPr lang="en-US" dirty="0" smtClean="0">
                <a:solidFill>
                  <a:srgbClr val="CC3300"/>
                </a:solidFill>
              </a:rPr>
              <a:t> ?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err="1"/>
              <a:t>siRNA</a:t>
            </a:r>
            <a:r>
              <a:rPr lang="en-US" dirty="0"/>
              <a:t> - small interfering RNA</a:t>
            </a:r>
          </a:p>
          <a:p>
            <a:pPr eaLnBrk="1" hangingPunct="1">
              <a:buFontTx/>
              <a:buNone/>
            </a:pPr>
            <a:r>
              <a:rPr lang="en-US" sz="4000" b="1" dirty="0" err="1"/>
              <a:t>miRNA</a:t>
            </a:r>
            <a:r>
              <a:rPr lang="en-US" dirty="0"/>
              <a:t> - </a:t>
            </a:r>
            <a:r>
              <a:rPr lang="en-US" dirty="0" err="1"/>
              <a:t>microRNA</a:t>
            </a:r>
            <a:endParaRPr lang="en-US" dirty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rgbClr val="800000">
                      <a:alpha val="75000"/>
                    </a:srgbClr>
                  </a:glow>
                </a:effectLst>
              </a:rPr>
              <a:t>Different functions!!!</a:t>
            </a:r>
          </a:p>
          <a:p>
            <a:pPr eaLnBrk="1" hangingPunct="1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rgbClr val="800000">
                      <a:alpha val="75000"/>
                    </a:srgbClr>
                  </a:glow>
                </a:effectLst>
              </a:rPr>
              <a:t>Associated with different proteins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D49AD-1656-6542-9E97-59E5D251A34A}" type="slidenum">
              <a:rPr lang="en-US"/>
              <a:pPr/>
              <a:t>6</a:t>
            </a:fld>
            <a:endParaRPr lang="en-US"/>
          </a:p>
        </p:txBody>
      </p:sp>
      <p:pic>
        <p:nvPicPr>
          <p:cNvPr id="68611" name="Picture 2" descr="nrm2479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5" y="753480"/>
            <a:ext cx="8839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83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</a:rPr>
              <a:t>Okamura &amp; Lai, Endogenous small interfering RNA in animals. 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265" y="5380672"/>
            <a:ext cx="8905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2Ome, 2'-O-methyl group. Three main protein families are denoted with </a:t>
            </a:r>
            <a:r>
              <a:rPr lang="en-US" dirty="0" err="1" smtClean="0"/>
              <a:t>RNase</a:t>
            </a:r>
            <a:r>
              <a:rPr lang="en-US" dirty="0" smtClean="0"/>
              <a:t> III enzymes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Drosha</a:t>
            </a:r>
            <a:r>
              <a:rPr lang="en-US" dirty="0" smtClean="0"/>
              <a:t>, Dicer-1 (DCR1) and DCR2; shown as hexagons), their </a:t>
            </a:r>
            <a:r>
              <a:rPr lang="en-US" dirty="0" err="1" smtClean="0"/>
              <a:t>dsRNA</a:t>
            </a:r>
            <a:r>
              <a:rPr lang="en-US" dirty="0" smtClean="0"/>
              <a:t>-binding domain (</a:t>
            </a:r>
            <a:r>
              <a:rPr lang="en-US" dirty="0" err="1" smtClean="0"/>
              <a:t>dsRBD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partners (Pasha, Loquacious (LOQS) and R2D2; shown as squares) and </a:t>
            </a:r>
            <a:r>
              <a:rPr lang="en-US" dirty="0" err="1" smtClean="0"/>
              <a:t>Argonaute</a:t>
            </a:r>
            <a:r>
              <a:rPr lang="en-US" dirty="0" smtClean="0"/>
              <a:t> proteins </a:t>
            </a:r>
          </a:p>
          <a:p>
            <a:r>
              <a:rPr lang="en-US" dirty="0" smtClean="0"/>
              <a:t>(AGO1 and AGO2; shown as ovals).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08"/>
            <a:ext cx="8229600" cy="5901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Drosophila </a:t>
            </a:r>
            <a:r>
              <a:rPr lang="en-US" i="1" dirty="0" err="1" smtClean="0"/>
              <a:t>melanogaster</a:t>
            </a:r>
            <a:r>
              <a:rPr lang="en-US" i="1" dirty="0" smtClean="0"/>
              <a:t>: </a:t>
            </a:r>
          </a:p>
          <a:p>
            <a:pPr marL="0" indent="0">
              <a:buNone/>
            </a:pPr>
            <a:r>
              <a:rPr lang="en-US" b="1" dirty="0" smtClean="0"/>
              <a:t>Micro (</a:t>
            </a:r>
            <a:r>
              <a:rPr lang="en-US" b="1" dirty="0" err="1" smtClean="0"/>
              <a:t>mi)RNAs</a:t>
            </a:r>
            <a:r>
              <a:rPr lang="en-US" b="1" dirty="0" smtClean="0"/>
              <a:t> </a:t>
            </a:r>
            <a:r>
              <a:rPr lang="en-US" dirty="0" smtClean="0"/>
              <a:t>are 22 nucleotides (</a:t>
            </a:r>
            <a:r>
              <a:rPr lang="en-US" dirty="0" err="1" smtClean="0"/>
              <a:t>nt</a:t>
            </a:r>
            <a:r>
              <a:rPr lang="en-US" dirty="0" smtClean="0"/>
              <a:t>) long, have free </a:t>
            </a:r>
            <a:r>
              <a:rPr lang="en-US" dirty="0" err="1" smtClean="0"/>
              <a:t>hydroxy</a:t>
            </a:r>
            <a:r>
              <a:rPr lang="en-US" dirty="0" smtClean="0"/>
              <a:t> groups at their 3' ends, and associate primarily with the </a:t>
            </a:r>
            <a:r>
              <a:rPr lang="en-US" dirty="0" err="1" smtClean="0"/>
              <a:t>Argonaute</a:t>
            </a:r>
            <a:r>
              <a:rPr lang="en-US" dirty="0" smtClean="0"/>
              <a:t> protein AGO1. </a:t>
            </a:r>
          </a:p>
          <a:p>
            <a:pPr marL="0" indent="0">
              <a:buNone/>
            </a:pPr>
            <a:r>
              <a:rPr lang="en-US" b="1" dirty="0" smtClean="0"/>
              <a:t>Small interfering (</a:t>
            </a:r>
            <a:r>
              <a:rPr lang="en-US" b="1" dirty="0" err="1" smtClean="0"/>
              <a:t>si)RNAs</a:t>
            </a:r>
            <a:r>
              <a:rPr lang="en-US" b="1" dirty="0" smtClean="0"/>
              <a:t> </a:t>
            </a:r>
            <a:r>
              <a:rPr lang="en-US" dirty="0" smtClean="0"/>
              <a:t>are 21 </a:t>
            </a:r>
            <a:r>
              <a:rPr lang="en-US" dirty="0" err="1" smtClean="0"/>
              <a:t>nt</a:t>
            </a:r>
            <a:r>
              <a:rPr lang="en-US" dirty="0" smtClean="0"/>
              <a:t>, are </a:t>
            </a:r>
            <a:r>
              <a:rPr lang="en-US" dirty="0" err="1" smtClean="0"/>
              <a:t>methylated</a:t>
            </a:r>
            <a:r>
              <a:rPr lang="en-US" dirty="0" smtClean="0"/>
              <a:t> at their 3' ends, and associate primarily with AGO2. </a:t>
            </a:r>
          </a:p>
          <a:p>
            <a:pPr marL="0" indent="0">
              <a:buNone/>
            </a:pPr>
            <a:r>
              <a:rPr lang="en-US" b="1" dirty="0" err="1" smtClean="0"/>
              <a:t>miRNA</a:t>
            </a:r>
            <a:r>
              <a:rPr lang="en-US" b="1" dirty="0" smtClean="0"/>
              <a:t> pathway</a:t>
            </a:r>
            <a:r>
              <a:rPr lang="en-US" dirty="0" smtClean="0"/>
              <a:t>. Endogenous transcripts that contain short inverted repeats are processed into 21–22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RNAs</a:t>
            </a:r>
            <a:r>
              <a:rPr lang="en-US" dirty="0" smtClean="0"/>
              <a:t> that mostly function to repress endogenous targets by translational repression and </a:t>
            </a:r>
            <a:r>
              <a:rPr lang="en-US" dirty="0" err="1" smtClean="0"/>
              <a:t>deadenylation</a:t>
            </a:r>
            <a:r>
              <a:rPr lang="en-US" dirty="0" smtClean="0"/>
              <a:t> by AGO1. </a:t>
            </a:r>
            <a:r>
              <a:rPr lang="en-US" dirty="0" err="1" smtClean="0"/>
              <a:t>miRNA</a:t>
            </a:r>
            <a:r>
              <a:rPr lang="en-US" baseline="30000" dirty="0" smtClean="0"/>
              <a:t>*</a:t>
            </a:r>
            <a:r>
              <a:rPr lang="en-US" dirty="0" smtClean="0"/>
              <a:t> is the species on the other side of the hairpin to the </a:t>
            </a:r>
            <a:r>
              <a:rPr lang="en-US" dirty="0" err="1" smtClean="0"/>
              <a:t>miRNA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smtClean="0"/>
              <a:t>exogenous </a:t>
            </a:r>
            <a:r>
              <a:rPr lang="en-US" b="1" dirty="0" err="1" smtClean="0"/>
              <a:t>siRNA</a:t>
            </a:r>
            <a:r>
              <a:rPr lang="en-US" b="1" dirty="0" smtClean="0"/>
              <a:t> pathway  </a:t>
            </a:r>
            <a:r>
              <a:rPr lang="en-US" dirty="0" smtClean="0"/>
              <a:t>viral </a:t>
            </a:r>
            <a:r>
              <a:rPr lang="en-US" dirty="0" err="1" smtClean="0"/>
              <a:t>dsRNA</a:t>
            </a:r>
            <a:r>
              <a:rPr lang="en-US" dirty="0" smtClean="0"/>
              <a:t> or artificial </a:t>
            </a:r>
            <a:r>
              <a:rPr lang="en-US" dirty="0" err="1" smtClean="0"/>
              <a:t>dsRNA</a:t>
            </a:r>
            <a:r>
              <a:rPr lang="en-US" dirty="0" smtClean="0"/>
              <a:t> produce exogenous </a:t>
            </a:r>
            <a:r>
              <a:rPr lang="en-US" dirty="0" err="1" smtClean="0"/>
              <a:t>siRNAs</a:t>
            </a:r>
            <a:r>
              <a:rPr lang="en-US" dirty="0" smtClean="0"/>
              <a:t> (</a:t>
            </a:r>
            <a:r>
              <a:rPr lang="en-US" dirty="0" err="1" smtClean="0"/>
              <a:t>exo-siRNAs</a:t>
            </a:r>
            <a:r>
              <a:rPr lang="en-US" dirty="0" smtClean="0"/>
              <a:t>) that are mostly sorted to AGO2 and restrict viral replication or cleave designed targets. </a:t>
            </a:r>
          </a:p>
          <a:p>
            <a:pPr marL="0" indent="0">
              <a:buNone/>
            </a:pPr>
            <a:r>
              <a:rPr lang="en-US" b="1" dirty="0" smtClean="0"/>
              <a:t>endogenous </a:t>
            </a:r>
            <a:r>
              <a:rPr lang="en-US" b="1" dirty="0" err="1" smtClean="0"/>
              <a:t>dsRNA</a:t>
            </a:r>
            <a:r>
              <a:rPr lang="en-US" b="1" dirty="0" smtClean="0"/>
              <a:t> pathway </a:t>
            </a:r>
            <a:r>
              <a:rPr lang="en-US" dirty="0" smtClean="0"/>
              <a:t>— transposable elements (</a:t>
            </a:r>
            <a:r>
              <a:rPr lang="en-US" dirty="0" err="1" smtClean="0"/>
              <a:t>TEs</a:t>
            </a:r>
            <a:r>
              <a:rPr lang="en-US" dirty="0" smtClean="0"/>
              <a:t>), </a:t>
            </a:r>
            <a:r>
              <a:rPr lang="en-US" dirty="0" err="1" smtClean="0"/>
              <a:t>cis</a:t>
            </a:r>
            <a:r>
              <a:rPr lang="en-US" dirty="0" smtClean="0"/>
              <a:t>-natural antisense transcripts (</a:t>
            </a:r>
            <a:r>
              <a:rPr lang="en-US" dirty="0" err="1" smtClean="0"/>
              <a:t>cis-NATs</a:t>
            </a:r>
            <a:r>
              <a:rPr lang="en-US" dirty="0" smtClean="0"/>
              <a:t>), trans-</a:t>
            </a:r>
            <a:r>
              <a:rPr lang="en-US" dirty="0" err="1" smtClean="0"/>
              <a:t>NATs</a:t>
            </a:r>
            <a:r>
              <a:rPr lang="en-US" dirty="0" smtClean="0"/>
              <a:t> and hairpin RNA transcripts — that are processed into </a:t>
            </a:r>
            <a:r>
              <a:rPr lang="en-US" dirty="0" err="1" smtClean="0"/>
              <a:t>endo-siRNAs</a:t>
            </a:r>
            <a:r>
              <a:rPr lang="en-US" dirty="0" smtClean="0"/>
              <a:t> that load mostly AGO2. These repress </a:t>
            </a:r>
            <a:r>
              <a:rPr lang="en-US" dirty="0" err="1" smtClean="0"/>
              <a:t>transposon</a:t>
            </a:r>
            <a:r>
              <a:rPr lang="en-US" dirty="0" smtClean="0"/>
              <a:t> transcripts or endogenous mRNAs. Note that a minority of </a:t>
            </a:r>
            <a:r>
              <a:rPr lang="en-US" dirty="0" err="1" smtClean="0"/>
              <a:t>miRNAs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 AGO2 and a small fraction of </a:t>
            </a:r>
            <a:r>
              <a:rPr lang="en-US" dirty="0" err="1" smtClean="0"/>
              <a:t>exo</a:t>
            </a:r>
            <a:r>
              <a:rPr lang="en-US" dirty="0" smtClean="0"/>
              <a:t>- and </a:t>
            </a:r>
            <a:r>
              <a:rPr lang="en-US" dirty="0" err="1" smtClean="0"/>
              <a:t>endo-siRNAs</a:t>
            </a:r>
            <a:r>
              <a:rPr lang="en-US" dirty="0" smtClean="0"/>
              <a:t> associate with AGO1, but the functional significance of this is currently unknown..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746E4-085F-3F42-A80A-C511A36CD648}" type="slidenum">
              <a:rPr lang="en-US"/>
              <a:pPr/>
              <a:t>8</a:t>
            </a:fld>
            <a:endParaRPr lang="en-US"/>
          </a:p>
        </p:txBody>
      </p:sp>
      <p:pic>
        <p:nvPicPr>
          <p:cNvPr id="70659" name="Picture 2" descr="nrm2479-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9916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832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3300"/>
                </a:solidFill>
              </a:rPr>
              <a:t>Okamura &amp; Lai, Endogenous small interfering RNA in animals. 2008</a:t>
            </a:r>
          </a:p>
          <a:p>
            <a:pPr algn="ctr"/>
            <a:endParaRPr lang="en-US" sz="2000">
              <a:solidFill>
                <a:srgbClr val="CC3300"/>
              </a:solidFill>
            </a:endParaRPr>
          </a:p>
          <a:p>
            <a:pPr algn="ctr"/>
            <a:r>
              <a:rPr lang="en-US" sz="2400"/>
              <a:t>Endogenous siRNA in animals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21C30-E1CE-9841-BE74-7D1C8D730C83}" type="slidenum">
              <a:rPr lang="en-US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381000"/>
            <a:ext cx="3581400" cy="292576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CC3300"/>
                </a:solidFill>
              </a:rPr>
              <a:t>Human AGO2 slicing activity (endonuclease)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4370388" cy="64484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1265</Words>
  <Application>Microsoft Macintosh PowerPoint</Application>
  <PresentationFormat>On-screen Show (4:3)</PresentationFormat>
  <Paragraphs>142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ABPG: RNomics, lecture #2 </vt:lpstr>
      <vt:lpstr>Homework (part 1, watching assignment)</vt:lpstr>
      <vt:lpstr>Public educational resources</vt:lpstr>
      <vt:lpstr>PowerPoint Presentation</vt:lpstr>
      <vt:lpstr>What is the difference between  miRNA and siRNA ?</vt:lpstr>
      <vt:lpstr>PowerPoint Presentation</vt:lpstr>
      <vt:lpstr>PowerPoint Presentation</vt:lpstr>
      <vt:lpstr>PowerPoint Presentation</vt:lpstr>
      <vt:lpstr>Human AGO2 slicing activity (endonuclease)</vt:lpstr>
      <vt:lpstr>Web animations</vt:lpstr>
      <vt:lpstr>microRNA and introns</vt:lpstr>
      <vt:lpstr>PowerPoint Presentation</vt:lpstr>
      <vt:lpstr>PowerPoint Presentation</vt:lpstr>
      <vt:lpstr>5 miRNAs within intronless Retrotransposon-like (RTL1) gene</vt:lpstr>
      <vt:lpstr>miRNA functioning</vt:lpstr>
      <vt:lpstr>Argonaute protein family – are the key players in gene-silencing pathways guided by small RNAs Review: Hock and Meister, Genome Biology, 2008 9:210</vt:lpstr>
      <vt:lpstr>PowerPoint Presentation</vt:lpstr>
      <vt:lpstr>PowerPoint Presentation</vt:lpstr>
      <vt:lpstr>Functions of microRNAs</vt:lpstr>
      <vt:lpstr>J. Hall 2004 Nature Rev. Genet 5:552-557. Unravelling the general properties of siRNAs: strength in numbers and lessons from the past.</vt:lpstr>
      <vt:lpstr>PowerPoint Presentation</vt:lpstr>
      <vt:lpstr>Characteristics of piRNA from Wikipedia </vt:lpstr>
      <vt:lpstr>Characteristics of piRNA from Wikipedia </vt:lpstr>
      <vt:lpstr>Homework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Alexei Fedorov</cp:lastModifiedBy>
  <cp:revision>19</cp:revision>
  <dcterms:created xsi:type="dcterms:W3CDTF">2011-04-07T14:13:26Z</dcterms:created>
  <dcterms:modified xsi:type="dcterms:W3CDTF">2016-04-12T15:20:36Z</dcterms:modified>
</cp:coreProperties>
</file>