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2" r:id="rId5"/>
    <p:sldId id="261" r:id="rId6"/>
    <p:sldId id="258" r:id="rId7"/>
    <p:sldId id="265" r:id="rId8"/>
    <p:sldId id="259" r:id="rId9"/>
    <p:sldId id="269" r:id="rId10"/>
    <p:sldId id="271" r:id="rId11"/>
    <p:sldId id="263" r:id="rId12"/>
    <p:sldId id="264" r:id="rId13"/>
    <p:sldId id="273" r:id="rId14"/>
    <p:sldId id="274" r:id="rId15"/>
    <p:sldId id="266" r:id="rId16"/>
    <p:sldId id="267" r:id="rId17"/>
    <p:sldId id="272" r:id="rId18"/>
    <p:sldId id="26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87" d="100"/>
          <a:sy n="187" d="100"/>
        </p:scale>
        <p:origin x="-2632" y="-112"/>
      </p:cViewPr>
      <p:guideLst>
        <p:guide orient="horz" pos="2160"/>
        <p:guide pos="2880"/>
      </p:guideLst>
    </p:cSldViewPr>
  </p:slideViewPr>
  <p:notesTextViewPr>
    <p:cViewPr>
      <p:scale>
        <a:sx n="100" d="100"/>
        <a:sy n="100" d="100"/>
      </p:scale>
      <p:origin x="0" y="0"/>
    </p:cViewPr>
  </p:notesTextViewPr>
  <p:sorterViewPr>
    <p:cViewPr>
      <p:scale>
        <a:sx n="163" d="100"/>
        <a:sy n="163"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106FE5-A1BA-3747-B3E5-84FBD8538ADE}" type="datetimeFigureOut">
              <a:rPr lang="en-US" smtClean="0"/>
              <a:t>1/16/17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1429478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06FE5-A1BA-3747-B3E5-84FBD8538ADE}" type="datetimeFigureOut">
              <a:rPr lang="en-US" smtClean="0"/>
              <a:t>1/16/17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220059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06FE5-A1BA-3747-B3E5-84FBD8538ADE}" type="datetimeFigureOut">
              <a:rPr lang="en-US" smtClean="0"/>
              <a:t>1/16/17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850298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06FE5-A1BA-3747-B3E5-84FBD8538ADE}" type="datetimeFigureOut">
              <a:rPr lang="en-US" smtClean="0"/>
              <a:t>1/16/17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3414879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106FE5-A1BA-3747-B3E5-84FBD8538ADE}" type="datetimeFigureOut">
              <a:rPr lang="en-US" smtClean="0"/>
              <a:t>1/16/17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388971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106FE5-A1BA-3747-B3E5-84FBD8538ADE}" type="datetimeFigureOut">
              <a:rPr lang="en-US" smtClean="0"/>
              <a:t>1/16/17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54578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106FE5-A1BA-3747-B3E5-84FBD8538ADE}" type="datetimeFigureOut">
              <a:rPr lang="en-US" smtClean="0"/>
              <a:t>1/16/17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171112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106FE5-A1BA-3747-B3E5-84FBD8538ADE}" type="datetimeFigureOut">
              <a:rPr lang="en-US" smtClean="0"/>
              <a:t>1/16/17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1985598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06FE5-A1BA-3747-B3E5-84FBD8538ADE}" type="datetimeFigureOut">
              <a:rPr lang="en-US" smtClean="0"/>
              <a:t>1/16/17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2353160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06FE5-A1BA-3747-B3E5-84FBD8538ADE}" type="datetimeFigureOut">
              <a:rPr lang="en-US" smtClean="0"/>
              <a:t>1/16/17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346375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06FE5-A1BA-3747-B3E5-84FBD8538ADE}" type="datetimeFigureOut">
              <a:rPr lang="en-US" smtClean="0"/>
              <a:t>1/16/17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E9833-7459-CD4E-B3B6-C07ECA5C6947}" type="slidenum">
              <a:rPr lang="en-US" smtClean="0"/>
              <a:t>‹#›</a:t>
            </a:fld>
            <a:endParaRPr lang="en-US"/>
          </a:p>
        </p:txBody>
      </p:sp>
    </p:spTree>
    <p:extLst>
      <p:ext uri="{BB962C8B-B14F-4D97-AF65-F5344CB8AC3E}">
        <p14:creationId xmlns:p14="http://schemas.microsoft.com/office/powerpoint/2010/main" val="29452524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06FE5-A1BA-3747-B3E5-84FBD8538ADE}" type="datetimeFigureOut">
              <a:rPr lang="en-US" smtClean="0"/>
              <a:t>1/16/17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3E9833-7459-CD4E-B3B6-C07ECA5C6947}" type="slidenum">
              <a:rPr lang="en-US" smtClean="0"/>
              <a:t>‹#›</a:t>
            </a:fld>
            <a:endParaRPr lang="en-US"/>
          </a:p>
        </p:txBody>
      </p:sp>
    </p:spTree>
    <p:extLst>
      <p:ext uri="{BB962C8B-B14F-4D97-AF65-F5344CB8AC3E}">
        <p14:creationId xmlns:p14="http://schemas.microsoft.com/office/powerpoint/2010/main" val="823688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jura.wi.mit.edu/bio/education/hot_topics/igv/IGV.pdf" TargetMode="External"/><Relationship Id="rId4" Type="http://schemas.openxmlformats.org/officeDocument/2006/relationships/hyperlink" Target="https://www.youtube.com/watch?v=5kkPnCV06dE" TargetMode="External"/><Relationship Id="rId5" Type="http://schemas.openxmlformats.org/officeDocument/2006/relationships/hyperlink" Target="https://www.youtube.com/watch?v=YeoHJFHnCrw" TargetMode="External"/><Relationship Id="rId1" Type="http://schemas.openxmlformats.org/officeDocument/2006/relationships/slideLayout" Target="../slideLayouts/slideLayout2.xml"/><Relationship Id="rId2" Type="http://schemas.openxmlformats.org/officeDocument/2006/relationships/hyperlink" Target="https://www.broadinstitute.org/ig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ncbi.nlm.nih.gov/grc" TargetMode="External"/><Relationship Id="rId3" Type="http://schemas.openxmlformats.org/officeDocument/2006/relationships/hyperlink" Target="https://en.wikipedia.org/wiki/Reference_genom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atkforums.broadinstitute.org/gatk/discussion/1268/what-is-a-vcf-and-how-should-i-interpret-it" TargetMode="External"/><Relationship Id="rId3" Type="http://schemas.openxmlformats.org/officeDocument/2006/relationships/hyperlink" Target="https://www.broadinstitute.org/gatk/guide/tooldocs/org_broadinstitute_gatk_tools_walkers_variantutils_VariantsToTable.ph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bi.nlm.nih.gov/dbvar/variants/esv266315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MbW_f4eZNK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genome.ucsc.edu/FAQ/FAQforma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ftp.medgenome.comftp://ftp.medgenome.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0415" y="378990"/>
            <a:ext cx="7772400" cy="1806746"/>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n-US" dirty="0" smtClean="0"/>
              <a:t>Lecture #4 ABPG+</a:t>
            </a:r>
            <a:r>
              <a:rPr lang="en-US" dirty="0" smtClean="0"/>
              <a:t>BRIM</a:t>
            </a:r>
            <a:br>
              <a:rPr lang="en-US" dirty="0" smtClean="0"/>
            </a:br>
            <a:r>
              <a:rPr lang="en-US" dirty="0" err="1" smtClean="0">
                <a:solidFill>
                  <a:srgbClr val="FF0000"/>
                </a:solidFill>
              </a:rPr>
              <a:t>Exome</a:t>
            </a:r>
            <a:r>
              <a:rPr lang="en-US" dirty="0" smtClean="0">
                <a:solidFill>
                  <a:srgbClr val="FF0000"/>
                </a:solidFill>
              </a:rPr>
              <a:t> sequencing project</a:t>
            </a:r>
            <a:r>
              <a:rPr lang="en-US" dirty="0" smtClean="0"/>
              <a:t/>
            </a:r>
            <a:br>
              <a:rPr lang="en-US" dirty="0" smtClean="0"/>
            </a:br>
            <a:r>
              <a:rPr lang="en-US" dirty="0" smtClean="0"/>
              <a:t>Alexei Fedorov</a:t>
            </a:r>
            <a:endParaRPr lang="en-US" dirty="0"/>
          </a:p>
        </p:txBody>
      </p:sp>
      <p:sp>
        <p:nvSpPr>
          <p:cNvPr id="3" name="Subtitle 2"/>
          <p:cNvSpPr>
            <a:spLocks noGrp="1"/>
          </p:cNvSpPr>
          <p:nvPr>
            <p:ph type="subTitle" idx="1"/>
          </p:nvPr>
        </p:nvSpPr>
        <p:spPr>
          <a:xfrm>
            <a:off x="1176216" y="2701681"/>
            <a:ext cx="6400800" cy="2038350"/>
          </a:xfrm>
        </p:spPr>
        <p:txBody>
          <a:bodyPr>
            <a:normAutofit fontScale="92500" lnSpcReduction="10000"/>
          </a:bodyPr>
          <a:lstStyle/>
          <a:p>
            <a:r>
              <a:rPr lang="en-US" b="1" dirty="0" smtClean="0">
                <a:solidFill>
                  <a:schemeClr val="tx1"/>
                </a:solidFill>
              </a:rPr>
              <a:t>TOPICS:</a:t>
            </a:r>
          </a:p>
          <a:p>
            <a:pPr marL="514350" indent="-514350" algn="l">
              <a:buFont typeface="Arial"/>
              <a:buChar char="•"/>
            </a:pPr>
            <a:r>
              <a:rPr lang="en-US" dirty="0" smtClean="0">
                <a:solidFill>
                  <a:schemeClr val="tx1"/>
                </a:solidFill>
              </a:rPr>
              <a:t>Files: </a:t>
            </a:r>
            <a:r>
              <a:rPr lang="en-US" dirty="0" err="1" smtClean="0">
                <a:solidFill>
                  <a:schemeClr val="tx1"/>
                </a:solidFill>
              </a:rPr>
              <a:t>Fastq</a:t>
            </a:r>
            <a:r>
              <a:rPr lang="en-US" dirty="0" smtClean="0">
                <a:solidFill>
                  <a:schemeClr val="tx1"/>
                </a:solidFill>
              </a:rPr>
              <a:t>, </a:t>
            </a:r>
            <a:r>
              <a:rPr lang="en-US" dirty="0" err="1" smtClean="0">
                <a:solidFill>
                  <a:schemeClr val="tx1"/>
                </a:solidFill>
              </a:rPr>
              <a:t>sam</a:t>
            </a:r>
            <a:r>
              <a:rPr lang="en-US" dirty="0" smtClean="0">
                <a:solidFill>
                  <a:schemeClr val="tx1"/>
                </a:solidFill>
              </a:rPr>
              <a:t>, bam, </a:t>
            </a:r>
            <a:r>
              <a:rPr lang="en-US" dirty="0" err="1" smtClean="0">
                <a:solidFill>
                  <a:schemeClr val="tx1"/>
                </a:solidFill>
              </a:rPr>
              <a:t>vcf</a:t>
            </a:r>
            <a:r>
              <a:rPr lang="en-US" dirty="0" smtClean="0">
                <a:solidFill>
                  <a:schemeClr val="tx1"/>
                </a:solidFill>
              </a:rPr>
              <a:t>, bed;</a:t>
            </a:r>
          </a:p>
          <a:p>
            <a:pPr marL="514350" indent="-514350" algn="l">
              <a:buFont typeface="Arial"/>
              <a:buChar char="•"/>
            </a:pPr>
            <a:r>
              <a:rPr lang="en-US" dirty="0" smtClean="0">
                <a:solidFill>
                  <a:schemeClr val="tx1"/>
                </a:solidFill>
              </a:rPr>
              <a:t>Reference Human Genome;</a:t>
            </a:r>
          </a:p>
          <a:p>
            <a:pPr marL="457200" indent="-457200" algn="l">
              <a:buFont typeface="Arial"/>
              <a:buChar char="•"/>
            </a:pPr>
            <a:r>
              <a:rPr lang="en-US" dirty="0" smtClean="0">
                <a:solidFill>
                  <a:schemeClr val="tx1"/>
                </a:solidFill>
              </a:rPr>
              <a:t>Transferring files (FTP, SFTP, </a:t>
            </a:r>
            <a:r>
              <a:rPr lang="en-US" dirty="0" err="1" smtClean="0">
                <a:solidFill>
                  <a:schemeClr val="tx1"/>
                </a:solidFill>
              </a:rPr>
              <a:t>wget</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3515346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Integrative Genomics Viewer (IGV)</a:t>
            </a:r>
            <a:endParaRPr lang="en-US" dirty="0"/>
          </a:p>
        </p:txBody>
      </p:sp>
      <p:sp>
        <p:nvSpPr>
          <p:cNvPr id="3" name="Content Placeholder 2"/>
          <p:cNvSpPr>
            <a:spLocks noGrp="1"/>
          </p:cNvSpPr>
          <p:nvPr>
            <p:ph idx="1"/>
          </p:nvPr>
        </p:nvSpPr>
        <p:spPr/>
        <p:txBody>
          <a:bodyPr/>
          <a:lstStyle/>
          <a:p>
            <a:r>
              <a:rPr lang="en-US" dirty="0" smtClean="0">
                <a:hlinkClick r:id="rId2"/>
              </a:rPr>
              <a:t>https://www.broadinstitute.org/igv/</a:t>
            </a:r>
            <a:endParaRPr lang="en-US" dirty="0" smtClean="0"/>
          </a:p>
          <a:p>
            <a:endParaRPr lang="en-US" dirty="0"/>
          </a:p>
          <a:p>
            <a:r>
              <a:rPr lang="en-US" dirty="0" smtClean="0"/>
              <a:t>IGV user guide </a:t>
            </a:r>
          </a:p>
          <a:p>
            <a:pPr marL="0" indent="0">
              <a:buNone/>
            </a:pPr>
            <a:r>
              <a:rPr lang="en-US" sz="2400" dirty="0" smtClean="0">
                <a:hlinkClick r:id="rId3"/>
              </a:rPr>
              <a:t>http://jura.wi.mit.edu/bio/education/hot_topics/igv/IGV.pdf</a:t>
            </a:r>
            <a:r>
              <a:rPr lang="en-US" sz="2400" dirty="0" smtClean="0"/>
              <a:t> </a:t>
            </a:r>
          </a:p>
          <a:p>
            <a:pPr marL="0" indent="0">
              <a:buNone/>
            </a:pPr>
            <a:endParaRPr lang="en-US" sz="2400" dirty="0" smtClean="0"/>
          </a:p>
          <a:p>
            <a:r>
              <a:rPr lang="en-US" sz="2400" dirty="0" smtClean="0">
                <a:hlinkClick r:id="rId4"/>
              </a:rPr>
              <a:t>https://www.youtube.com/watch?v=5kkPnCV06dE</a:t>
            </a:r>
            <a:r>
              <a:rPr lang="en-US" sz="2400" dirty="0" smtClean="0"/>
              <a:t>  </a:t>
            </a:r>
            <a:r>
              <a:rPr lang="en-US" dirty="0" smtClean="0"/>
              <a:t>VIDEO</a:t>
            </a:r>
          </a:p>
          <a:p>
            <a:r>
              <a:rPr lang="en-US" sz="2400" dirty="0" smtClean="0">
                <a:hlinkClick r:id="rId5"/>
              </a:rPr>
              <a:t>https://www.youtube.com/watch?v=YeoHJFHnCrw</a:t>
            </a:r>
            <a:r>
              <a:rPr lang="en-US" sz="2400" dirty="0" smtClean="0"/>
              <a:t> </a:t>
            </a:r>
            <a:endParaRPr lang="en-US" sz="2400" dirty="0"/>
          </a:p>
        </p:txBody>
      </p:sp>
    </p:spTree>
    <p:extLst>
      <p:ext uri="{BB962C8B-B14F-4D97-AF65-F5344CB8AC3E}">
        <p14:creationId xmlns:p14="http://schemas.microsoft.com/office/powerpoint/2010/main" val="3731437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Human Genome</a:t>
            </a:r>
            <a:endParaRPr lang="en-US" dirty="0"/>
          </a:p>
        </p:txBody>
      </p:sp>
      <p:sp>
        <p:nvSpPr>
          <p:cNvPr id="3" name="Content Placeholder 2"/>
          <p:cNvSpPr>
            <a:spLocks noGrp="1"/>
          </p:cNvSpPr>
          <p:nvPr>
            <p:ph idx="1"/>
          </p:nvPr>
        </p:nvSpPr>
        <p:spPr/>
        <p:txBody>
          <a:bodyPr>
            <a:normAutofit fontScale="62500" lnSpcReduction="20000"/>
          </a:bodyPr>
          <a:lstStyle/>
          <a:p>
            <a:r>
              <a:rPr lang="en-US" i="1" dirty="0"/>
              <a:t>The first Human Genome Sequence that has been accomplished by the 13-years-long International Project and published in 2001 became the first Reference Human Genome. Under this project scientists sequenced</a:t>
            </a:r>
            <a:r>
              <a:rPr lang="en-US" b="1" i="1" dirty="0"/>
              <a:t> diploid genomes of 6 anonymous people</a:t>
            </a:r>
            <a:r>
              <a:rPr lang="en-US" i="1" dirty="0"/>
              <a:t>. Thus the reference genome is the mosaic of most frequent alleles found in these six individuals.  Initial sequence had a number of sequencing errors and unreadable regions (gaps). </a:t>
            </a:r>
            <a:r>
              <a:rPr lang="en-US" b="1" i="1" dirty="0"/>
              <a:t>Therefore reference genome is regularly updated by the Genome Reference Consortium</a:t>
            </a:r>
            <a:r>
              <a:rPr lang="en-US" i="1" dirty="0"/>
              <a:t>.  Newest releases are more accurate, have less and less gaps and more annotations.  It is important to know the exact version of the Reference Genome (e.g. GRCh38.7 from March 2016) when individual genome is represented as a table of differences with the reference one (VCF format).</a:t>
            </a:r>
            <a:endParaRPr lang="en-US" dirty="0"/>
          </a:p>
          <a:p>
            <a:endParaRPr lang="en-US" dirty="0"/>
          </a:p>
          <a:p>
            <a:r>
              <a:rPr lang="en-US" dirty="0"/>
              <a:t>Additional information from Genome Reference </a:t>
            </a:r>
            <a:r>
              <a:rPr lang="en-US" dirty="0" smtClean="0"/>
              <a:t>Consortium </a:t>
            </a:r>
            <a:r>
              <a:rPr lang="en-US" dirty="0" smtClean="0">
                <a:hlinkClick r:id="rId2"/>
              </a:rPr>
              <a:t>https://www.ncbi.nlm.nih.gov/grc</a:t>
            </a:r>
            <a:r>
              <a:rPr lang="en-US" dirty="0" smtClean="0"/>
              <a:t> </a:t>
            </a:r>
            <a:endParaRPr lang="en-US" dirty="0"/>
          </a:p>
          <a:p>
            <a:r>
              <a:rPr lang="en-US" dirty="0"/>
              <a:t>Wikipedia: </a:t>
            </a:r>
            <a:r>
              <a:rPr lang="en-US" u="sng" dirty="0">
                <a:hlinkClick r:id="rId3"/>
              </a:rPr>
              <a:t>https://en.wikipedia.org/wiki/Reference_genome</a:t>
            </a:r>
            <a:r>
              <a:rPr lang="en-US" dirty="0" smtClean="0">
                <a:effectLst/>
              </a:rPr>
              <a:t> </a:t>
            </a:r>
            <a:endParaRPr lang="en-US" dirty="0"/>
          </a:p>
        </p:txBody>
      </p:sp>
    </p:spTree>
    <p:extLst>
      <p:ext uri="{BB962C8B-B14F-4D97-AF65-F5344CB8AC3E}">
        <p14:creationId xmlns:p14="http://schemas.microsoft.com/office/powerpoint/2010/main" val="15569851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Examples of VCF files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0000FF"/>
                </a:solidFill>
              </a:rPr>
              <a:t>head100_1000genome_VCF</a:t>
            </a:r>
          </a:p>
          <a:p>
            <a:r>
              <a:rPr lang="nl-NL" dirty="0" smtClean="0">
                <a:solidFill>
                  <a:srgbClr val="0000FF"/>
                </a:solidFill>
              </a:rPr>
              <a:t>VCFdenisovCHR19_1000lines</a:t>
            </a:r>
            <a:r>
              <a:rPr lang="nl-NL" dirty="0" smtClean="0"/>
              <a:t> </a:t>
            </a:r>
          </a:p>
          <a:p>
            <a:endParaRPr lang="nl-NL" dirty="0"/>
          </a:p>
          <a:p>
            <a:r>
              <a:rPr lang="en-US" dirty="0"/>
              <a:t>It saves a lot of space to present a genome as a table that demonstrates only the difference between itself and the Reference Human Genome link1.4.  This popular format of genome representation is known as Variant Call Format (VCF). Each of its line represents one genetic variant difference.  An example of this format is exemplified </a:t>
            </a:r>
            <a:r>
              <a:rPr lang="en-US" dirty="0" smtClean="0"/>
              <a:t>in </a:t>
            </a:r>
            <a:r>
              <a:rPr lang="en-US" dirty="0"/>
              <a:t>the </a:t>
            </a:r>
            <a:r>
              <a:rPr lang="en-US" dirty="0" smtClean="0"/>
              <a:t>files above.</a:t>
            </a:r>
            <a:endParaRPr lang="en-US" dirty="0"/>
          </a:p>
        </p:txBody>
      </p:sp>
    </p:spTree>
    <p:extLst>
      <p:ext uri="{BB962C8B-B14F-4D97-AF65-F5344CB8AC3E}">
        <p14:creationId xmlns:p14="http://schemas.microsoft.com/office/powerpoint/2010/main" val="200267084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896"/>
            <a:ext cx="8229600" cy="6456946"/>
          </a:xfrm>
        </p:spPr>
        <p:txBody>
          <a:bodyPr>
            <a:normAutofit fontScale="62500" lnSpcReduction="20000"/>
          </a:bodyPr>
          <a:lstStyle/>
          <a:p>
            <a:pPr marL="0" indent="0">
              <a:buNone/>
            </a:pPr>
            <a:r>
              <a:rPr lang="en-US" b="1" dirty="0"/>
              <a:t>VCF </a:t>
            </a:r>
            <a:r>
              <a:rPr lang="en-US" b="1" dirty="0" smtClean="0"/>
              <a:t>format</a:t>
            </a:r>
            <a:endParaRPr lang="en-US" dirty="0"/>
          </a:p>
          <a:p>
            <a:pPr marL="0" indent="0">
              <a:buNone/>
            </a:pPr>
            <a:r>
              <a:rPr lang="en-US" u="sng" dirty="0">
                <a:hlinkClick r:id="rId2"/>
              </a:rPr>
              <a:t>http://gatkforums.broadinstitute.org/gatk/discussion/1268/what-is-a-vcf-and-how-should-i-interpret-it</a:t>
            </a:r>
            <a:r>
              <a:rPr lang="en-US" dirty="0"/>
              <a:t> </a:t>
            </a:r>
          </a:p>
          <a:p>
            <a:pPr marL="0" indent="0">
              <a:buNone/>
            </a:pPr>
            <a:r>
              <a:rPr lang="en-US" b="1" dirty="0"/>
              <a:t> </a:t>
            </a:r>
            <a:endParaRPr lang="en-US" dirty="0"/>
          </a:p>
          <a:p>
            <a:pPr marL="0" indent="0">
              <a:buNone/>
            </a:pPr>
            <a:r>
              <a:rPr lang="en-US" b="1" dirty="0"/>
              <a:t>6. How to extract information from a VCF in a sane, (mostly) straightforward way</a:t>
            </a:r>
            <a:endParaRPr lang="en-US" dirty="0"/>
          </a:p>
          <a:p>
            <a:pPr marL="0" indent="0">
              <a:buNone/>
            </a:pPr>
            <a:r>
              <a:rPr lang="en-US" dirty="0"/>
              <a:t>Use </a:t>
            </a:r>
            <a:r>
              <a:rPr lang="en-US" dirty="0">
                <a:hlinkClick r:id="rId3"/>
              </a:rPr>
              <a:t>VariantsToTable</a:t>
            </a:r>
            <a:r>
              <a:rPr lang="en-US" dirty="0"/>
              <a:t>.</a:t>
            </a:r>
          </a:p>
          <a:p>
            <a:pPr marL="0" indent="0">
              <a:buNone/>
            </a:pPr>
            <a:r>
              <a:rPr lang="en-US" dirty="0"/>
              <a:t>No, really, </a:t>
            </a:r>
            <a:r>
              <a:rPr lang="en-US" b="1" dirty="0"/>
              <a:t>don't write your own parser</a:t>
            </a:r>
            <a:r>
              <a:rPr lang="en-US" dirty="0"/>
              <a:t> if you can avoid it. This is not a comment on how smart or how competent we think you are -- it's a comment on how annoyingly obtuse and convoluted the VCF format is.</a:t>
            </a:r>
          </a:p>
          <a:p>
            <a:pPr marL="0" indent="0">
              <a:buNone/>
            </a:pPr>
            <a:r>
              <a:rPr lang="en-US" dirty="0"/>
              <a:t>Seriously. The VCF format lends itself really poorly to parsing methods like regular expressions, and we hear sob stories all the time from perfectly competent people whose home-brewed parser broke because it couldn't handle a more esoteric feature of the format. We know we broke a bunch of people's scripts when we introduced a new representation for spanning deletions in </a:t>
            </a:r>
            <a:r>
              <a:rPr lang="en-US" dirty="0" err="1"/>
              <a:t>multisample</a:t>
            </a:r>
            <a:r>
              <a:rPr lang="en-US" dirty="0"/>
              <a:t> </a:t>
            </a:r>
            <a:r>
              <a:rPr lang="en-US" dirty="0" err="1"/>
              <a:t>callsets</a:t>
            </a:r>
            <a:r>
              <a:rPr lang="en-US" dirty="0"/>
              <a:t>. OK, we ended up replacing it with a better representation a month later that was a lot less disruptive and more in line with the spirit of the specification -- but the point is, that first version was technically legal by the 4.2 spec, and that sort of thing can happen </a:t>
            </a:r>
            <a:r>
              <a:rPr lang="en-US" i="1" dirty="0"/>
              <a:t>at any time</a:t>
            </a:r>
            <a:r>
              <a:rPr lang="en-US" dirty="0"/>
              <a:t>. So yes, the VCF is a difficult format to work with, and one way to deal with that safely is to not home-brew parsers.</a:t>
            </a:r>
          </a:p>
          <a:p>
            <a:pPr marL="0" indent="0">
              <a:buNone/>
            </a:pPr>
            <a:r>
              <a:rPr lang="en-US" dirty="0"/>
              <a:t>(Why are we sticking with it anyway? Because, as Winston Churchill famously put it, </a:t>
            </a:r>
            <a:r>
              <a:rPr lang="en-US" b="1" dirty="0">
                <a:solidFill>
                  <a:srgbClr val="FF0000"/>
                </a:solidFill>
              </a:rPr>
              <a:t>VCF is the worst variant call representation, except for all the others</a:t>
            </a:r>
            <a:r>
              <a:rPr lang="en-US" dirty="0"/>
              <a:t>.)</a:t>
            </a:r>
          </a:p>
          <a:p>
            <a:pPr marL="0" indent="0">
              <a:buNone/>
            </a:pPr>
            <a:endParaRPr lang="en-US" dirty="0"/>
          </a:p>
        </p:txBody>
      </p:sp>
    </p:spTree>
    <p:extLst>
      <p:ext uri="{BB962C8B-B14F-4D97-AF65-F5344CB8AC3E}">
        <p14:creationId xmlns:p14="http://schemas.microsoft.com/office/powerpoint/2010/main" val="3334464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0580"/>
            <a:ext cx="8229600" cy="5093367"/>
          </a:xfrm>
        </p:spPr>
        <p:txBody>
          <a:bodyPr>
            <a:normAutofit fontScale="55000" lnSpcReduction="20000"/>
          </a:bodyPr>
          <a:lstStyle/>
          <a:p>
            <a:pPr marL="0" indent="0">
              <a:buNone/>
            </a:pPr>
            <a:r>
              <a:rPr lang="en-US" dirty="0"/>
              <a:t> </a:t>
            </a:r>
          </a:p>
          <a:p>
            <a:pPr marL="0" indent="0">
              <a:buNone/>
            </a:pPr>
            <a:r>
              <a:rPr lang="en-US" dirty="0"/>
              <a:t> </a:t>
            </a:r>
          </a:p>
          <a:p>
            <a:pPr marL="0" indent="0">
              <a:buNone/>
            </a:pPr>
            <a:r>
              <a:rPr lang="en-US" dirty="0"/>
              <a:t>/home/</a:t>
            </a:r>
            <a:r>
              <a:rPr lang="en-US" dirty="0" err="1"/>
              <a:t>afedorov</a:t>
            </a:r>
            <a:r>
              <a:rPr lang="en-US" dirty="0"/>
              <a:t>/1000GENOMES </a:t>
            </a:r>
          </a:p>
          <a:p>
            <a:pPr marL="0" indent="0">
              <a:buNone/>
            </a:pPr>
            <a:r>
              <a:rPr lang="en-US" dirty="0"/>
              <a:t>esv2663150_10lines.txt  and Excel </a:t>
            </a:r>
            <a:r>
              <a:rPr lang="en-US" dirty="0" smtClean="0"/>
              <a:t>file (</a:t>
            </a:r>
            <a:r>
              <a:rPr lang="da-DK" dirty="0" smtClean="0"/>
              <a:t>esv2663150_10linesV2.xlsx</a:t>
            </a:r>
            <a:r>
              <a:rPr lang="en-US" dirty="0" smtClean="0"/>
              <a:t>)</a:t>
            </a:r>
            <a:endParaRPr lang="en-US" dirty="0"/>
          </a:p>
          <a:p>
            <a:pPr marL="0" indent="0">
              <a:buNone/>
            </a:pPr>
            <a:r>
              <a:rPr lang="en-US" dirty="0"/>
              <a:t> </a:t>
            </a:r>
          </a:p>
          <a:p>
            <a:pPr marL="0" indent="0">
              <a:buNone/>
            </a:pPr>
            <a:r>
              <a:rPr lang="en-US" dirty="0"/>
              <a:t>vi resultJune8   (se </a:t>
            </a:r>
            <a:r>
              <a:rPr lang="en-US" dirty="0" err="1"/>
              <a:t>nowrap</a:t>
            </a:r>
            <a:r>
              <a:rPr lang="en-US" dirty="0"/>
              <a:t>) example with deletions  </a:t>
            </a:r>
          </a:p>
          <a:p>
            <a:pPr marL="0" indent="0">
              <a:buNone/>
            </a:pPr>
            <a:r>
              <a:rPr lang="en-US" dirty="0"/>
              <a:t> </a:t>
            </a:r>
          </a:p>
          <a:p>
            <a:pPr marL="0" indent="0">
              <a:buNone/>
            </a:pPr>
            <a:r>
              <a:rPr lang="en-US" dirty="0"/>
              <a:t>esv2663150 deletion on </a:t>
            </a:r>
            <a:r>
              <a:rPr lang="en-US" dirty="0" err="1"/>
              <a:t>chr</a:t>
            </a:r>
            <a:r>
              <a:rPr lang="en-US" dirty="0"/>
              <a:t> 19</a:t>
            </a:r>
          </a:p>
          <a:p>
            <a:pPr marL="0" indent="0">
              <a:buNone/>
            </a:pPr>
            <a:r>
              <a:rPr lang="en-US" u="sng" dirty="0">
                <a:hlinkClick r:id="rId2"/>
              </a:rPr>
              <a:t>http://www.ncbi.nlm.nih.gov/dbvar/variants/esv2663150/</a:t>
            </a:r>
            <a:endParaRPr lang="en-US" dirty="0"/>
          </a:p>
          <a:p>
            <a:pPr marL="0" indent="0">
              <a:buNone/>
            </a:pPr>
            <a:r>
              <a:rPr lang="en-US" dirty="0"/>
              <a:t> </a:t>
            </a:r>
          </a:p>
          <a:p>
            <a:pPr marL="0" indent="0">
              <a:buNone/>
            </a:pPr>
            <a:r>
              <a:rPr lang="en-US" dirty="0"/>
              <a:t> </a:t>
            </a:r>
          </a:p>
          <a:p>
            <a:pPr marL="0" indent="0">
              <a:buNone/>
            </a:pPr>
            <a:r>
              <a:rPr lang="en-US" dirty="0"/>
              <a:t> </a:t>
            </a:r>
          </a:p>
          <a:p>
            <a:pPr marL="0" indent="0">
              <a:buNone/>
            </a:pPr>
            <a:r>
              <a:rPr lang="en-US" dirty="0"/>
              <a:t>/home/</a:t>
            </a:r>
            <a:r>
              <a:rPr lang="en-US" dirty="0" err="1"/>
              <a:t>afedorov</a:t>
            </a:r>
            <a:r>
              <a:rPr lang="en-US" dirty="0"/>
              <a:t>/DENISOV</a:t>
            </a:r>
          </a:p>
          <a:p>
            <a:pPr marL="0" indent="0">
              <a:buNone/>
            </a:pPr>
            <a:r>
              <a:rPr lang="en-US" dirty="0"/>
              <a:t> </a:t>
            </a:r>
          </a:p>
          <a:p>
            <a:pPr marL="0" indent="0">
              <a:buNone/>
            </a:pPr>
            <a:r>
              <a:rPr lang="en-US" dirty="0" err="1"/>
              <a:t>zcat</a:t>
            </a:r>
            <a:r>
              <a:rPr lang="en-US" dirty="0"/>
              <a:t> T_hg19_1000g.19.mod.vcf.gz |more </a:t>
            </a:r>
          </a:p>
          <a:p>
            <a:pPr marL="0" indent="0">
              <a:buNone/>
            </a:pPr>
            <a:r>
              <a:rPr lang="en-US" dirty="0"/>
              <a:t> </a:t>
            </a:r>
          </a:p>
          <a:p>
            <a:pPr marL="0" indent="0">
              <a:buNone/>
            </a:pPr>
            <a:r>
              <a:rPr lang="en-US" dirty="0"/>
              <a:t>rs59558746   at 544960 </a:t>
            </a:r>
          </a:p>
          <a:p>
            <a:pPr marL="0" indent="0">
              <a:buNone/>
            </a:pPr>
            <a:r>
              <a:rPr lang="en-US" dirty="0"/>
              <a:t> </a:t>
            </a:r>
          </a:p>
          <a:p>
            <a:pPr marL="0" indent="0">
              <a:buNone/>
            </a:pPr>
            <a:endParaRPr lang="en-US" dirty="0"/>
          </a:p>
        </p:txBody>
      </p:sp>
      <p:sp>
        <p:nvSpPr>
          <p:cNvPr id="4" name="Title 1"/>
          <p:cNvSpPr>
            <a:spLocks noGrp="1"/>
          </p:cNvSpPr>
          <p:nvPr>
            <p:ph type="title"/>
          </p:nvPr>
        </p:nvSpPr>
        <p:spPr>
          <a:xfrm>
            <a:off x="457200" y="274638"/>
            <a:ext cx="8229600" cy="1143000"/>
          </a:xfrm>
        </p:spPr>
        <p:style>
          <a:lnRef idx="1">
            <a:schemeClr val="accent3"/>
          </a:lnRef>
          <a:fillRef idx="2">
            <a:schemeClr val="accent3"/>
          </a:fillRef>
          <a:effectRef idx="1">
            <a:schemeClr val="accent3"/>
          </a:effectRef>
          <a:fontRef idx="minor">
            <a:schemeClr val="dk1"/>
          </a:fontRef>
        </p:style>
        <p:txBody>
          <a:bodyPr/>
          <a:lstStyle/>
          <a:p>
            <a:r>
              <a:rPr lang="en-US" dirty="0" smtClean="0"/>
              <a:t>Problems with VCF (examples)</a:t>
            </a:r>
            <a:endParaRPr lang="en-US" dirty="0"/>
          </a:p>
        </p:txBody>
      </p:sp>
    </p:spTree>
    <p:extLst>
      <p:ext uri="{BB962C8B-B14F-4D97-AF65-F5344CB8AC3E}">
        <p14:creationId xmlns:p14="http://schemas.microsoft.com/office/powerpoint/2010/main" val="219346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954"/>
            <a:ext cx="8229600" cy="1143000"/>
          </a:xfrm>
        </p:spPr>
        <p:style>
          <a:lnRef idx="1">
            <a:schemeClr val="accent3"/>
          </a:lnRef>
          <a:fillRef idx="2">
            <a:schemeClr val="accent3"/>
          </a:fillRef>
          <a:effectRef idx="1">
            <a:schemeClr val="accent3"/>
          </a:effectRef>
          <a:fontRef idx="minor">
            <a:schemeClr val="dk1"/>
          </a:fontRef>
        </p:style>
        <p:txBody>
          <a:bodyPr/>
          <a:lstStyle/>
          <a:p>
            <a:r>
              <a:rPr lang="en-US" dirty="0" smtClean="0"/>
              <a:t>What are our chances of success?</a:t>
            </a:r>
            <a:endParaRPr lang="en-US" dirty="0"/>
          </a:p>
        </p:txBody>
      </p:sp>
      <p:sp>
        <p:nvSpPr>
          <p:cNvPr id="4" name="Content Placeholder 2"/>
          <p:cNvSpPr>
            <a:spLocks noGrp="1"/>
          </p:cNvSpPr>
          <p:nvPr>
            <p:ph idx="1"/>
          </p:nvPr>
        </p:nvSpPr>
        <p:spPr/>
        <p:txBody>
          <a:bodyPr/>
          <a:lstStyle/>
          <a:p>
            <a:r>
              <a:rPr lang="en-US" dirty="0" err="1" smtClean="0"/>
              <a:t>Exome</a:t>
            </a:r>
            <a:r>
              <a:rPr lang="en-US" dirty="0" smtClean="0"/>
              <a:t> sequencing?</a:t>
            </a:r>
          </a:p>
          <a:p>
            <a:r>
              <a:rPr lang="en-US" dirty="0" smtClean="0"/>
              <a:t>Quality data?</a:t>
            </a:r>
          </a:p>
          <a:p>
            <a:r>
              <a:rPr lang="en-US" dirty="0" smtClean="0"/>
              <a:t>Coverage?</a:t>
            </a:r>
          </a:p>
          <a:p>
            <a:r>
              <a:rPr lang="en-US" dirty="0" smtClean="0"/>
              <a:t>Compound heterozygote?</a:t>
            </a:r>
          </a:p>
          <a:p>
            <a:endParaRPr lang="en-US" dirty="0" smtClean="0"/>
          </a:p>
          <a:p>
            <a:endParaRPr lang="en-US" dirty="0"/>
          </a:p>
        </p:txBody>
      </p:sp>
    </p:spTree>
    <p:extLst>
      <p:ext uri="{BB962C8B-B14F-4D97-AF65-F5344CB8AC3E}">
        <p14:creationId xmlns:p14="http://schemas.microsoft.com/office/powerpoint/2010/main" val="202103053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Our approach</a:t>
            </a:r>
            <a:endParaRPr lang="en-US" dirty="0"/>
          </a:p>
        </p:txBody>
      </p:sp>
      <p:sp>
        <p:nvSpPr>
          <p:cNvPr id="4" name="Content Placeholder 3"/>
          <p:cNvSpPr>
            <a:spLocks noGrp="1"/>
          </p:cNvSpPr>
          <p:nvPr>
            <p:ph idx="1"/>
          </p:nvPr>
        </p:nvSpPr>
        <p:spPr/>
        <p:txBody>
          <a:bodyPr/>
          <a:lstStyle/>
          <a:p>
            <a:r>
              <a:rPr lang="en-US" dirty="0" smtClean="0"/>
              <a:t>An example with Galaxy web recourse:  watch YouTube (a nine minute video):  </a:t>
            </a:r>
            <a:r>
              <a:rPr lang="en-US" sz="2400" dirty="0">
                <a:hlinkClick r:id="rId2"/>
              </a:rPr>
              <a:t>https://www.youtube.com/watch?v=MbW_f4eZNKM</a:t>
            </a:r>
            <a:r>
              <a:rPr lang="en-US" sz="2400" dirty="0"/>
              <a:t> </a:t>
            </a:r>
          </a:p>
          <a:p>
            <a:pPr marL="0" indent="0">
              <a:buNone/>
            </a:pPr>
            <a:r>
              <a:rPr lang="en-US" dirty="0" smtClean="0"/>
              <a:t>(</a:t>
            </a:r>
            <a:r>
              <a:rPr lang="en-US" dirty="0" err="1" smtClean="0"/>
              <a:t>TopHat</a:t>
            </a:r>
            <a:r>
              <a:rPr lang="en-US" dirty="0" smtClean="0"/>
              <a:t> alignment with Galaxy)</a:t>
            </a:r>
          </a:p>
        </p:txBody>
      </p:sp>
    </p:spTree>
    <p:extLst>
      <p:ext uri="{BB962C8B-B14F-4D97-AF65-F5344CB8AC3E}">
        <p14:creationId xmlns:p14="http://schemas.microsoft.com/office/powerpoint/2010/main" val="2057356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BED files </a:t>
            </a:r>
            <a:r>
              <a:rPr lang="en-US" dirty="0" smtClean="0"/>
              <a:t>and other formats</a:t>
            </a:r>
            <a:endParaRPr lang="en-US" dirty="0"/>
          </a:p>
        </p:txBody>
      </p:sp>
      <p:sp>
        <p:nvSpPr>
          <p:cNvPr id="3" name="Content Placeholder 2"/>
          <p:cNvSpPr>
            <a:spLocks noGrp="1"/>
          </p:cNvSpPr>
          <p:nvPr>
            <p:ph idx="1"/>
          </p:nvPr>
        </p:nvSpPr>
        <p:spPr/>
        <p:txBody>
          <a:bodyPr/>
          <a:lstStyle/>
          <a:p>
            <a:r>
              <a:rPr lang="de-DE" dirty="0">
                <a:hlinkClick r:id="rId2"/>
              </a:rPr>
              <a:t>https://genome.ucsc.edu/FAQ/</a:t>
            </a:r>
            <a:r>
              <a:rPr lang="de-DE" dirty="0" smtClean="0">
                <a:hlinkClick r:id="rId2"/>
              </a:rPr>
              <a:t>FAQformat</a:t>
            </a:r>
            <a:r>
              <a:rPr lang="de-DE" dirty="0" smtClean="0"/>
              <a:t>  (nice explanation) </a:t>
            </a:r>
            <a:endParaRPr lang="en-US" dirty="0" smtClean="0"/>
          </a:p>
          <a:p>
            <a:pPr marL="0" indent="0">
              <a:buNone/>
            </a:pPr>
            <a:endParaRPr lang="en-US" dirty="0"/>
          </a:p>
          <a:p>
            <a:r>
              <a:rPr lang="en-US" dirty="0" smtClean="0"/>
              <a:t>Example </a:t>
            </a:r>
            <a:r>
              <a:rPr lang="en-US" dirty="0"/>
              <a:t>BED: </a:t>
            </a:r>
            <a:r>
              <a:rPr lang="en-US" dirty="0">
                <a:solidFill>
                  <a:srgbClr val="0000FF"/>
                </a:solidFill>
              </a:rPr>
              <a:t>example_lncRNAhg38.BED</a:t>
            </a:r>
            <a:endParaRPr lang="en-US" dirty="0" smtClean="0">
              <a:solidFill>
                <a:srgbClr val="0000FF"/>
              </a:solidFill>
            </a:endParaRPr>
          </a:p>
          <a:p>
            <a:endParaRPr lang="en-US" dirty="0"/>
          </a:p>
          <a:p>
            <a:r>
              <a:rPr lang="en-US" dirty="0" smtClean="0"/>
              <a:t>GVF format (paper </a:t>
            </a:r>
            <a:r>
              <a:rPr lang="en-US" dirty="0" err="1" smtClean="0">
                <a:solidFill>
                  <a:srgbClr val="0000FF"/>
                </a:solidFill>
              </a:rPr>
              <a:t>GVFformat.pdf</a:t>
            </a:r>
            <a:r>
              <a:rPr lang="en-US" dirty="0" smtClean="0"/>
              <a:t>)</a:t>
            </a:r>
            <a:endParaRPr lang="en-US" dirty="0"/>
          </a:p>
        </p:txBody>
      </p:sp>
    </p:spTree>
    <p:extLst>
      <p:ext uri="{BB962C8B-B14F-4D97-AF65-F5344CB8AC3E}">
        <p14:creationId xmlns:p14="http://schemas.microsoft.com/office/powerpoint/2010/main" val="1743096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HOMEWORK ASSIGNMENTS </a:t>
            </a:r>
            <a:endParaRPr lang="en-US" dirty="0"/>
          </a:p>
        </p:txBody>
      </p:sp>
      <p:sp>
        <p:nvSpPr>
          <p:cNvPr id="3" name="Content Placeholder 2"/>
          <p:cNvSpPr>
            <a:spLocks noGrp="1"/>
          </p:cNvSpPr>
          <p:nvPr>
            <p:ph idx="1"/>
          </p:nvPr>
        </p:nvSpPr>
        <p:spPr/>
        <p:txBody>
          <a:bodyPr/>
          <a:lstStyle/>
          <a:p>
            <a:r>
              <a:rPr lang="en-US" dirty="0" smtClean="0"/>
              <a:t>SLIDE#2: </a:t>
            </a:r>
            <a:r>
              <a:rPr lang="en-US" sz="2000" b="1" dirty="0">
                <a:solidFill>
                  <a:srgbClr val="FF0000"/>
                </a:solidFill>
              </a:rPr>
              <a:t>QUESTION (homework #1) </a:t>
            </a:r>
            <a:r>
              <a:rPr lang="en-US" sz="2000" dirty="0"/>
              <a:t>Do corresponding R1 and R2 sequences from the same read (identifier) overlap?  How? What is the total length of the read?</a:t>
            </a:r>
          </a:p>
          <a:p>
            <a:r>
              <a:rPr lang="en-US" sz="2000" dirty="0" smtClean="0">
                <a:solidFill>
                  <a:srgbClr val="000000"/>
                </a:solidFill>
              </a:rPr>
              <a:t>SLIDE#4: </a:t>
            </a:r>
            <a:r>
              <a:rPr lang="en-US" sz="2000" dirty="0" smtClean="0">
                <a:solidFill>
                  <a:srgbClr val="FF0000"/>
                </a:solidFill>
              </a:rPr>
              <a:t>HOMEWORK </a:t>
            </a:r>
            <a:r>
              <a:rPr lang="en-US" sz="2000" dirty="0">
                <a:solidFill>
                  <a:srgbClr val="FF0000"/>
                </a:solidFill>
              </a:rPr>
              <a:t>#2</a:t>
            </a:r>
            <a:r>
              <a:rPr lang="en-US" sz="2000" dirty="0"/>
              <a:t>: Download the </a:t>
            </a:r>
            <a:r>
              <a:rPr lang="en-US" sz="2000" dirty="0" err="1"/>
              <a:t>gbk</a:t>
            </a:r>
            <a:r>
              <a:rPr lang="en-US" sz="2000" dirty="0"/>
              <a:t> file for one of the human chromosomes. Describe “</a:t>
            </a:r>
            <a:r>
              <a:rPr lang="en-US" sz="2000" dirty="0" err="1"/>
              <a:t>gbk</a:t>
            </a:r>
            <a:r>
              <a:rPr lang="en-US" sz="2000" dirty="0"/>
              <a:t>” format of the human genome representation (write 0.5-1 page)</a:t>
            </a:r>
          </a:p>
          <a:p>
            <a:r>
              <a:rPr lang="en-US" sz="2000" dirty="0" smtClean="0"/>
              <a:t>SLIDE#5: </a:t>
            </a:r>
            <a:r>
              <a:rPr lang="en-US" sz="2000" dirty="0" err="1">
                <a:solidFill>
                  <a:srgbClr val="3366FF"/>
                </a:solidFill>
              </a:rPr>
              <a:t>DataAccessAgreementUT_BioinfoStudent.doc</a:t>
            </a:r>
            <a:r>
              <a:rPr lang="en-US" sz="2000" dirty="0"/>
              <a:t> every student must sign and return (</a:t>
            </a:r>
            <a:r>
              <a:rPr lang="en-US" sz="2000" dirty="0">
                <a:solidFill>
                  <a:srgbClr val="FF0000"/>
                </a:solidFill>
              </a:rPr>
              <a:t>ultimate</a:t>
            </a:r>
            <a:r>
              <a:rPr lang="en-US" sz="2000" dirty="0"/>
              <a:t> </a:t>
            </a:r>
            <a:r>
              <a:rPr lang="en-US" sz="2000" dirty="0">
                <a:solidFill>
                  <a:srgbClr val="FF0000"/>
                </a:solidFill>
              </a:rPr>
              <a:t>HOMEWORK</a:t>
            </a:r>
            <a:r>
              <a:rPr lang="en-US" sz="2000" dirty="0"/>
              <a:t>).</a:t>
            </a:r>
          </a:p>
          <a:p>
            <a:endParaRPr lang="en-US" dirty="0"/>
          </a:p>
        </p:txBody>
      </p:sp>
    </p:spTree>
    <p:extLst>
      <p:ext uri="{BB962C8B-B14F-4D97-AF65-F5344CB8AC3E}">
        <p14:creationId xmlns:p14="http://schemas.microsoft.com/office/powerpoint/2010/main" val="3477823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Input data:  “</a:t>
            </a:r>
            <a:r>
              <a:rPr lang="en-US" dirty="0" err="1" smtClean="0"/>
              <a:t>Fastq</a:t>
            </a:r>
            <a:r>
              <a:rPr lang="en-US" dirty="0" smtClean="0"/>
              <a:t>” files</a:t>
            </a:r>
            <a:endParaRPr lang="en-US" dirty="0"/>
          </a:p>
        </p:txBody>
      </p:sp>
      <p:sp>
        <p:nvSpPr>
          <p:cNvPr id="3" name="Content Placeholder 2"/>
          <p:cNvSpPr>
            <a:spLocks noGrp="1"/>
          </p:cNvSpPr>
          <p:nvPr>
            <p:ph idx="1"/>
          </p:nvPr>
        </p:nvSpPr>
        <p:spPr/>
        <p:txBody>
          <a:bodyPr/>
          <a:lstStyle/>
          <a:p>
            <a:r>
              <a:rPr lang="en-US" dirty="0" smtClean="0">
                <a:solidFill>
                  <a:srgbClr val="0000FF"/>
                </a:solidFill>
              </a:rPr>
              <a:t>SG5_R1.fastq_1000   </a:t>
            </a:r>
            <a:r>
              <a:rPr lang="en-US" dirty="0" smtClean="0"/>
              <a:t>(first 1000 lines of 11 GB)</a:t>
            </a:r>
          </a:p>
          <a:p>
            <a:r>
              <a:rPr lang="en-US" dirty="0" smtClean="0">
                <a:solidFill>
                  <a:srgbClr val="0000FF"/>
                </a:solidFill>
              </a:rPr>
              <a:t>SG5_R2.fastq_1000</a:t>
            </a:r>
          </a:p>
          <a:p>
            <a:endParaRPr lang="en-US" dirty="0"/>
          </a:p>
          <a:p>
            <a:r>
              <a:rPr lang="en-US" dirty="0" smtClean="0"/>
              <a:t>R1 and R2 stands for opposite strands</a:t>
            </a:r>
          </a:p>
          <a:p>
            <a:r>
              <a:rPr lang="en-US" b="1" dirty="0" smtClean="0">
                <a:solidFill>
                  <a:srgbClr val="FF0000"/>
                </a:solidFill>
              </a:rPr>
              <a:t>QUESTION (homework #1) </a:t>
            </a:r>
            <a:r>
              <a:rPr lang="en-US" dirty="0" smtClean="0"/>
              <a:t>Do corresponding R1 and R2 sequences from the same read (identifier) overlap?  How? What is the total length of the read?</a:t>
            </a:r>
          </a:p>
          <a:p>
            <a:pPr marL="0" indent="0">
              <a:buNone/>
            </a:pPr>
            <a:endParaRPr lang="en-US" dirty="0" smtClean="0"/>
          </a:p>
          <a:p>
            <a:endParaRPr lang="en-US" dirty="0"/>
          </a:p>
        </p:txBody>
      </p:sp>
    </p:spTree>
    <p:extLst>
      <p:ext uri="{BB962C8B-B14F-4D97-AF65-F5344CB8AC3E}">
        <p14:creationId xmlns:p14="http://schemas.microsoft.com/office/powerpoint/2010/main" val="2545078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How to download the data?</a:t>
            </a:r>
            <a:endParaRPr lang="en-US" dirty="0"/>
          </a:p>
        </p:txBody>
      </p:sp>
      <p:sp>
        <p:nvSpPr>
          <p:cNvPr id="3" name="Content Placeholder 2"/>
          <p:cNvSpPr>
            <a:spLocks noGrp="1"/>
          </p:cNvSpPr>
          <p:nvPr>
            <p:ph idx="1"/>
          </p:nvPr>
        </p:nvSpPr>
        <p:spPr/>
        <p:txBody>
          <a:bodyPr>
            <a:normAutofit/>
          </a:bodyPr>
          <a:lstStyle/>
          <a:p>
            <a:pPr marL="0" indent="0">
              <a:buNone/>
            </a:pPr>
            <a:r>
              <a:rPr lang="fr-FR" sz="2400" dirty="0"/>
              <a:t>FTP </a:t>
            </a:r>
            <a:r>
              <a:rPr lang="fr-FR" sz="2400" dirty="0" err="1"/>
              <a:t>Credentials</a:t>
            </a:r>
            <a:r>
              <a:rPr lang="fr-FR" sz="2400" dirty="0"/>
              <a:t>:</a:t>
            </a:r>
          </a:p>
          <a:p>
            <a:pPr marL="0" indent="0">
              <a:buNone/>
            </a:pPr>
            <a:r>
              <a:rPr lang="de-DE" sz="2400" dirty="0" smtClean="0"/>
              <a:t> </a:t>
            </a:r>
            <a:r>
              <a:rPr lang="de-DE" sz="2400" dirty="0"/>
              <a:t>Link</a:t>
            </a:r>
            <a:r>
              <a:rPr lang="de-DE" sz="2400" dirty="0" smtClean="0"/>
              <a:t>: </a:t>
            </a:r>
            <a:r>
              <a:rPr lang="nl-NL" sz="2400" dirty="0" smtClean="0"/>
              <a:t> </a:t>
            </a:r>
            <a:r>
              <a:rPr lang="nl-NL" sz="2400" dirty="0" smtClean="0">
                <a:hlinkClick r:id="rId2" action="ppaction://hlinkfile"/>
              </a:rPr>
              <a:t>ftp.medgenome.com </a:t>
            </a:r>
          </a:p>
          <a:p>
            <a:pPr marL="0" indent="0">
              <a:buNone/>
            </a:pPr>
            <a:r>
              <a:rPr lang="tr-TR" sz="2400" dirty="0" smtClean="0"/>
              <a:t>Port</a:t>
            </a:r>
            <a:r>
              <a:rPr lang="tr-TR" sz="2400" dirty="0"/>
              <a:t>: 21</a:t>
            </a:r>
          </a:p>
          <a:p>
            <a:pPr marL="0" indent="0">
              <a:buNone/>
            </a:pPr>
            <a:r>
              <a:rPr lang="en-US" sz="2400" dirty="0" smtClean="0"/>
              <a:t>User: </a:t>
            </a:r>
            <a:r>
              <a:rPr lang="pt-BR" sz="2400" dirty="0" smtClean="0"/>
              <a:t>wuvonasi4074</a:t>
            </a:r>
            <a:endParaRPr lang="pt-BR" sz="2400" dirty="0"/>
          </a:p>
          <a:p>
            <a:pPr marL="0" indent="0">
              <a:buNone/>
            </a:pPr>
            <a:r>
              <a:rPr lang="en-US" sz="2400" dirty="0" smtClean="0"/>
              <a:t>Password</a:t>
            </a:r>
            <a:r>
              <a:rPr lang="en-US" sz="2400" dirty="0"/>
              <a:t>: </a:t>
            </a:r>
            <a:r>
              <a:rPr lang="en-US" sz="2400" dirty="0" err="1"/>
              <a:t>B!h</a:t>
            </a:r>
            <a:r>
              <a:rPr lang="en-US" sz="2400" dirty="0"/>
              <a:t>#</a:t>
            </a:r>
            <a:r>
              <a:rPr lang="en-US" sz="2400" dirty="0" smtClean="0"/>
              <a:t>$21%arD5</a:t>
            </a:r>
          </a:p>
          <a:p>
            <a:pPr marL="0" indent="0">
              <a:buNone/>
            </a:pPr>
            <a:endParaRPr lang="en-US" sz="2400" dirty="0" smtClean="0"/>
          </a:p>
          <a:p>
            <a:pPr marL="0" indent="0">
              <a:buNone/>
            </a:pPr>
            <a:endParaRPr lang="en-US" sz="2400" dirty="0"/>
          </a:p>
          <a:p>
            <a:pPr marL="0" indent="0">
              <a:buNone/>
            </a:pPr>
            <a:r>
              <a:rPr lang="en-US" sz="2400" dirty="0" smtClean="0"/>
              <a:t>Our attempts: ftp, </a:t>
            </a:r>
            <a:r>
              <a:rPr lang="en-US" sz="2400" dirty="0" err="1" smtClean="0"/>
              <a:t>wget</a:t>
            </a:r>
            <a:r>
              <a:rPr lang="en-US" sz="2400" dirty="0" smtClean="0"/>
              <a:t>, </a:t>
            </a:r>
            <a:r>
              <a:rPr lang="en-US" sz="2400" dirty="0" err="1" smtClean="0"/>
              <a:t>winscp</a:t>
            </a:r>
            <a:r>
              <a:rPr lang="en-US" sz="2400" dirty="0" smtClean="0"/>
              <a:t> (ftp graphical interface).</a:t>
            </a:r>
          </a:p>
          <a:p>
            <a:pPr marL="0" indent="0">
              <a:buNone/>
            </a:pPr>
            <a:r>
              <a:rPr lang="en-US" sz="2400" dirty="0" smtClean="0"/>
              <a:t>FTP to NCBI (USER: anonymous; password =email [any works])</a:t>
            </a:r>
            <a:endParaRPr lang="en-US" sz="2400" dirty="0"/>
          </a:p>
        </p:txBody>
      </p:sp>
    </p:spTree>
    <p:extLst>
      <p:ext uri="{BB962C8B-B14F-4D97-AF65-F5344CB8AC3E}">
        <p14:creationId xmlns:p14="http://schemas.microsoft.com/office/powerpoint/2010/main" val="2441297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dirty="0" smtClean="0"/>
              <a:t>Practice: Download Human Chromosome 19, build 37.5</a:t>
            </a:r>
            <a:endParaRPr lang="en-US" dirty="0"/>
          </a:p>
        </p:txBody>
      </p:sp>
      <p:sp>
        <p:nvSpPr>
          <p:cNvPr id="3" name="Content Placeholder 2"/>
          <p:cNvSpPr>
            <a:spLocks noGrp="1"/>
          </p:cNvSpPr>
          <p:nvPr>
            <p:ph idx="1"/>
          </p:nvPr>
        </p:nvSpPr>
        <p:spPr/>
        <p:txBody>
          <a:bodyPr/>
          <a:lstStyle/>
          <a:p>
            <a:pPr marL="0" indent="0">
              <a:buNone/>
            </a:pPr>
            <a:r>
              <a:rPr lang="en-US" dirty="0" smtClean="0"/>
              <a:t>Use NCBI web page for downloading (ftp)</a:t>
            </a:r>
          </a:p>
          <a:p>
            <a:pPr marL="0" indent="0">
              <a:buNone/>
            </a:pPr>
            <a:r>
              <a:rPr lang="en-US" dirty="0" smtClean="0"/>
              <a:t>User: anonymous;  </a:t>
            </a:r>
          </a:p>
          <a:p>
            <a:pPr marL="0" indent="0">
              <a:buNone/>
            </a:pPr>
            <a:r>
              <a:rPr lang="en-US" dirty="0" smtClean="0"/>
              <a:t>Password “</a:t>
            </a:r>
            <a:r>
              <a:rPr lang="en-US" dirty="0" err="1" smtClean="0"/>
              <a:t>your_email_address</a:t>
            </a:r>
            <a:r>
              <a:rPr lang="en-US" dirty="0" smtClean="0"/>
              <a:t>”</a:t>
            </a:r>
          </a:p>
          <a:p>
            <a:pPr marL="0" indent="0">
              <a:buNone/>
            </a:pPr>
            <a:endParaRPr lang="en-US" dirty="0"/>
          </a:p>
          <a:p>
            <a:pPr marL="0" indent="0">
              <a:buNone/>
            </a:pPr>
            <a:r>
              <a:rPr lang="en-US" dirty="0" smtClean="0">
                <a:solidFill>
                  <a:srgbClr val="FF0000"/>
                </a:solidFill>
              </a:rPr>
              <a:t>HOMEWORK #2</a:t>
            </a:r>
            <a:r>
              <a:rPr lang="en-US" dirty="0" smtClean="0"/>
              <a:t>: Download the </a:t>
            </a:r>
            <a:r>
              <a:rPr lang="en-US" dirty="0" err="1" smtClean="0"/>
              <a:t>gbk</a:t>
            </a:r>
            <a:r>
              <a:rPr lang="en-US" dirty="0" smtClean="0"/>
              <a:t> file for one of the human chromosomes. Describe “</a:t>
            </a:r>
            <a:r>
              <a:rPr lang="en-US" dirty="0" err="1" smtClean="0"/>
              <a:t>gbk</a:t>
            </a:r>
            <a:r>
              <a:rPr lang="en-US" dirty="0" smtClean="0"/>
              <a:t>” format of the human genome representation (write 0.5-1 page)</a:t>
            </a:r>
            <a:endParaRPr lang="en-US" dirty="0"/>
          </a:p>
        </p:txBody>
      </p:sp>
    </p:spTree>
    <p:extLst>
      <p:ext uri="{BB962C8B-B14F-4D97-AF65-F5344CB8AC3E}">
        <p14:creationId xmlns:p14="http://schemas.microsoft.com/office/powerpoint/2010/main" val="349238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Letter of agreement</a:t>
            </a:r>
            <a:endParaRPr lang="en-US" dirty="0"/>
          </a:p>
        </p:txBody>
      </p:sp>
      <p:sp>
        <p:nvSpPr>
          <p:cNvPr id="3" name="Content Placeholder 2"/>
          <p:cNvSpPr>
            <a:spLocks noGrp="1"/>
          </p:cNvSpPr>
          <p:nvPr>
            <p:ph idx="1"/>
          </p:nvPr>
        </p:nvSpPr>
        <p:spPr/>
        <p:txBody>
          <a:bodyPr/>
          <a:lstStyle/>
          <a:p>
            <a:r>
              <a:rPr lang="en-US" dirty="0" err="1" smtClean="0">
                <a:solidFill>
                  <a:srgbClr val="3366FF"/>
                </a:solidFill>
              </a:rPr>
              <a:t>DataAccessAgreementAshkenazi.doc</a:t>
            </a:r>
            <a:endParaRPr lang="en-US" dirty="0" smtClean="0">
              <a:solidFill>
                <a:srgbClr val="3366FF"/>
              </a:solidFill>
            </a:endParaRPr>
          </a:p>
          <a:p>
            <a:endParaRPr lang="en-US" dirty="0" smtClean="0"/>
          </a:p>
          <a:p>
            <a:r>
              <a:rPr lang="en-US" dirty="0" err="1" smtClean="0">
                <a:solidFill>
                  <a:srgbClr val="3366FF"/>
                </a:solidFill>
              </a:rPr>
              <a:t>DataAccessAgreementUT_BioinfoStudent.doc</a:t>
            </a:r>
            <a:r>
              <a:rPr lang="en-US" dirty="0" smtClean="0"/>
              <a:t> every student must sign and return (</a:t>
            </a:r>
            <a:r>
              <a:rPr lang="en-US" dirty="0" smtClean="0">
                <a:solidFill>
                  <a:srgbClr val="FF0000"/>
                </a:solidFill>
              </a:rPr>
              <a:t>ultimate</a:t>
            </a:r>
            <a:r>
              <a:rPr lang="en-US" dirty="0" smtClean="0"/>
              <a:t> </a:t>
            </a:r>
            <a:r>
              <a:rPr lang="en-US" dirty="0" smtClean="0">
                <a:solidFill>
                  <a:srgbClr val="FF0000"/>
                </a:solidFill>
              </a:rPr>
              <a:t>HOMEWORK</a:t>
            </a:r>
            <a:r>
              <a:rPr lang="en-US" dirty="0" smtClean="0"/>
              <a:t>).</a:t>
            </a:r>
            <a:endParaRPr lang="en-US" dirty="0"/>
          </a:p>
        </p:txBody>
      </p:sp>
    </p:spTree>
    <p:extLst>
      <p:ext uri="{BB962C8B-B14F-4D97-AF65-F5344CB8AC3E}">
        <p14:creationId xmlns:p14="http://schemas.microsoft.com/office/powerpoint/2010/main" val="1429884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Our task:</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Variant calling (SNPs and INDELs) should be performed using standard procedures of </a:t>
            </a:r>
            <a:r>
              <a:rPr lang="en-US" b="1" dirty="0"/>
              <a:t>GATK</a:t>
            </a:r>
            <a:r>
              <a:rPr lang="en-US" dirty="0"/>
              <a:t> or </a:t>
            </a:r>
            <a:r>
              <a:rPr lang="en-US" b="1" dirty="0" err="1"/>
              <a:t>Samtools</a:t>
            </a:r>
            <a:r>
              <a:rPr lang="en-US" dirty="0"/>
              <a:t>. Summary reports of variants called from each sample should be provided; number of SNPs, INDELs, homozygous and heterozygous variants and </a:t>
            </a:r>
            <a:r>
              <a:rPr lang="en-US" b="1" dirty="0"/>
              <a:t>transition to </a:t>
            </a:r>
            <a:r>
              <a:rPr lang="en-US" b="1" dirty="0" err="1"/>
              <a:t>transversion</a:t>
            </a:r>
            <a:r>
              <a:rPr lang="en-US" b="1" dirty="0"/>
              <a:t> ratio</a:t>
            </a:r>
            <a:r>
              <a:rPr lang="en-US" dirty="0"/>
              <a:t>, </a:t>
            </a:r>
            <a:r>
              <a:rPr lang="en-US" b="1" dirty="0"/>
              <a:t>read depth </a:t>
            </a:r>
            <a:r>
              <a:rPr lang="en-US" dirty="0"/>
              <a:t>and quality distribution of identified variants in each sample should be provided. Variant calling should be done individually and together (all samples together to produce single </a:t>
            </a:r>
            <a:r>
              <a:rPr lang="en-US" b="1" dirty="0"/>
              <a:t>VCF</a:t>
            </a:r>
            <a:r>
              <a:rPr lang="en-US" dirty="0"/>
              <a:t> file for all samples). Variant filtration should be done using standard procedures and parameters.</a:t>
            </a:r>
          </a:p>
          <a:p>
            <a:pPr marL="0" indent="0">
              <a:buNone/>
            </a:pPr>
            <a:endParaRPr lang="en-US" dirty="0"/>
          </a:p>
        </p:txBody>
      </p:sp>
    </p:spTree>
    <p:extLst>
      <p:ext uri="{BB962C8B-B14F-4D97-AF65-F5344CB8AC3E}">
        <p14:creationId xmlns:p14="http://schemas.microsoft.com/office/powerpoint/2010/main" val="2921585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a:t>	</a:t>
            </a:r>
            <a:r>
              <a:rPr lang="en-US" dirty="0" smtClean="0"/>
              <a:t>QUIZ: What is it?</a:t>
            </a:r>
            <a:endParaRPr lang="en-US" dirty="0"/>
          </a:p>
        </p:txBody>
      </p:sp>
      <p:pic>
        <p:nvPicPr>
          <p:cNvPr id="4" name="Picture 3" descr="Untitled:Users:afedorov:Desktop:Screen Shot 2017-01-13 at 10.59.07 AM.png"/>
          <p:cNvPicPr/>
          <p:nvPr/>
        </p:nvPicPr>
        <p:blipFill>
          <a:blip r:embed="rId2">
            <a:extLst>
              <a:ext uri="{28A0092B-C50C-407E-A947-70E740481C1C}">
                <a14:useLocalDpi xmlns:a14="http://schemas.microsoft.com/office/drawing/2010/main" val="0"/>
              </a:ext>
            </a:extLst>
          </a:blip>
          <a:srcRect/>
          <a:stretch>
            <a:fillRect/>
          </a:stretch>
        </p:blipFill>
        <p:spPr bwMode="auto">
          <a:xfrm>
            <a:off x="1249947" y="1584157"/>
            <a:ext cx="6450264" cy="3047999"/>
          </a:xfrm>
          <a:prstGeom prst="rect">
            <a:avLst/>
          </a:prstGeom>
          <a:noFill/>
          <a:ln>
            <a:noFill/>
          </a:ln>
        </p:spPr>
      </p:pic>
      <p:sp>
        <p:nvSpPr>
          <p:cNvPr id="5" name="TextBox 4"/>
          <p:cNvSpPr txBox="1"/>
          <p:nvPr/>
        </p:nvSpPr>
        <p:spPr>
          <a:xfrm>
            <a:off x="2439737" y="5233737"/>
            <a:ext cx="3198311" cy="923330"/>
          </a:xfrm>
          <a:prstGeom prst="rect">
            <a:avLst/>
          </a:prstGeom>
          <a:noFill/>
        </p:spPr>
        <p:txBody>
          <a:bodyPr wrap="none" rtlCol="0">
            <a:spAutoFit/>
          </a:bodyPr>
          <a:lstStyle/>
          <a:p>
            <a:r>
              <a:rPr lang="en-US" dirty="0" smtClean="0">
                <a:solidFill>
                  <a:srgbClr val="FF0000"/>
                </a:solidFill>
              </a:rPr>
              <a:t>Why autosomal recessive?</a:t>
            </a:r>
          </a:p>
          <a:p>
            <a:r>
              <a:rPr lang="en-US" dirty="0" smtClean="0">
                <a:solidFill>
                  <a:srgbClr val="FF0000"/>
                </a:solidFill>
              </a:rPr>
              <a:t>Why compound heterozygote?</a:t>
            </a:r>
          </a:p>
          <a:p>
            <a:r>
              <a:rPr lang="en-US" dirty="0" smtClean="0">
                <a:solidFill>
                  <a:srgbClr val="FF0000"/>
                </a:solidFill>
              </a:rPr>
              <a:t>What is </a:t>
            </a:r>
            <a:r>
              <a:rPr lang="en-US" dirty="0">
                <a:solidFill>
                  <a:srgbClr val="FF0000"/>
                </a:solidFill>
              </a:rPr>
              <a:t>consanguineous </a:t>
            </a:r>
            <a:r>
              <a:rPr lang="en-US" dirty="0" smtClean="0">
                <a:solidFill>
                  <a:srgbClr val="FF0000"/>
                </a:solidFill>
              </a:rPr>
              <a:t>family</a:t>
            </a:r>
            <a:r>
              <a:rPr lang="en-US" dirty="0">
                <a:solidFill>
                  <a:srgbClr val="FF0000"/>
                </a:solidFill>
              </a:rPr>
              <a:t>?</a:t>
            </a:r>
          </a:p>
        </p:txBody>
      </p:sp>
    </p:spTree>
    <p:extLst>
      <p:ext uri="{BB962C8B-B14F-4D97-AF65-F5344CB8AC3E}">
        <p14:creationId xmlns:p14="http://schemas.microsoft.com/office/powerpoint/2010/main" val="1208575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Example of ‘SAM’ files</a:t>
            </a:r>
            <a:endParaRPr lang="en-US" dirty="0"/>
          </a:p>
        </p:txBody>
      </p:sp>
      <p:sp>
        <p:nvSpPr>
          <p:cNvPr id="3" name="Content Placeholder 2"/>
          <p:cNvSpPr>
            <a:spLocks noGrp="1"/>
          </p:cNvSpPr>
          <p:nvPr>
            <p:ph idx="1"/>
          </p:nvPr>
        </p:nvSpPr>
        <p:spPr/>
        <p:txBody>
          <a:bodyPr/>
          <a:lstStyle/>
          <a:p>
            <a:r>
              <a:rPr lang="nb-NO" dirty="0" smtClean="0">
                <a:solidFill>
                  <a:srgbClr val="0000FF"/>
                </a:solidFill>
              </a:rPr>
              <a:t>Neandertal200.sam </a:t>
            </a:r>
            <a:r>
              <a:rPr lang="nb-NO" dirty="0" smtClean="0"/>
              <a:t>(first 200 lines)</a:t>
            </a:r>
          </a:p>
          <a:p>
            <a:endParaRPr lang="nb-NO" dirty="0"/>
          </a:p>
          <a:p>
            <a:r>
              <a:rPr lang="nb-NO" dirty="0" smtClean="0">
                <a:solidFill>
                  <a:srgbClr val="0000FF"/>
                </a:solidFill>
              </a:rPr>
              <a:t>SAMV1.pdf  </a:t>
            </a:r>
            <a:r>
              <a:rPr lang="nb-NO" dirty="0" smtClean="0"/>
              <a:t>(</a:t>
            </a:r>
            <a:r>
              <a:rPr lang="fr-FR" dirty="0"/>
              <a:t>instruction</a:t>
            </a:r>
            <a:r>
              <a:rPr lang="nb-NO" dirty="0" smtClean="0"/>
              <a:t> to SAM format)</a:t>
            </a:r>
            <a:endParaRPr lang="en-US" dirty="0"/>
          </a:p>
        </p:txBody>
      </p:sp>
    </p:spTree>
    <p:extLst>
      <p:ext uri="{BB962C8B-B14F-4D97-AF65-F5344CB8AC3E}">
        <p14:creationId xmlns:p14="http://schemas.microsoft.com/office/powerpoint/2010/main" val="11894384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SAM &lt;-&gt; BAM file conversion</a:t>
            </a:r>
            <a:endParaRPr lang="en-US" dirty="0"/>
          </a:p>
        </p:txBody>
      </p:sp>
      <p:pic>
        <p:nvPicPr>
          <p:cNvPr id="4" name="Content Placeholder 3" descr="BAMfile.png"/>
          <p:cNvPicPr>
            <a:picLocks noGrp="1" noChangeAspect="1"/>
          </p:cNvPicPr>
          <p:nvPr>
            <p:ph idx="1"/>
          </p:nvPr>
        </p:nvPicPr>
        <p:blipFill>
          <a:blip r:embed="rId2">
            <a:extLst>
              <a:ext uri="{28A0092B-C50C-407E-A947-70E740481C1C}">
                <a14:useLocalDpi xmlns:a14="http://schemas.microsoft.com/office/drawing/2010/main" val="0"/>
              </a:ext>
            </a:extLst>
          </a:blip>
          <a:srcRect t="3403" b="3403"/>
          <a:stretch>
            <a:fillRect/>
          </a:stretch>
        </p:blipFill>
        <p:spPr>
          <a:xfrm>
            <a:off x="457200" y="2175042"/>
            <a:ext cx="8229600" cy="4525963"/>
          </a:xfrm>
        </p:spPr>
      </p:pic>
      <p:sp>
        <p:nvSpPr>
          <p:cNvPr id="5" name="TextBox 4"/>
          <p:cNvSpPr txBox="1"/>
          <p:nvPr/>
        </p:nvSpPr>
        <p:spPr>
          <a:xfrm>
            <a:off x="1203157" y="1706966"/>
            <a:ext cx="6307924" cy="369332"/>
          </a:xfrm>
          <a:prstGeom prst="rect">
            <a:avLst/>
          </a:prstGeom>
          <a:noFill/>
        </p:spPr>
        <p:txBody>
          <a:bodyPr wrap="none" rtlCol="0">
            <a:spAutoFit/>
          </a:bodyPr>
          <a:lstStyle/>
          <a:p>
            <a:r>
              <a:rPr lang="en-US" dirty="0" smtClean="0"/>
              <a:t>Binary “BAM” file is ~3 times smaller than SAM, yet is unreadable</a:t>
            </a:r>
            <a:endParaRPr lang="en-US" dirty="0"/>
          </a:p>
        </p:txBody>
      </p:sp>
    </p:spTree>
    <p:extLst>
      <p:ext uri="{BB962C8B-B14F-4D97-AF65-F5344CB8AC3E}">
        <p14:creationId xmlns:p14="http://schemas.microsoft.com/office/powerpoint/2010/main" val="172009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283</TotalTime>
  <Words>886</Words>
  <Application>Microsoft Macintosh PowerPoint</Application>
  <PresentationFormat>On-screen Show (4:3)</PresentationFormat>
  <Paragraphs>106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Lecture #4 ABPG+BRIM Exome sequencing project Alexei Fedorov</vt:lpstr>
      <vt:lpstr>Input data:  “Fastq” files</vt:lpstr>
      <vt:lpstr>How to download the data?</vt:lpstr>
      <vt:lpstr>Practice: Download Human Chromosome 19, build 37.5</vt:lpstr>
      <vt:lpstr>Letter of agreement</vt:lpstr>
      <vt:lpstr>Our task:</vt:lpstr>
      <vt:lpstr> QUIZ: What is it?</vt:lpstr>
      <vt:lpstr>Example of ‘SAM’ files</vt:lpstr>
      <vt:lpstr>SAM &lt;-&gt; BAM file conversion</vt:lpstr>
      <vt:lpstr>Integrative Genomics Viewer (IGV)</vt:lpstr>
      <vt:lpstr>Reference Human Genome</vt:lpstr>
      <vt:lpstr>Examples of VCF files </vt:lpstr>
      <vt:lpstr>PowerPoint Presentation</vt:lpstr>
      <vt:lpstr>Problems with VCF (examples)</vt:lpstr>
      <vt:lpstr>What are our chances of success?</vt:lpstr>
      <vt:lpstr>Our approach</vt:lpstr>
      <vt:lpstr>BED files and other formats</vt:lpstr>
      <vt:lpstr>HOMEWORK ASSIGNMENTS </vt:lpstr>
    </vt:vector>
  </TitlesOfParts>
  <Company>University of Toledo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 ABPG+BRIM Alexei Fedorov</dc:title>
  <dc:creator>Alexei Fedorov</dc:creator>
  <cp:lastModifiedBy>Alexei Fedorov</cp:lastModifiedBy>
  <cp:revision>19</cp:revision>
  <dcterms:created xsi:type="dcterms:W3CDTF">2017-01-15T20:35:17Z</dcterms:created>
  <dcterms:modified xsi:type="dcterms:W3CDTF">2017-01-16T19:28:13Z</dcterms:modified>
</cp:coreProperties>
</file>