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4" r:id="rId5"/>
    <p:sldId id="273" r:id="rId6"/>
    <p:sldId id="266" r:id="rId7"/>
    <p:sldId id="268" r:id="rId8"/>
    <p:sldId id="267" r:id="rId9"/>
    <p:sldId id="259" r:id="rId10"/>
    <p:sldId id="269" r:id="rId11"/>
    <p:sldId id="262" r:id="rId12"/>
    <p:sldId id="270" r:id="rId13"/>
    <p:sldId id="261" r:id="rId14"/>
    <p:sldId id="271" r:id="rId15"/>
    <p:sldId id="260" r:id="rId16"/>
    <p:sldId id="272" r:id="rId17"/>
    <p:sldId id="274" r:id="rId18"/>
    <p:sldId id="283" r:id="rId19"/>
    <p:sldId id="275" r:id="rId20"/>
    <p:sldId id="276" r:id="rId21"/>
    <p:sldId id="278" r:id="rId22"/>
    <p:sldId id="277" r:id="rId23"/>
    <p:sldId id="281" r:id="rId24"/>
    <p:sldId id="284" r:id="rId25"/>
    <p:sldId id="286"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0" autoAdjust="0"/>
    <p:restoredTop sz="94660"/>
  </p:normalViewPr>
  <p:slideViewPr>
    <p:cSldViewPr snapToGrid="0">
      <p:cViewPr varScale="1">
        <p:scale>
          <a:sx n="68" d="100"/>
          <a:sy n="68" d="100"/>
        </p:scale>
        <p:origin x="46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B32DEF-F0E2-4C11-AF2F-8803D90FCA7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3053057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B32DEF-F0E2-4C11-AF2F-8803D90FCA7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807471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B32DEF-F0E2-4C11-AF2F-8803D90FCA7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68892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B32DEF-F0E2-4C11-AF2F-8803D90FCA7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2076268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B32DEF-F0E2-4C11-AF2F-8803D90FCA7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267830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B32DEF-F0E2-4C11-AF2F-8803D90FCA7A}"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1159898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B32DEF-F0E2-4C11-AF2F-8803D90FCA7A}" type="datetimeFigureOut">
              <a:rPr lang="en-US" smtClean="0"/>
              <a:t>1/25/2017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142148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B32DEF-F0E2-4C11-AF2F-8803D90FCA7A}" type="datetimeFigureOut">
              <a:rPr lang="en-US" smtClean="0"/>
              <a:t>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359295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32DEF-F0E2-4C11-AF2F-8803D90FCA7A}" type="datetimeFigureOut">
              <a:rPr lang="en-US" smtClean="0"/>
              <a:t>1/25/2017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1554598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B32DEF-F0E2-4C11-AF2F-8803D90FCA7A}"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149532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B32DEF-F0E2-4C11-AF2F-8803D90FCA7A}"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BD484-F048-497E-8BDB-971385BAD439}" type="slidenum">
              <a:rPr lang="en-US" smtClean="0"/>
              <a:t>‹#›</a:t>
            </a:fld>
            <a:endParaRPr lang="en-US"/>
          </a:p>
        </p:txBody>
      </p:sp>
    </p:spTree>
    <p:extLst>
      <p:ext uri="{BB962C8B-B14F-4D97-AF65-F5344CB8AC3E}">
        <p14:creationId xmlns:p14="http://schemas.microsoft.com/office/powerpoint/2010/main" val="299171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32DEF-F0E2-4C11-AF2F-8803D90FCA7A}" type="datetimeFigureOut">
              <a:rPr lang="en-US" smtClean="0"/>
              <a:t>1/25/2017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BD484-F048-497E-8BDB-971385BAD439}" type="slidenum">
              <a:rPr lang="en-US" smtClean="0"/>
              <a:t>‹#›</a:t>
            </a:fld>
            <a:endParaRPr lang="en-US"/>
          </a:p>
        </p:txBody>
      </p:sp>
    </p:spTree>
    <p:extLst>
      <p:ext uri="{BB962C8B-B14F-4D97-AF65-F5344CB8AC3E}">
        <p14:creationId xmlns:p14="http://schemas.microsoft.com/office/powerpoint/2010/main" val="1648344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ahUKEwjlr7TMg9HRAhUh34MKHbApD3wQFgggMAA&amp;url=http://bio-bwa.sourceforge.net/&amp;usg=AFQjCNEkV0T52Idv0K_Kx4P9q3XSHxhbDw&amp;sig2=3WW71G3k6J11R0yDHAWawg&amp;bvm=bv.144224172,d.amc"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software.broadinstitute.org/gatk/" TargetMode="External"/><Relationship Id="rId5" Type="http://schemas.openxmlformats.org/officeDocument/2006/relationships/hyperlink" Target="https://www.google.com/url?sa=t&amp;rct=j&amp;q=&amp;esrc=s&amp;source=web&amp;cd=1&amp;cad=rja&amp;uact=8&amp;sqi=2&amp;ved=0ahUKEwjxu_qshNHRAhVM2IMKHdhiDYoQFggbMAA&amp;url=http://samtools.sourceforge.net/&amp;usg=AFQjCNGiYVpIKQvtVr2MYsisvRY0vhDEHQ&amp;sig2=T_7CoX3Cn-HVlw-CqaUp0A&amp;bvm=bv.144224172,d.amc" TargetMode="External"/><Relationship Id="rId4" Type="http://schemas.openxmlformats.org/officeDocument/2006/relationships/hyperlink" Target="https://www.google.com/url?sa=t&amp;rct=j&amp;q=&amp;esrc=s&amp;source=web&amp;cd=1&amp;cad=rja&amp;uact=8&amp;ved=0ahUKEwi6sPujhNHRAhWMy4MKHeVQDr0QFggbMAA&amp;url=https://broadinstitute.github.io/picard/&amp;usg=AFQjCNETyEFS6wyOKC8AyYRIdHD29UBxtg&amp;sig2=t9jV9ybjtoe2NlBYBS8ujA&amp;bvm=bv.144224172,d.amc"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software.broadinstitute.org/gatk/guide/topic?name=tutorial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0305" y="5034913"/>
            <a:ext cx="9144000" cy="1655762"/>
          </a:xfrm>
        </p:spPr>
        <p:txBody>
          <a:bodyPr/>
          <a:lstStyle/>
          <a:p>
            <a:r>
              <a:rPr lang="en-US" b="1" dirty="0">
                <a:solidFill>
                  <a:schemeClr val="bg1"/>
                </a:solidFill>
              </a:rPr>
              <a:t>By Basil Khuder</a:t>
            </a:r>
          </a:p>
          <a:p>
            <a:r>
              <a:rPr lang="en-US" b="1" dirty="0">
                <a:solidFill>
                  <a:schemeClr val="bg1"/>
                </a:solidFill>
              </a:rPr>
              <a:t>Basil.Khuder@rockets.utoledo.edu</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p:cNvSpPr>
            <a:spLocks noGrp="1"/>
          </p:cNvSpPr>
          <p:nvPr>
            <p:ph type="ctrTitle"/>
          </p:nvPr>
        </p:nvSpPr>
        <p:spPr>
          <a:xfrm>
            <a:off x="1524000" y="0"/>
            <a:ext cx="9144000" cy="2387600"/>
          </a:xfrm>
        </p:spPr>
        <p:txBody>
          <a:bodyPr/>
          <a:lstStyle/>
          <a:p>
            <a:r>
              <a:rPr lang="en-US"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Next Generation Sequencing Analysis</a:t>
            </a:r>
          </a:p>
        </p:txBody>
      </p:sp>
      <p:sp>
        <p:nvSpPr>
          <p:cNvPr id="9" name="TextBox 8"/>
          <p:cNvSpPr txBox="1"/>
          <p:nvPr/>
        </p:nvSpPr>
        <p:spPr>
          <a:xfrm>
            <a:off x="1329179" y="4771838"/>
            <a:ext cx="10623694" cy="1446550"/>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cs typeface="Arial" panose="020B0604020202020204" pitchFamily="34" charset="0"/>
              </a:rPr>
              <a:t>By Basil Khuder</a:t>
            </a:r>
          </a:p>
          <a:p>
            <a:pPr algn="ctr"/>
            <a:r>
              <a:rPr lang="en-US" sz="4400" dirty="0">
                <a:solidFill>
                  <a:schemeClr val="bg1"/>
                </a:solidFill>
                <a:latin typeface="Arial Rounded MT Bold" panose="020F0704030504030204" pitchFamily="34" charset="0"/>
                <a:cs typeface="Arial" panose="020B0604020202020204" pitchFamily="34" charset="0"/>
              </a:rPr>
              <a:t>Basil.Khuder@rockets.utoledo.edu</a:t>
            </a:r>
          </a:p>
        </p:txBody>
      </p:sp>
    </p:spTree>
    <p:extLst>
      <p:ext uri="{BB962C8B-B14F-4D97-AF65-F5344CB8AC3E}">
        <p14:creationId xmlns:p14="http://schemas.microsoft.com/office/powerpoint/2010/main" val="426142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Step 3:  Mark </a:t>
            </a:r>
            <a:r>
              <a:rPr lang="en-US" b="1" dirty="0" err="1">
                <a:latin typeface="Arial" panose="020B0604020202020204" pitchFamily="34" charset="0"/>
                <a:cs typeface="Arial" panose="020B0604020202020204" pitchFamily="34" charset="0"/>
              </a:rPr>
              <a:t>Illumnia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Adatprers</a:t>
            </a:r>
            <a:r>
              <a:rPr lang="en-US" b="1"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Because the adapters that were used in the initial sequencing prep are still in the files, we must mark them.  We do this using Picard Tools and the Mark Illumina Adapters option.</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java -jar picard.jar </a:t>
            </a:r>
            <a:r>
              <a:rPr lang="en-US" dirty="0" err="1">
                <a:latin typeface="Arial" panose="020B0604020202020204" pitchFamily="34" charset="0"/>
                <a:cs typeface="Arial" panose="020B0604020202020204" pitchFamily="34" charset="0"/>
              </a:rPr>
              <a:t>MarkIlluminaAdapters</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I=SG5_fastqtosam.bam\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O=SG5_fastqtosam_markilluminaadapters.bam\</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M=SG5_snippet_markilluminaadapters_metrics.txt</a:t>
            </a:r>
          </a:p>
        </p:txBody>
      </p:sp>
    </p:spTree>
    <p:extLst>
      <p:ext uri="{BB962C8B-B14F-4D97-AF65-F5344CB8AC3E}">
        <p14:creationId xmlns:p14="http://schemas.microsoft.com/office/powerpoint/2010/main" val="338605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748" t="11359" r="813" b="20996"/>
          <a:stretch/>
        </p:blipFill>
        <p:spPr>
          <a:xfrm>
            <a:off x="0" y="1"/>
            <a:ext cx="12192000" cy="6858000"/>
          </a:xfrm>
          <a:prstGeom prst="rect">
            <a:avLst/>
          </a:prstGeom>
        </p:spPr>
      </p:pic>
    </p:spTree>
    <p:extLst>
      <p:ext uri="{BB962C8B-B14F-4D97-AF65-F5344CB8AC3E}">
        <p14:creationId xmlns:p14="http://schemas.microsoft.com/office/powerpoint/2010/main" val="2912332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Step 4:  Revert back to FASTQ, with required meta data.</a:t>
            </a:r>
          </a:p>
        </p:txBody>
      </p:sp>
      <p:sp>
        <p:nvSpPr>
          <p:cNvPr id="3" name="Content Placeholder 2"/>
          <p:cNvSpPr>
            <a:spLocks noGrp="1"/>
          </p:cNvSpPr>
          <p:nvPr>
            <p:ph idx="1"/>
          </p:nvPr>
        </p:nvSpPr>
        <p:spPr>
          <a:xfrm>
            <a:off x="838200" y="2391233"/>
            <a:ext cx="11165958" cy="4351338"/>
          </a:xfrm>
        </p:spPr>
        <p:txBody>
          <a:bodyPr/>
          <a:lstStyle/>
          <a:p>
            <a:r>
              <a:rPr lang="en-US" dirty="0">
                <a:latin typeface="Arial" panose="020B0604020202020204" pitchFamily="34" charset="0"/>
                <a:cs typeface="Arial" panose="020B0604020202020204" pitchFamily="34" charset="0"/>
              </a:rPr>
              <a:t>java -jar </a:t>
            </a:r>
            <a:r>
              <a:rPr lang="en-US" dirty="0" err="1">
                <a:latin typeface="Arial" panose="020B0604020202020204" pitchFamily="34" charset="0"/>
                <a:cs typeface="Arial" panose="020B0604020202020204" pitchFamily="34" charset="0"/>
              </a:rPr>
              <a:t>picard.jarSamToFastq</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I=SG5_fastqtosam_markilluminaadapters.bam \</a:t>
            </a:r>
          </a:p>
          <a:p>
            <a:r>
              <a:rPr lang="en-US" dirty="0">
                <a:latin typeface="Arial" panose="020B0604020202020204" pitchFamily="34" charset="0"/>
                <a:cs typeface="Arial" panose="020B0604020202020204" pitchFamily="34" charset="0"/>
              </a:rPr>
              <a:t>FASTQ=SG5_interleaved.fq \</a:t>
            </a:r>
          </a:p>
          <a:p>
            <a:r>
              <a:rPr lang="en-US" dirty="0">
                <a:latin typeface="Arial" panose="020B0604020202020204" pitchFamily="34" charset="0"/>
                <a:cs typeface="Arial" panose="020B0604020202020204" pitchFamily="34" charset="0"/>
              </a:rPr>
              <a:t>CLIPPING_ATTRIBUTE=XT \  </a:t>
            </a:r>
            <a:r>
              <a:rPr lang="en-US" sz="2000" b="1" dirty="0">
                <a:latin typeface="Arial" panose="020B0604020202020204" pitchFamily="34" charset="0"/>
                <a:cs typeface="Arial" panose="020B0604020202020204" pitchFamily="34" charset="0"/>
              </a:rPr>
              <a:t>#Refers to the marking of adapters</a:t>
            </a:r>
          </a:p>
          <a:p>
            <a:r>
              <a:rPr lang="en-US" dirty="0">
                <a:latin typeface="Arial" panose="020B0604020202020204" pitchFamily="34" charset="0"/>
                <a:cs typeface="Arial" panose="020B0604020202020204" pitchFamily="34" charset="0"/>
              </a:rPr>
              <a:t>CLIPPING_ACTION=2 </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#Refers to the marking of adapters</a:t>
            </a:r>
          </a:p>
          <a:p>
            <a:r>
              <a:rPr lang="en-US" dirty="0">
                <a:latin typeface="Arial" panose="020B0604020202020204" pitchFamily="34" charset="0"/>
                <a:cs typeface="Arial" panose="020B0604020202020204" pitchFamily="34" charset="0"/>
              </a:rPr>
              <a:t>INTERLEAVE=true \                 </a:t>
            </a:r>
            <a:r>
              <a:rPr lang="en-US" sz="2000" b="1" dirty="0">
                <a:latin typeface="Arial" panose="020B0604020202020204" pitchFamily="34" charset="0"/>
                <a:cs typeface="Arial" panose="020B0604020202020204" pitchFamily="34" charset="0"/>
              </a:rPr>
              <a:t>#Refers to paired reads</a:t>
            </a:r>
          </a:p>
          <a:p>
            <a:r>
              <a:rPr lang="en-US" dirty="0">
                <a:latin typeface="Arial" panose="020B0604020202020204" pitchFamily="34" charset="0"/>
                <a:cs typeface="Arial" panose="020B0604020202020204" pitchFamily="34" charset="0"/>
              </a:rPr>
              <a:t>NON_PF=true \                        </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#0x200 </a:t>
            </a:r>
            <a:r>
              <a:rPr lang="en-US" sz="2000" b="1" dirty="0" err="1">
                <a:latin typeface="Arial" panose="020B0604020202020204" pitchFamily="34" charset="0"/>
                <a:cs typeface="Arial" panose="020B0604020202020204" pitchFamily="34" charset="0"/>
              </a:rPr>
              <a:t>failedVendorQualityChecks</a:t>
            </a:r>
            <a:r>
              <a:rPr lang="en-US" sz="2000" b="1" dirty="0">
                <a:latin typeface="Arial" panose="020B0604020202020204" pitchFamily="34" charset="0"/>
                <a:cs typeface="Arial" panose="020B0604020202020204" pitchFamily="34" charset="0"/>
              </a:rPr>
              <a:t> flag #85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038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815" t="12268" r="6776" b="20078"/>
          <a:stretch/>
        </p:blipFill>
        <p:spPr>
          <a:xfrm>
            <a:off x="-27170" y="0"/>
            <a:ext cx="12219170" cy="7049386"/>
          </a:xfrm>
          <a:prstGeom prst="rect">
            <a:avLst/>
          </a:prstGeom>
        </p:spPr>
      </p:pic>
    </p:spTree>
    <p:extLst>
      <p:ext uri="{BB962C8B-B14F-4D97-AF65-F5344CB8AC3E}">
        <p14:creationId xmlns:p14="http://schemas.microsoft.com/office/powerpoint/2010/main" val="338274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Step 5:  Align to Reference Using BWA</a:t>
            </a:r>
          </a:p>
        </p:txBody>
      </p:sp>
      <p:sp>
        <p:nvSpPr>
          <p:cNvPr id="3" name="Content Placeholder 2"/>
          <p:cNvSpPr>
            <a:spLocks noGrp="1"/>
          </p:cNvSpPr>
          <p:nvPr>
            <p:ph idx="1"/>
          </p:nvPr>
        </p:nvSpPr>
        <p:spPr/>
        <p:txBody>
          <a:bodyPr>
            <a:normAutofit fontScale="92500" lnSpcReduction="20000"/>
          </a:bodyPr>
          <a:lstStyle/>
          <a:p>
            <a:pPr marL="0" indent="0" algn="ctr">
              <a:buNone/>
            </a:pPr>
            <a:r>
              <a:rPr lang="sv-SE" i="1" dirty="0">
                <a:latin typeface="Arial" panose="020B0604020202020204" pitchFamily="34" charset="0"/>
                <a:cs typeface="Arial" panose="020B0604020202020204" pitchFamily="34" charset="0"/>
              </a:rPr>
              <a:t>Bwa is the alignnment tool, mem is the alrgorithm we are using. </a:t>
            </a:r>
          </a:p>
          <a:p>
            <a:r>
              <a:rPr lang="sv-SE" dirty="0">
                <a:latin typeface="Arial" panose="020B0604020202020204" pitchFamily="34" charset="0"/>
                <a:cs typeface="Arial" panose="020B0604020202020204" pitchFamily="34" charset="0"/>
              </a:rPr>
              <a:t>-</a:t>
            </a:r>
            <a:r>
              <a:rPr lang="sv-SE" b="1" dirty="0">
                <a:latin typeface="Arial" panose="020B0604020202020204" pitchFamily="34" charset="0"/>
                <a:cs typeface="Arial" panose="020B0604020202020204" pitchFamily="34" charset="0"/>
              </a:rPr>
              <a:t>M</a:t>
            </a:r>
            <a:r>
              <a:rPr lang="sv-SE" dirty="0">
                <a:latin typeface="Arial" panose="020B0604020202020204" pitchFamily="34" charset="0"/>
                <a:cs typeface="Arial" panose="020B0604020202020204" pitchFamily="34" charset="0"/>
              </a:rPr>
              <a:t> allows </a:t>
            </a:r>
            <a:r>
              <a:rPr lang="en-US" dirty="0" err="1">
                <a:latin typeface="Arial" panose="020B0604020202020204" pitchFamily="34" charset="0"/>
                <a:cs typeface="Arial" panose="020B0604020202020204" pitchFamily="34" charset="0"/>
              </a:rPr>
              <a:t>MergeBamAlignment</a:t>
            </a:r>
            <a:r>
              <a:rPr lang="en-US" dirty="0">
                <a:latin typeface="Arial" panose="020B0604020202020204" pitchFamily="34" charset="0"/>
                <a:cs typeface="Arial" panose="020B0604020202020204" pitchFamily="34" charset="0"/>
              </a:rPr>
              <a:t>, a tool for the next step, to reassign proper secondary alignments.  Secondary alignments are ambiguous alignments that might be mapped incorrectly (due to poor read quality, contamination </a:t>
            </a:r>
            <a:r>
              <a:rPr lang="en-US" dirty="0" err="1">
                <a:latin typeface="Arial" panose="020B0604020202020204" pitchFamily="34" charset="0"/>
                <a:cs typeface="Arial" panose="020B0604020202020204" pitchFamily="34" charset="0"/>
              </a:rPr>
              <a:t>ect</a:t>
            </a:r>
            <a:r>
              <a:rPr lang="en-US" dirty="0">
                <a:latin typeface="Arial" panose="020B0604020202020204" pitchFamily="34" charset="0"/>
                <a:cs typeface="Arial" panose="020B0604020202020204" pitchFamily="34" charset="0"/>
              </a:rPr>
              <a:t>.)  </a:t>
            </a:r>
            <a:endParaRPr lang="sv-SE" dirty="0">
              <a:latin typeface="Arial" panose="020B0604020202020204" pitchFamily="34" charset="0"/>
              <a:cs typeface="Arial" panose="020B0604020202020204" pitchFamily="34" charset="0"/>
            </a:endParaRPr>
          </a:p>
          <a:p>
            <a:r>
              <a:rPr lang="sv-SE" b="1" dirty="0">
                <a:latin typeface="Arial" panose="020B0604020202020204" pitchFamily="34" charset="0"/>
                <a:cs typeface="Arial" panose="020B0604020202020204" pitchFamily="34" charset="0"/>
              </a:rPr>
              <a:t>T </a:t>
            </a:r>
            <a:r>
              <a:rPr lang="sv-SE" dirty="0">
                <a:latin typeface="Arial" panose="020B0604020202020204" pitchFamily="34" charset="0"/>
                <a:cs typeface="Arial" panose="020B0604020202020204" pitchFamily="34" charset="0"/>
              </a:rPr>
              <a:t>refers to the amount of computer threads we want to use.  (Use nproc to find number of processor threads.) </a:t>
            </a:r>
          </a:p>
          <a:p>
            <a:r>
              <a:rPr lang="sv-SE" dirty="0">
                <a:latin typeface="Arial" panose="020B0604020202020204" pitchFamily="34" charset="0"/>
                <a:cs typeface="Arial" panose="020B0604020202020204" pitchFamily="34" charset="0"/>
              </a:rPr>
              <a:t>-</a:t>
            </a:r>
            <a:r>
              <a:rPr lang="sv-SE" b="1" dirty="0">
                <a:latin typeface="Arial" panose="020B0604020202020204" pitchFamily="34" charset="0"/>
                <a:cs typeface="Arial" panose="020B0604020202020204" pitchFamily="34" charset="0"/>
              </a:rPr>
              <a:t>P</a:t>
            </a:r>
            <a:r>
              <a:rPr lang="sv-SE" dirty="0">
                <a:latin typeface="Arial" panose="020B0604020202020204" pitchFamily="34" charset="0"/>
                <a:cs typeface="Arial" panose="020B0604020202020204" pitchFamily="34" charset="0"/>
              </a:rPr>
              <a:t> indicates the file contains interleaved paired reads. </a:t>
            </a:r>
          </a:p>
          <a:p>
            <a:endParaRPr lang="sv-SE" dirty="0">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a:p>
            <a:pPr marL="0" indent="0" algn="ctr">
              <a:buNone/>
            </a:pPr>
            <a:r>
              <a:rPr lang="sv-SE" dirty="0">
                <a:latin typeface="Arial" panose="020B0604020202020204" pitchFamily="34" charset="0"/>
                <a:cs typeface="Arial" panose="020B0604020202020204" pitchFamily="34" charset="0"/>
              </a:rPr>
              <a:t>bwa mem -M -t 30 -p hg19.fasta \ </a:t>
            </a:r>
          </a:p>
          <a:p>
            <a:pPr marL="0" indent="0" algn="ctr">
              <a:buNone/>
            </a:pPr>
            <a:r>
              <a:rPr lang="sv-SE" dirty="0">
                <a:latin typeface="Arial" panose="020B0604020202020204" pitchFamily="34" charset="0"/>
                <a:cs typeface="Arial" panose="020B0604020202020204" pitchFamily="34" charset="0"/>
              </a:rPr>
              <a:t>SG5_interleaved.fq &gt; SG5_Hg19.sam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136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103" t="20538" r="12012" b="13316"/>
          <a:stretch/>
        </p:blipFill>
        <p:spPr>
          <a:xfrm>
            <a:off x="0" y="0"/>
            <a:ext cx="12192000" cy="6858000"/>
          </a:xfrm>
          <a:prstGeom prst="rect">
            <a:avLst/>
          </a:prstGeom>
        </p:spPr>
      </p:pic>
    </p:spTree>
    <p:extLst>
      <p:ext uri="{BB962C8B-B14F-4D97-AF65-F5344CB8AC3E}">
        <p14:creationId xmlns:p14="http://schemas.microsoft.com/office/powerpoint/2010/main" val="1865652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Step  6: Convert aligned SAM file to BAM </a:t>
            </a:r>
          </a:p>
        </p:txBody>
      </p:sp>
      <p:sp>
        <p:nvSpPr>
          <p:cNvPr id="3" name="Content Placeholder 2"/>
          <p:cNvSpPr>
            <a:spLocks noGrp="1"/>
          </p:cNvSpPr>
          <p:nvPr>
            <p:ph idx="1"/>
          </p:nvPr>
        </p:nvSpPr>
        <p:spPr>
          <a:xfrm>
            <a:off x="103913" y="2216834"/>
            <a:ext cx="11610754" cy="5146158"/>
          </a:xfrm>
        </p:spPr>
        <p:txBody>
          <a:bodyPr>
            <a:normAutofit/>
          </a:bodyPr>
          <a:lstStyle/>
          <a:p>
            <a:r>
              <a:rPr lang="en-US" sz="2000" dirty="0">
                <a:latin typeface="Arial" panose="020B0604020202020204" pitchFamily="34" charset="0"/>
                <a:cs typeface="Arial" panose="020B0604020202020204" pitchFamily="34" charset="0"/>
              </a:rPr>
              <a:t>java -jar picard.jar </a:t>
            </a:r>
            <a:r>
              <a:rPr lang="en-US" sz="2000" dirty="0" err="1">
                <a:latin typeface="Arial" panose="020B0604020202020204" pitchFamily="34" charset="0"/>
                <a:cs typeface="Arial" panose="020B0604020202020204" pitchFamily="34" charset="0"/>
              </a:rPr>
              <a:t>MergeBamAlignment</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R=hg19.fasta \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UNMAPPED_BAM=SG6_fastqtosam.bam \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ALIGNED_BAM=SG6_Hg19.sam \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O=SG6_final_hg19.bam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CREATE_INDEX=true \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ADD_MATE_CIGAR=true \  </a:t>
            </a:r>
            <a:r>
              <a:rPr lang="en-US" sz="2000" b="1" dirty="0">
                <a:solidFill>
                  <a:srgbClr val="FF0000"/>
                </a:solidFill>
                <a:latin typeface="Arial" panose="020B0604020202020204" pitchFamily="34" charset="0"/>
                <a:cs typeface="Arial" panose="020B0604020202020204" pitchFamily="34" charset="0"/>
              </a:rPr>
              <a:t>#Cigar is a string of sequences to help indicate mismatches, deletions, </a:t>
            </a:r>
            <a:r>
              <a:rPr lang="en-US" sz="2000" b="1" dirty="0" err="1">
                <a:solidFill>
                  <a:srgbClr val="FF0000"/>
                </a:solidFill>
                <a:latin typeface="Arial" panose="020B0604020202020204" pitchFamily="34" charset="0"/>
                <a:cs typeface="Arial" panose="020B0604020202020204" pitchFamily="34" charset="0"/>
              </a:rPr>
              <a:t>ect</a:t>
            </a:r>
            <a:r>
              <a:rPr lang="en-US" sz="2000" b="1" dirty="0">
                <a:solidFill>
                  <a:srgbClr val="FF0000"/>
                </a:solidFill>
                <a:latin typeface="Arial" panose="020B0604020202020204" pitchFamily="34" charset="0"/>
                <a:cs typeface="Arial" panose="020B0604020202020204" pitchFamily="34" charset="0"/>
              </a:rPr>
              <a:t>. </a:t>
            </a:r>
            <a:br>
              <a:rPr lang="en-US" sz="2000" b="1"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CLIP_ADAPTERS=false \  </a:t>
            </a:r>
            <a:r>
              <a:rPr lang="en-US" sz="2000" b="1" dirty="0">
                <a:solidFill>
                  <a:srgbClr val="FF0000"/>
                </a:solidFill>
                <a:latin typeface="Arial" panose="020B0604020202020204" pitchFamily="34" charset="0"/>
                <a:cs typeface="Arial" panose="020B0604020202020204" pitchFamily="34" charset="0"/>
              </a:rPr>
              <a:t>#Already marked, no need to clip.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CLIP_OVERLAPPING_READS=true \  </a:t>
            </a:r>
            <a:r>
              <a:rPr lang="en-US" sz="2000" b="1" dirty="0">
                <a:solidFill>
                  <a:srgbClr val="FF0000"/>
                </a:solidFill>
                <a:latin typeface="Arial" panose="020B0604020202020204" pitchFamily="34" charset="0"/>
                <a:cs typeface="Arial" panose="020B0604020202020204" pitchFamily="34" charset="0"/>
              </a:rPr>
              <a:t>#We will clip any overlapping reads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SECONDARY_ALIGNMENTS=true \  </a:t>
            </a:r>
            <a:r>
              <a:rPr lang="en-US" sz="2000" b="1" dirty="0">
                <a:solidFill>
                  <a:srgbClr val="FF0000"/>
                </a:solidFill>
                <a:latin typeface="Arial" panose="020B0604020202020204" pitchFamily="34" charset="0"/>
                <a:cs typeface="Arial" panose="020B0604020202020204" pitchFamily="34" charset="0"/>
              </a:rPr>
              <a:t>#Remember this from Step 5</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MAX_INSERTIONS_OR_DELETIONS=-1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PRIMARY_ALIGNMENT_STRATEGY=</a:t>
            </a:r>
            <a:r>
              <a:rPr lang="en-US" sz="2000" dirty="0" err="1">
                <a:latin typeface="Arial" panose="020B0604020202020204" pitchFamily="34" charset="0"/>
                <a:cs typeface="Arial" panose="020B0604020202020204" pitchFamily="34" charset="0"/>
              </a:rPr>
              <a:t>MostDistant</a:t>
            </a:r>
            <a:r>
              <a:rPr lang="en-US" sz="2000" b="1" dirty="0">
                <a:latin typeface="Arial" panose="020B0604020202020204" pitchFamily="34" charset="0"/>
                <a:cs typeface="Arial" panose="020B0604020202020204" pitchFamily="34" charset="0"/>
              </a:rPr>
              <a:t>\ </a:t>
            </a:r>
            <a:r>
              <a:rPr lang="en-US" sz="2000" b="1" dirty="0">
                <a:solidFill>
                  <a:srgbClr val="FF0000"/>
                </a:solidFill>
                <a:latin typeface="Arial" panose="020B0604020202020204" pitchFamily="34" charset="0"/>
                <a:cs typeface="Arial" panose="020B0604020202020204" pitchFamily="34" charset="0"/>
              </a:rPr>
              <a:t>#Recommended Algorithm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ATTRIBUTES_TO_RETAIN=XS  </a:t>
            </a:r>
            <a:r>
              <a:rPr lang="en-US" sz="2000" b="1" dirty="0">
                <a:solidFill>
                  <a:srgbClr val="FF0000"/>
                </a:solidFill>
                <a:latin typeface="Arial" panose="020B0604020202020204" pitchFamily="34" charset="0"/>
                <a:cs typeface="Arial" panose="020B0604020202020204" pitchFamily="34" charset="0"/>
              </a:rPr>
              <a:t>#Retaining Meta Data</a:t>
            </a:r>
          </a:p>
        </p:txBody>
      </p:sp>
    </p:spTree>
    <p:extLst>
      <p:ext uri="{BB962C8B-B14F-4D97-AF65-F5344CB8AC3E}">
        <p14:creationId xmlns:p14="http://schemas.microsoft.com/office/powerpoint/2010/main" val="3252707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577" y="195439"/>
            <a:ext cx="10515600" cy="1325563"/>
          </a:xfrm>
        </p:spPr>
        <p:txBody>
          <a:bodyPr/>
          <a:lstStyle/>
          <a:p>
            <a:pPr algn="ctr"/>
            <a:r>
              <a:rPr lang="en-US" b="1" dirty="0">
                <a:latin typeface="Arial" panose="020B0604020202020204" pitchFamily="34" charset="0"/>
                <a:cs typeface="Arial" panose="020B0604020202020204" pitchFamily="34" charset="0"/>
              </a:rPr>
              <a:t>Part 2:  Variant Calling</a:t>
            </a:r>
          </a:p>
        </p:txBody>
      </p:sp>
      <p:sp>
        <p:nvSpPr>
          <p:cNvPr id="3" name="Content Placeholder 2"/>
          <p:cNvSpPr>
            <a:spLocks noGrp="1"/>
          </p:cNvSpPr>
          <p:nvPr>
            <p:ph idx="1"/>
          </p:nvPr>
        </p:nvSpPr>
        <p:spPr>
          <a:xfrm>
            <a:off x="6526490" y="2813041"/>
            <a:ext cx="5665510" cy="2529236"/>
          </a:xfrm>
        </p:spPr>
        <p:txBody>
          <a:bodyPr>
            <a:normAutofit/>
          </a:bodyPr>
          <a:lstStyle/>
          <a:p>
            <a:pPr algn="ctr">
              <a:buFont typeface="Wingdings" panose="05000000000000000000" pitchFamily="2" charset="2"/>
              <a:buChar char="v"/>
            </a:pPr>
            <a:r>
              <a:rPr lang="en-US" sz="2400" b="1" dirty="0">
                <a:latin typeface="Arial" panose="020B0604020202020204" pitchFamily="34" charset="0"/>
                <a:cs typeface="Arial" panose="020B0604020202020204" pitchFamily="34" charset="0"/>
              </a:rPr>
              <a:t>Variant Calling is identifying the sites where your data displays variation relative to the reference genome, and calculate genotypes for each sample at that site.</a:t>
            </a:r>
          </a:p>
        </p:txBody>
      </p:sp>
      <p:pic>
        <p:nvPicPr>
          <p:cNvPr id="4" name="Picture 3"/>
          <p:cNvPicPr>
            <a:picLocks noChangeAspect="1"/>
          </p:cNvPicPr>
          <p:nvPr/>
        </p:nvPicPr>
        <p:blipFill rotWithShape="1">
          <a:blip r:embed="rId2"/>
          <a:srcRect l="69730" t="20507" r="11901" b="9515"/>
          <a:stretch/>
        </p:blipFill>
        <p:spPr>
          <a:xfrm>
            <a:off x="164745" y="195439"/>
            <a:ext cx="3068649" cy="6575621"/>
          </a:xfrm>
          <a:prstGeom prst="rect">
            <a:avLst/>
          </a:prstGeom>
        </p:spPr>
      </p:pic>
      <p:cxnSp>
        <p:nvCxnSpPr>
          <p:cNvPr id="7" name="Straight Arrow Connector 6"/>
          <p:cNvCxnSpPr/>
          <p:nvPr/>
        </p:nvCxnSpPr>
        <p:spPr>
          <a:xfrm flipV="1">
            <a:off x="2581373" y="2089975"/>
            <a:ext cx="1480008" cy="4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581373" y="5134832"/>
            <a:ext cx="1480008" cy="4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32091" y="1819583"/>
            <a:ext cx="3500491" cy="923330"/>
          </a:xfrm>
          <a:prstGeom prst="rect">
            <a:avLst/>
          </a:prstGeom>
          <a:noFill/>
        </p:spPr>
        <p:txBody>
          <a:bodyPr wrap="square" rtlCol="0">
            <a:spAutoFit/>
          </a:bodyPr>
          <a:lstStyle/>
          <a:p>
            <a:pPr algn="ctr"/>
            <a:r>
              <a:rPr lang="en-US" i="1" u="sng" dirty="0">
                <a:latin typeface="Arial" panose="020B0604020202020204" pitchFamily="34" charset="0"/>
                <a:cs typeface="Arial" panose="020B0604020202020204" pitchFamily="34" charset="0"/>
              </a:rPr>
              <a:t>We use </a:t>
            </a:r>
            <a:r>
              <a:rPr lang="en-US" i="1" u="sng" dirty="0" err="1">
                <a:latin typeface="Arial" panose="020B0604020202020204" pitchFamily="34" charset="0"/>
                <a:cs typeface="Arial" panose="020B0604020202020204" pitchFamily="34" charset="0"/>
              </a:rPr>
              <a:t>HaplotypeCaller</a:t>
            </a:r>
            <a:r>
              <a:rPr lang="en-US" i="1" u="sng" dirty="0">
                <a:latin typeface="Arial" panose="020B0604020202020204" pitchFamily="34" charset="0"/>
                <a:cs typeface="Arial" panose="020B0604020202020204" pitchFamily="34" charset="0"/>
              </a:rPr>
              <a:t> to produce the variants based off our BAM file. </a:t>
            </a:r>
          </a:p>
        </p:txBody>
      </p:sp>
      <p:sp>
        <p:nvSpPr>
          <p:cNvPr id="10" name="TextBox 9"/>
          <p:cNvSpPr txBox="1"/>
          <p:nvPr/>
        </p:nvSpPr>
        <p:spPr>
          <a:xfrm>
            <a:off x="4061381" y="4752777"/>
            <a:ext cx="3500491" cy="923330"/>
          </a:xfrm>
          <a:prstGeom prst="rect">
            <a:avLst/>
          </a:prstGeom>
          <a:noFill/>
        </p:spPr>
        <p:txBody>
          <a:bodyPr wrap="square" rtlCol="0">
            <a:spAutoFit/>
          </a:bodyPr>
          <a:lstStyle/>
          <a:p>
            <a:pPr algn="ctr"/>
            <a:r>
              <a:rPr lang="en-US" i="1" u="sng" dirty="0">
                <a:latin typeface="Arial" panose="020B0604020202020204" pitchFamily="34" charset="0"/>
                <a:cs typeface="Arial" panose="020B0604020202020204" pitchFamily="34" charset="0"/>
              </a:rPr>
              <a:t>We use VQSR to recalibrate SNPS and filter variants that don’t pass our threshold. </a:t>
            </a:r>
          </a:p>
        </p:txBody>
      </p:sp>
    </p:spTree>
    <p:extLst>
      <p:ext uri="{BB962C8B-B14F-4D97-AF65-F5344CB8AC3E}">
        <p14:creationId xmlns:p14="http://schemas.microsoft.com/office/powerpoint/2010/main" val="1268590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Using Haplotype Caller</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java -jar GenomeAnalysisTK.jar \ </a:t>
            </a:r>
          </a:p>
          <a:p>
            <a:r>
              <a:rPr lang="en-US" sz="2400" dirty="0">
                <a:latin typeface="Arial" panose="020B0604020202020204" pitchFamily="34" charset="0"/>
                <a:cs typeface="Arial" panose="020B0604020202020204" pitchFamily="34" charset="0"/>
              </a:rPr>
              <a:t>    -T </a:t>
            </a:r>
            <a:r>
              <a:rPr lang="en-US" sz="2400" dirty="0" err="1">
                <a:latin typeface="Arial" panose="020B0604020202020204" pitchFamily="34" charset="0"/>
                <a:cs typeface="Arial" panose="020B0604020202020204" pitchFamily="34" charset="0"/>
              </a:rPr>
              <a:t>HaplotypeCaller</a:t>
            </a:r>
            <a:r>
              <a:rPr lang="en-US" sz="2400" dirty="0">
                <a:latin typeface="Arial" panose="020B0604020202020204" pitchFamily="34" charset="0"/>
                <a:cs typeface="Arial" panose="020B0604020202020204" pitchFamily="34" charset="0"/>
              </a:rPr>
              <a:t> \ </a:t>
            </a:r>
          </a:p>
          <a:p>
            <a:r>
              <a:rPr lang="en-US" sz="2400" dirty="0">
                <a:latin typeface="Arial" panose="020B0604020202020204" pitchFamily="34" charset="0"/>
                <a:cs typeface="Arial" panose="020B0604020202020204" pitchFamily="34" charset="0"/>
              </a:rPr>
              <a:t>    -R hg19.fasta \ </a:t>
            </a:r>
          </a:p>
          <a:p>
            <a:r>
              <a:rPr lang="en-US" sz="2400" dirty="0">
                <a:latin typeface="Arial" panose="020B0604020202020204" pitchFamily="34" charset="0"/>
                <a:cs typeface="Arial" panose="020B0604020202020204" pitchFamily="34" charset="0"/>
              </a:rPr>
              <a:t>    -I SG6_final_hg19.bam \  </a:t>
            </a:r>
          </a:p>
          <a:p>
            <a:r>
              <a:rPr lang="en-US" sz="2400" dirty="0">
                <a:latin typeface="Arial" panose="020B0604020202020204" pitchFamily="34" charset="0"/>
                <a:cs typeface="Arial" panose="020B0604020202020204" pitchFamily="34" charset="0"/>
              </a:rPr>
              <a:t>    -L 20 \     </a:t>
            </a:r>
            <a:r>
              <a:rPr lang="en-US" sz="2400" b="1" dirty="0">
                <a:latin typeface="Arial" panose="020B0604020202020204" pitchFamily="34" charset="0"/>
                <a:cs typeface="Arial" panose="020B0604020202020204" pitchFamily="34" charset="0"/>
              </a:rPr>
              <a:t>#Only used if you want to call variants for specific chromosome, </a:t>
            </a:r>
            <a:r>
              <a:rPr lang="en-US" sz="2400" b="1" dirty="0" err="1">
                <a:latin typeface="Arial" panose="020B0604020202020204" pitchFamily="34" charset="0"/>
                <a:cs typeface="Arial" panose="020B0604020202020204" pitchFamily="34" charset="0"/>
              </a:rPr>
              <a:t>ect</a:t>
            </a:r>
            <a:r>
              <a:rPr lang="en-US" sz="2400" b="1"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genotyping_mode</a:t>
            </a:r>
            <a:r>
              <a:rPr lang="en-US" sz="2400" dirty="0">
                <a:latin typeface="Arial" panose="020B0604020202020204" pitchFamily="34" charset="0"/>
                <a:cs typeface="Arial" panose="020B0604020202020204" pitchFamily="34" charset="0"/>
              </a:rPr>
              <a:t> DISCOVERY \ </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stand_call_conf</a:t>
            </a:r>
            <a:r>
              <a:rPr lang="en-US" sz="2400" dirty="0">
                <a:latin typeface="Arial" panose="020B0604020202020204" pitchFamily="34" charset="0"/>
                <a:cs typeface="Arial" panose="020B0604020202020204" pitchFamily="34" charset="0"/>
              </a:rPr>
              <a:t> 30 \ </a:t>
            </a:r>
          </a:p>
          <a:p>
            <a:r>
              <a:rPr lang="en-US" sz="2400" dirty="0">
                <a:latin typeface="Arial" panose="020B0604020202020204" pitchFamily="34" charset="0"/>
                <a:cs typeface="Arial" panose="020B0604020202020204" pitchFamily="34" charset="0"/>
              </a:rPr>
              <a:t>    -o raw_variants.vcf </a:t>
            </a:r>
          </a:p>
        </p:txBody>
      </p:sp>
    </p:spTree>
    <p:extLst>
      <p:ext uri="{BB962C8B-B14F-4D97-AF65-F5344CB8AC3E}">
        <p14:creationId xmlns:p14="http://schemas.microsoft.com/office/powerpoint/2010/main" val="400456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Variant Filtration Steps</a:t>
            </a:r>
          </a:p>
        </p:txBody>
      </p:sp>
      <p:sp>
        <p:nvSpPr>
          <p:cNvPr id="3" name="Content Placeholder 2"/>
          <p:cNvSpPr>
            <a:spLocks noGrp="1"/>
          </p:cNvSpPr>
          <p:nvPr>
            <p:ph idx="1"/>
          </p:nvPr>
        </p:nvSpPr>
        <p:spPr>
          <a:xfrm>
            <a:off x="838200" y="1995308"/>
            <a:ext cx="10515600" cy="4351338"/>
          </a:xfrm>
        </p:spPr>
        <p:txBody>
          <a:bodyPr/>
          <a:lstStyle/>
          <a:p>
            <a:r>
              <a:rPr lang="en-US" dirty="0">
                <a:latin typeface="Arial" panose="020B0604020202020204" pitchFamily="34" charset="0"/>
                <a:cs typeface="Arial" panose="020B0604020202020204" pitchFamily="34" charset="0"/>
              </a:rPr>
              <a:t>1.) </a:t>
            </a:r>
            <a:r>
              <a:rPr lang="en-US" b="1" dirty="0">
                <a:latin typeface="Arial" panose="020B0604020202020204" pitchFamily="34" charset="0"/>
                <a:cs typeface="Arial" panose="020B0604020202020204" pitchFamily="34" charset="0"/>
              </a:rPr>
              <a:t>Prepare recalibration parameters for SNPs</a:t>
            </a:r>
          </a:p>
          <a:p>
            <a:r>
              <a:rPr lang="en-US"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Build the SNP recalibration model</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a:t>
            </a:r>
            <a:r>
              <a:rPr lang="en-US" b="1" dirty="0">
                <a:latin typeface="Arial" panose="020B0604020202020204" pitchFamily="34" charset="0"/>
                <a:cs typeface="Arial" panose="020B0604020202020204" pitchFamily="34" charset="0"/>
              </a:rPr>
              <a:t> Apply the desired level of recalibration to the SNPs in the call set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4.)</a:t>
            </a:r>
            <a:r>
              <a:rPr lang="en-US" b="1" dirty="0">
                <a:latin typeface="Arial" panose="020B0604020202020204" pitchFamily="34" charset="0"/>
                <a:cs typeface="Arial" panose="020B0604020202020204" pitchFamily="34" charset="0"/>
              </a:rPr>
              <a:t> Prepare recalibration parameters for </a:t>
            </a:r>
            <a:r>
              <a:rPr lang="en-US" b="1" dirty="0" err="1">
                <a:latin typeface="Arial" panose="020B0604020202020204" pitchFamily="34" charset="0"/>
                <a:cs typeface="Arial" panose="020B0604020202020204" pitchFamily="34" charset="0"/>
              </a:rPr>
              <a:t>Indels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a:t>
            </a:r>
            <a:r>
              <a:rPr lang="en-US" b="1" dirty="0">
                <a:latin typeface="Arial" panose="020B0604020202020204" pitchFamily="34" charset="0"/>
                <a:cs typeface="Arial" panose="020B0604020202020204" pitchFamily="34" charset="0"/>
              </a:rPr>
              <a:t>Build the </a:t>
            </a:r>
            <a:r>
              <a:rPr lang="en-US" b="1" dirty="0" err="1">
                <a:latin typeface="Arial" panose="020B0604020202020204" pitchFamily="34" charset="0"/>
                <a:cs typeface="Arial" panose="020B0604020202020204" pitchFamily="34" charset="0"/>
              </a:rPr>
              <a:t>Indel</a:t>
            </a:r>
            <a:r>
              <a:rPr lang="en-US" b="1" dirty="0">
                <a:latin typeface="Arial" panose="020B0604020202020204" pitchFamily="34" charset="0"/>
                <a:cs typeface="Arial" panose="020B0604020202020204" pitchFamily="34" charset="0"/>
              </a:rPr>
              <a:t> recalibration model</a:t>
            </a:r>
          </a:p>
          <a:p>
            <a:r>
              <a:rPr lang="en-US" dirty="0">
                <a:latin typeface="Arial" panose="020B0604020202020204" pitchFamily="34" charset="0"/>
                <a:cs typeface="Arial" panose="020B0604020202020204" pitchFamily="34" charset="0"/>
              </a:rPr>
              <a:t>6.) </a:t>
            </a:r>
            <a:r>
              <a:rPr lang="en-US" b="1" dirty="0">
                <a:latin typeface="Arial" panose="020B0604020202020204" pitchFamily="34" charset="0"/>
                <a:cs typeface="Arial" panose="020B0604020202020204" pitchFamily="34" charset="0"/>
              </a:rPr>
              <a:t>Apply the desired level of recalibration to the </a:t>
            </a:r>
            <a:r>
              <a:rPr lang="en-US" b="1" dirty="0" err="1">
                <a:latin typeface="Arial" panose="020B0604020202020204" pitchFamily="34" charset="0"/>
                <a:cs typeface="Arial" panose="020B0604020202020204" pitchFamily="34" charset="0"/>
              </a:rPr>
              <a:t>Indels</a:t>
            </a:r>
            <a:r>
              <a:rPr lang="en-US" b="1" dirty="0">
                <a:latin typeface="Arial" panose="020B0604020202020204" pitchFamily="34" charset="0"/>
                <a:cs typeface="Arial" panose="020B0604020202020204" pitchFamily="34" charset="0"/>
              </a:rPr>
              <a:t> in the call set</a:t>
            </a:r>
          </a:p>
          <a:p>
            <a:endParaRPr lang="en-US" dirty="0"/>
          </a:p>
        </p:txBody>
      </p:sp>
    </p:spTree>
    <p:extLst>
      <p:ext uri="{BB962C8B-B14F-4D97-AF65-F5344CB8AC3E}">
        <p14:creationId xmlns:p14="http://schemas.microsoft.com/office/powerpoint/2010/main" val="361616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050" t="10109" r="69519" b="12267"/>
          <a:stretch/>
        </p:blipFill>
        <p:spPr>
          <a:xfrm>
            <a:off x="18853" y="1206632"/>
            <a:ext cx="3751866" cy="5571241"/>
          </a:xfrm>
        </p:spPr>
      </p:pic>
      <p:sp>
        <p:nvSpPr>
          <p:cNvPr id="17" name="TextBox 16"/>
          <p:cNvSpPr txBox="1"/>
          <p:nvPr/>
        </p:nvSpPr>
        <p:spPr>
          <a:xfrm>
            <a:off x="8129383" y="3359994"/>
            <a:ext cx="5090474" cy="1569660"/>
          </a:xfrm>
          <a:prstGeom prst="rect">
            <a:avLst/>
          </a:prstGeom>
          <a:noFill/>
        </p:spPr>
        <p:txBody>
          <a:bodyPr wrap="square" rtlCol="0">
            <a:spAutoFit/>
          </a:bodyPr>
          <a:lstStyle/>
          <a:p>
            <a:pPr algn="ctr"/>
            <a:r>
              <a:rPr lang="en-US" sz="1600" b="1" u="sng" dirty="0">
                <a:latin typeface="Arial" panose="020B0604020202020204" pitchFamily="34" charset="0"/>
                <a:cs typeface="Arial" panose="020B0604020202020204" pitchFamily="34" charset="0"/>
              </a:rPr>
              <a:t>Tools Needed</a:t>
            </a:r>
          </a:p>
          <a:p>
            <a:pPr algn="ctr"/>
            <a:endParaRPr lang="en-US" sz="1600" b="1" dirty="0">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q"/>
            </a:pPr>
            <a:r>
              <a:rPr lang="en-US" sz="1600" b="1" dirty="0">
                <a:latin typeface="Arial" panose="020B0604020202020204" pitchFamily="34" charset="0"/>
                <a:cs typeface="Arial" panose="020B0604020202020204" pitchFamily="34" charset="0"/>
                <a:hlinkClick r:id="rId3"/>
              </a:rPr>
              <a:t>Burrows-Wheeler Aligner</a:t>
            </a:r>
            <a:endParaRPr lang="en-US" sz="1600" b="1" dirty="0">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q"/>
            </a:pPr>
            <a:r>
              <a:rPr lang="en-US" sz="1600" b="1" dirty="0">
                <a:latin typeface="Arial" panose="020B0604020202020204" pitchFamily="34" charset="0"/>
                <a:cs typeface="Arial" panose="020B0604020202020204" pitchFamily="34" charset="0"/>
                <a:hlinkClick r:id="rId4"/>
              </a:rPr>
              <a:t>Picard Tools</a:t>
            </a:r>
            <a:endParaRPr lang="en-US" sz="1600" b="1" dirty="0">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q"/>
            </a:pPr>
            <a:r>
              <a:rPr lang="en-US" sz="1600" b="1" dirty="0">
                <a:latin typeface="Arial" panose="020B0604020202020204" pitchFamily="34" charset="0"/>
                <a:cs typeface="Arial" panose="020B0604020202020204" pitchFamily="34" charset="0"/>
                <a:hlinkClick r:id="rId5"/>
              </a:rPr>
              <a:t>SAMTools</a:t>
            </a:r>
            <a:endParaRPr lang="en-US" sz="1600" b="1" dirty="0">
              <a:latin typeface="Arial" panose="020B0604020202020204" pitchFamily="34" charset="0"/>
              <a:cs typeface="Arial" panose="020B0604020202020204" pitchFamily="34" charset="0"/>
            </a:endParaRPr>
          </a:p>
          <a:p>
            <a:pPr marL="285750" indent="-285750" algn="ctr">
              <a:buFont typeface="Wingdings" panose="05000000000000000000" pitchFamily="2" charset="2"/>
              <a:buChar char="q"/>
            </a:pPr>
            <a:r>
              <a:rPr lang="en-US" sz="1600" b="1" dirty="0">
                <a:latin typeface="Arial" panose="020B0604020202020204" pitchFamily="34" charset="0"/>
                <a:cs typeface="Arial" panose="020B0604020202020204" pitchFamily="34" charset="0"/>
                <a:hlinkClick r:id="rId6"/>
              </a:rPr>
              <a:t>Genome Analysis Toolkit</a:t>
            </a:r>
            <a:endParaRPr lang="en-US" sz="1600" b="1" dirty="0">
              <a:latin typeface="Arial" panose="020B0604020202020204" pitchFamily="34" charset="0"/>
              <a:cs typeface="Arial" panose="020B0604020202020204" pitchFamily="34" charset="0"/>
            </a:endParaRPr>
          </a:p>
        </p:txBody>
      </p:sp>
      <p:sp>
        <p:nvSpPr>
          <p:cNvPr id="18" name="TextBox 17"/>
          <p:cNvSpPr txBox="1"/>
          <p:nvPr/>
        </p:nvSpPr>
        <p:spPr>
          <a:xfrm>
            <a:off x="2315693" y="216817"/>
            <a:ext cx="7648439" cy="954107"/>
          </a:xfrm>
          <a:prstGeom prst="rect">
            <a:avLst/>
          </a:prstGeom>
          <a:noFill/>
        </p:spPr>
        <p:txBody>
          <a:bodyPr wrap="square" rtlCol="0">
            <a:spAutoFit/>
          </a:bodyPr>
          <a:lstStyle/>
          <a:p>
            <a:pPr algn="ctr"/>
            <a:r>
              <a:rPr lang="en-US" sz="2800" b="1" u="sng" dirty="0">
                <a:solidFill>
                  <a:schemeClr val="tx2">
                    <a:lumMod val="75000"/>
                  </a:schemeClr>
                </a:solidFill>
                <a:latin typeface="Arial" panose="020B0604020202020204" pitchFamily="34" charset="0"/>
                <a:cs typeface="Arial" panose="020B0604020202020204" pitchFamily="34" charset="0"/>
              </a:rPr>
              <a:t>Workflow Part 1:  Raw Reads to Analysis-Ready Reads</a:t>
            </a:r>
          </a:p>
        </p:txBody>
      </p:sp>
      <p:sp>
        <p:nvSpPr>
          <p:cNvPr id="39" name="TextBox 38"/>
          <p:cNvSpPr txBox="1"/>
          <p:nvPr/>
        </p:nvSpPr>
        <p:spPr>
          <a:xfrm>
            <a:off x="5374847" y="1548966"/>
            <a:ext cx="3412504" cy="369332"/>
          </a:xfrm>
          <a:prstGeom prst="rect">
            <a:avLst/>
          </a:prstGeom>
          <a:noFill/>
        </p:spPr>
        <p:txBody>
          <a:bodyPr wrap="square" rtlCol="0">
            <a:spAutoFit/>
          </a:bodyPr>
          <a:lstStyle/>
          <a:p>
            <a:pPr algn="ctr"/>
            <a:r>
              <a:rPr lang="en-US" i="1" u="sng" dirty="0">
                <a:latin typeface="Arial" panose="020B0604020202020204" pitchFamily="34" charset="0"/>
                <a:cs typeface="Arial" panose="020B0604020202020204" pitchFamily="34" charset="0"/>
              </a:rPr>
              <a:t>RAW Reads = FASTQ  files</a:t>
            </a:r>
          </a:p>
        </p:txBody>
      </p:sp>
      <p:cxnSp>
        <p:nvCxnSpPr>
          <p:cNvPr id="40" name="Straight Arrow Connector 39"/>
          <p:cNvCxnSpPr/>
          <p:nvPr/>
        </p:nvCxnSpPr>
        <p:spPr>
          <a:xfrm flipV="1">
            <a:off x="3698457" y="4039330"/>
            <a:ext cx="1480008" cy="4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310442" y="2029886"/>
            <a:ext cx="3500491" cy="646331"/>
          </a:xfrm>
          <a:prstGeom prst="rect">
            <a:avLst/>
          </a:prstGeom>
          <a:noFill/>
        </p:spPr>
        <p:txBody>
          <a:bodyPr wrap="square" rtlCol="0">
            <a:spAutoFit/>
          </a:bodyPr>
          <a:lstStyle/>
          <a:p>
            <a:pPr algn="ctr"/>
            <a:r>
              <a:rPr lang="en-US" i="1" u="sng" dirty="0">
                <a:latin typeface="Arial" panose="020B0604020202020204" pitchFamily="34" charset="0"/>
                <a:cs typeface="Arial" panose="020B0604020202020204" pitchFamily="34" charset="0"/>
              </a:rPr>
              <a:t>We convert FASTQ to </a:t>
            </a:r>
            <a:r>
              <a:rPr lang="en-US" i="1" u="sng" dirty="0" err="1">
                <a:latin typeface="Arial" panose="020B0604020202020204" pitchFamily="34" charset="0"/>
                <a:cs typeface="Arial" panose="020B0604020202020204" pitchFamily="34" charset="0"/>
              </a:rPr>
              <a:t>uBAM</a:t>
            </a:r>
            <a:r>
              <a:rPr lang="en-US" i="1" u="sng" dirty="0">
                <a:latin typeface="Arial" panose="020B0604020202020204" pitchFamily="34" charset="0"/>
                <a:cs typeface="Arial" panose="020B0604020202020204" pitchFamily="34" charset="0"/>
              </a:rPr>
              <a:t>, and then back to FASTQ</a:t>
            </a:r>
          </a:p>
        </p:txBody>
      </p:sp>
      <p:sp>
        <p:nvSpPr>
          <p:cNvPr id="43" name="TextBox 42"/>
          <p:cNvSpPr txBox="1"/>
          <p:nvPr/>
        </p:nvSpPr>
        <p:spPr>
          <a:xfrm>
            <a:off x="5346568" y="3181556"/>
            <a:ext cx="3901440" cy="1200329"/>
          </a:xfrm>
          <a:prstGeom prst="rect">
            <a:avLst/>
          </a:prstGeom>
          <a:noFill/>
        </p:spPr>
        <p:txBody>
          <a:bodyPr wrap="square" rtlCol="0">
            <a:spAutoFit/>
          </a:bodyPr>
          <a:lstStyle/>
          <a:p>
            <a:pPr algn="ctr"/>
            <a:r>
              <a:rPr lang="en-US" i="1" u="sng" dirty="0">
                <a:latin typeface="Arial" panose="020B0604020202020204" pitchFamily="34" charset="0"/>
                <a:cs typeface="Arial" panose="020B0604020202020204" pitchFamily="34" charset="0"/>
              </a:rPr>
              <a:t>We take this converted FASTQ and map it to the reference using BWA, and run some preparatory procedures using Picard Tools </a:t>
            </a:r>
          </a:p>
        </p:txBody>
      </p:sp>
      <p:cxnSp>
        <p:nvCxnSpPr>
          <p:cNvPr id="52" name="Straight Arrow Connector 51"/>
          <p:cNvCxnSpPr/>
          <p:nvPr/>
        </p:nvCxnSpPr>
        <p:spPr>
          <a:xfrm flipV="1">
            <a:off x="3698457" y="1873158"/>
            <a:ext cx="1480008" cy="4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3698457" y="5828877"/>
            <a:ext cx="1480008" cy="4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365421" y="5159603"/>
            <a:ext cx="3901440" cy="1200329"/>
          </a:xfrm>
          <a:prstGeom prst="rect">
            <a:avLst/>
          </a:prstGeom>
          <a:noFill/>
        </p:spPr>
        <p:txBody>
          <a:bodyPr wrap="square" rtlCol="0">
            <a:spAutoFit/>
          </a:bodyPr>
          <a:lstStyle/>
          <a:p>
            <a:pPr algn="ctr"/>
            <a:r>
              <a:rPr lang="en-US" i="1" u="sng" dirty="0">
                <a:latin typeface="Arial" panose="020B0604020202020204" pitchFamily="34" charset="0"/>
                <a:cs typeface="Arial" panose="020B0604020202020204" pitchFamily="34" charset="0"/>
              </a:rPr>
              <a:t>We finally run base recalibration on the aligned file to get into BAM format, and it’s not ready for variant calling.</a:t>
            </a:r>
          </a:p>
        </p:txBody>
      </p:sp>
    </p:spTree>
    <p:extLst>
      <p:ext uri="{BB962C8B-B14F-4D97-AF65-F5344CB8AC3E}">
        <p14:creationId xmlns:p14="http://schemas.microsoft.com/office/powerpoint/2010/main" val="4215820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Prepare recalibration parameters for SNPs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07390" y="1288298"/>
            <a:ext cx="11146410" cy="4351338"/>
          </a:xfrm>
        </p:spPr>
        <p:txBody>
          <a:bodyPr>
            <a:normAutofit fontScale="92500" lnSpcReduction="20000"/>
          </a:bodyPr>
          <a:lstStyle/>
          <a:p>
            <a:r>
              <a:rPr lang="en-US" sz="2000" b="1" dirty="0">
                <a:latin typeface="Arial" panose="020B0604020202020204" pitchFamily="34" charset="0"/>
                <a:cs typeface="Arial" panose="020B0604020202020204" pitchFamily="34" charset="0"/>
              </a:rPr>
              <a:t>Purpose: </a:t>
            </a:r>
            <a:r>
              <a:rPr lang="en-US" sz="2000" dirty="0">
                <a:latin typeface="Arial" panose="020B0604020202020204" pitchFamily="34" charset="0"/>
                <a:cs typeface="Arial" panose="020B0604020202020204" pitchFamily="34" charset="0"/>
              </a:rPr>
              <a:t>Specify which call sets the program should use as resources to build the recalibration model.  </a:t>
            </a:r>
          </a:p>
          <a:p>
            <a:pPr marL="0" indent="0" algn="ctr">
              <a:buNone/>
            </a:pPr>
            <a:r>
              <a:rPr lang="en-US" sz="2000" i="1" dirty="0">
                <a:latin typeface="Arial" panose="020B0604020202020204" pitchFamily="34" charset="0"/>
                <a:cs typeface="Arial" panose="020B0604020202020204" pitchFamily="34" charset="0"/>
              </a:rPr>
              <a:t>Annotation Programs to conduct recalibration: </a:t>
            </a:r>
          </a:p>
          <a:p>
            <a:pPr marL="0" indent="0" algn="ctr">
              <a:buNone/>
            </a:pPr>
            <a:endParaRPr lang="en-US" sz="2000" i="1"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QualByDepth</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Produces variance confidence</a:t>
            </a:r>
          </a:p>
          <a:p>
            <a:r>
              <a:rPr lang="en-US" sz="2000" b="1" dirty="0" err="1">
                <a:latin typeface="Arial" panose="020B0604020202020204" pitchFamily="34" charset="0"/>
                <a:cs typeface="Arial" panose="020B0604020202020204" pitchFamily="34" charset="0"/>
              </a:rPr>
              <a:t>FisherStrand</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Measures strand bias (is the variation on forward or reverse strand?  More bias = false positives.</a:t>
            </a:r>
          </a:p>
          <a:p>
            <a:r>
              <a:rPr lang="en-US" sz="2000" b="1" dirty="0" err="1">
                <a:latin typeface="Arial" panose="020B0604020202020204" pitchFamily="34" charset="0"/>
                <a:cs typeface="Arial" panose="020B0604020202020204" pitchFamily="34" charset="0"/>
              </a:rPr>
              <a:t>StrandOddsRatio</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Also measures strand bias.</a:t>
            </a:r>
          </a:p>
          <a:p>
            <a:r>
              <a:rPr lang="en-US" sz="2000" b="1" dirty="0" err="1">
                <a:latin typeface="Arial" panose="020B0604020202020204" pitchFamily="34" charset="0"/>
                <a:cs typeface="Arial" panose="020B0604020202020204" pitchFamily="34" charset="0"/>
              </a:rPr>
              <a:t>MappingQualityRankSumTest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Test for mapping qualities.</a:t>
            </a:r>
          </a:p>
          <a:p>
            <a:r>
              <a:rPr lang="en-US" sz="2000" b="1" dirty="0" err="1">
                <a:latin typeface="Arial" panose="020B0604020202020204" pitchFamily="34" charset="0"/>
                <a:cs typeface="Arial" panose="020B0604020202020204" pitchFamily="34" charset="0"/>
              </a:rPr>
              <a:t>ReadPostRankSumTest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Also tests for mapping qualities.</a:t>
            </a:r>
          </a:p>
          <a:p>
            <a:r>
              <a:rPr lang="en-US" sz="2000" b="1" dirty="0" err="1">
                <a:latin typeface="Arial" panose="020B0604020202020204" pitchFamily="34" charset="0"/>
                <a:cs typeface="Arial" panose="020B0604020202020204" pitchFamily="34" charset="0"/>
              </a:rPr>
              <a:t>RMSMappingQuality</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Estimates the overall mapping quality of variants.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Link: https://</a:t>
            </a:r>
            <a:r>
              <a:rPr lang="en-US" dirty="0">
                <a:latin typeface="Arial" panose="020B0604020202020204" pitchFamily="34" charset="0"/>
                <a:cs typeface="Arial" panose="020B0604020202020204" pitchFamily="34" charset="0"/>
                <a:hlinkClick r:id="rId2"/>
              </a:rPr>
              <a:t>software.broadinstitute.org/gatk/guide/topic?name=tutorials</a:t>
            </a:r>
            <a:endParaRPr lang="en-US"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26553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83844"/>
            <a:ext cx="10515600" cy="4351338"/>
          </a:xfrm>
        </p:spPr>
        <p:txBody>
          <a:bodyPr>
            <a:normAutofit lnSpcReduction="10000"/>
          </a:bodyPr>
          <a:lstStyle/>
          <a:p>
            <a:r>
              <a:rPr lang="en-US" dirty="0">
                <a:latin typeface="Arial" panose="020B0604020202020204" pitchFamily="34" charset="0"/>
                <a:cs typeface="Arial" panose="020B0604020202020204" pitchFamily="34" charset="0"/>
              </a:rPr>
              <a:t>Tranches are essentially slices of variants, ranked by VQSLOD, with specific threshold values. These values refer to the sensitivity we can obtain when we apply them to the call sets that the program uses to train the model. The idea is that the lowest tranche is highly specific but less sensitive (there are very few false positives but potentially many false negatives, i.e. missing calls), and each subsequent tranche in turn introduces additional true positive calls along with a growing number of false positive calls</a:t>
            </a:r>
            <a:r>
              <a:rPr lang="en-US" b="1" dirty="0">
                <a:solidFill>
                  <a:srgbClr val="FF0000"/>
                </a:solidFill>
                <a:latin typeface="Arial" panose="020B0604020202020204" pitchFamily="34" charset="0"/>
                <a:cs typeface="Arial" panose="020B0604020202020204" pitchFamily="34" charset="0"/>
              </a:rPr>
              <a:t>. This allows us to filter variants based on how sensitive we want the call set to be, rather than applying hard filters and then only evaluating how sensitive the call set is using post hoc methods.</a:t>
            </a:r>
          </a:p>
          <a:p>
            <a:endParaRPr lang="en-US" dirty="0"/>
          </a:p>
        </p:txBody>
      </p:sp>
      <p:sp>
        <p:nvSpPr>
          <p:cNvPr id="5" name="Title 1"/>
          <p:cNvSpPr txBox="1">
            <a:spLocks/>
          </p:cNvSpPr>
          <p:nvPr/>
        </p:nvSpPr>
        <p:spPr>
          <a:xfrm>
            <a:off x="838200" y="68563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Prepare recalibration parameters for SNPs (Continued)</a:t>
            </a:r>
            <a:endParaRPr lang="en-US" sz="4000" dirty="0"/>
          </a:p>
        </p:txBody>
      </p:sp>
    </p:spTree>
    <p:extLst>
      <p:ext uri="{BB962C8B-B14F-4D97-AF65-F5344CB8AC3E}">
        <p14:creationId xmlns:p14="http://schemas.microsoft.com/office/powerpoint/2010/main" val="2352911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0699" t="33680" r="11075" b="18626"/>
          <a:stretch/>
        </p:blipFill>
        <p:spPr>
          <a:xfrm>
            <a:off x="-1" y="0"/>
            <a:ext cx="12192001" cy="6858000"/>
          </a:xfrm>
          <a:prstGeom prst="rect">
            <a:avLst/>
          </a:prstGeom>
        </p:spPr>
      </p:pic>
      <p:sp>
        <p:nvSpPr>
          <p:cNvPr id="7" name="Rectangle 6"/>
          <p:cNvSpPr/>
          <p:nvPr/>
        </p:nvSpPr>
        <p:spPr>
          <a:xfrm>
            <a:off x="490195" y="4977353"/>
            <a:ext cx="2243580" cy="235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14780" y="2710207"/>
            <a:ext cx="2243580" cy="235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9227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Step 2:  Apply the desired level of recalibration to the SNPs in the call set</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l="30591" t="41995" r="41774" b="36309"/>
          <a:stretch/>
        </p:blipFill>
        <p:spPr>
          <a:xfrm>
            <a:off x="1396484" y="2049367"/>
            <a:ext cx="8636342" cy="3814105"/>
          </a:xfrm>
          <a:prstGeom prst="rect">
            <a:avLst/>
          </a:prstGeom>
        </p:spPr>
      </p:pic>
    </p:spTree>
    <p:extLst>
      <p:ext uri="{BB962C8B-B14F-4D97-AF65-F5344CB8AC3E}">
        <p14:creationId xmlns:p14="http://schemas.microsoft.com/office/powerpoint/2010/main" val="4171170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Step 3:  Build the </a:t>
            </a:r>
            <a:r>
              <a:rPr lang="en-US" b="1" dirty="0" err="1">
                <a:latin typeface="Arial" panose="020B0604020202020204" pitchFamily="34" charset="0"/>
                <a:cs typeface="Arial" panose="020B0604020202020204" pitchFamily="34" charset="0"/>
              </a:rPr>
              <a:t>Indel</a:t>
            </a:r>
            <a:r>
              <a:rPr lang="en-US" b="1" dirty="0">
                <a:latin typeface="Arial" panose="020B0604020202020204" pitchFamily="34" charset="0"/>
                <a:cs typeface="Arial" panose="020B0604020202020204" pitchFamily="34" charset="0"/>
              </a:rPr>
              <a:t> Recalibration Model</a:t>
            </a:r>
          </a:p>
        </p:txBody>
      </p:sp>
      <p:pic>
        <p:nvPicPr>
          <p:cNvPr id="4" name="Content Placeholder 3"/>
          <p:cNvPicPr>
            <a:picLocks noGrp="1" noChangeAspect="1"/>
          </p:cNvPicPr>
          <p:nvPr>
            <p:ph idx="1"/>
          </p:nvPr>
        </p:nvPicPr>
        <p:blipFill rotWithShape="1">
          <a:blip r:embed="rId2"/>
          <a:srcRect l="30665" t="38853" r="10720" b="16086"/>
          <a:stretch/>
        </p:blipFill>
        <p:spPr>
          <a:xfrm>
            <a:off x="1088011" y="2083324"/>
            <a:ext cx="10265789" cy="4439262"/>
          </a:xfrm>
          <a:prstGeom prst="rect">
            <a:avLst/>
          </a:prstGeom>
        </p:spPr>
      </p:pic>
      <p:sp>
        <p:nvSpPr>
          <p:cNvPr id="5" name="Rectangle 4"/>
          <p:cNvSpPr/>
          <p:nvPr/>
        </p:nvSpPr>
        <p:spPr>
          <a:xfrm>
            <a:off x="1088011" y="3831997"/>
            <a:ext cx="2243580" cy="235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088011" y="4942173"/>
            <a:ext cx="2243580" cy="2356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2376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Step 4: Apply the desired level of recalibration to the </a:t>
            </a:r>
            <a:r>
              <a:rPr lang="en-US" b="1" dirty="0" err="1">
                <a:latin typeface="Arial" panose="020B0604020202020204" pitchFamily="34" charset="0"/>
                <a:cs typeface="Arial" panose="020B0604020202020204" pitchFamily="34" charset="0"/>
              </a:rPr>
              <a:t>Indels</a:t>
            </a:r>
            <a:r>
              <a:rPr lang="en-US" b="1" dirty="0">
                <a:latin typeface="Arial" panose="020B0604020202020204" pitchFamily="34" charset="0"/>
                <a:cs typeface="Arial" panose="020B0604020202020204" pitchFamily="34" charset="0"/>
              </a:rPr>
              <a:t> in the call set</a:t>
            </a:r>
            <a:br>
              <a:rPr lang="en-US" b="1" dirty="0"/>
            </a:br>
            <a:endParaRPr lang="en-US" dirty="0"/>
          </a:p>
        </p:txBody>
      </p:sp>
      <p:pic>
        <p:nvPicPr>
          <p:cNvPr id="4" name="Picture 3"/>
          <p:cNvPicPr>
            <a:picLocks noChangeAspect="1"/>
          </p:cNvPicPr>
          <p:nvPr/>
        </p:nvPicPr>
        <p:blipFill rotWithShape="1">
          <a:blip r:embed="rId2"/>
          <a:srcRect l="30620" t="37338" r="23101" b="41163"/>
          <a:stretch/>
        </p:blipFill>
        <p:spPr>
          <a:xfrm>
            <a:off x="340241" y="2286000"/>
            <a:ext cx="11759404" cy="3072809"/>
          </a:xfrm>
          <a:prstGeom prst="rect">
            <a:avLst/>
          </a:prstGeom>
        </p:spPr>
      </p:pic>
    </p:spTree>
    <p:extLst>
      <p:ext uri="{BB962C8B-B14F-4D97-AF65-F5344CB8AC3E}">
        <p14:creationId xmlns:p14="http://schemas.microsoft.com/office/powerpoint/2010/main" val="240125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Homework</a:t>
            </a:r>
          </a:p>
        </p:txBody>
      </p:sp>
      <p:sp>
        <p:nvSpPr>
          <p:cNvPr id="3" name="Content Placeholder 2"/>
          <p:cNvSpPr>
            <a:spLocks noGrp="1"/>
          </p:cNvSpPr>
          <p:nvPr>
            <p:ph idx="1"/>
          </p:nvPr>
        </p:nvSpPr>
        <p:spPr/>
        <p:txBody>
          <a:bodyPr>
            <a:normAutofit fontScale="70000" lnSpcReduction="20000"/>
          </a:bodyPr>
          <a:lstStyle/>
          <a:p>
            <a:r>
              <a:rPr lang="en-US" dirty="0">
                <a:latin typeface="Arial" panose="020B0604020202020204" pitchFamily="34" charset="0"/>
                <a:cs typeface="Arial" panose="020B0604020202020204" pitchFamily="34" charset="0"/>
              </a:rPr>
              <a:t>1.)  Download the hg19 reference genome and describe the process.  Explain the steps you would take to index this reference genome and the software used.  Lastly, explain how you would conduct reference indexing and why it's a necessary step.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What is the purpose of going from FASTQ to </a:t>
            </a:r>
            <a:r>
              <a:rPr lang="en-US" dirty="0" err="1">
                <a:latin typeface="Arial" panose="020B0604020202020204" pitchFamily="34" charset="0"/>
                <a:cs typeface="Arial" panose="020B0604020202020204" pitchFamily="34" charset="0"/>
              </a:rPr>
              <a:t>uBAM</a:t>
            </a:r>
            <a:r>
              <a:rPr lang="en-US" dirty="0">
                <a:latin typeface="Arial" panose="020B0604020202020204" pitchFamily="34" charset="0"/>
                <a:cs typeface="Arial" panose="020B0604020202020204" pitchFamily="34" charset="0"/>
              </a:rPr>
              <a:t>?  Explain the </a:t>
            </a:r>
            <a:r>
              <a:rPr lang="en-US" dirty="0" err="1">
                <a:latin typeface="Arial" panose="020B0604020202020204" pitchFamily="34" charset="0"/>
                <a:cs typeface="Arial" panose="020B0604020202020204" pitchFamily="34" charset="0"/>
              </a:rPr>
              <a:t>importances</a:t>
            </a:r>
            <a:r>
              <a:rPr lang="en-US" dirty="0">
                <a:latin typeface="Arial" panose="020B0604020202020204" pitchFamily="34" charset="0"/>
                <a:cs typeface="Arial" panose="020B0604020202020204" pitchFamily="34" charset="0"/>
              </a:rPr>
              <a:t> of this conversion step and how </a:t>
            </a:r>
            <a:r>
              <a:rPr lang="en-US" dirty="0" err="1">
                <a:latin typeface="Arial" panose="020B0604020202020204" pitchFamily="34" charset="0"/>
                <a:cs typeface="Arial" panose="020B0604020202020204" pitchFamily="34" charset="0"/>
              </a:rPr>
              <a:t>uBAM</a:t>
            </a:r>
            <a:r>
              <a:rPr lang="en-US" dirty="0">
                <a:latin typeface="Arial" panose="020B0604020202020204" pitchFamily="34" charset="0"/>
                <a:cs typeface="Arial" panose="020B0604020202020204" pitchFamily="34" charset="0"/>
              </a:rPr>
              <a:t> differs from a traditional BAM file. </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3.)  What does variant filtration do?  Describe the necessary parameters and procedures that are needed to conduct variant filtration?  How does this step differ from variant calling? </a:t>
            </a:r>
          </a:p>
          <a:p>
            <a:pPr marL="0" indent="0" algn="ctr">
              <a:buNone/>
            </a:pPr>
            <a:r>
              <a:rPr lang="en-US" b="1" dirty="0">
                <a:solidFill>
                  <a:srgbClr val="FF0000"/>
                </a:solidFill>
                <a:latin typeface="Arial" panose="020B0604020202020204" pitchFamily="34" charset="0"/>
                <a:cs typeface="Arial" panose="020B0604020202020204" pitchFamily="34" charset="0"/>
              </a:rPr>
              <a:t>BONUS: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How does the workflow of RNA-</a:t>
            </a:r>
            <a:r>
              <a:rPr lang="en-US" dirty="0" err="1">
                <a:latin typeface="Arial" panose="020B0604020202020204" pitchFamily="34" charset="0"/>
                <a:cs typeface="Arial" panose="020B0604020202020204" pitchFamily="34" charset="0"/>
              </a:rPr>
              <a:t>Seq</a:t>
            </a:r>
            <a:r>
              <a:rPr lang="en-US" dirty="0">
                <a:latin typeface="Arial" panose="020B0604020202020204" pitchFamily="34" charset="0"/>
                <a:cs typeface="Arial" panose="020B0604020202020204" pitchFamily="34" charset="0"/>
              </a:rPr>
              <a:t> to VCF differ than the workflow described today involving using Exome-Sequencing data? Explain the major differences between the two. </a:t>
            </a:r>
          </a:p>
        </p:txBody>
      </p:sp>
    </p:spTree>
    <p:extLst>
      <p:ext uri="{BB962C8B-B14F-4D97-AF65-F5344CB8AC3E}">
        <p14:creationId xmlns:p14="http://schemas.microsoft.com/office/powerpoint/2010/main" val="2925865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468" y="0"/>
            <a:ext cx="10515600" cy="1325563"/>
          </a:xfrm>
        </p:spPr>
        <p:txBody>
          <a:bodyPr/>
          <a:lstStyle/>
          <a:p>
            <a:pPr algn="ctr"/>
            <a:r>
              <a:rPr lang="en-US" b="1" dirty="0">
                <a:latin typeface="Arial" panose="020B0604020202020204" pitchFamily="34" charset="0"/>
                <a:cs typeface="Arial" panose="020B0604020202020204" pitchFamily="34" charset="0"/>
              </a:rPr>
              <a:t>Step 1:  Creating a Reference Index</a:t>
            </a:r>
          </a:p>
        </p:txBody>
      </p:sp>
      <p:sp>
        <p:nvSpPr>
          <p:cNvPr id="6" name="TextBox 5"/>
          <p:cNvSpPr txBox="1"/>
          <p:nvPr/>
        </p:nvSpPr>
        <p:spPr>
          <a:xfrm>
            <a:off x="296943" y="1325563"/>
            <a:ext cx="11786647" cy="2308324"/>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Why Create a Reference? </a:t>
            </a:r>
          </a:p>
          <a:p>
            <a:pPr algn="ctr"/>
            <a:endParaRPr lang="en-US" sz="2400" b="1" u="sng"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Since we are mapping many short reads to the reference sequence, we need to build a reference index so that it’s easier to find the exact sequence in the reference.</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Without reference, process would be slow.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78" y="3688253"/>
            <a:ext cx="10831379" cy="3042522"/>
          </a:xfrm>
          <a:prstGeom prst="rect">
            <a:avLst/>
          </a:prstGeom>
        </p:spPr>
      </p:pic>
    </p:spTree>
    <p:extLst>
      <p:ext uri="{BB962C8B-B14F-4D97-AF65-F5344CB8AC3E}">
        <p14:creationId xmlns:p14="http://schemas.microsoft.com/office/powerpoint/2010/main" val="350454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Step 1: Creating a Reference Index (Continued)</a:t>
            </a:r>
          </a:p>
        </p:txBody>
      </p:sp>
      <p:sp>
        <p:nvSpPr>
          <p:cNvPr id="3" name="Content Placeholder 2"/>
          <p:cNvSpPr>
            <a:spLocks noGrp="1"/>
          </p:cNvSpPr>
          <p:nvPr>
            <p:ph idx="1"/>
          </p:nvPr>
        </p:nvSpPr>
        <p:spPr>
          <a:xfrm>
            <a:off x="612808" y="1857116"/>
            <a:ext cx="10515600" cy="578210"/>
          </a:xfrm>
        </p:spPr>
        <p:txBody>
          <a:bodyPr>
            <a:normAutofit fontScale="77500" lnSpcReduction="20000"/>
          </a:bodyPr>
          <a:lstStyle/>
          <a:p>
            <a:pPr algn="ctr"/>
            <a:r>
              <a:rPr lang="en-US" dirty="0">
                <a:latin typeface="Arial" panose="020B0604020202020204" pitchFamily="34" charset="0"/>
                <a:cs typeface="Arial" panose="020B0604020202020204" pitchFamily="34" charset="0"/>
              </a:rPr>
              <a:t>Creating a Reference index will produce  7 files, based upon the reference genome.</a:t>
            </a:r>
          </a:p>
        </p:txBody>
      </p:sp>
      <p:pic>
        <p:nvPicPr>
          <p:cNvPr id="4" name="Picture 3"/>
          <p:cNvPicPr>
            <a:picLocks noChangeAspect="1"/>
          </p:cNvPicPr>
          <p:nvPr/>
        </p:nvPicPr>
        <p:blipFill rotWithShape="1">
          <a:blip r:embed="rId2"/>
          <a:srcRect l="22147" t="53158" r="68252" b="30312"/>
          <a:stretch/>
        </p:blipFill>
        <p:spPr>
          <a:xfrm>
            <a:off x="7692273" y="2737920"/>
            <a:ext cx="3661528" cy="3545699"/>
          </a:xfrm>
          <a:prstGeom prst="rect">
            <a:avLst/>
          </a:prstGeom>
        </p:spPr>
      </p:pic>
      <p:sp>
        <p:nvSpPr>
          <p:cNvPr id="20" name="TextBox 19"/>
          <p:cNvSpPr txBox="1"/>
          <p:nvPr/>
        </p:nvSpPr>
        <p:spPr>
          <a:xfrm>
            <a:off x="531628" y="2881423"/>
            <a:ext cx="6177516" cy="295465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bwa</a:t>
            </a:r>
            <a:r>
              <a:rPr lang="en-US" sz="2400" b="1" dirty="0">
                <a:latin typeface="Arial" panose="020B0604020202020204" pitchFamily="34" charset="0"/>
                <a:cs typeface="Arial" panose="020B0604020202020204" pitchFamily="34" charset="0"/>
              </a:rPr>
              <a:t> index -a </a:t>
            </a:r>
            <a:r>
              <a:rPr lang="en-US" sz="2400" b="1" dirty="0" err="1">
                <a:latin typeface="Arial" panose="020B0604020202020204" pitchFamily="34" charset="0"/>
                <a:cs typeface="Arial" panose="020B0604020202020204" pitchFamily="34" charset="0"/>
              </a:rPr>
              <a:t>bwtsw</a:t>
            </a:r>
            <a:r>
              <a:rPr lang="en-US" sz="2400" b="1" dirty="0">
                <a:latin typeface="Arial" panose="020B0604020202020204" pitchFamily="34" charset="0"/>
                <a:cs typeface="Arial" panose="020B0604020202020204" pitchFamily="34" charset="0"/>
              </a:rPr>
              <a:t> hg19.fasta java -jar picard.jar   </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CreateSequenceDictionary</a:t>
            </a:r>
            <a:r>
              <a:rPr lang="en-US" sz="2400" b="1" dirty="0">
                <a:latin typeface="Arial" panose="020B0604020202020204" pitchFamily="34" charset="0"/>
                <a:cs typeface="Arial" panose="020B0604020202020204" pitchFamily="34" charset="0"/>
              </a:rPr>
              <a:t> R= hg19.fasta O= hg19.dict</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samtools</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faidx</a:t>
            </a:r>
            <a:r>
              <a:rPr lang="en-US" sz="2400" b="1" dirty="0">
                <a:latin typeface="Arial" panose="020B0604020202020204" pitchFamily="34" charset="0"/>
                <a:cs typeface="Arial" panose="020B0604020202020204" pitchFamily="34" charset="0"/>
              </a:rPr>
              <a:t> hg19.fasta</a:t>
            </a:r>
          </a:p>
          <a:p>
            <a:endParaRPr lang="en-US" dirty="0"/>
          </a:p>
        </p:txBody>
      </p:sp>
    </p:spTree>
    <p:extLst>
      <p:ext uri="{BB962C8B-B14F-4D97-AF65-F5344CB8AC3E}">
        <p14:creationId xmlns:p14="http://schemas.microsoft.com/office/powerpoint/2010/main" val="3878534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7413" t="12780" r="11561" b="13183"/>
          <a:stretch/>
        </p:blipFill>
        <p:spPr>
          <a:xfrm>
            <a:off x="-1" y="0"/>
            <a:ext cx="12192001" cy="6858000"/>
          </a:xfrm>
          <a:prstGeom prst="rect">
            <a:avLst/>
          </a:prstGeom>
        </p:spPr>
      </p:pic>
    </p:spTree>
    <p:extLst>
      <p:ext uri="{BB962C8B-B14F-4D97-AF65-F5344CB8AC3E}">
        <p14:creationId xmlns:p14="http://schemas.microsoft.com/office/powerpoint/2010/main" val="320463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577"/>
            <a:ext cx="10515600" cy="1325563"/>
          </a:xfrm>
        </p:spPr>
        <p:txBody>
          <a:bodyPr/>
          <a:lstStyle/>
          <a:p>
            <a:pPr algn="ctr"/>
            <a:r>
              <a:rPr lang="en-US" b="1" dirty="0">
                <a:latin typeface="Arial" panose="020B0604020202020204" pitchFamily="34" charset="0"/>
                <a:cs typeface="Arial" panose="020B0604020202020204" pitchFamily="34" charset="0"/>
              </a:rPr>
              <a:t>Step 2:  Converting FASTQ file to an Unmapped BAM</a:t>
            </a:r>
          </a:p>
        </p:txBody>
      </p:sp>
      <p:sp>
        <p:nvSpPr>
          <p:cNvPr id="3" name="Content Placeholder 2"/>
          <p:cNvSpPr>
            <a:spLocks noGrp="1"/>
          </p:cNvSpPr>
          <p:nvPr>
            <p:ph idx="1"/>
          </p:nvPr>
        </p:nvSpPr>
        <p:spPr>
          <a:xfrm>
            <a:off x="838200" y="2099002"/>
            <a:ext cx="10515600" cy="4351338"/>
          </a:xfrm>
        </p:spPr>
        <p:txBody>
          <a:bodyPr>
            <a:normAutofit/>
          </a:bodyPr>
          <a:lstStyle/>
          <a:p>
            <a:pPr marL="0" indent="0" algn="ctr">
              <a:buNone/>
            </a:pPr>
            <a:r>
              <a:rPr lang="en-US" i="1" dirty="0">
                <a:latin typeface="Arial" panose="020B0604020202020204" pitchFamily="34" charset="0"/>
                <a:cs typeface="Arial" panose="020B0604020202020204" pitchFamily="34" charset="0"/>
              </a:rPr>
              <a:t>Why convert to an Unmapped BAM?  According to the Broad Institute: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Most sequencing providers generate FASTQ files with the raw unmapped read sequences, This is not ideal because </a:t>
            </a:r>
            <a:r>
              <a:rPr lang="en-US" b="1" u="sng" dirty="0">
                <a:solidFill>
                  <a:srgbClr val="FF0000"/>
                </a:solidFill>
                <a:latin typeface="Arial" panose="020B0604020202020204" pitchFamily="34" charset="0"/>
                <a:cs typeface="Arial" panose="020B0604020202020204" pitchFamily="34" charset="0"/>
              </a:rPr>
              <a:t>much of the metadata runs cannot be stored in FASTQ files, unlike BAM files.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50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Step 2:  Converting FASTQ file to an Unmapped BAM (Continued)</a:t>
            </a:r>
            <a:endParaRPr lang="en-US" b="1" dirty="0"/>
          </a:p>
        </p:txBody>
      </p:sp>
      <p:sp>
        <p:nvSpPr>
          <p:cNvPr id="3" name="Content Placeholder 2"/>
          <p:cNvSpPr>
            <a:spLocks noGrp="1"/>
          </p:cNvSpPr>
          <p:nvPr>
            <p:ph idx="1"/>
          </p:nvPr>
        </p:nvSpPr>
        <p:spPr/>
        <p:txBody>
          <a:bodyPr>
            <a:normAutofit/>
          </a:bodyPr>
          <a:lstStyle/>
          <a:p>
            <a:pPr marL="0" indent="0">
              <a:buNone/>
            </a:pPr>
            <a:r>
              <a:rPr lang="en-US" sz="1800" dirty="0">
                <a:latin typeface="Arial" panose="020B0604020202020204" pitchFamily="34" charset="0"/>
                <a:cs typeface="Arial" panose="020B0604020202020204" pitchFamily="34" charset="0"/>
              </a:rPr>
              <a:t>Play close attention to the following options: </a:t>
            </a:r>
          </a:p>
          <a:p>
            <a:endParaRPr lang="en-US" sz="1800" dirty="0">
              <a:latin typeface="Arial" panose="020B0604020202020204" pitchFamily="34" charset="0"/>
              <a:cs typeface="Arial" panose="020B0604020202020204" pitchFamily="34" charset="0"/>
            </a:endParaRPr>
          </a:p>
          <a:p>
            <a:pPr marL="0" indent="0" algn="ctr">
              <a:buNone/>
            </a:pPr>
            <a:r>
              <a:rPr lang="en-US" sz="1800" b="1" dirty="0">
                <a:latin typeface="Arial" panose="020B0604020202020204" pitchFamily="34" charset="0"/>
                <a:cs typeface="Arial" panose="020B0604020202020204" pitchFamily="34" charset="0"/>
              </a:rPr>
              <a:t>Sample Name, Library Name, Platform and Read Group Name:  </a:t>
            </a:r>
          </a:p>
          <a:p>
            <a:pPr algn="ctr"/>
            <a:endParaRPr lang="en-US" sz="1800" b="1" dirty="0">
              <a:latin typeface="Arial" panose="020B0604020202020204" pitchFamily="34" charset="0"/>
              <a:cs typeface="Arial" panose="020B0604020202020204" pitchFamily="34" charset="0"/>
            </a:endParaRPr>
          </a:p>
          <a:p>
            <a:r>
              <a:rPr lang="en-US" sz="1800" b="1" dirty="0" err="1">
                <a:latin typeface="Arial" panose="020B0604020202020204" pitchFamily="34" charset="0"/>
                <a:cs typeface="Arial" panose="020B0604020202020204" pitchFamily="34" charset="0"/>
              </a:rPr>
              <a:t>Sample_NAME</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 simply the sample you are working with.  In our case, SG4-6. </a:t>
            </a:r>
          </a:p>
          <a:p>
            <a:r>
              <a:rPr lang="en-US" sz="1800" b="1" dirty="0" err="1">
                <a:latin typeface="Arial" panose="020B0604020202020204" pitchFamily="34" charset="0"/>
                <a:cs typeface="Arial" panose="020B0604020202020204" pitchFamily="34" charset="0"/>
              </a:rPr>
              <a:t>Library_Name</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 the library preparation that the sequencing data went through it. Our library prep was Agilent </a:t>
            </a:r>
            <a:r>
              <a:rPr lang="en-US" sz="1800" dirty="0" err="1">
                <a:latin typeface="Arial" panose="020B0604020202020204" pitchFamily="34" charset="0"/>
                <a:cs typeface="Arial" panose="020B0604020202020204" pitchFamily="34" charset="0"/>
              </a:rPr>
              <a:t>SureSelect</a:t>
            </a:r>
            <a:r>
              <a:rPr lang="en-US" sz="1800" dirty="0">
                <a:latin typeface="Arial" panose="020B0604020202020204" pitchFamily="34" charset="0"/>
                <a:cs typeface="Arial" panose="020B0604020202020204" pitchFamily="34" charset="0"/>
              </a:rPr>
              <a:t> Human All Exon V5 Kit. </a:t>
            </a:r>
          </a:p>
          <a:p>
            <a:r>
              <a:rPr lang="en-US" sz="1800" b="1" dirty="0">
                <a:latin typeface="Arial" panose="020B0604020202020204" pitchFamily="34" charset="0"/>
                <a:cs typeface="Arial" panose="020B0604020202020204" pitchFamily="34" charset="0"/>
              </a:rPr>
              <a:t>Platform </a:t>
            </a:r>
            <a:r>
              <a:rPr lang="en-US" sz="1800" dirty="0">
                <a:latin typeface="Arial" panose="020B0604020202020204" pitchFamily="34" charset="0"/>
                <a:cs typeface="Arial" panose="020B0604020202020204" pitchFamily="34" charset="0"/>
              </a:rPr>
              <a:t>is the company who conducted the sequencing.  In this case, it’s Illumina.</a:t>
            </a:r>
          </a:p>
          <a:p>
            <a:r>
              <a:rPr lang="en-US" sz="1800" b="1" dirty="0" err="1">
                <a:latin typeface="Arial" panose="020B0604020202020204" pitchFamily="34" charset="0"/>
                <a:cs typeface="Arial" panose="020B0604020202020204" pitchFamily="34" charset="0"/>
              </a:rPr>
              <a:t>Read_Group_Name</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 taken from the FASTQ file.  Specifically, the information in the third placeholder marked “C7H7” which is the </a:t>
            </a:r>
            <a:r>
              <a:rPr lang="en-US" sz="1800" dirty="0" err="1">
                <a:latin typeface="Arial" panose="020B0604020202020204" pitchFamily="34" charset="0"/>
                <a:cs typeface="Arial" panose="020B0604020202020204" pitchFamily="34" charset="0"/>
              </a:rPr>
              <a:t>flowcell</a:t>
            </a:r>
            <a:r>
              <a:rPr lang="en-US" sz="1800" dirty="0">
                <a:latin typeface="Arial" panose="020B0604020202020204" pitchFamily="34" charset="0"/>
                <a:cs typeface="Arial" panose="020B0604020202020204" pitchFamily="34" charset="0"/>
              </a:rPr>
              <a:t> id.  You can ignore the EANXX, and then will also need to include the “5” which refers to the flow cell lane.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02606"/>
            <a:ext cx="12192000" cy="818588"/>
          </a:xfrm>
          <a:prstGeom prst="rect">
            <a:avLst/>
          </a:prstGeom>
        </p:spPr>
      </p:pic>
    </p:spTree>
    <p:extLst>
      <p:ext uri="{BB962C8B-B14F-4D97-AF65-F5344CB8AC3E}">
        <p14:creationId xmlns:p14="http://schemas.microsoft.com/office/powerpoint/2010/main" val="1121745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68" y="1838227"/>
            <a:ext cx="11981468" cy="4930218"/>
          </a:xfrm>
        </p:spPr>
        <p:txBody>
          <a:bodyPr>
            <a:normAutofit/>
          </a:bodyPr>
          <a:lstStyle/>
          <a:p>
            <a:r>
              <a:rPr lang="en-US" sz="2000" dirty="0">
                <a:latin typeface="Arial" panose="020B0604020202020204" pitchFamily="34" charset="0"/>
                <a:cs typeface="Arial" panose="020B0604020202020204" pitchFamily="34" charset="0"/>
              </a:rPr>
              <a:t>java -Xmx8G -jar picard.jar </a:t>
            </a:r>
            <a:r>
              <a:rPr lang="en-US" sz="2000" dirty="0" err="1">
                <a:latin typeface="Arial" panose="020B0604020202020204" pitchFamily="34" charset="0"/>
                <a:cs typeface="Arial" panose="020B0604020202020204" pitchFamily="34" charset="0"/>
              </a:rPr>
              <a:t>FastqToSam</a:t>
            </a:r>
            <a:r>
              <a:rPr lang="en-US" sz="2000" dirty="0">
                <a:latin typeface="Arial" panose="020B0604020202020204" pitchFamily="34" charset="0"/>
                <a:cs typeface="Arial" panose="020B0604020202020204" pitchFamily="34" charset="0"/>
              </a:rPr>
              <a:t> \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FASTQ=SG5_R1.fastq \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FASTQ2=SG5_R2.fastq \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OUTPUT=SG5_fastqtosam.bam \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solidFill>
                  <a:srgbClr val="FF0000"/>
                </a:solidFill>
                <a:latin typeface="Arial" panose="020B0604020202020204" pitchFamily="34" charset="0"/>
                <a:cs typeface="Arial" panose="020B0604020202020204" pitchFamily="34" charset="0"/>
              </a:rPr>
              <a:t>READ_GROUP_NAME=C7H7:5 \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solidFill>
                  <a:srgbClr val="FF0000"/>
                </a:solidFill>
                <a:latin typeface="Arial" panose="020B0604020202020204" pitchFamily="34" charset="0"/>
                <a:cs typeface="Arial" panose="020B0604020202020204" pitchFamily="34" charset="0"/>
              </a:rPr>
              <a:t>SAMPLE_NAME=SG_5 \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solidFill>
                  <a:srgbClr val="FF0000"/>
                </a:solidFill>
                <a:latin typeface="Arial" panose="020B0604020202020204" pitchFamily="34" charset="0"/>
                <a:cs typeface="Arial" panose="020B0604020202020204" pitchFamily="34" charset="0"/>
              </a:rPr>
              <a:t>LIBRARY_NAME=</a:t>
            </a:r>
            <a:r>
              <a:rPr lang="en-US" sz="2000" dirty="0" err="1">
                <a:solidFill>
                  <a:srgbClr val="FF0000"/>
                </a:solidFill>
                <a:latin typeface="Arial" panose="020B0604020202020204" pitchFamily="34" charset="0"/>
                <a:cs typeface="Arial" panose="020B0604020202020204" pitchFamily="34" charset="0"/>
              </a:rPr>
              <a:t>Agilent_SureSelect</a:t>
            </a:r>
            <a:r>
              <a:rPr lang="en-US" sz="2000" dirty="0">
                <a:solidFill>
                  <a:srgbClr val="FF0000"/>
                </a:solidFill>
                <a:latin typeface="Arial" panose="020B0604020202020204" pitchFamily="34" charset="0"/>
                <a:cs typeface="Arial" panose="020B0604020202020204" pitchFamily="34" charset="0"/>
              </a:rPr>
              <a:t> \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PLATFORM=</a:t>
            </a:r>
            <a:r>
              <a:rPr lang="en-US" sz="2000" dirty="0" err="1">
                <a:latin typeface="Arial" panose="020B0604020202020204" pitchFamily="34" charset="0"/>
                <a:cs typeface="Arial" panose="020B0604020202020204" pitchFamily="34" charset="0"/>
              </a:rPr>
              <a:t>illumina</a:t>
            </a:r>
            <a:r>
              <a:rPr lang="en-US" sz="2000" dirty="0">
                <a:latin typeface="Arial" panose="020B0604020202020204" pitchFamily="34" charset="0"/>
                <a:cs typeface="Arial" panose="020B0604020202020204" pitchFamily="34" charset="0"/>
              </a:rPr>
              <a:t> \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RUN_DATE=2017-01-20T00:30:30+00:00  #using iso8601 http://www.timestampgenerator.com/</a:t>
            </a:r>
          </a:p>
        </p:txBody>
      </p:sp>
      <p:sp>
        <p:nvSpPr>
          <p:cNvPr id="4" name="Title 1"/>
          <p:cNvSpPr>
            <a:spLocks noGrp="1"/>
          </p:cNvSpPr>
          <p:nvPr>
            <p:ph type="title"/>
          </p:nvPr>
        </p:nvSpPr>
        <p:spPr>
          <a:xfrm>
            <a:off x="838200" y="242577"/>
            <a:ext cx="10515600" cy="1325563"/>
          </a:xfrm>
        </p:spPr>
        <p:txBody>
          <a:bodyPr/>
          <a:lstStyle/>
          <a:p>
            <a:pPr algn="ctr"/>
            <a:r>
              <a:rPr lang="en-US" b="1" dirty="0">
                <a:latin typeface="Arial" panose="020B0604020202020204" pitchFamily="34" charset="0"/>
                <a:cs typeface="Arial" panose="020B0604020202020204" pitchFamily="34" charset="0"/>
              </a:rPr>
              <a:t>Step 2:  Converting FASTQ file to an Unmapped BAM (Continued)</a:t>
            </a:r>
          </a:p>
        </p:txBody>
      </p:sp>
    </p:spTree>
    <p:extLst>
      <p:ext uri="{BB962C8B-B14F-4D97-AF65-F5344CB8AC3E}">
        <p14:creationId xmlns:p14="http://schemas.microsoft.com/office/powerpoint/2010/main" val="1488829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76" y="1825625"/>
            <a:ext cx="8000847" cy="435133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3064" t="13829" r="4299" b="19358"/>
          <a:stretch/>
        </p:blipFill>
        <p:spPr>
          <a:xfrm>
            <a:off x="0" y="9312"/>
            <a:ext cx="12195621" cy="6848688"/>
          </a:xfrm>
          <a:prstGeom prst="rect">
            <a:avLst/>
          </a:prstGeom>
        </p:spPr>
      </p:pic>
    </p:spTree>
    <p:extLst>
      <p:ext uri="{BB962C8B-B14F-4D97-AF65-F5344CB8AC3E}">
        <p14:creationId xmlns:p14="http://schemas.microsoft.com/office/powerpoint/2010/main" val="1686382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5418</TotalTime>
  <Words>1122</Words>
  <Application>Microsoft Office PowerPoint</Application>
  <PresentationFormat>Widescreen</PresentationFormat>
  <Paragraphs>111</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 Unicode MS</vt:lpstr>
      <vt:lpstr>Arial</vt:lpstr>
      <vt:lpstr>Arial Rounded MT Bold</vt:lpstr>
      <vt:lpstr>Calibri</vt:lpstr>
      <vt:lpstr>Calibri Light</vt:lpstr>
      <vt:lpstr>Wingdings</vt:lpstr>
      <vt:lpstr>Office Theme</vt:lpstr>
      <vt:lpstr>Next Generation Sequencing Analysis</vt:lpstr>
      <vt:lpstr>PowerPoint Presentation</vt:lpstr>
      <vt:lpstr>Step 1:  Creating a Reference Index</vt:lpstr>
      <vt:lpstr>Step 1: Creating a Reference Index (Continued)</vt:lpstr>
      <vt:lpstr>PowerPoint Presentation</vt:lpstr>
      <vt:lpstr>Step 2:  Converting FASTQ file to an Unmapped BAM</vt:lpstr>
      <vt:lpstr>Step 2:  Converting FASTQ file to an Unmapped BAM (Continued)</vt:lpstr>
      <vt:lpstr>Step 2:  Converting FASTQ file to an Unmapped BAM (Continued)</vt:lpstr>
      <vt:lpstr>PowerPoint Presentation</vt:lpstr>
      <vt:lpstr>Step 3:  Mark Illumnia Adatprers </vt:lpstr>
      <vt:lpstr>PowerPoint Presentation</vt:lpstr>
      <vt:lpstr>Step 4:  Revert back to FASTQ, with required meta data.</vt:lpstr>
      <vt:lpstr>PowerPoint Presentation</vt:lpstr>
      <vt:lpstr>Step 5:  Align to Reference Using BWA</vt:lpstr>
      <vt:lpstr>PowerPoint Presentation</vt:lpstr>
      <vt:lpstr>Step  6: Convert aligned SAM file to BAM </vt:lpstr>
      <vt:lpstr>Part 2:  Variant Calling</vt:lpstr>
      <vt:lpstr>Using Haplotype Caller</vt:lpstr>
      <vt:lpstr>Variant Filtration Steps</vt:lpstr>
      <vt:lpstr>Prepare recalibration parameters for SNPs </vt:lpstr>
      <vt:lpstr>PowerPoint Presentation</vt:lpstr>
      <vt:lpstr>PowerPoint Presentation</vt:lpstr>
      <vt:lpstr>Step 2:  Apply the desired level of recalibration to the SNPs in the call set </vt:lpstr>
      <vt:lpstr>Step 3:  Build the Indel Recalibration Model</vt:lpstr>
      <vt:lpstr>Step 4: Apply the desired level of recalibration to the Indels in the call set </vt:lpstr>
      <vt:lpstr>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Next-Generation Sequencing Analysis</dc:title>
  <dc:creator>Basil Khuder</dc:creator>
  <cp:lastModifiedBy>Basil Khuder</cp:lastModifiedBy>
  <cp:revision>41</cp:revision>
  <dcterms:created xsi:type="dcterms:W3CDTF">2017-01-19T16:13:58Z</dcterms:created>
  <dcterms:modified xsi:type="dcterms:W3CDTF">2017-01-25T14:47:54Z</dcterms:modified>
</cp:coreProperties>
</file>