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5" r:id="rId2"/>
    <p:sldId id="266" r:id="rId3"/>
    <p:sldId id="267" r:id="rId4"/>
    <p:sldId id="268" r:id="rId5"/>
    <p:sldId id="269" r:id="rId6"/>
    <p:sldId id="262" r:id="rId7"/>
    <p:sldId id="260" r:id="rId8"/>
    <p:sldId id="261" r:id="rId9"/>
    <p:sldId id="256" r:id="rId10"/>
    <p:sldId id="257" r:id="rId11"/>
    <p:sldId id="259" r:id="rId12"/>
    <p:sldId id="258" r:id="rId13"/>
    <p:sldId id="263" r:id="rId14"/>
    <p:sldId id="271" r:id="rId15"/>
    <p:sldId id="264" r:id="rId16"/>
    <p:sldId id="270"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92" d="100"/>
          <a:sy n="192" d="100"/>
        </p:scale>
        <p:origin x="-2848" y="-104"/>
      </p:cViewPr>
      <p:guideLst>
        <p:guide orient="horz" pos="2160"/>
        <p:guide pos="2880"/>
      </p:guideLst>
    </p:cSldViewPr>
  </p:slideViewPr>
  <p:notesTextViewPr>
    <p:cViewPr>
      <p:scale>
        <a:sx n="100" d="100"/>
        <a:sy n="100" d="100"/>
      </p:scale>
      <p:origin x="0" y="0"/>
    </p:cViewPr>
  </p:notesTextViewPr>
  <p:sorterViewPr>
    <p:cViewPr>
      <p:scale>
        <a:sx n="163" d="100"/>
        <a:sy n="163"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36B4A6-FF67-ED45-9949-0D6FF75DFD38}" type="datetimeFigureOut">
              <a:rPr lang="en-US" smtClean="0"/>
              <a:t>1/26/17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42E0A-FC2F-8B4D-9008-353ABD4F4B6E}" type="slidenum">
              <a:rPr lang="en-US" smtClean="0"/>
              <a:t>‹#›</a:t>
            </a:fld>
            <a:endParaRPr lang="en-US"/>
          </a:p>
        </p:txBody>
      </p:sp>
    </p:spTree>
    <p:extLst>
      <p:ext uri="{BB962C8B-B14F-4D97-AF65-F5344CB8AC3E}">
        <p14:creationId xmlns:p14="http://schemas.microsoft.com/office/powerpoint/2010/main" val="34731275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do wish to point some exceptions in the</a:t>
            </a:r>
            <a:r>
              <a:rPr lang="en-US" baseline="0" dirty="0" smtClean="0"/>
              <a:t> examination of previously spoken super </a:t>
            </a:r>
            <a:r>
              <a:rPr lang="en-US" baseline="0" dirty="0" err="1" smtClean="0"/>
              <a:t>haplotypes</a:t>
            </a:r>
            <a:r>
              <a:rPr lang="en-US" baseline="0" dirty="0" smtClean="0"/>
              <a:t> only. Now in HMOX1 gene shown, we found a group of three mutations, that are not exactly strongly associated to each other, but they have a </a:t>
            </a:r>
            <a:r>
              <a:rPr lang="en-US" baseline="0" dirty="0" err="1" smtClean="0"/>
              <a:t>preferntial</a:t>
            </a:r>
            <a:r>
              <a:rPr lang="en-US" baseline="0" dirty="0" smtClean="0"/>
              <a:t> association with blue and green and a strong avoidance with red. Hence I have </a:t>
            </a:r>
            <a:r>
              <a:rPr lang="en-US" baseline="0" dirty="0" err="1" smtClean="0"/>
              <a:t>labelled</a:t>
            </a:r>
            <a:r>
              <a:rPr lang="en-US" baseline="0" dirty="0" smtClean="0"/>
              <a:t> it as a minor </a:t>
            </a:r>
            <a:r>
              <a:rPr lang="en-US" baseline="0" dirty="0" err="1" smtClean="0"/>
              <a:t>haplotype</a:t>
            </a:r>
            <a:r>
              <a:rPr lang="en-US" baseline="0" dirty="0" smtClean="0"/>
              <a:t>. In the AGT gene, I found several groups of mutations that like to associate with blue </a:t>
            </a:r>
            <a:r>
              <a:rPr lang="en-US" baseline="0" dirty="0" err="1" smtClean="0"/>
              <a:t>haplotype</a:t>
            </a:r>
            <a:r>
              <a:rPr lang="en-US" baseline="0" dirty="0" smtClean="0"/>
              <a:t>, in a way that blue never exists on its own but does so in association with either yellow, orange or green. And these can also be confirmed by obtaining several individuals who are homozygous with respect to a particular </a:t>
            </a:r>
            <a:r>
              <a:rPr lang="en-US" baseline="0" dirty="0" err="1" smtClean="0"/>
              <a:t>haplogroup</a:t>
            </a:r>
            <a:r>
              <a:rPr lang="en-US" baseline="0" dirty="0" smtClean="0"/>
              <a:t>. Since blue has a higher frequency of occurrence, one possible reason of its existence it originated earliest with respect to time and accumulated mutations with different frequencies in different population and thereby exists in such present </a:t>
            </a:r>
            <a:r>
              <a:rPr lang="en-US" baseline="0" dirty="0" err="1" smtClean="0"/>
              <a:t>haplotype</a:t>
            </a:r>
            <a:r>
              <a:rPr lang="en-US" baseline="0" dirty="0" smtClean="0"/>
              <a:t> configurations in the present day. However, the main focus of this project is not the study of ancestry or evolution of </a:t>
            </a:r>
            <a:r>
              <a:rPr lang="en-US" baseline="0" dirty="0" err="1" smtClean="0"/>
              <a:t>haplotypes</a:t>
            </a:r>
            <a:r>
              <a:rPr lang="en-US" baseline="0" dirty="0" smtClean="0"/>
              <a:t>. We next examine the biased gene conversion theory. </a:t>
            </a:r>
            <a:endParaRPr lang="en-US" dirty="0"/>
          </a:p>
        </p:txBody>
      </p:sp>
      <p:sp>
        <p:nvSpPr>
          <p:cNvPr id="4" name="Slide Number Placeholder 3"/>
          <p:cNvSpPr>
            <a:spLocks noGrp="1"/>
          </p:cNvSpPr>
          <p:nvPr>
            <p:ph type="sldNum" sz="quarter" idx="10"/>
          </p:nvPr>
        </p:nvSpPr>
        <p:spPr/>
        <p:txBody>
          <a:bodyPr/>
          <a:lstStyle/>
          <a:p>
            <a:fld id="{7266AF52-011B-479C-B4D4-1CB9714CAA9C}"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Biased gene conversion theory was proposed in the last decade that explains </a:t>
            </a:r>
            <a:r>
              <a:rPr lang="en-US" baseline="0" dirty="0" smtClean="0"/>
              <a:t>the formation of </a:t>
            </a:r>
            <a:r>
              <a:rPr lang="en-US" baseline="0" dirty="0" err="1" smtClean="0"/>
              <a:t>heteroduplexes</a:t>
            </a:r>
            <a:r>
              <a:rPr lang="en-US" baseline="0" dirty="0" smtClean="0"/>
              <a:t> during meiotic </a:t>
            </a:r>
            <a:r>
              <a:rPr lang="en-US" baseline="0" dirty="0" err="1" smtClean="0"/>
              <a:t>recombinations</a:t>
            </a:r>
            <a:r>
              <a:rPr lang="en-US" baseline="0" dirty="0" smtClean="0"/>
              <a:t> as shown in green circles. During meiosis, if we assume that the blue chromosome and red chromosome came from different parents, then as homologous chromosomes participate in meiotic crossover, there are formations of short scale exchanges of genetic material known as </a:t>
            </a:r>
            <a:r>
              <a:rPr lang="en-US" baseline="0" dirty="0" err="1" smtClean="0"/>
              <a:t>heteroduplexes</a:t>
            </a:r>
            <a:r>
              <a:rPr lang="en-US" baseline="0" dirty="0" smtClean="0"/>
              <a:t>. Now, if there are polymorphic sites, a mismatch will occur and the repair mechanism driven by either of the two alleles will create a bias and hence a non-randomness in the nucleotide composition of the resulting gamete. </a:t>
            </a:r>
            <a:endParaRPr lang="en-US" dirty="0" smtClean="0"/>
          </a:p>
          <a:p>
            <a:endParaRPr lang="en-US" dirty="0"/>
          </a:p>
        </p:txBody>
      </p:sp>
      <p:sp>
        <p:nvSpPr>
          <p:cNvPr id="4" name="Slide Number Placeholder 3"/>
          <p:cNvSpPr>
            <a:spLocks noGrp="1"/>
          </p:cNvSpPr>
          <p:nvPr>
            <p:ph type="sldNum" sz="quarter" idx="10"/>
          </p:nvPr>
        </p:nvSpPr>
        <p:spPr/>
        <p:txBody>
          <a:bodyPr/>
          <a:lstStyle/>
          <a:p>
            <a:fld id="{7266AF52-011B-479C-B4D4-1CB9714CAA9C}"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next proceed</a:t>
            </a:r>
            <a:r>
              <a:rPr lang="en-US" baseline="0" dirty="0" smtClean="0"/>
              <a:t> to identify putative </a:t>
            </a:r>
            <a:r>
              <a:rPr lang="en-US" baseline="0" dirty="0" err="1" smtClean="0"/>
              <a:t>heteroduplexes</a:t>
            </a:r>
            <a:r>
              <a:rPr lang="en-US" baseline="0" dirty="0" smtClean="0"/>
              <a:t> through a manual study of the genotypes and </a:t>
            </a:r>
            <a:r>
              <a:rPr lang="en-US" baseline="0" dirty="0" err="1" smtClean="0"/>
              <a:t>haplotype</a:t>
            </a:r>
            <a:r>
              <a:rPr lang="en-US" baseline="0" dirty="0" smtClean="0"/>
              <a:t> alleles obtained through the previous programming approaches. This example of an individual NA12761 belonging to the Mexican population in Los Angeles has an allele in his HMOX gene which has been most likely caused due to a local recombination of the red with blue </a:t>
            </a:r>
            <a:r>
              <a:rPr lang="en-US" baseline="0" dirty="0" err="1" smtClean="0"/>
              <a:t>haplotype</a:t>
            </a:r>
            <a:r>
              <a:rPr lang="en-US" baseline="0" dirty="0" smtClean="0"/>
              <a:t>.  Mismatch repair mechanisms driven by both the alleles resulted in preferential selection or deletion of either of them along different areas of the gene giving rise to one of the alleles that we see in the 1000 genomes database.</a:t>
            </a:r>
            <a:endParaRPr lang="en-US" dirty="0"/>
          </a:p>
        </p:txBody>
      </p:sp>
      <p:sp>
        <p:nvSpPr>
          <p:cNvPr id="4" name="Slide Number Placeholder 3"/>
          <p:cNvSpPr>
            <a:spLocks noGrp="1"/>
          </p:cNvSpPr>
          <p:nvPr>
            <p:ph type="sldNum" sz="quarter" idx="10"/>
          </p:nvPr>
        </p:nvSpPr>
        <p:spPr/>
        <p:txBody>
          <a:bodyPr/>
          <a:lstStyle/>
          <a:p>
            <a:fld id="{CA886888-E4CB-4791-8F93-AD1EE68129BB}"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66AF52-011B-479C-B4D4-1CB9714CAA9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CF797C-2EA0-EB49-A6E4-3761517EEAB0}"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1BD33-5893-1543-926D-B49317932BCD}" type="slidenum">
              <a:rPr lang="en-US" smtClean="0"/>
              <a:t>‹#›</a:t>
            </a:fld>
            <a:endParaRPr lang="en-US"/>
          </a:p>
        </p:txBody>
      </p:sp>
    </p:spTree>
    <p:extLst>
      <p:ext uri="{BB962C8B-B14F-4D97-AF65-F5344CB8AC3E}">
        <p14:creationId xmlns:p14="http://schemas.microsoft.com/office/powerpoint/2010/main" val="3176540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F797C-2EA0-EB49-A6E4-3761517EEAB0}"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1BD33-5893-1543-926D-B49317932BCD}" type="slidenum">
              <a:rPr lang="en-US" smtClean="0"/>
              <a:t>‹#›</a:t>
            </a:fld>
            <a:endParaRPr lang="en-US"/>
          </a:p>
        </p:txBody>
      </p:sp>
    </p:spTree>
    <p:extLst>
      <p:ext uri="{BB962C8B-B14F-4D97-AF65-F5344CB8AC3E}">
        <p14:creationId xmlns:p14="http://schemas.microsoft.com/office/powerpoint/2010/main" val="271871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F797C-2EA0-EB49-A6E4-3761517EEAB0}"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1BD33-5893-1543-926D-B49317932BCD}" type="slidenum">
              <a:rPr lang="en-US" smtClean="0"/>
              <a:t>‹#›</a:t>
            </a:fld>
            <a:endParaRPr lang="en-US"/>
          </a:p>
        </p:txBody>
      </p:sp>
    </p:spTree>
    <p:extLst>
      <p:ext uri="{BB962C8B-B14F-4D97-AF65-F5344CB8AC3E}">
        <p14:creationId xmlns:p14="http://schemas.microsoft.com/office/powerpoint/2010/main" val="405749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F797C-2EA0-EB49-A6E4-3761517EEAB0}"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1BD33-5893-1543-926D-B49317932BCD}" type="slidenum">
              <a:rPr lang="en-US" smtClean="0"/>
              <a:t>‹#›</a:t>
            </a:fld>
            <a:endParaRPr lang="en-US"/>
          </a:p>
        </p:txBody>
      </p:sp>
    </p:spTree>
    <p:extLst>
      <p:ext uri="{BB962C8B-B14F-4D97-AF65-F5344CB8AC3E}">
        <p14:creationId xmlns:p14="http://schemas.microsoft.com/office/powerpoint/2010/main" val="66335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CF797C-2EA0-EB49-A6E4-3761517EEAB0}"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1BD33-5893-1543-926D-B49317932BCD}" type="slidenum">
              <a:rPr lang="en-US" smtClean="0"/>
              <a:t>‹#›</a:t>
            </a:fld>
            <a:endParaRPr lang="en-US"/>
          </a:p>
        </p:txBody>
      </p:sp>
    </p:spTree>
    <p:extLst>
      <p:ext uri="{BB962C8B-B14F-4D97-AF65-F5344CB8AC3E}">
        <p14:creationId xmlns:p14="http://schemas.microsoft.com/office/powerpoint/2010/main" val="391122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CF797C-2EA0-EB49-A6E4-3761517EEAB0}" type="datetimeFigureOut">
              <a:rPr lang="en-US" smtClean="0"/>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1BD33-5893-1543-926D-B49317932BCD}" type="slidenum">
              <a:rPr lang="en-US" smtClean="0"/>
              <a:t>‹#›</a:t>
            </a:fld>
            <a:endParaRPr lang="en-US"/>
          </a:p>
        </p:txBody>
      </p:sp>
    </p:spTree>
    <p:extLst>
      <p:ext uri="{BB962C8B-B14F-4D97-AF65-F5344CB8AC3E}">
        <p14:creationId xmlns:p14="http://schemas.microsoft.com/office/powerpoint/2010/main" val="245888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CF797C-2EA0-EB49-A6E4-3761517EEAB0}" type="datetimeFigureOut">
              <a:rPr lang="en-US" smtClean="0"/>
              <a:t>1/26/17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E1BD33-5893-1543-926D-B49317932BCD}" type="slidenum">
              <a:rPr lang="en-US" smtClean="0"/>
              <a:t>‹#›</a:t>
            </a:fld>
            <a:endParaRPr lang="en-US"/>
          </a:p>
        </p:txBody>
      </p:sp>
    </p:spTree>
    <p:extLst>
      <p:ext uri="{BB962C8B-B14F-4D97-AF65-F5344CB8AC3E}">
        <p14:creationId xmlns:p14="http://schemas.microsoft.com/office/powerpoint/2010/main" val="165778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CF797C-2EA0-EB49-A6E4-3761517EEAB0}" type="datetimeFigureOut">
              <a:rPr lang="en-US" smtClean="0"/>
              <a:t>1/26/17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E1BD33-5893-1543-926D-B49317932BCD}" type="slidenum">
              <a:rPr lang="en-US" smtClean="0"/>
              <a:t>‹#›</a:t>
            </a:fld>
            <a:endParaRPr lang="en-US"/>
          </a:p>
        </p:txBody>
      </p:sp>
    </p:spTree>
    <p:extLst>
      <p:ext uri="{BB962C8B-B14F-4D97-AF65-F5344CB8AC3E}">
        <p14:creationId xmlns:p14="http://schemas.microsoft.com/office/powerpoint/2010/main" val="321822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F797C-2EA0-EB49-A6E4-3761517EEAB0}" type="datetimeFigureOut">
              <a:rPr lang="en-US" smtClean="0"/>
              <a:t>1/26/17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E1BD33-5893-1543-926D-B49317932BCD}" type="slidenum">
              <a:rPr lang="en-US" smtClean="0"/>
              <a:t>‹#›</a:t>
            </a:fld>
            <a:endParaRPr lang="en-US"/>
          </a:p>
        </p:txBody>
      </p:sp>
    </p:spTree>
    <p:extLst>
      <p:ext uri="{BB962C8B-B14F-4D97-AF65-F5344CB8AC3E}">
        <p14:creationId xmlns:p14="http://schemas.microsoft.com/office/powerpoint/2010/main" val="104506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F797C-2EA0-EB49-A6E4-3761517EEAB0}" type="datetimeFigureOut">
              <a:rPr lang="en-US" smtClean="0"/>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1BD33-5893-1543-926D-B49317932BCD}" type="slidenum">
              <a:rPr lang="en-US" smtClean="0"/>
              <a:t>‹#›</a:t>
            </a:fld>
            <a:endParaRPr lang="en-US"/>
          </a:p>
        </p:txBody>
      </p:sp>
    </p:spTree>
    <p:extLst>
      <p:ext uri="{BB962C8B-B14F-4D97-AF65-F5344CB8AC3E}">
        <p14:creationId xmlns:p14="http://schemas.microsoft.com/office/powerpoint/2010/main" val="3613072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F797C-2EA0-EB49-A6E4-3761517EEAB0}" type="datetimeFigureOut">
              <a:rPr lang="en-US" smtClean="0"/>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1BD33-5893-1543-926D-B49317932BCD}" type="slidenum">
              <a:rPr lang="en-US" smtClean="0"/>
              <a:t>‹#›</a:t>
            </a:fld>
            <a:endParaRPr lang="en-US"/>
          </a:p>
        </p:txBody>
      </p:sp>
    </p:spTree>
    <p:extLst>
      <p:ext uri="{BB962C8B-B14F-4D97-AF65-F5344CB8AC3E}">
        <p14:creationId xmlns:p14="http://schemas.microsoft.com/office/powerpoint/2010/main" val="5913692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F797C-2EA0-EB49-A6E4-3761517EEAB0}" type="datetimeFigureOut">
              <a:rPr lang="en-US" smtClean="0"/>
              <a:t>1/26/17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1BD33-5893-1543-926D-B49317932BCD}" type="slidenum">
              <a:rPr lang="en-US" smtClean="0"/>
              <a:t>‹#›</a:t>
            </a:fld>
            <a:endParaRPr lang="en-US"/>
          </a:p>
        </p:txBody>
      </p:sp>
    </p:spTree>
    <p:extLst>
      <p:ext uri="{BB962C8B-B14F-4D97-AF65-F5344CB8AC3E}">
        <p14:creationId xmlns:p14="http://schemas.microsoft.com/office/powerpoint/2010/main" val="555446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ftware.broadinstitute.org/software/igv/" TargetMode="Externa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ftware.broadinstitute.org/software/igv/book/export/html/6" TargetMode="External"/><Relationship Id="rId3" Type="http://schemas.openxmlformats.org/officeDocument/2006/relationships/hyperlink" Target="https://www.youtube.com/watch?v=IILfC3Uc6V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pg.utoledo.edu/~afedorov/ABPG2017/Lecture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4686"/>
            <a:ext cx="7772400" cy="1470025"/>
          </a:xfrm>
        </p:spPr>
        <p:style>
          <a:lnRef idx="1">
            <a:schemeClr val="accent2"/>
          </a:lnRef>
          <a:fillRef idx="2">
            <a:schemeClr val="accent2"/>
          </a:fillRef>
          <a:effectRef idx="1">
            <a:schemeClr val="accent2"/>
          </a:effectRef>
          <a:fontRef idx="minor">
            <a:schemeClr val="dk1"/>
          </a:fontRef>
        </p:style>
        <p:txBody>
          <a:bodyPr/>
          <a:lstStyle/>
          <a:p>
            <a:r>
              <a:rPr lang="en-US" dirty="0" smtClean="0"/>
              <a:t>Lecture #6 (ABPG+BRIM)</a:t>
            </a:r>
            <a:endParaRPr lang="en-US" dirty="0"/>
          </a:p>
        </p:txBody>
      </p:sp>
      <p:sp>
        <p:nvSpPr>
          <p:cNvPr id="3" name="Subtitle 2"/>
          <p:cNvSpPr>
            <a:spLocks noGrp="1"/>
          </p:cNvSpPr>
          <p:nvPr>
            <p:ph type="subTitle" idx="1"/>
          </p:nvPr>
        </p:nvSpPr>
        <p:spPr/>
        <p:txBody>
          <a:bodyPr/>
          <a:lstStyle/>
          <a:p>
            <a:r>
              <a:rPr lang="en-US" dirty="0" smtClean="0"/>
              <a:t>Visualization and examination </a:t>
            </a:r>
            <a:r>
              <a:rPr lang="en-US" dirty="0" smtClean="0"/>
              <a:t>of </a:t>
            </a:r>
            <a:r>
              <a:rPr lang="en-US" dirty="0" smtClean="0"/>
              <a:t>BAM files</a:t>
            </a:r>
            <a:endParaRPr lang="en-US" dirty="0"/>
          </a:p>
        </p:txBody>
      </p:sp>
    </p:spTree>
    <p:extLst>
      <p:ext uri="{BB962C8B-B14F-4D97-AF65-F5344CB8AC3E}">
        <p14:creationId xmlns:p14="http://schemas.microsoft.com/office/powerpoint/2010/main" val="26864852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sz="quarter" idx="1"/>
          </p:nvPr>
        </p:nvPicPr>
        <p:blipFill>
          <a:blip r:embed="rId3"/>
          <a:srcRect/>
          <a:stretch>
            <a:fillRect/>
          </a:stretch>
        </p:blipFill>
        <p:spPr bwMode="auto">
          <a:xfrm>
            <a:off x="990600" y="1371600"/>
            <a:ext cx="7467600" cy="4787153"/>
          </a:xfrm>
          <a:prstGeom prst="rect">
            <a:avLst/>
          </a:prstGeom>
          <a:noFill/>
          <a:ln w="9525">
            <a:noFill/>
            <a:miter lim="800000"/>
            <a:headEnd/>
            <a:tailEnd/>
          </a:ln>
          <a:effectLst/>
        </p:spPr>
      </p:pic>
      <p:sp>
        <p:nvSpPr>
          <p:cNvPr id="2" name="Title 1"/>
          <p:cNvSpPr>
            <a:spLocks noGrp="1"/>
          </p:cNvSpPr>
          <p:nvPr>
            <p:ph type="title"/>
          </p:nvPr>
        </p:nvSpPr>
        <p:spPr>
          <a:xfrm>
            <a:off x="457200" y="274638"/>
            <a:ext cx="7467600" cy="792162"/>
          </a:xfrm>
        </p:spPr>
        <p:txBody>
          <a:bodyPr/>
          <a:lstStyle/>
          <a:p>
            <a:r>
              <a:rPr lang="en-US" dirty="0" smtClean="0"/>
              <a:t>Biased Gene Conversion Theory</a:t>
            </a:r>
            <a:endParaRPr lang="en-US" dirty="0"/>
          </a:p>
        </p:txBody>
      </p:sp>
      <p:sp>
        <p:nvSpPr>
          <p:cNvPr id="9" name="Oval 8"/>
          <p:cNvSpPr/>
          <p:nvPr/>
        </p:nvSpPr>
        <p:spPr>
          <a:xfrm>
            <a:off x="2286000" y="5257800"/>
            <a:ext cx="533400" cy="4572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76400" y="4953000"/>
            <a:ext cx="5334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248400" y="5257800"/>
            <a:ext cx="533400" cy="4572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15000" y="4953000"/>
            <a:ext cx="533400" cy="4572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0" idx="1"/>
          </p:cNvCxnSpPr>
          <p:nvPr/>
        </p:nvCxnSpPr>
        <p:spPr>
          <a:xfrm rot="16200000" flipV="1">
            <a:off x="843781" y="4109220"/>
            <a:ext cx="905155" cy="91631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2400" y="3733800"/>
            <a:ext cx="2209800" cy="369332"/>
          </a:xfrm>
          <a:prstGeom prst="rect">
            <a:avLst/>
          </a:prstGeom>
          <a:noFill/>
        </p:spPr>
        <p:txBody>
          <a:bodyPr wrap="square" rtlCol="0">
            <a:spAutoFit/>
          </a:bodyPr>
          <a:lstStyle/>
          <a:p>
            <a:r>
              <a:rPr lang="en-US" dirty="0" err="1" smtClean="0">
                <a:solidFill>
                  <a:srgbClr val="FF0000"/>
                </a:solidFill>
              </a:rPr>
              <a:t>Heteroduplex</a:t>
            </a:r>
            <a:endParaRPr lang="en-US" dirty="0">
              <a:solidFill>
                <a:srgbClr val="FF0000"/>
              </a:solidFill>
            </a:endParaRPr>
          </a:p>
        </p:txBody>
      </p:sp>
      <p:sp>
        <p:nvSpPr>
          <p:cNvPr id="16" name="TextBox 15"/>
          <p:cNvSpPr txBox="1"/>
          <p:nvPr/>
        </p:nvSpPr>
        <p:spPr>
          <a:xfrm>
            <a:off x="0" y="6324601"/>
            <a:ext cx="9144000" cy="400110"/>
          </a:xfrm>
          <a:prstGeom prst="rect">
            <a:avLst/>
          </a:prstGeom>
          <a:noFill/>
        </p:spPr>
        <p:txBody>
          <a:bodyPr wrap="square" rtlCol="0">
            <a:spAutoFit/>
          </a:bodyPr>
          <a:lstStyle/>
          <a:p>
            <a:r>
              <a:rPr lang="en-US" sz="2000" dirty="0" smtClean="0">
                <a:solidFill>
                  <a:srgbClr val="FF0000"/>
                </a:solidFill>
              </a:rPr>
              <a:t>Figure from </a:t>
            </a:r>
            <a:r>
              <a:rPr lang="en-US" sz="2000" dirty="0" err="1" smtClean="0">
                <a:solidFill>
                  <a:srgbClr val="FF0000"/>
                </a:solidFill>
              </a:rPr>
              <a:t>Duret</a:t>
            </a:r>
            <a:r>
              <a:rPr lang="en-US" sz="2000" dirty="0" smtClean="0">
                <a:solidFill>
                  <a:srgbClr val="FF0000"/>
                </a:solidFill>
              </a:rPr>
              <a:t> and </a:t>
            </a:r>
            <a:r>
              <a:rPr lang="en-US" sz="2000" dirty="0" err="1" smtClean="0">
                <a:solidFill>
                  <a:srgbClr val="FF0000"/>
                </a:solidFill>
              </a:rPr>
              <a:t>Galtier</a:t>
            </a:r>
            <a:r>
              <a:rPr lang="en-US" sz="2000" dirty="0" smtClean="0">
                <a:solidFill>
                  <a:srgbClr val="FF0000"/>
                </a:solidFill>
              </a:rPr>
              <a:t>, Annual rev. genet and </a:t>
            </a:r>
            <a:r>
              <a:rPr lang="en-US" sz="2000" dirty="0" err="1" smtClean="0">
                <a:solidFill>
                  <a:srgbClr val="FF0000"/>
                </a:solidFill>
              </a:rPr>
              <a:t>hum.genomics</a:t>
            </a:r>
            <a:r>
              <a:rPr lang="en-US" sz="2000" dirty="0" smtClean="0">
                <a:solidFill>
                  <a:srgbClr val="FF0000"/>
                </a:solidFill>
              </a:rPr>
              <a:t>, 2009</a:t>
            </a:r>
            <a:endParaRPr lang="en-US" sz="2000" dirty="0">
              <a:solidFill>
                <a:srgbClr val="FF0000"/>
              </a:solidFill>
            </a:endParaRPr>
          </a:p>
        </p:txBody>
      </p:sp>
    </p:spTree>
    <p:extLst>
      <p:ext uri="{BB962C8B-B14F-4D97-AF65-F5344CB8AC3E}">
        <p14:creationId xmlns:p14="http://schemas.microsoft.com/office/powerpoint/2010/main" val="3973852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r>
              <a:rPr lang="en-US" dirty="0" smtClean="0"/>
              <a:t>HETERODUPLEX FORMATION</a:t>
            </a:r>
            <a:endParaRPr lang="en-US" dirty="0"/>
          </a:p>
        </p:txBody>
      </p:sp>
      <p:pic>
        <p:nvPicPr>
          <p:cNvPr id="4" name="Picture 3" descr="mismatch_repair.tiff"/>
          <p:cNvPicPr>
            <a:picLocks noChangeAspect="1"/>
          </p:cNvPicPr>
          <p:nvPr/>
        </p:nvPicPr>
        <p:blipFill>
          <a:blip r:embed="rId3" cstate="print"/>
          <a:stretch>
            <a:fillRect/>
          </a:stretch>
        </p:blipFill>
        <p:spPr>
          <a:xfrm>
            <a:off x="2590800" y="1143000"/>
            <a:ext cx="6096000" cy="2405385"/>
          </a:xfrm>
          <a:prstGeom prst="rect">
            <a:avLst/>
          </a:prstGeom>
        </p:spPr>
      </p:pic>
      <p:pic>
        <p:nvPicPr>
          <p:cNvPr id="5" name="Picture 4" descr="heteroduplex_singlecase.jpg"/>
          <p:cNvPicPr>
            <a:picLocks noChangeAspect="1"/>
          </p:cNvPicPr>
          <p:nvPr/>
        </p:nvPicPr>
        <p:blipFill>
          <a:blip r:embed="rId4" cstate="print"/>
          <a:stretch>
            <a:fillRect/>
          </a:stretch>
        </p:blipFill>
        <p:spPr>
          <a:xfrm>
            <a:off x="533400" y="4648200"/>
            <a:ext cx="7848600" cy="1488528"/>
          </a:xfrm>
          <a:prstGeom prst="rect">
            <a:avLst/>
          </a:prstGeom>
        </p:spPr>
      </p:pic>
      <p:sp>
        <p:nvSpPr>
          <p:cNvPr id="6" name="Down Arrow 5"/>
          <p:cNvSpPr/>
          <p:nvPr/>
        </p:nvSpPr>
        <p:spPr>
          <a:xfrm>
            <a:off x="6248400" y="3810000"/>
            <a:ext cx="304800" cy="457200"/>
          </a:xfrm>
          <a:prstGeom prst="downArrow">
            <a:avLst/>
          </a:prstGeom>
          <a:solidFill>
            <a:schemeClr val="accent6"/>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4800" y="3733800"/>
            <a:ext cx="4343400" cy="1015663"/>
          </a:xfrm>
          <a:prstGeom prst="rect">
            <a:avLst/>
          </a:prstGeom>
          <a:noFill/>
        </p:spPr>
        <p:txBody>
          <a:bodyPr wrap="square" rtlCol="0">
            <a:spAutoFit/>
          </a:bodyPr>
          <a:lstStyle/>
          <a:p>
            <a:r>
              <a:rPr lang="en-US" sz="2000" dirty="0" smtClean="0"/>
              <a:t>A genotype study of individual NA12761 corresponding to HMOX1 gene as available from 1000 genomes data</a:t>
            </a:r>
            <a:endParaRPr lang="en-US" sz="2000" dirty="0"/>
          </a:p>
        </p:txBody>
      </p:sp>
    </p:spTree>
    <p:extLst>
      <p:ext uri="{BB962C8B-B14F-4D97-AF65-F5344CB8AC3E}">
        <p14:creationId xmlns:p14="http://schemas.microsoft.com/office/powerpoint/2010/main" val="3484740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Callout 8"/>
          <p:cNvSpPr/>
          <p:nvPr/>
        </p:nvSpPr>
        <p:spPr>
          <a:xfrm>
            <a:off x="3505200" y="4906273"/>
            <a:ext cx="1143000" cy="381000"/>
          </a:xfrm>
          <a:prstGeom prst="wedgeEllipseCallout">
            <a:avLst>
              <a:gd name="adj1" fmla="val 83995"/>
              <a:gd name="adj2" fmla="val 165948"/>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Callout 7"/>
          <p:cNvSpPr/>
          <p:nvPr/>
        </p:nvSpPr>
        <p:spPr>
          <a:xfrm>
            <a:off x="3048000" y="4906273"/>
            <a:ext cx="1371600" cy="381000"/>
          </a:xfrm>
          <a:prstGeom prst="wedgeEllipseCallout">
            <a:avLst>
              <a:gd name="adj1" fmla="val -2902"/>
              <a:gd name="adj2" fmla="val 153535"/>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274638"/>
            <a:ext cx="7467600" cy="792162"/>
          </a:xfrm>
        </p:spPr>
        <p:txBody>
          <a:bodyPr>
            <a:noAutofit/>
          </a:bodyPr>
          <a:lstStyle/>
          <a:p>
            <a:pPr algn="l"/>
            <a:r>
              <a:rPr lang="en-US" sz="3200" dirty="0" smtClean="0"/>
              <a:t>Implications of GC Biased Gene Conversion (</a:t>
            </a:r>
            <a:r>
              <a:rPr lang="en-US" sz="3200" dirty="0" err="1" smtClean="0"/>
              <a:t>gBGC</a:t>
            </a:r>
            <a:r>
              <a:rPr lang="en-US" sz="3200" dirty="0" smtClean="0"/>
              <a:t>) theory</a:t>
            </a:r>
            <a:endParaRPr lang="en-US" sz="3200" dirty="0"/>
          </a:p>
        </p:txBody>
      </p:sp>
      <p:sp>
        <p:nvSpPr>
          <p:cNvPr id="3" name="Content Placeholder 2"/>
          <p:cNvSpPr>
            <a:spLocks noGrp="1"/>
          </p:cNvSpPr>
          <p:nvPr>
            <p:ph sz="quarter" idx="1"/>
          </p:nvPr>
        </p:nvSpPr>
        <p:spPr>
          <a:xfrm>
            <a:off x="457200" y="1295400"/>
            <a:ext cx="7620000" cy="3352800"/>
          </a:xfrm>
        </p:spPr>
        <p:txBody>
          <a:bodyPr>
            <a:normAutofit fontScale="85000" lnSpcReduction="20000"/>
          </a:bodyPr>
          <a:lstStyle/>
          <a:p>
            <a:r>
              <a:rPr lang="en-US" dirty="0" smtClean="0"/>
              <a:t>Fixation of AT -&gt; GC mutations</a:t>
            </a:r>
          </a:p>
          <a:p>
            <a:r>
              <a:rPr lang="en-US" dirty="0" smtClean="0"/>
              <a:t>Evolution of GC rich isochors</a:t>
            </a:r>
          </a:p>
          <a:p>
            <a:r>
              <a:rPr lang="en-US" dirty="0" smtClean="0"/>
              <a:t>Preventing the loss of 5 methyl cytosine from mammalian cells</a:t>
            </a:r>
          </a:p>
          <a:p>
            <a:r>
              <a:rPr lang="en-US" dirty="0" smtClean="0"/>
              <a:t>Direct evidence found in yeast, </a:t>
            </a:r>
            <a:r>
              <a:rPr lang="en-US" dirty="0" err="1" smtClean="0"/>
              <a:t>arabidopsis</a:t>
            </a:r>
            <a:r>
              <a:rPr lang="en-US" dirty="0" smtClean="0"/>
              <a:t> and honeybee</a:t>
            </a:r>
          </a:p>
          <a:p>
            <a:r>
              <a:rPr lang="en-US" dirty="0" smtClean="0"/>
              <a:t>Excess in recombination hotspots and fast evolving regions of human genome</a:t>
            </a:r>
          </a:p>
          <a:p>
            <a:endParaRPr lang="en-US" dirty="0"/>
          </a:p>
        </p:txBody>
      </p:sp>
      <p:pic>
        <p:nvPicPr>
          <p:cNvPr id="4" name="Picture 3" descr="yeast.jpg"/>
          <p:cNvPicPr>
            <a:picLocks noChangeAspect="1"/>
          </p:cNvPicPr>
          <p:nvPr/>
        </p:nvPicPr>
        <p:blipFill>
          <a:blip r:embed="rId3"/>
          <a:stretch>
            <a:fillRect/>
          </a:stretch>
        </p:blipFill>
        <p:spPr>
          <a:xfrm>
            <a:off x="1600200" y="5744473"/>
            <a:ext cx="1000125" cy="1000125"/>
          </a:xfrm>
          <a:prstGeom prst="rect">
            <a:avLst/>
          </a:prstGeom>
        </p:spPr>
      </p:pic>
      <p:pic>
        <p:nvPicPr>
          <p:cNvPr id="5" name="Picture 4" descr="arabidopsis.jpg"/>
          <p:cNvPicPr>
            <a:picLocks noChangeAspect="1"/>
          </p:cNvPicPr>
          <p:nvPr/>
        </p:nvPicPr>
        <p:blipFill>
          <a:blip r:embed="rId4"/>
          <a:stretch>
            <a:fillRect/>
          </a:stretch>
        </p:blipFill>
        <p:spPr>
          <a:xfrm>
            <a:off x="3352800" y="5744473"/>
            <a:ext cx="1220771" cy="914400"/>
          </a:xfrm>
          <a:prstGeom prst="rect">
            <a:avLst/>
          </a:prstGeom>
        </p:spPr>
      </p:pic>
      <p:pic>
        <p:nvPicPr>
          <p:cNvPr id="6" name="Picture 5" descr="honeybee.jpg"/>
          <p:cNvPicPr>
            <a:picLocks noChangeAspect="1"/>
          </p:cNvPicPr>
          <p:nvPr/>
        </p:nvPicPr>
        <p:blipFill>
          <a:blip r:embed="rId5"/>
          <a:stretch>
            <a:fillRect/>
          </a:stretch>
        </p:blipFill>
        <p:spPr>
          <a:xfrm>
            <a:off x="5105400" y="5211073"/>
            <a:ext cx="1467010" cy="1646927"/>
          </a:xfrm>
          <a:prstGeom prst="rect">
            <a:avLst/>
          </a:prstGeom>
        </p:spPr>
      </p:pic>
      <p:sp>
        <p:nvSpPr>
          <p:cNvPr id="7" name="Oval Callout 6"/>
          <p:cNvSpPr/>
          <p:nvPr/>
        </p:nvSpPr>
        <p:spPr>
          <a:xfrm>
            <a:off x="2362200" y="4449073"/>
            <a:ext cx="2971800" cy="838200"/>
          </a:xfrm>
          <a:prstGeom prst="wedgeEllipseCallout">
            <a:avLst>
              <a:gd name="adj1" fmla="val -51867"/>
              <a:gd name="adj2" fmla="val 92385"/>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p:cNvSpPr txBox="1"/>
          <p:nvPr/>
        </p:nvSpPr>
        <p:spPr>
          <a:xfrm>
            <a:off x="2514600" y="4601473"/>
            <a:ext cx="2667000" cy="461665"/>
          </a:xfrm>
          <a:prstGeom prst="rect">
            <a:avLst/>
          </a:prstGeom>
          <a:noFill/>
        </p:spPr>
        <p:txBody>
          <a:bodyPr wrap="square" rtlCol="0">
            <a:spAutoFit/>
          </a:bodyPr>
          <a:lstStyle/>
          <a:p>
            <a:r>
              <a:rPr lang="en-US" sz="2400" dirty="0" smtClean="0">
                <a:solidFill>
                  <a:srgbClr val="FF0000"/>
                </a:solidFill>
              </a:rPr>
              <a:t>We Support </a:t>
            </a:r>
            <a:r>
              <a:rPr lang="en-US" sz="2400" dirty="0" err="1" smtClean="0">
                <a:solidFill>
                  <a:srgbClr val="FF0000"/>
                </a:solidFill>
              </a:rPr>
              <a:t>gBGC</a:t>
            </a:r>
            <a:endParaRPr lang="en-US" sz="2400" dirty="0">
              <a:solidFill>
                <a:srgbClr val="FF0000"/>
              </a:solidFill>
            </a:endParaRPr>
          </a:p>
        </p:txBody>
      </p:sp>
    </p:spTree>
    <p:extLst>
      <p:ext uri="{BB962C8B-B14F-4D97-AF65-F5344CB8AC3E}">
        <p14:creationId xmlns:p14="http://schemas.microsoft.com/office/powerpoint/2010/main" val="11917320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2110752"/>
          </a:xfrm>
        </p:spPr>
        <p:txBody>
          <a:bodyPr>
            <a:normAutofit fontScale="90000"/>
          </a:bodyPr>
          <a:lstStyle/>
          <a:p>
            <a:r>
              <a:rPr lang="en-US" sz="3200" b="1" dirty="0"/>
              <a:t>1000 Human Genomes carry widespread signatures of GC biased gene </a:t>
            </a:r>
            <a:r>
              <a:rPr lang="en-US" sz="3200" b="1" dirty="0" smtClean="0"/>
              <a:t>conversion</a:t>
            </a:r>
            <a:r>
              <a:rPr lang="en-GB" sz="2400" dirty="0"/>
              <a:t> </a:t>
            </a:r>
            <a:r>
              <a:rPr lang="en-US" sz="2400" dirty="0"/>
              <a:t/>
            </a:r>
            <a:br>
              <a:rPr lang="en-US" sz="2400" dirty="0"/>
            </a:br>
            <a:r>
              <a:rPr lang="en-GB" sz="2400" dirty="0" err="1"/>
              <a:t>Rajib</a:t>
            </a:r>
            <a:r>
              <a:rPr lang="en-GB" sz="2400" dirty="0"/>
              <a:t> </a:t>
            </a:r>
            <a:r>
              <a:rPr lang="en-GB" sz="2400" dirty="0" err="1" smtClean="0"/>
              <a:t>Dutta</a:t>
            </a:r>
            <a:r>
              <a:rPr lang="en-GB" sz="2400" dirty="0" smtClean="0"/>
              <a:t>, </a:t>
            </a:r>
            <a:r>
              <a:rPr lang="en-GB" sz="2400" dirty="0" err="1"/>
              <a:t>Arnab</a:t>
            </a:r>
            <a:r>
              <a:rPr lang="en-GB" sz="2400" dirty="0"/>
              <a:t> </a:t>
            </a:r>
            <a:r>
              <a:rPr lang="en-GB" sz="2400" dirty="0" err="1"/>
              <a:t>Saha-</a:t>
            </a:r>
            <a:r>
              <a:rPr lang="en-GB" sz="2400" dirty="0" err="1" smtClean="0"/>
              <a:t>Mandal</a:t>
            </a:r>
            <a:r>
              <a:rPr lang="en-GB" sz="2400" dirty="0" smtClean="0"/>
              <a:t>, </a:t>
            </a:r>
            <a:r>
              <a:rPr lang="en-GB" sz="2400" dirty="0"/>
              <a:t>Xi </a:t>
            </a:r>
            <a:r>
              <a:rPr lang="en-GB" sz="2400" dirty="0" smtClean="0"/>
              <a:t>Cheng, </a:t>
            </a:r>
            <a:r>
              <a:rPr lang="en-GB" sz="2400" dirty="0" err="1"/>
              <a:t>Shuhao</a:t>
            </a:r>
            <a:r>
              <a:rPr lang="en-GB" sz="2400" dirty="0"/>
              <a:t> </a:t>
            </a:r>
            <a:r>
              <a:rPr lang="en-GB" sz="2400" dirty="0" err="1" smtClean="0"/>
              <a:t>Qiu</a:t>
            </a:r>
            <a:r>
              <a:rPr lang="en-GB" sz="2400" dirty="0" smtClean="0"/>
              <a:t>, </a:t>
            </a:r>
            <a:r>
              <a:rPr lang="en-GB" sz="2400" dirty="0"/>
              <a:t>Jasmine </a:t>
            </a:r>
            <a:r>
              <a:rPr lang="en-GB" sz="2400" dirty="0" err="1" smtClean="0"/>
              <a:t>Serpen</a:t>
            </a:r>
            <a:r>
              <a:rPr lang="en-GB" sz="2400" dirty="0" smtClean="0"/>
              <a:t>, </a:t>
            </a:r>
            <a:r>
              <a:rPr lang="en-GB" sz="2400" dirty="0"/>
              <a:t>Larisa </a:t>
            </a:r>
            <a:r>
              <a:rPr lang="en-GB" sz="2400" dirty="0" err="1" smtClean="0"/>
              <a:t>Fedorova</a:t>
            </a:r>
            <a:r>
              <a:rPr lang="en-GB" sz="2400" dirty="0" smtClean="0"/>
              <a:t>, </a:t>
            </a:r>
            <a:r>
              <a:rPr lang="en-GB" sz="2400" dirty="0"/>
              <a:t>Alexei </a:t>
            </a:r>
            <a:r>
              <a:rPr lang="en-GB" sz="2400" dirty="0" smtClean="0"/>
              <a:t>Fedorov</a:t>
            </a:r>
            <a:r>
              <a:rPr lang="en-US" sz="2400" dirty="0"/>
              <a:t/>
            </a:r>
            <a:br>
              <a:rPr lang="en-US" sz="2400" dirty="0"/>
            </a:br>
            <a:r>
              <a:rPr lang="en-US" sz="2400" i="1" dirty="0" smtClean="0"/>
              <a:t>2017, paper under review </a:t>
            </a:r>
            <a:endParaRPr lang="en-US" sz="2400" i="1" dirty="0"/>
          </a:p>
        </p:txBody>
      </p:sp>
      <p:sp>
        <p:nvSpPr>
          <p:cNvPr id="3" name="Content Placeholder 2"/>
          <p:cNvSpPr>
            <a:spLocks noGrp="1"/>
          </p:cNvSpPr>
          <p:nvPr>
            <p:ph idx="1"/>
          </p:nvPr>
        </p:nvSpPr>
        <p:spPr>
          <a:xfrm>
            <a:off x="457200" y="3159105"/>
            <a:ext cx="8229600" cy="2350814"/>
          </a:xfrm>
        </p:spPr>
        <p:txBody>
          <a:bodyPr>
            <a:normAutofit fontScale="92500" lnSpcReduction="10000"/>
          </a:bodyPr>
          <a:lstStyle/>
          <a:p>
            <a:r>
              <a:rPr lang="en-US" sz="2400" dirty="0"/>
              <a:t>Surprisingly to us, we detected the strongest bias (16% excess) in AT-&gt;GC over GC-&gt;AT base pair changes within the set of 223,955 </a:t>
            </a:r>
            <a:r>
              <a:rPr lang="en-US" sz="2400" dirty="0" smtClean="0"/>
              <a:t>putative </a:t>
            </a:r>
            <a:r>
              <a:rPr lang="en-US" sz="2400" dirty="0"/>
              <a:t>BGC events</a:t>
            </a:r>
            <a:r>
              <a:rPr lang="en-US" sz="2400" dirty="0" smtClean="0"/>
              <a:t>.</a:t>
            </a:r>
          </a:p>
          <a:p>
            <a:pPr marL="0" indent="0">
              <a:buNone/>
            </a:pPr>
            <a:r>
              <a:rPr lang="en-US" sz="2400" dirty="0" smtClean="0"/>
              <a:t> </a:t>
            </a:r>
          </a:p>
          <a:p>
            <a:r>
              <a:rPr lang="en-US" sz="2400" dirty="0" smtClean="0"/>
              <a:t>These </a:t>
            </a:r>
            <a:r>
              <a:rPr lang="en-US" sz="2400" dirty="0"/>
              <a:t>results suggest that, on average, BGC is responsible for conversion of 3.6 AT base pairs to GC base pairs per human gamete. </a:t>
            </a:r>
          </a:p>
        </p:txBody>
      </p:sp>
    </p:spTree>
    <p:extLst>
      <p:ext uri="{BB962C8B-B14F-4D97-AF65-F5344CB8AC3E}">
        <p14:creationId xmlns:p14="http://schemas.microsoft.com/office/powerpoint/2010/main" val="25861627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97" y="172227"/>
            <a:ext cx="82296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Computational examination of putative SNP flip-over events</a:t>
            </a:r>
            <a:endParaRPr lang="en-US" dirty="0"/>
          </a:p>
        </p:txBody>
      </p:sp>
      <p:pic>
        <p:nvPicPr>
          <p:cNvPr id="6" name="Content Placeholder 5" descr="BGC2017_Fig1j.jpg"/>
          <p:cNvPicPr>
            <a:picLocks noGrp="1" noChangeAspect="1"/>
          </p:cNvPicPr>
          <p:nvPr>
            <p:ph idx="1"/>
          </p:nvPr>
        </p:nvPicPr>
        <p:blipFill>
          <a:blip r:embed="rId2">
            <a:extLst>
              <a:ext uri="{28A0092B-C50C-407E-A947-70E740481C1C}">
                <a14:useLocalDpi xmlns:a14="http://schemas.microsoft.com/office/drawing/2010/main" val="0"/>
              </a:ext>
            </a:extLst>
          </a:blip>
          <a:srcRect t="-864" b="-864"/>
          <a:stretch>
            <a:fillRect/>
          </a:stretch>
        </p:blipFill>
        <p:spPr>
          <a:xfrm>
            <a:off x="363538" y="1600200"/>
            <a:ext cx="8323262" cy="4525963"/>
          </a:xfrm>
        </p:spPr>
      </p:pic>
    </p:spTree>
    <p:extLst>
      <p:ext uri="{BB962C8B-B14F-4D97-AF65-F5344CB8AC3E}">
        <p14:creationId xmlns:p14="http://schemas.microsoft.com/office/powerpoint/2010/main" val="20262021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Problems in calculation of LD</a:t>
            </a:r>
            <a:br>
              <a:rPr lang="en-US" dirty="0" smtClean="0"/>
            </a:br>
            <a:r>
              <a:rPr lang="en-US" sz="3600" dirty="0" smtClean="0"/>
              <a:t>how to treat double heterozygotes? </a:t>
            </a:r>
            <a:endParaRPr lang="en-US" sz="3600" dirty="0"/>
          </a:p>
        </p:txBody>
      </p:sp>
      <p:cxnSp>
        <p:nvCxnSpPr>
          <p:cNvPr id="5" name="Straight Connector 4"/>
          <p:cNvCxnSpPr/>
          <p:nvPr/>
        </p:nvCxnSpPr>
        <p:spPr>
          <a:xfrm flipV="1">
            <a:off x="1563563" y="2566818"/>
            <a:ext cx="7485883" cy="26876"/>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563563" y="3281503"/>
            <a:ext cx="7485883" cy="2687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68793" y="2409028"/>
            <a:ext cx="1037100" cy="369332"/>
          </a:xfrm>
          <a:prstGeom prst="rect">
            <a:avLst/>
          </a:prstGeom>
          <a:noFill/>
        </p:spPr>
        <p:txBody>
          <a:bodyPr wrap="none" rtlCol="0">
            <a:spAutoFit/>
          </a:bodyPr>
          <a:lstStyle/>
          <a:p>
            <a:r>
              <a:rPr lang="en-US" dirty="0" smtClean="0">
                <a:solidFill>
                  <a:srgbClr val="0000FF"/>
                </a:solidFill>
              </a:rPr>
              <a:t>maternal</a:t>
            </a:r>
            <a:endParaRPr lang="en-US" dirty="0">
              <a:solidFill>
                <a:srgbClr val="0000FF"/>
              </a:solidFill>
            </a:endParaRPr>
          </a:p>
        </p:txBody>
      </p:sp>
      <p:sp>
        <p:nvSpPr>
          <p:cNvPr id="10" name="TextBox 9"/>
          <p:cNvSpPr txBox="1"/>
          <p:nvPr/>
        </p:nvSpPr>
        <p:spPr>
          <a:xfrm>
            <a:off x="320396" y="3096837"/>
            <a:ext cx="973982" cy="369332"/>
          </a:xfrm>
          <a:prstGeom prst="rect">
            <a:avLst/>
          </a:prstGeom>
          <a:noFill/>
        </p:spPr>
        <p:txBody>
          <a:bodyPr wrap="none" rtlCol="0">
            <a:spAutoFit/>
          </a:bodyPr>
          <a:lstStyle/>
          <a:p>
            <a:r>
              <a:rPr lang="en-US" dirty="0">
                <a:solidFill>
                  <a:srgbClr val="FF0000"/>
                </a:solidFill>
              </a:rPr>
              <a:t>p</a:t>
            </a:r>
            <a:r>
              <a:rPr lang="en-US" dirty="0" smtClean="0">
                <a:solidFill>
                  <a:srgbClr val="FF0000"/>
                </a:solidFill>
              </a:rPr>
              <a:t>aternal</a:t>
            </a:r>
            <a:endParaRPr lang="en-US" dirty="0">
              <a:solidFill>
                <a:srgbClr val="FF0000"/>
              </a:solidFill>
            </a:endParaRPr>
          </a:p>
        </p:txBody>
      </p:sp>
      <p:sp>
        <p:nvSpPr>
          <p:cNvPr id="11" name="TextBox 10"/>
          <p:cNvSpPr txBox="1"/>
          <p:nvPr/>
        </p:nvSpPr>
        <p:spPr>
          <a:xfrm>
            <a:off x="1917558" y="2737061"/>
            <a:ext cx="567283" cy="461665"/>
          </a:xfrm>
          <a:prstGeom prst="rect">
            <a:avLst/>
          </a:prstGeom>
          <a:noFill/>
        </p:spPr>
        <p:txBody>
          <a:bodyPr wrap="none" rtlCol="0">
            <a:spAutoFit/>
          </a:bodyPr>
          <a:lstStyle/>
          <a:p>
            <a:r>
              <a:rPr lang="en-US" sz="2400" b="1" dirty="0" smtClean="0"/>
              <a:t>AG</a:t>
            </a:r>
            <a:endParaRPr lang="en-US" sz="2400" b="1" dirty="0"/>
          </a:p>
        </p:txBody>
      </p:sp>
      <p:sp>
        <p:nvSpPr>
          <p:cNvPr id="12" name="TextBox 11"/>
          <p:cNvSpPr txBox="1"/>
          <p:nvPr/>
        </p:nvSpPr>
        <p:spPr>
          <a:xfrm>
            <a:off x="7416530" y="2732602"/>
            <a:ext cx="533169" cy="461665"/>
          </a:xfrm>
          <a:prstGeom prst="rect">
            <a:avLst/>
          </a:prstGeom>
          <a:noFill/>
        </p:spPr>
        <p:txBody>
          <a:bodyPr wrap="none" rtlCol="0">
            <a:spAutoFit/>
          </a:bodyPr>
          <a:lstStyle/>
          <a:p>
            <a:r>
              <a:rPr lang="en-US" sz="2400" b="1" dirty="0" smtClean="0"/>
              <a:t>TG</a:t>
            </a:r>
            <a:endParaRPr lang="en-US" sz="2400" b="1" dirty="0"/>
          </a:p>
        </p:txBody>
      </p:sp>
      <p:sp>
        <p:nvSpPr>
          <p:cNvPr id="13" name="TextBox 12"/>
          <p:cNvSpPr txBox="1"/>
          <p:nvPr/>
        </p:nvSpPr>
        <p:spPr>
          <a:xfrm>
            <a:off x="1664360" y="1824252"/>
            <a:ext cx="1058102" cy="584776"/>
          </a:xfrm>
          <a:prstGeom prst="rect">
            <a:avLst/>
          </a:prstGeom>
          <a:noFill/>
        </p:spPr>
        <p:txBody>
          <a:bodyPr wrap="none" rtlCol="0">
            <a:spAutoFit/>
          </a:bodyPr>
          <a:lstStyle/>
          <a:p>
            <a:r>
              <a:rPr lang="en-US" sz="3200" dirty="0" smtClean="0"/>
              <a:t>SNP1</a:t>
            </a:r>
            <a:endParaRPr lang="en-US" sz="3200" dirty="0"/>
          </a:p>
        </p:txBody>
      </p:sp>
      <p:sp>
        <p:nvSpPr>
          <p:cNvPr id="14" name="TextBox 13"/>
          <p:cNvSpPr txBox="1"/>
          <p:nvPr/>
        </p:nvSpPr>
        <p:spPr>
          <a:xfrm>
            <a:off x="7085101" y="1824252"/>
            <a:ext cx="1058102" cy="584776"/>
          </a:xfrm>
          <a:prstGeom prst="rect">
            <a:avLst/>
          </a:prstGeom>
          <a:noFill/>
        </p:spPr>
        <p:txBody>
          <a:bodyPr wrap="none" rtlCol="0">
            <a:spAutoFit/>
          </a:bodyPr>
          <a:lstStyle/>
          <a:p>
            <a:r>
              <a:rPr lang="en-US" sz="3200" dirty="0" smtClean="0"/>
              <a:t>SNP2</a:t>
            </a:r>
            <a:endParaRPr lang="en-US" sz="3200" dirty="0"/>
          </a:p>
        </p:txBody>
      </p:sp>
      <p:cxnSp>
        <p:nvCxnSpPr>
          <p:cNvPr id="16" name="Straight Connector 15"/>
          <p:cNvCxnSpPr/>
          <p:nvPr/>
        </p:nvCxnSpPr>
        <p:spPr>
          <a:xfrm>
            <a:off x="1767314" y="3823345"/>
            <a:ext cx="8063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919714" y="3975745"/>
            <a:ext cx="8063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072114" y="4128145"/>
            <a:ext cx="8063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224514" y="4280545"/>
            <a:ext cx="8063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859036" y="3640054"/>
            <a:ext cx="8063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933636" y="4092681"/>
            <a:ext cx="8063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336825" y="3823345"/>
            <a:ext cx="8063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2163783" y="2566818"/>
            <a:ext cx="60731" cy="10750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2154903" y="3250019"/>
            <a:ext cx="60731" cy="10750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7602779" y="2513064"/>
            <a:ext cx="60731" cy="10750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7602779" y="3200871"/>
            <a:ext cx="60731" cy="10750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2561476" y="4959399"/>
            <a:ext cx="4523625" cy="707886"/>
          </a:xfrm>
          <a:prstGeom prst="rect">
            <a:avLst/>
          </a:prstGeom>
          <a:noFill/>
        </p:spPr>
        <p:txBody>
          <a:bodyPr wrap="none" rtlCol="0">
            <a:spAutoFit/>
          </a:bodyPr>
          <a:lstStyle/>
          <a:p>
            <a:r>
              <a:rPr lang="en-US" sz="4000" dirty="0" smtClean="0"/>
              <a:t>LD</a:t>
            </a:r>
            <a:r>
              <a:rPr lang="en-US" sz="4000" baseline="-25000" dirty="0" smtClean="0"/>
              <a:t>AT</a:t>
            </a:r>
            <a:r>
              <a:rPr lang="en-US" sz="4000" dirty="0" smtClean="0"/>
              <a:t> = F</a:t>
            </a:r>
            <a:r>
              <a:rPr lang="en-US" sz="4000" baseline="-25000" dirty="0" smtClean="0"/>
              <a:t>(AT) </a:t>
            </a:r>
            <a:r>
              <a:rPr lang="en-US" sz="4000" dirty="0" smtClean="0"/>
              <a:t>– F</a:t>
            </a:r>
            <a:r>
              <a:rPr lang="en-US" sz="4000" baseline="-25000" dirty="0" smtClean="0"/>
              <a:t>(A) </a:t>
            </a:r>
            <a:r>
              <a:rPr lang="en-US" sz="4000" dirty="0" smtClean="0"/>
              <a:t>* F</a:t>
            </a:r>
            <a:r>
              <a:rPr lang="en-US" sz="4000" baseline="-25000" dirty="0" smtClean="0"/>
              <a:t>(T)</a:t>
            </a:r>
            <a:endParaRPr lang="en-US" sz="4000" baseline="-25000" dirty="0"/>
          </a:p>
        </p:txBody>
      </p:sp>
    </p:spTree>
    <p:extLst>
      <p:ext uri="{BB962C8B-B14F-4D97-AF65-F5344CB8AC3E}">
        <p14:creationId xmlns:p14="http://schemas.microsoft.com/office/powerpoint/2010/main" val="22130042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dirty="0" smtClean="0"/>
              <a:t>SHUHAO’s presentation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924242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HOMEWORK L6</a:t>
            </a:r>
            <a:endParaRPr lang="en-US" dirty="0"/>
          </a:p>
        </p:txBody>
      </p:sp>
      <p:sp>
        <p:nvSpPr>
          <p:cNvPr id="3" name="Content Placeholder 2"/>
          <p:cNvSpPr>
            <a:spLocks noGrp="1"/>
          </p:cNvSpPr>
          <p:nvPr>
            <p:ph idx="1"/>
          </p:nvPr>
        </p:nvSpPr>
        <p:spPr/>
        <p:txBody>
          <a:bodyPr/>
          <a:lstStyle/>
          <a:p>
            <a:pPr marL="0" indent="0">
              <a:buNone/>
            </a:pPr>
            <a:r>
              <a:rPr lang="en-US" dirty="0" smtClean="0"/>
              <a:t>Download IGV program to your computer and learn how to work with it. </a:t>
            </a:r>
            <a:endParaRPr lang="en-US" dirty="0"/>
          </a:p>
        </p:txBody>
      </p:sp>
    </p:spTree>
    <p:extLst>
      <p:ext uri="{BB962C8B-B14F-4D97-AF65-F5344CB8AC3E}">
        <p14:creationId xmlns:p14="http://schemas.microsoft.com/office/powerpoint/2010/main" val="2641306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62" y="75240"/>
            <a:ext cx="82296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Integrative Genomics Viewer </a:t>
            </a:r>
            <a:br>
              <a:rPr lang="en-US" dirty="0" smtClean="0"/>
            </a:br>
            <a:r>
              <a:rPr lang="en-US" sz="2700" dirty="0" smtClean="0">
                <a:hlinkClick r:id="rId2"/>
              </a:rPr>
              <a:t>http://software.broadinstitute.org/software/igv/</a:t>
            </a:r>
            <a:r>
              <a:rPr lang="en-US" sz="2700" dirty="0" smtClean="0"/>
              <a:t> </a:t>
            </a:r>
            <a:endParaRPr lang="en-US" sz="2700" dirty="0"/>
          </a:p>
        </p:txBody>
      </p:sp>
      <p:pic>
        <p:nvPicPr>
          <p:cNvPr id="4" name="Picture 3" descr="Screen Shot 2017-01-24 at 7.06.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176" y="1218240"/>
            <a:ext cx="7363247" cy="5429839"/>
          </a:xfrm>
          <a:prstGeom prst="rect">
            <a:avLst/>
          </a:prstGeom>
        </p:spPr>
      </p:pic>
    </p:spTree>
    <p:extLst>
      <p:ext uri="{BB962C8B-B14F-4D97-AF65-F5344CB8AC3E}">
        <p14:creationId xmlns:p14="http://schemas.microsoft.com/office/powerpoint/2010/main" val="27663075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Supporting materials</a:t>
            </a:r>
            <a:endParaRPr lang="en-US" dirty="0"/>
          </a:p>
        </p:txBody>
      </p:sp>
      <p:sp>
        <p:nvSpPr>
          <p:cNvPr id="3" name="Content Placeholder 2"/>
          <p:cNvSpPr>
            <a:spLocks noGrp="1"/>
          </p:cNvSpPr>
          <p:nvPr>
            <p:ph idx="1"/>
          </p:nvPr>
        </p:nvSpPr>
        <p:spPr/>
        <p:txBody>
          <a:bodyPr>
            <a:normAutofit/>
          </a:bodyPr>
          <a:lstStyle/>
          <a:p>
            <a:r>
              <a:rPr lang="en-US" sz="2000" dirty="0">
                <a:hlinkClick r:id="rId2"/>
              </a:rPr>
              <a:t>http://software.broadinstitute.org/software/igv/book/export/html/</a:t>
            </a:r>
            <a:r>
              <a:rPr lang="en-US" sz="2000" dirty="0" smtClean="0">
                <a:hlinkClick r:id="rId2"/>
              </a:rPr>
              <a:t>6</a:t>
            </a:r>
            <a:r>
              <a:rPr lang="en-US" sz="2000" dirty="0" smtClean="0"/>
              <a:t>  </a:t>
            </a:r>
          </a:p>
          <a:p>
            <a:pPr marL="0" indent="0">
              <a:buNone/>
            </a:pPr>
            <a:r>
              <a:rPr lang="en-US" sz="2000" dirty="0" smtClean="0"/>
              <a:t>(user guide)</a:t>
            </a:r>
          </a:p>
          <a:p>
            <a:r>
              <a:rPr lang="en-US" sz="2000" dirty="0" smtClean="0">
                <a:hlinkClick r:id="rId3"/>
              </a:rPr>
              <a:t> https</a:t>
            </a:r>
            <a:r>
              <a:rPr lang="en-US" sz="2000" dirty="0">
                <a:hlinkClick r:id="rId3"/>
              </a:rPr>
              <a:t>://www.youtube.com/watch?v=</a:t>
            </a:r>
            <a:r>
              <a:rPr lang="en-US" sz="2000" dirty="0" smtClean="0">
                <a:hlinkClick r:id="rId3"/>
              </a:rPr>
              <a:t>IILfC3Uc6Vo</a:t>
            </a:r>
            <a:r>
              <a:rPr lang="en-US" sz="2000" dirty="0" smtClean="0"/>
              <a:t> </a:t>
            </a:r>
            <a:endParaRPr lang="en-US" sz="2000" dirty="0"/>
          </a:p>
          <a:p>
            <a:pPr marL="0" indent="0">
              <a:buNone/>
            </a:pPr>
            <a:r>
              <a:rPr lang="en-US" sz="2000" dirty="0" smtClean="0"/>
              <a:t>(</a:t>
            </a:r>
            <a:r>
              <a:rPr lang="en-US" sz="2000" dirty="0" err="1" smtClean="0"/>
              <a:t>youtube</a:t>
            </a:r>
            <a:r>
              <a:rPr lang="en-US" sz="2000" dirty="0" smtClean="0"/>
              <a:t>) </a:t>
            </a:r>
          </a:p>
          <a:p>
            <a:r>
              <a:rPr lang="en-US" sz="2000" dirty="0" smtClean="0"/>
              <a:t>Paper (attached file IGV2011.pdf)</a:t>
            </a:r>
          </a:p>
          <a:p>
            <a:r>
              <a:rPr lang="en-US" sz="2000" dirty="0" smtClean="0"/>
              <a:t>Documentation (attached file </a:t>
            </a:r>
            <a:r>
              <a:rPr lang="fr-FR" sz="2000" dirty="0"/>
              <a:t>IGV-Roscoff-</a:t>
            </a:r>
            <a:r>
              <a:rPr lang="fr-FR" sz="2000" dirty="0" smtClean="0"/>
              <a:t>Septembre2015.pdf)</a:t>
            </a:r>
            <a:endParaRPr lang="en-US" sz="2000" dirty="0"/>
          </a:p>
        </p:txBody>
      </p:sp>
    </p:spTree>
    <p:extLst>
      <p:ext uri="{BB962C8B-B14F-4D97-AF65-F5344CB8AC3E}">
        <p14:creationId xmlns:p14="http://schemas.microsoft.com/office/powerpoint/2010/main" val="2948608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BAM + BAI files</a:t>
            </a:r>
            <a:endParaRPr lang="en-US" dirty="0"/>
          </a:p>
        </p:txBody>
      </p:sp>
      <p:sp>
        <p:nvSpPr>
          <p:cNvPr id="3" name="Content Placeholder 2"/>
          <p:cNvSpPr>
            <a:spLocks noGrp="1"/>
          </p:cNvSpPr>
          <p:nvPr>
            <p:ph idx="1"/>
          </p:nvPr>
        </p:nvSpPr>
        <p:spPr/>
        <p:txBody>
          <a:bodyPr/>
          <a:lstStyle/>
          <a:p>
            <a:r>
              <a:rPr lang="en-US" dirty="0" smtClean="0"/>
              <a:t>I will use BAM and BAI files that were generated by Basil </a:t>
            </a:r>
            <a:r>
              <a:rPr lang="en-US" dirty="0" err="1" smtClean="0"/>
              <a:t>Khuder</a:t>
            </a:r>
            <a:r>
              <a:rPr lang="en-US" dirty="0" smtClean="0"/>
              <a:t> in our LAB on January 25</a:t>
            </a:r>
            <a:r>
              <a:rPr lang="en-US" baseline="30000" dirty="0" smtClean="0"/>
              <a:t>th</a:t>
            </a:r>
            <a:r>
              <a:rPr lang="en-US" dirty="0" smtClean="0"/>
              <a:t>, 2017.  These files are </a:t>
            </a:r>
            <a:r>
              <a:rPr lang="en-US" dirty="0"/>
              <a:t>available from </a:t>
            </a:r>
            <a:r>
              <a:rPr lang="en-US" sz="2000" dirty="0">
                <a:hlinkClick r:id="rId2"/>
              </a:rPr>
              <a:t>http://bpg.utoledo.edu/~afedorov/ABPG2017/Lecture6</a:t>
            </a:r>
            <a:r>
              <a:rPr lang="en-US" sz="2000" dirty="0" smtClean="0">
                <a:hlinkClick r:id="rId2"/>
              </a:rPr>
              <a:t>/</a:t>
            </a:r>
            <a:r>
              <a:rPr lang="en-US" sz="2000" dirty="0" smtClean="0"/>
              <a:t> </a:t>
            </a:r>
          </a:p>
          <a:p>
            <a:pPr marL="0" indent="0">
              <a:buNone/>
            </a:pPr>
            <a:r>
              <a:rPr lang="en-US" dirty="0"/>
              <a:t>	</a:t>
            </a:r>
            <a:r>
              <a:rPr lang="en-US" dirty="0" smtClean="0"/>
              <a:t>(however, BAM file is huge &gt;4 GB )</a:t>
            </a:r>
          </a:p>
          <a:p>
            <a:pPr marL="0" indent="0">
              <a:buNone/>
            </a:pPr>
            <a:endParaRPr lang="en-US" dirty="0" smtClean="0"/>
          </a:p>
          <a:p>
            <a:r>
              <a:rPr lang="en-US" dirty="0" smtClean="0"/>
              <a:t>Files:  </a:t>
            </a:r>
            <a:r>
              <a:rPr lang="en-US" dirty="0" smtClean="0">
                <a:solidFill>
                  <a:srgbClr val="FF0000"/>
                </a:solidFill>
              </a:rPr>
              <a:t>SG5_final_hg19.bam  </a:t>
            </a:r>
            <a:r>
              <a:rPr lang="en-US" dirty="0" smtClean="0"/>
              <a:t>and </a:t>
            </a:r>
            <a:r>
              <a:rPr lang="en-US" dirty="0" smtClean="0">
                <a:solidFill>
                  <a:srgbClr val="FF0000"/>
                </a:solidFill>
              </a:rPr>
              <a:t>SG5_final_hg19.bai </a:t>
            </a:r>
            <a:endParaRPr lang="en-US" dirty="0">
              <a:solidFill>
                <a:srgbClr val="FF0000"/>
              </a:solidFill>
            </a:endParaRPr>
          </a:p>
        </p:txBody>
      </p:sp>
    </p:spTree>
    <p:extLst>
      <p:ext uri="{BB962C8B-B14F-4D97-AF65-F5344CB8AC3E}">
        <p14:creationId xmlns:p14="http://schemas.microsoft.com/office/powerpoint/2010/main" val="8250588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solidFill>
                  <a:srgbClr val="FF0000"/>
                </a:solidFill>
              </a:rPr>
              <a:t>Take-home exam </a:t>
            </a:r>
            <a:r>
              <a:rPr lang="en-US" dirty="0" smtClean="0"/>
              <a:t>at the end of Unit1 (just before Spring break)</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Each student will be assigned with a particular chromosome and should examine  at least 10 human genes from this chromosome inside our SG5.bam file using IGV software. The goal of this project is to try to find possible mutations in exons of these genes that may be associated with the genetic disease. All observations and findings should be reported in the exam paper.</a:t>
            </a:r>
          </a:p>
          <a:p>
            <a:pPr marL="0" indent="0">
              <a:buNone/>
            </a:pPr>
            <a:endParaRPr lang="en-US" sz="2400" dirty="0" smtClean="0"/>
          </a:p>
          <a:p>
            <a:pPr marL="0" indent="0">
              <a:buNone/>
            </a:pPr>
            <a:r>
              <a:rPr lang="en-US" sz="2400" dirty="0" smtClean="0"/>
              <a:t>BONUS QUESTION.  Find on your chromosome genes that are actively expressed in retina. Study five of these genes.  </a:t>
            </a:r>
          </a:p>
          <a:p>
            <a:pPr marL="0" indent="0">
              <a:buNone/>
            </a:pPr>
            <a:endParaRPr lang="en-US" sz="2400" dirty="0"/>
          </a:p>
        </p:txBody>
      </p:sp>
    </p:spTree>
    <p:extLst>
      <p:ext uri="{BB962C8B-B14F-4D97-AF65-F5344CB8AC3E}">
        <p14:creationId xmlns:p14="http://schemas.microsoft.com/office/powerpoint/2010/main" val="35537411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9559" y="195235"/>
            <a:ext cx="7772400" cy="1470025"/>
          </a:xfrm>
        </p:spPr>
        <p:style>
          <a:lnRef idx="1">
            <a:schemeClr val="accent3"/>
          </a:lnRef>
          <a:fillRef idx="2">
            <a:schemeClr val="accent3"/>
          </a:fillRef>
          <a:effectRef idx="1">
            <a:schemeClr val="accent3"/>
          </a:effectRef>
          <a:fontRef idx="minor">
            <a:schemeClr val="dk1"/>
          </a:fontRef>
        </p:style>
        <p:txBody>
          <a:bodyPr/>
          <a:lstStyle/>
          <a:p>
            <a:r>
              <a:rPr lang="en-US" dirty="0" smtClean="0"/>
              <a:t>Dynamics of SNPs in a population is not trivial </a:t>
            </a:r>
            <a:endParaRPr lang="en-US" dirty="0"/>
          </a:p>
        </p:txBody>
      </p:sp>
      <p:sp>
        <p:nvSpPr>
          <p:cNvPr id="3" name="Subtitle 2"/>
          <p:cNvSpPr>
            <a:spLocks noGrp="1"/>
          </p:cNvSpPr>
          <p:nvPr>
            <p:ph type="subTitle" idx="1"/>
          </p:nvPr>
        </p:nvSpPr>
        <p:spPr>
          <a:xfrm>
            <a:off x="786974" y="2186189"/>
            <a:ext cx="7377612" cy="4109900"/>
          </a:xfrm>
        </p:spPr>
        <p:txBody>
          <a:bodyPr/>
          <a:lstStyle/>
          <a:p>
            <a:pPr marL="457200" indent="-457200" algn="l">
              <a:buFont typeface="Arial"/>
              <a:buChar char="•"/>
            </a:pPr>
            <a:r>
              <a:rPr lang="en-US" dirty="0" smtClean="0"/>
              <a:t>Too many SNPs  (millions) </a:t>
            </a:r>
          </a:p>
          <a:p>
            <a:pPr marL="457200" indent="-457200" algn="l">
              <a:buFont typeface="Arial"/>
              <a:buChar char="•"/>
            </a:pPr>
            <a:r>
              <a:rPr lang="en-US" dirty="0" smtClean="0"/>
              <a:t>Intricate arrangement of neighboring SNPs in different patterns (haplotypes and </a:t>
            </a:r>
            <a:r>
              <a:rPr lang="en-US" dirty="0" err="1" smtClean="0"/>
              <a:t>haplogroups</a:t>
            </a:r>
            <a:r>
              <a:rPr lang="en-US" dirty="0" smtClean="0"/>
              <a:t>) </a:t>
            </a:r>
          </a:p>
          <a:p>
            <a:pPr marL="457200" indent="-457200" algn="l">
              <a:buFont typeface="Arial"/>
              <a:buChar char="•"/>
            </a:pPr>
            <a:r>
              <a:rPr lang="en-US" dirty="0" smtClean="0"/>
              <a:t>Constant re-arrangements of haplotypes due to recombination events.</a:t>
            </a:r>
            <a:endParaRPr lang="en-US" dirty="0"/>
          </a:p>
        </p:txBody>
      </p:sp>
    </p:spTree>
    <p:extLst>
      <p:ext uri="{BB962C8B-B14F-4D97-AF65-F5344CB8AC3E}">
        <p14:creationId xmlns:p14="http://schemas.microsoft.com/office/powerpoint/2010/main" val="37327437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ha-MandalFig1a.jpg"/>
          <p:cNvPicPr>
            <a:picLocks noChangeAspect="1"/>
          </p:cNvPicPr>
          <p:nvPr/>
        </p:nvPicPr>
        <p:blipFill>
          <a:blip r:embed="rId3"/>
          <a:stretch>
            <a:fillRect/>
          </a:stretch>
        </p:blipFill>
        <p:spPr>
          <a:xfrm>
            <a:off x="228600" y="1295400"/>
            <a:ext cx="6096000" cy="2459603"/>
          </a:xfrm>
          <a:prstGeom prst="rect">
            <a:avLst/>
          </a:prstGeom>
        </p:spPr>
      </p:pic>
      <p:pic>
        <p:nvPicPr>
          <p:cNvPr id="5" name="Picture 4" descr="Saha-MandalFig1b.jpg"/>
          <p:cNvPicPr>
            <a:picLocks noChangeAspect="1"/>
          </p:cNvPicPr>
          <p:nvPr/>
        </p:nvPicPr>
        <p:blipFill>
          <a:blip r:embed="rId4" cstate="print"/>
          <a:stretch>
            <a:fillRect/>
          </a:stretch>
        </p:blipFill>
        <p:spPr>
          <a:xfrm>
            <a:off x="4038600" y="3742289"/>
            <a:ext cx="4572000" cy="2921166"/>
          </a:xfrm>
          <a:prstGeom prst="rect">
            <a:avLst/>
          </a:prstGeom>
        </p:spPr>
      </p:pic>
      <p:sp>
        <p:nvSpPr>
          <p:cNvPr id="6" name="TextBox 5"/>
          <p:cNvSpPr txBox="1"/>
          <p:nvPr/>
        </p:nvSpPr>
        <p:spPr>
          <a:xfrm>
            <a:off x="7086600" y="2209800"/>
            <a:ext cx="1600200" cy="461665"/>
          </a:xfrm>
          <a:prstGeom prst="rect">
            <a:avLst/>
          </a:prstGeom>
          <a:noFill/>
        </p:spPr>
        <p:txBody>
          <a:bodyPr wrap="square" rtlCol="0">
            <a:spAutoFit/>
          </a:bodyPr>
          <a:lstStyle/>
          <a:p>
            <a:r>
              <a:rPr lang="en-US" sz="2400" dirty="0" smtClean="0"/>
              <a:t>HMOX1</a:t>
            </a:r>
            <a:endParaRPr lang="en-US" sz="2400" dirty="0"/>
          </a:p>
        </p:txBody>
      </p:sp>
      <p:sp>
        <p:nvSpPr>
          <p:cNvPr id="7" name="TextBox 6"/>
          <p:cNvSpPr txBox="1"/>
          <p:nvPr/>
        </p:nvSpPr>
        <p:spPr>
          <a:xfrm>
            <a:off x="914400" y="4572000"/>
            <a:ext cx="1752600" cy="461665"/>
          </a:xfrm>
          <a:prstGeom prst="rect">
            <a:avLst/>
          </a:prstGeom>
          <a:noFill/>
        </p:spPr>
        <p:txBody>
          <a:bodyPr wrap="square" rtlCol="0">
            <a:spAutoFit/>
          </a:bodyPr>
          <a:lstStyle/>
          <a:p>
            <a:r>
              <a:rPr lang="en-US" sz="2400" dirty="0" smtClean="0"/>
              <a:t>AGT</a:t>
            </a:r>
            <a:endParaRPr lang="en-US" sz="2400" dirty="0"/>
          </a:p>
        </p:txBody>
      </p:sp>
      <p:sp>
        <p:nvSpPr>
          <p:cNvPr id="8" name="Right Arrow 7"/>
          <p:cNvSpPr/>
          <p:nvPr/>
        </p:nvSpPr>
        <p:spPr>
          <a:xfrm>
            <a:off x="1828800" y="4648200"/>
            <a:ext cx="1143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6553200" y="2286000"/>
            <a:ext cx="4572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52600" y="304800"/>
            <a:ext cx="5791200" cy="5847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smtClean="0"/>
              <a:t>HAPLOTYPES and HAPLOGROUPS</a:t>
            </a:r>
            <a:endParaRPr lang="en-US" sz="3200" dirty="0"/>
          </a:p>
        </p:txBody>
      </p:sp>
    </p:spTree>
    <p:extLst>
      <p:ext uri="{BB962C8B-B14F-4D97-AF65-F5344CB8AC3E}">
        <p14:creationId xmlns:p14="http://schemas.microsoft.com/office/powerpoint/2010/main" val="14806665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668"/>
            <a:ext cx="8229600" cy="1289969"/>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smtClean="0"/>
              <a:t>SNP flip-over</a:t>
            </a:r>
            <a:br>
              <a:rPr lang="en-US" dirty="0" smtClean="0"/>
            </a:br>
            <a:r>
              <a:rPr lang="en-US" sz="2700" dirty="0" smtClean="0"/>
              <a:t>SNPs can “jump” from one haplotype into another one. </a:t>
            </a:r>
            <a:endParaRPr lang="en-US" dirty="0"/>
          </a:p>
        </p:txBody>
      </p:sp>
      <p:sp>
        <p:nvSpPr>
          <p:cNvPr id="3" name="Content Placeholder 2"/>
          <p:cNvSpPr>
            <a:spLocks noGrp="1"/>
          </p:cNvSpPr>
          <p:nvPr>
            <p:ph idx="1"/>
          </p:nvPr>
        </p:nvSpPr>
        <p:spPr/>
        <p:txBody>
          <a:bodyPr>
            <a:normAutofit/>
          </a:bodyPr>
          <a:lstStyle/>
          <a:p>
            <a:endParaRPr lang="en-US" sz="2400" dirty="0"/>
          </a:p>
          <a:p>
            <a:pPr marL="0" indent="0">
              <a:buNone/>
            </a:pPr>
            <a:endParaRPr lang="en-US" sz="2400" dirty="0"/>
          </a:p>
        </p:txBody>
      </p:sp>
      <p:pic>
        <p:nvPicPr>
          <p:cNvPr id="4" name="Picture 3" descr="Saha-MandalFig2.jpg"/>
          <p:cNvPicPr>
            <a:picLocks noChangeAspect="1"/>
          </p:cNvPicPr>
          <p:nvPr/>
        </p:nvPicPr>
        <p:blipFill>
          <a:blip r:embed="rId2" cstate="print"/>
          <a:stretch>
            <a:fillRect/>
          </a:stretch>
        </p:blipFill>
        <p:spPr>
          <a:xfrm>
            <a:off x="4359226" y="2123334"/>
            <a:ext cx="4686730" cy="4433226"/>
          </a:xfrm>
          <a:prstGeom prst="rect">
            <a:avLst/>
          </a:prstGeom>
        </p:spPr>
      </p:pic>
      <p:pic>
        <p:nvPicPr>
          <p:cNvPr id="5" name="Picture 4" descr="Saha-MandalFig1a.jpg"/>
          <p:cNvPicPr>
            <a:picLocks noChangeAspect="1"/>
          </p:cNvPicPr>
          <p:nvPr/>
        </p:nvPicPr>
        <p:blipFill>
          <a:blip r:embed="rId3"/>
          <a:stretch>
            <a:fillRect/>
          </a:stretch>
        </p:blipFill>
        <p:spPr>
          <a:xfrm>
            <a:off x="0" y="2279561"/>
            <a:ext cx="4284712" cy="1886153"/>
          </a:xfrm>
          <a:prstGeom prst="rect">
            <a:avLst/>
          </a:prstGeom>
        </p:spPr>
      </p:pic>
    </p:spTree>
    <p:extLst>
      <p:ext uri="{BB962C8B-B14F-4D97-AF65-F5344CB8AC3E}">
        <p14:creationId xmlns:p14="http://schemas.microsoft.com/office/powerpoint/2010/main" val="23021793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0356" y="248990"/>
            <a:ext cx="7772400" cy="1175525"/>
          </a:xfrm>
        </p:spPr>
        <p:style>
          <a:lnRef idx="1">
            <a:schemeClr val="accent3"/>
          </a:lnRef>
          <a:fillRef idx="2">
            <a:schemeClr val="accent3"/>
          </a:fillRef>
          <a:effectRef idx="1">
            <a:schemeClr val="accent3"/>
          </a:effectRef>
          <a:fontRef idx="minor">
            <a:schemeClr val="dk1"/>
          </a:fontRef>
        </p:style>
        <p:txBody>
          <a:bodyPr/>
          <a:lstStyle/>
          <a:p>
            <a:r>
              <a:rPr lang="en-US" dirty="0" smtClean="0"/>
              <a:t>Meiotic recombination</a:t>
            </a:r>
            <a:endParaRPr lang="en-US" dirty="0"/>
          </a:p>
        </p:txBody>
      </p:sp>
      <p:pic>
        <p:nvPicPr>
          <p:cNvPr id="4" name="Picture 3" descr="crossing-over-in-chrmosome.jpeg"/>
          <p:cNvPicPr>
            <a:picLocks noChangeAspect="1"/>
          </p:cNvPicPr>
          <p:nvPr/>
        </p:nvPicPr>
        <p:blipFill>
          <a:blip r:embed="rId2"/>
          <a:stretch>
            <a:fillRect/>
          </a:stretch>
        </p:blipFill>
        <p:spPr>
          <a:xfrm>
            <a:off x="1942029" y="1739312"/>
            <a:ext cx="5530415" cy="4774246"/>
          </a:xfrm>
          <a:prstGeom prst="rect">
            <a:avLst/>
          </a:prstGeom>
        </p:spPr>
      </p:pic>
    </p:spTree>
    <p:extLst>
      <p:ext uri="{BB962C8B-B14F-4D97-AF65-F5344CB8AC3E}">
        <p14:creationId xmlns:p14="http://schemas.microsoft.com/office/powerpoint/2010/main" val="3090189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461</TotalTime>
  <Words>910</Words>
  <Application>Microsoft Macintosh PowerPoint</Application>
  <PresentationFormat>On-screen Show (4:3)</PresentationFormat>
  <Paragraphs>63</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Lecture #6 (ABPG+BRIM)</vt:lpstr>
      <vt:lpstr>Integrative Genomics Viewer  http://software.broadinstitute.org/software/igv/ </vt:lpstr>
      <vt:lpstr>Supporting materials</vt:lpstr>
      <vt:lpstr>BAM + BAI files</vt:lpstr>
      <vt:lpstr>Take-home exam at the end of Unit1 (just before Spring break)</vt:lpstr>
      <vt:lpstr>Dynamics of SNPs in a population is not trivial </vt:lpstr>
      <vt:lpstr>PowerPoint Presentation</vt:lpstr>
      <vt:lpstr>SNP flip-over SNPs can “jump” from one haplotype into another one. </vt:lpstr>
      <vt:lpstr>Meiotic recombination</vt:lpstr>
      <vt:lpstr>Biased Gene Conversion Theory</vt:lpstr>
      <vt:lpstr>HETERODUPLEX FORMATION</vt:lpstr>
      <vt:lpstr>Implications of GC Biased Gene Conversion (gBGC) theory</vt:lpstr>
      <vt:lpstr>1000 Human Genomes carry widespread signatures of GC biased gene conversion  Rajib Dutta, Arnab Saha-Mandal, Xi Cheng, Shuhao Qiu, Jasmine Serpen, Larisa Fedorova, Alexei Fedorov 2017, paper under review </vt:lpstr>
      <vt:lpstr>Computational examination of putative SNP flip-over events</vt:lpstr>
      <vt:lpstr>Problems in calculation of LD how to treat double heterozygotes? </vt:lpstr>
      <vt:lpstr>SHUHAO’s presentation</vt:lpstr>
      <vt:lpstr>HOMEWORK L6</vt:lpstr>
    </vt:vector>
  </TitlesOfParts>
  <Company>University of Toledo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Meiotic recombination</dc:title>
  <dc:creator>Alexei Fedorov</dc:creator>
  <cp:lastModifiedBy>Alexei Fedorov</cp:lastModifiedBy>
  <cp:revision>22</cp:revision>
  <dcterms:created xsi:type="dcterms:W3CDTF">2017-01-24T23:07:19Z</dcterms:created>
  <dcterms:modified xsi:type="dcterms:W3CDTF">2017-01-26T23:21:24Z</dcterms:modified>
</cp:coreProperties>
</file>