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66" r:id="rId6"/>
    <p:sldId id="267" r:id="rId7"/>
    <p:sldId id="268" r:id="rId8"/>
    <p:sldId id="269" r:id="rId9"/>
    <p:sldId id="270" r:id="rId10"/>
    <p:sldId id="271" r:id="rId11"/>
    <p:sldId id="272" r:id="rId12"/>
    <p:sldId id="273" r:id="rId13"/>
    <p:sldId id="259" r:id="rId14"/>
    <p:sldId id="260" r:id="rId15"/>
    <p:sldId id="261" r:id="rId16"/>
    <p:sldId id="262" r:id="rId17"/>
    <p:sldId id="26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92" d="100"/>
          <a:sy n="192" d="100"/>
        </p:scale>
        <p:origin x="-2848" y="-104"/>
      </p:cViewPr>
      <p:guideLst>
        <p:guide orient="horz" pos="2160"/>
        <p:guide pos="2880"/>
      </p:guideLst>
    </p:cSldViewPr>
  </p:slideViewPr>
  <p:notesTextViewPr>
    <p:cViewPr>
      <p:scale>
        <a:sx n="100" d="100"/>
        <a:sy n="100" d="100"/>
      </p:scale>
      <p:origin x="0" y="0"/>
    </p:cViewPr>
  </p:notesTextViewPr>
  <p:sorterViewPr>
    <p:cViewPr>
      <p:scale>
        <a:sx n="227" d="100"/>
        <a:sy n="227" d="100"/>
      </p:scale>
      <p:origin x="0" y="189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285652-1B10-9142-8E00-6A18A8BA2C10}" type="datetimeFigureOut">
              <a:rPr lang="en-US" smtClean="0"/>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417254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85652-1B10-9142-8E00-6A18A8BA2C10}" type="datetimeFigureOut">
              <a:rPr lang="en-US" smtClean="0"/>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21019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85652-1B10-9142-8E00-6A18A8BA2C10}" type="datetimeFigureOut">
              <a:rPr lang="en-US" smtClean="0"/>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26485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329A817-E604-AD43-BCA6-8A3A5CC97CA2}" type="slidenum">
              <a:rPr lang="en-US"/>
              <a:pPr>
                <a:defRPr/>
              </a:pPr>
              <a:t>‹#›</a:t>
            </a:fld>
            <a:endParaRPr lang="en-US"/>
          </a:p>
        </p:txBody>
      </p:sp>
    </p:spTree>
    <p:extLst>
      <p:ext uri="{BB962C8B-B14F-4D97-AF65-F5344CB8AC3E}">
        <p14:creationId xmlns:p14="http://schemas.microsoft.com/office/powerpoint/2010/main" val="381353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85652-1B10-9142-8E00-6A18A8BA2C10}" type="datetimeFigureOut">
              <a:rPr lang="en-US" smtClean="0"/>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2871028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85652-1B10-9142-8E00-6A18A8BA2C10}" type="datetimeFigureOut">
              <a:rPr lang="en-US" smtClean="0"/>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107243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5652-1B10-9142-8E00-6A18A8BA2C10}" type="datetimeFigureOut">
              <a:rPr lang="en-US" smtClean="0"/>
              <a:t>1/31/17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1986490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285652-1B10-9142-8E00-6A18A8BA2C10}" type="datetimeFigureOut">
              <a:rPr lang="en-US" smtClean="0"/>
              <a:t>1/31/17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158897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285652-1B10-9142-8E00-6A18A8BA2C10}" type="datetimeFigureOut">
              <a:rPr lang="en-US" smtClean="0"/>
              <a:t>1/31/17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2883303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85652-1B10-9142-8E00-6A18A8BA2C10}" type="datetimeFigureOut">
              <a:rPr lang="en-US" smtClean="0"/>
              <a:t>1/31/17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315839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85652-1B10-9142-8E00-6A18A8BA2C10}" type="datetimeFigureOut">
              <a:rPr lang="en-US" smtClean="0"/>
              <a:t>1/31/17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376963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85652-1B10-9142-8E00-6A18A8BA2C10}" type="datetimeFigureOut">
              <a:rPr lang="en-US" smtClean="0"/>
              <a:t>1/31/17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FB56F-7301-2A4B-BD1C-173FB481FA80}" type="slidenum">
              <a:rPr lang="en-US" smtClean="0"/>
              <a:t>‹#›</a:t>
            </a:fld>
            <a:endParaRPr lang="en-US"/>
          </a:p>
        </p:txBody>
      </p:sp>
    </p:spTree>
    <p:extLst>
      <p:ext uri="{BB962C8B-B14F-4D97-AF65-F5344CB8AC3E}">
        <p14:creationId xmlns:p14="http://schemas.microsoft.com/office/powerpoint/2010/main" val="24334555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85652-1B10-9142-8E00-6A18A8BA2C10}" type="datetimeFigureOut">
              <a:rPr lang="en-US" smtClean="0"/>
              <a:t>1/31/17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FB56F-7301-2A4B-BD1C-173FB481FA80}" type="slidenum">
              <a:rPr lang="en-US" smtClean="0"/>
              <a:t>‹#›</a:t>
            </a:fld>
            <a:endParaRPr lang="en-US"/>
          </a:p>
        </p:txBody>
      </p:sp>
    </p:spTree>
    <p:extLst>
      <p:ext uri="{BB962C8B-B14F-4D97-AF65-F5344CB8AC3E}">
        <p14:creationId xmlns:p14="http://schemas.microsoft.com/office/powerpoint/2010/main" val="168744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jura.wi.mit.edu/bio/education/hot_topics/igv/IGV.pdf" TargetMode="External"/><Relationship Id="rId4" Type="http://schemas.openxmlformats.org/officeDocument/2006/relationships/hyperlink" Target="https://www.youtube.com/watch?v=5kkPnCV06dE" TargetMode="External"/><Relationship Id="rId5" Type="http://schemas.openxmlformats.org/officeDocument/2006/relationships/hyperlink" Target="https://www.youtube.com/watch?v=YeoHJFHnCrw" TargetMode="External"/><Relationship Id="rId1" Type="http://schemas.openxmlformats.org/officeDocument/2006/relationships/slideLayout" Target="../slideLayouts/slideLayout2.xml"/><Relationship Id="rId2" Type="http://schemas.openxmlformats.org/officeDocument/2006/relationships/hyperlink" Target="https://www.broadinstitute.org/igv/"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MbW_f4eZNK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Microsoft_Excel_97_-_2004_Worksheet1.xls"/><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24"/>
            <a:ext cx="7772400" cy="1470025"/>
          </a:xfrm>
        </p:spPr>
        <p:style>
          <a:lnRef idx="3">
            <a:schemeClr val="lt1"/>
          </a:lnRef>
          <a:fillRef idx="1">
            <a:schemeClr val="accent5"/>
          </a:fillRef>
          <a:effectRef idx="1">
            <a:schemeClr val="accent5"/>
          </a:effectRef>
          <a:fontRef idx="minor">
            <a:schemeClr val="lt1"/>
          </a:fontRef>
        </p:style>
        <p:txBody>
          <a:bodyPr/>
          <a:lstStyle/>
          <a:p>
            <a:r>
              <a:rPr lang="en-US" dirty="0" smtClean="0"/>
              <a:t>ABPG 2017</a:t>
            </a:r>
            <a:br>
              <a:rPr lang="en-US" dirty="0" smtClean="0"/>
            </a:br>
            <a:r>
              <a:rPr lang="en-US" dirty="0" smtClean="0"/>
              <a:t>Lecture/lab #7</a:t>
            </a:r>
            <a:endParaRPr lang="en-US" dirty="0"/>
          </a:p>
        </p:txBody>
      </p:sp>
      <p:sp>
        <p:nvSpPr>
          <p:cNvPr id="3" name="Subtitle 2"/>
          <p:cNvSpPr>
            <a:spLocks noGrp="1"/>
          </p:cNvSpPr>
          <p:nvPr>
            <p:ph type="subTitle" idx="1"/>
          </p:nvPr>
        </p:nvSpPr>
        <p:spPr>
          <a:xfrm>
            <a:off x="1371600" y="2553268"/>
            <a:ext cx="6400800" cy="1752600"/>
          </a:xfrm>
        </p:spPr>
        <p:txBody>
          <a:bodyPr>
            <a:normAutofit/>
          </a:bodyPr>
          <a:lstStyle/>
          <a:p>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Working with the Human Genome</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TextBox 3"/>
          <p:cNvSpPr txBox="1"/>
          <p:nvPr/>
        </p:nvSpPr>
        <p:spPr>
          <a:xfrm>
            <a:off x="3353183" y="4869628"/>
            <a:ext cx="2658901" cy="584776"/>
          </a:xfrm>
          <a:prstGeom prst="rect">
            <a:avLst/>
          </a:prstGeom>
          <a:noFill/>
        </p:spPr>
        <p:txBody>
          <a:bodyPr wrap="none" rtlCol="0">
            <a:spAutoFit/>
          </a:bodyPr>
          <a:lstStyle/>
          <a:p>
            <a:r>
              <a:rPr lang="en-US" sz="3200" dirty="0" smtClean="0"/>
              <a:t>Alexei </a:t>
            </a:r>
            <a:r>
              <a:rPr lang="en-US" sz="3200" dirty="0" err="1" smtClean="0"/>
              <a:t>Fedorov</a:t>
            </a:r>
            <a:endParaRPr lang="en-US" sz="3200" dirty="0"/>
          </a:p>
        </p:txBody>
      </p:sp>
    </p:spTree>
    <p:extLst>
      <p:ext uri="{BB962C8B-B14F-4D97-AF65-F5344CB8AC3E}">
        <p14:creationId xmlns:p14="http://schemas.microsoft.com/office/powerpoint/2010/main" val="391559163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11163" y="228600"/>
            <a:ext cx="8458200" cy="1143000"/>
          </a:xfrm>
        </p:spPr>
        <p:txBody>
          <a:bodyPr/>
          <a:lstStyle/>
          <a:p>
            <a:pPr eaLnBrk="1" hangingPunct="1"/>
            <a:r>
              <a:rPr lang="en-US" sz="2800">
                <a:solidFill>
                  <a:srgbClr val="ED181E"/>
                </a:solidFill>
                <a:latin typeface="Times" charset="0"/>
                <a:ea typeface="ＭＳ Ｐゴシック" charset="0"/>
                <a:cs typeface="ＭＳ Ｐゴシック" charset="0"/>
              </a:rPr>
              <a:t>Alu-repeats evolved from 7SL RNA which is important component of Signal Recognition Particle (SRP)</a:t>
            </a:r>
            <a:endParaRPr lang="en-US" sz="1600">
              <a:latin typeface="Times" charset="0"/>
              <a:ea typeface="ＭＳ Ｐゴシック" charset="0"/>
              <a:cs typeface="ＭＳ Ｐゴシック" charset="0"/>
            </a:endParaRPr>
          </a:p>
        </p:txBody>
      </p:sp>
      <p:pic>
        <p:nvPicPr>
          <p:cNvPr id="49154" name="Picture 4" descr="Alustructu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7975" y="1727200"/>
            <a:ext cx="8547100" cy="4940300"/>
          </a:xfrm>
          <a:noFill/>
        </p:spPr>
      </p:pic>
    </p:spTree>
    <p:extLst>
      <p:ext uri="{BB962C8B-B14F-4D97-AF65-F5344CB8AC3E}">
        <p14:creationId xmlns:p14="http://schemas.microsoft.com/office/powerpoint/2010/main" val="35565813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563563" y="320675"/>
            <a:ext cx="8199437" cy="1143000"/>
          </a:xfrm>
        </p:spPr>
        <p:txBody>
          <a:bodyPr>
            <a:normAutofit fontScale="90000"/>
          </a:bodyPr>
          <a:lstStyle/>
          <a:p>
            <a:pPr eaLnBrk="1" hangingPunct="1"/>
            <a:r>
              <a:rPr lang="ja-JP" altLang="en-US" sz="3200">
                <a:solidFill>
                  <a:srgbClr val="FB191C"/>
                </a:solidFill>
                <a:latin typeface="Times" charset="0"/>
                <a:ea typeface="ＭＳ Ｐゴシック" charset="0"/>
                <a:cs typeface="ＭＳ Ｐゴシック" charset="0"/>
              </a:rPr>
              <a:t>“</a:t>
            </a:r>
            <a:r>
              <a:rPr lang="en-US" altLang="ja-JP" sz="3200">
                <a:solidFill>
                  <a:srgbClr val="FB191C"/>
                </a:solidFill>
                <a:latin typeface="Times" charset="0"/>
                <a:ea typeface="ＭＳ Ｐゴシック" charset="0"/>
                <a:cs typeface="ＭＳ Ｐゴシック" charset="0"/>
              </a:rPr>
              <a:t>Mobile elements: Drivers of genome evolution</a:t>
            </a:r>
            <a:r>
              <a:rPr lang="ja-JP" altLang="en-US" sz="3200">
                <a:solidFill>
                  <a:srgbClr val="FB191C"/>
                </a:solidFill>
                <a:latin typeface="Times" charset="0"/>
                <a:ea typeface="ＭＳ Ｐゴシック" charset="0"/>
                <a:cs typeface="ＭＳ Ｐゴシック" charset="0"/>
              </a:rPr>
              <a:t>”</a:t>
            </a:r>
            <a:r>
              <a:rPr lang="en-US" altLang="ja-JP" sz="3200">
                <a:solidFill>
                  <a:srgbClr val="FB191C"/>
                </a:solidFill>
                <a:latin typeface="Times" charset="0"/>
                <a:ea typeface="ＭＳ Ｐゴシック" charset="0"/>
                <a:cs typeface="ＭＳ Ｐゴシック" charset="0"/>
              </a:rPr>
              <a:t/>
            </a:r>
            <a:br>
              <a:rPr lang="en-US" altLang="ja-JP" sz="3200">
                <a:solidFill>
                  <a:srgbClr val="FB191C"/>
                </a:solidFill>
                <a:latin typeface="Times" charset="0"/>
                <a:ea typeface="ＭＳ Ｐゴシック" charset="0"/>
                <a:cs typeface="ＭＳ Ｐゴシック" charset="0"/>
              </a:rPr>
            </a:br>
            <a:r>
              <a:rPr lang="en-US" altLang="ja-JP" sz="3200">
                <a:solidFill>
                  <a:srgbClr val="FB191C"/>
                </a:solidFill>
                <a:latin typeface="Times" charset="0"/>
                <a:ea typeface="ＭＳ Ｐゴシック" charset="0"/>
                <a:cs typeface="ＭＳ Ｐゴシック" charset="0"/>
              </a:rPr>
              <a:t>H. Kazazian Science, 2004, 303:1626-1632</a:t>
            </a:r>
            <a:endParaRPr lang="en-US" sz="3200">
              <a:solidFill>
                <a:srgbClr val="FB191C"/>
              </a:solidFill>
              <a:latin typeface="Times" charset="0"/>
              <a:ea typeface="ＭＳ Ｐゴシック" charset="0"/>
              <a:cs typeface="ＭＳ Ｐゴシック" charset="0"/>
            </a:endParaRPr>
          </a:p>
        </p:txBody>
      </p:sp>
      <p:sp>
        <p:nvSpPr>
          <p:cNvPr id="50178" name="Rectangle 3"/>
          <p:cNvSpPr>
            <a:spLocks noGrp="1" noChangeArrowheads="1"/>
          </p:cNvSpPr>
          <p:nvPr>
            <p:ph type="body" idx="1"/>
          </p:nvPr>
        </p:nvSpPr>
        <p:spPr>
          <a:xfrm>
            <a:off x="671513" y="1597025"/>
            <a:ext cx="7772400" cy="5197475"/>
          </a:xfrm>
        </p:spPr>
        <p:txBody>
          <a:bodyPr/>
          <a:lstStyle/>
          <a:p>
            <a:pPr marL="0" indent="0" eaLnBrk="1" hangingPunct="1">
              <a:lnSpc>
                <a:spcPct val="80000"/>
              </a:lnSpc>
              <a:buFontTx/>
              <a:buNone/>
            </a:pPr>
            <a:r>
              <a:rPr lang="en-US" sz="2800">
                <a:latin typeface="Times" charset="0"/>
                <a:ea typeface="ＭＳ Ｐゴシック" charset="0"/>
                <a:cs typeface="ＭＳ Ｐゴシック" charset="0"/>
              </a:rPr>
              <a:t>Over millions of years of evolution, mobile elements have achieved a balance between detrimental effects on the individual and long-term beneficial effects on a species through genome modification. Indeed, we may soon learn that the shaping of the genome by mobile elements has played an important role in events leading to speciation. Whether these repeated sequences are now "junk DNA" is a complex issue. Some may have had an important function long ago, but have lost that role today. Others may never have had a function, yet the cluttering of our genomes with nonfunctional DNA was a small price to pay for the genome malleability they provided. </a:t>
            </a:r>
          </a:p>
        </p:txBody>
      </p:sp>
    </p:spTree>
    <p:extLst>
      <p:ext uri="{BB962C8B-B14F-4D97-AF65-F5344CB8AC3E}">
        <p14:creationId xmlns:p14="http://schemas.microsoft.com/office/powerpoint/2010/main" val="16953521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dirty="0" smtClean="0"/>
              <a:t>Homework Part 1</a:t>
            </a:r>
            <a:endParaRPr lang="en-US" dirty="0"/>
          </a:p>
        </p:txBody>
      </p:sp>
      <p:sp>
        <p:nvSpPr>
          <p:cNvPr id="3" name="Content Placeholder 2"/>
          <p:cNvSpPr>
            <a:spLocks noGrp="1"/>
          </p:cNvSpPr>
          <p:nvPr>
            <p:ph idx="1"/>
          </p:nvPr>
        </p:nvSpPr>
        <p:spPr/>
        <p:txBody>
          <a:bodyPr/>
          <a:lstStyle/>
          <a:p>
            <a:r>
              <a:rPr lang="en-US" dirty="0" smtClean="0"/>
              <a:t>Take  SNP </a:t>
            </a:r>
            <a:r>
              <a:rPr lang="fi-FI" dirty="0"/>
              <a:t>rs560887 </a:t>
            </a:r>
            <a:endParaRPr lang="en-US" dirty="0" smtClean="0"/>
          </a:p>
          <a:p>
            <a:r>
              <a:rPr lang="en-US" dirty="0" smtClean="0"/>
              <a:t>Get 90,000 </a:t>
            </a:r>
            <a:r>
              <a:rPr lang="en-US" dirty="0" err="1" smtClean="0"/>
              <a:t>bp</a:t>
            </a:r>
            <a:r>
              <a:rPr lang="en-US" dirty="0" smtClean="0"/>
              <a:t> sequence in front of it </a:t>
            </a:r>
          </a:p>
          <a:p>
            <a:r>
              <a:rPr lang="en-US" dirty="0" smtClean="0"/>
              <a:t>Submit to </a:t>
            </a:r>
            <a:r>
              <a:rPr lang="en-US" dirty="0" err="1" smtClean="0"/>
              <a:t>RepeatMasker</a:t>
            </a:r>
            <a:r>
              <a:rPr lang="en-US" dirty="0" smtClean="0"/>
              <a:t> and analyze composition</a:t>
            </a:r>
          </a:p>
          <a:p>
            <a:r>
              <a:rPr lang="en-US" dirty="0" smtClean="0"/>
              <a:t>Report differences in DNA repeats between your sequence and the LPL promoter region (we studied in the class)</a:t>
            </a:r>
            <a:endParaRPr lang="en-US" dirty="0"/>
          </a:p>
        </p:txBody>
      </p:sp>
    </p:spTree>
    <p:extLst>
      <p:ext uri="{BB962C8B-B14F-4D97-AF65-F5344CB8AC3E}">
        <p14:creationId xmlns:p14="http://schemas.microsoft.com/office/powerpoint/2010/main" val="22161261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Genomic sequence formats</a:t>
            </a:r>
            <a:endParaRPr lang="en-US" dirty="0"/>
          </a:p>
        </p:txBody>
      </p:sp>
      <p:sp>
        <p:nvSpPr>
          <p:cNvPr id="3" name="Content Placeholder 2"/>
          <p:cNvSpPr>
            <a:spLocks noGrp="1"/>
          </p:cNvSpPr>
          <p:nvPr>
            <p:ph idx="1"/>
          </p:nvPr>
        </p:nvSpPr>
        <p:spPr/>
        <p:txBody>
          <a:bodyPr/>
          <a:lstStyle/>
          <a:p>
            <a:r>
              <a:rPr lang="en-US" dirty="0" err="1" smtClean="0"/>
              <a:t>Fasta</a:t>
            </a:r>
            <a:endParaRPr lang="en-US" dirty="0" smtClean="0"/>
          </a:p>
          <a:p>
            <a:r>
              <a:rPr lang="en-US" dirty="0" err="1" smtClean="0"/>
              <a:t>FastQ</a:t>
            </a:r>
            <a:endParaRPr lang="en-US" dirty="0" smtClean="0"/>
          </a:p>
          <a:p>
            <a:r>
              <a:rPr lang="en-US" dirty="0" smtClean="0"/>
              <a:t>BAM and SAM</a:t>
            </a:r>
          </a:p>
          <a:p>
            <a:r>
              <a:rPr lang="en-US" dirty="0" smtClean="0"/>
              <a:t>BET</a:t>
            </a:r>
            <a:endParaRPr lang="en-US" dirty="0"/>
          </a:p>
        </p:txBody>
      </p:sp>
    </p:spTree>
    <p:extLst>
      <p:ext uri="{BB962C8B-B14F-4D97-AF65-F5344CB8AC3E}">
        <p14:creationId xmlns:p14="http://schemas.microsoft.com/office/powerpoint/2010/main" val="36399401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Integrative Genomics Viewer (IGV)</a:t>
            </a:r>
            <a:endParaRPr lang="en-US" dirty="0"/>
          </a:p>
        </p:txBody>
      </p:sp>
      <p:sp>
        <p:nvSpPr>
          <p:cNvPr id="3" name="Content Placeholder 2"/>
          <p:cNvSpPr>
            <a:spLocks noGrp="1"/>
          </p:cNvSpPr>
          <p:nvPr>
            <p:ph idx="1"/>
          </p:nvPr>
        </p:nvSpPr>
        <p:spPr/>
        <p:txBody>
          <a:bodyPr/>
          <a:lstStyle/>
          <a:p>
            <a:r>
              <a:rPr lang="en-US" dirty="0" smtClean="0">
                <a:hlinkClick r:id="rId2"/>
              </a:rPr>
              <a:t>https://www.broadinstitute.org/igv/</a:t>
            </a:r>
            <a:endParaRPr lang="en-US" dirty="0" smtClean="0"/>
          </a:p>
          <a:p>
            <a:endParaRPr lang="en-US" dirty="0"/>
          </a:p>
          <a:p>
            <a:r>
              <a:rPr lang="en-US" dirty="0" smtClean="0"/>
              <a:t>IGV user guide </a:t>
            </a:r>
          </a:p>
          <a:p>
            <a:pPr marL="0" indent="0">
              <a:buNone/>
            </a:pPr>
            <a:r>
              <a:rPr lang="en-US" sz="2400" dirty="0" smtClean="0">
                <a:hlinkClick r:id="rId3"/>
              </a:rPr>
              <a:t>http://jura.wi.mit.edu/bio/education/hot_topics/igv/IGV.pdf</a:t>
            </a:r>
            <a:r>
              <a:rPr lang="en-US" sz="2400" dirty="0" smtClean="0"/>
              <a:t> </a:t>
            </a:r>
          </a:p>
          <a:p>
            <a:pPr marL="0" indent="0">
              <a:buNone/>
            </a:pPr>
            <a:endParaRPr lang="en-US" sz="2400" dirty="0" smtClean="0"/>
          </a:p>
          <a:p>
            <a:r>
              <a:rPr lang="en-US" sz="2400" dirty="0" smtClean="0">
                <a:hlinkClick r:id="rId4"/>
              </a:rPr>
              <a:t>https://www.youtube.com/watch?v=5kkPnCV06dE</a:t>
            </a:r>
            <a:r>
              <a:rPr lang="en-US" sz="2400" dirty="0" smtClean="0"/>
              <a:t>  </a:t>
            </a:r>
            <a:r>
              <a:rPr lang="en-US" dirty="0" smtClean="0"/>
              <a:t>VIDEO</a:t>
            </a:r>
          </a:p>
          <a:p>
            <a:r>
              <a:rPr lang="en-US" sz="2400" dirty="0" smtClean="0">
                <a:hlinkClick r:id="rId5"/>
              </a:rPr>
              <a:t>https://www.youtube.com/watch?v=YeoHJFHnCrw</a:t>
            </a:r>
            <a:r>
              <a:rPr lang="en-US" sz="2400" dirty="0" smtClean="0"/>
              <a:t> </a:t>
            </a:r>
            <a:endParaRPr lang="en-US" sz="2400" dirty="0"/>
          </a:p>
        </p:txBody>
      </p:sp>
    </p:spTree>
    <p:extLst>
      <p:ext uri="{BB962C8B-B14F-4D97-AF65-F5344CB8AC3E}">
        <p14:creationId xmlns:p14="http://schemas.microsoft.com/office/powerpoint/2010/main" val="35794615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err="1" smtClean="0"/>
              <a:t>FastQ</a:t>
            </a:r>
            <a:r>
              <a:rPr lang="en-US" dirty="0" smtClean="0"/>
              <a:t> and SAM files</a:t>
            </a:r>
            <a:endParaRPr lang="en-US" dirty="0"/>
          </a:p>
        </p:txBody>
      </p:sp>
      <p:sp>
        <p:nvSpPr>
          <p:cNvPr id="3" name="Content Placeholder 2"/>
          <p:cNvSpPr>
            <a:spLocks noGrp="1"/>
          </p:cNvSpPr>
          <p:nvPr>
            <p:ph idx="1"/>
          </p:nvPr>
        </p:nvSpPr>
        <p:spPr/>
        <p:txBody>
          <a:bodyPr/>
          <a:lstStyle/>
          <a:p>
            <a:r>
              <a:rPr lang="en-US" dirty="0" smtClean="0"/>
              <a:t>Demonstration </a:t>
            </a:r>
            <a:r>
              <a:rPr lang="en-US" dirty="0" err="1" smtClean="0"/>
              <a:t>neanderthal</a:t>
            </a:r>
            <a:r>
              <a:rPr lang="en-US" dirty="0" smtClean="0"/>
              <a:t> SAM 200 lines</a:t>
            </a:r>
          </a:p>
          <a:p>
            <a:endParaRPr lang="en-US" dirty="0"/>
          </a:p>
          <a:p>
            <a:r>
              <a:rPr lang="en-US" dirty="0" smtClean="0"/>
              <a:t>Demonstration </a:t>
            </a:r>
            <a:r>
              <a:rPr lang="en-US" dirty="0" err="1" smtClean="0"/>
              <a:t>RNAseq</a:t>
            </a:r>
            <a:r>
              <a:rPr lang="en-US" dirty="0" smtClean="0"/>
              <a:t> files in BPG: </a:t>
            </a:r>
            <a:br>
              <a:rPr lang="en-US" dirty="0" smtClean="0"/>
            </a:br>
            <a:r>
              <a:rPr lang="en-US" dirty="0" smtClean="0"/>
              <a:t>/home/</a:t>
            </a:r>
            <a:r>
              <a:rPr lang="en-US" dirty="0" err="1" smtClean="0"/>
              <a:t>shuhao</a:t>
            </a:r>
            <a:r>
              <a:rPr lang="en-US" dirty="0" smtClean="0"/>
              <a:t>/</a:t>
            </a:r>
            <a:r>
              <a:rPr lang="en-US" dirty="0" err="1" smtClean="0"/>
              <a:t>JWilley</a:t>
            </a:r>
            <a:r>
              <a:rPr lang="en-US" dirty="0" smtClean="0"/>
              <a:t>/query1D.fastq</a:t>
            </a:r>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32927630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err="1" smtClean="0"/>
              <a:t>TopHat</a:t>
            </a:r>
            <a:r>
              <a:rPr lang="en-US" dirty="0" smtClean="0"/>
              <a:t> alignment</a:t>
            </a:r>
            <a:endParaRPr lang="en-US" dirty="0"/>
          </a:p>
        </p:txBody>
      </p:sp>
      <p:sp>
        <p:nvSpPr>
          <p:cNvPr id="3" name="Content Placeholder 2"/>
          <p:cNvSpPr>
            <a:spLocks noGrp="1"/>
          </p:cNvSpPr>
          <p:nvPr>
            <p:ph idx="1"/>
          </p:nvPr>
        </p:nvSpPr>
        <p:spPr/>
        <p:txBody>
          <a:bodyPr>
            <a:normAutofit/>
          </a:bodyPr>
          <a:lstStyle/>
          <a:p>
            <a:r>
              <a:rPr lang="en-US" sz="2400" dirty="0" smtClean="0">
                <a:hlinkClick r:id="rId2"/>
              </a:rPr>
              <a:t>https://www.youtube.com/watch?v=MbW_f4eZNKM</a:t>
            </a:r>
            <a:r>
              <a:rPr lang="en-US" sz="2400" dirty="0" smtClean="0"/>
              <a:t> </a:t>
            </a:r>
            <a:endParaRPr lang="en-US" sz="2400" dirty="0"/>
          </a:p>
        </p:txBody>
      </p:sp>
    </p:spTree>
    <p:extLst>
      <p:ext uri="{BB962C8B-B14F-4D97-AF65-F5344CB8AC3E}">
        <p14:creationId xmlns:p14="http://schemas.microsoft.com/office/powerpoint/2010/main" val="156091870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361" y="81378"/>
            <a:ext cx="8229600" cy="75318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Homework part 2</a:t>
            </a:r>
            <a:endParaRPr lang="en-US" dirty="0"/>
          </a:p>
        </p:txBody>
      </p:sp>
      <p:pic>
        <p:nvPicPr>
          <p:cNvPr id="5" name="Picture 4" descr="Screen Shot 2016-01-21 at 9.09.5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444" y="846788"/>
            <a:ext cx="7955689" cy="5917550"/>
          </a:xfrm>
          <a:prstGeom prst="rect">
            <a:avLst/>
          </a:prstGeom>
        </p:spPr>
      </p:pic>
    </p:spTree>
    <p:extLst>
      <p:ext uri="{BB962C8B-B14F-4D97-AF65-F5344CB8AC3E}">
        <p14:creationId xmlns:p14="http://schemas.microsoft.com/office/powerpoint/2010/main" val="42912063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Downloading Genomic sequences</a:t>
            </a:r>
            <a:endParaRPr lang="en-US" dirty="0"/>
          </a:p>
        </p:txBody>
      </p:sp>
      <p:sp>
        <p:nvSpPr>
          <p:cNvPr id="3" name="Content Placeholder 2"/>
          <p:cNvSpPr>
            <a:spLocks noGrp="1"/>
          </p:cNvSpPr>
          <p:nvPr>
            <p:ph idx="1"/>
          </p:nvPr>
        </p:nvSpPr>
        <p:spPr/>
        <p:txBody>
          <a:bodyPr/>
          <a:lstStyle/>
          <a:p>
            <a:r>
              <a:rPr lang="en-US" dirty="0" smtClean="0"/>
              <a:t>NCBI ftp site   releases, versions</a:t>
            </a:r>
          </a:p>
          <a:p>
            <a:r>
              <a:rPr lang="en-US" dirty="0" err="1" smtClean="0"/>
              <a:t>gbk</a:t>
            </a:r>
            <a:r>
              <a:rPr lang="en-US" dirty="0" smtClean="0"/>
              <a:t> format,  </a:t>
            </a:r>
            <a:r>
              <a:rPr lang="en-US" dirty="0" err="1" smtClean="0"/>
              <a:t>fasta</a:t>
            </a:r>
            <a:r>
              <a:rPr lang="en-US" dirty="0" smtClean="0"/>
              <a:t> format</a:t>
            </a:r>
          </a:p>
          <a:p>
            <a:endParaRPr lang="en-US" dirty="0"/>
          </a:p>
          <a:p>
            <a:r>
              <a:rPr lang="en-US" dirty="0" smtClean="0"/>
              <a:t>TASK: get 90,000 </a:t>
            </a:r>
            <a:r>
              <a:rPr lang="en-US" dirty="0" err="1" smtClean="0"/>
              <a:t>bp</a:t>
            </a:r>
            <a:r>
              <a:rPr lang="en-US" dirty="0" smtClean="0"/>
              <a:t> nucleotide sequence of the LPL promoter (rs285  SNP, Lecture 1)</a:t>
            </a:r>
          </a:p>
          <a:p>
            <a:endParaRPr lang="en-US" dirty="0"/>
          </a:p>
        </p:txBody>
      </p:sp>
    </p:spTree>
    <p:extLst>
      <p:ext uri="{BB962C8B-B14F-4D97-AF65-F5344CB8AC3E}">
        <p14:creationId xmlns:p14="http://schemas.microsoft.com/office/powerpoint/2010/main" val="6269869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n-US" dirty="0" smtClean="0"/>
              <a:t>Human genome composition</a:t>
            </a:r>
            <a:br>
              <a:rPr lang="en-US" dirty="0" smtClean="0"/>
            </a:br>
            <a:r>
              <a:rPr lang="en-US" dirty="0" smtClean="0"/>
              <a:t>structure, organization, non-randomness</a:t>
            </a:r>
            <a:endParaRPr lang="en-US" dirty="0"/>
          </a:p>
        </p:txBody>
      </p:sp>
      <p:sp>
        <p:nvSpPr>
          <p:cNvPr id="3" name="Content Placeholder 2"/>
          <p:cNvSpPr>
            <a:spLocks noGrp="1"/>
          </p:cNvSpPr>
          <p:nvPr>
            <p:ph idx="1"/>
          </p:nvPr>
        </p:nvSpPr>
        <p:spPr>
          <a:xfrm>
            <a:off x="230879" y="1788822"/>
            <a:ext cx="8229600" cy="4525963"/>
          </a:xfrm>
        </p:spPr>
        <p:txBody>
          <a:bodyPr/>
          <a:lstStyle/>
          <a:p>
            <a:r>
              <a:rPr lang="en-US" dirty="0" smtClean="0"/>
              <a:t>DNA repeats: interspersed (dispersed),  </a:t>
            </a:r>
            <a:r>
              <a:rPr lang="en-US" dirty="0" err="1" smtClean="0"/>
              <a:t>tandemly</a:t>
            </a:r>
            <a:r>
              <a:rPr lang="en-US" dirty="0" smtClean="0"/>
              <a:t> organized,  and simple repeats</a:t>
            </a:r>
          </a:p>
          <a:p>
            <a:endParaRPr lang="en-US" dirty="0"/>
          </a:p>
          <a:p>
            <a:r>
              <a:rPr lang="en-US" dirty="0" smtClean="0"/>
              <a:t>Short and Long repeats</a:t>
            </a:r>
          </a:p>
          <a:p>
            <a:endParaRPr lang="en-US" dirty="0"/>
          </a:p>
          <a:p>
            <a:r>
              <a:rPr lang="en-US" dirty="0" err="1" smtClean="0"/>
              <a:t>RepeatMasker</a:t>
            </a:r>
            <a:r>
              <a:rPr lang="en-US" dirty="0" smtClean="0"/>
              <a:t> program </a:t>
            </a:r>
          </a:p>
          <a:p>
            <a:r>
              <a:rPr lang="en-US" dirty="0" smtClean="0"/>
              <a:t>TASK: Masking LPR promoter sequence</a:t>
            </a:r>
          </a:p>
        </p:txBody>
      </p:sp>
    </p:spTree>
    <p:extLst>
      <p:ext uri="{BB962C8B-B14F-4D97-AF65-F5344CB8AC3E}">
        <p14:creationId xmlns:p14="http://schemas.microsoft.com/office/powerpoint/2010/main" val="16549692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09" name="Object 2"/>
          <p:cNvGraphicFramePr>
            <a:graphicFrameLocks noGrp="1" noChangeAspect="1"/>
          </p:cNvGraphicFramePr>
          <p:nvPr>
            <p:ph/>
          </p:nvPr>
        </p:nvGraphicFramePr>
        <p:xfrm>
          <a:off x="990600" y="457200"/>
          <a:ext cx="7696200" cy="5903913"/>
        </p:xfrm>
        <a:graphic>
          <a:graphicData uri="http://schemas.openxmlformats.org/presentationml/2006/ole">
            <mc:AlternateContent xmlns:mc="http://schemas.openxmlformats.org/markup-compatibility/2006">
              <mc:Choice xmlns:v="urn:schemas-microsoft-com:vml" Requires="v">
                <p:oleObj spid="_x0000_s2059" name="Chart" r:id="rId4" imgW="3708400" imgH="2844800" progId="Excel.Chart.8">
                  <p:embed/>
                </p:oleObj>
              </mc:Choice>
              <mc:Fallback>
                <p:oleObj name="Chart" r:id="rId4" imgW="3708400" imgH="2844800"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57200"/>
                        <a:ext cx="7696200" cy="590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Tree>
    <p:extLst>
      <p:ext uri="{BB962C8B-B14F-4D97-AF65-F5344CB8AC3E}">
        <p14:creationId xmlns:p14="http://schemas.microsoft.com/office/powerpoint/2010/main" val="14718249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sz="4000">
                <a:latin typeface="Times" charset="0"/>
                <a:ea typeface="ＭＳ Ｐゴシック" charset="0"/>
                <a:cs typeface="ＭＳ Ｐゴシック" charset="0"/>
              </a:rPr>
              <a:t>Composition of the human genome</a:t>
            </a:r>
            <a:br>
              <a:rPr lang="en-US" sz="4000">
                <a:latin typeface="Times" charset="0"/>
                <a:ea typeface="ＭＳ Ｐゴシック" charset="0"/>
                <a:cs typeface="ＭＳ Ｐゴシック" charset="0"/>
              </a:rPr>
            </a:br>
            <a:r>
              <a:rPr lang="en-US" sz="2400">
                <a:latin typeface="Times" charset="0"/>
                <a:ea typeface="ＭＳ Ｐゴシック" charset="0"/>
                <a:cs typeface="ＭＳ Ｐゴシック" charset="0"/>
              </a:rPr>
              <a:t>Jasinska A., Krzyzosiak W.J. FEBS Lett. 2004, 567:136-141</a:t>
            </a:r>
          </a:p>
        </p:txBody>
      </p:sp>
      <p:pic>
        <p:nvPicPr>
          <p:cNvPr id="44034" name="Picture 7" descr="human_genome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1841500"/>
            <a:ext cx="9026525" cy="4851400"/>
          </a:xfrm>
          <a:noFill/>
        </p:spPr>
      </p:pic>
    </p:spTree>
    <p:extLst>
      <p:ext uri="{BB962C8B-B14F-4D97-AF65-F5344CB8AC3E}">
        <p14:creationId xmlns:p14="http://schemas.microsoft.com/office/powerpoint/2010/main" val="144184499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2"/>
          <p:cNvSpPr txBox="1">
            <a:spLocks noChangeArrowheads="1"/>
          </p:cNvSpPr>
          <p:nvPr/>
        </p:nvSpPr>
        <p:spPr bwMode="auto">
          <a:xfrm>
            <a:off x="860425" y="584200"/>
            <a:ext cx="7626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Tandemly organized DNA repeats - satellite or alphoid DNA</a:t>
            </a:r>
          </a:p>
        </p:txBody>
      </p:sp>
      <p:sp>
        <p:nvSpPr>
          <p:cNvPr id="45058" name="Text Box 3"/>
          <p:cNvSpPr txBox="1">
            <a:spLocks noChangeArrowheads="1"/>
          </p:cNvSpPr>
          <p:nvPr/>
        </p:nvSpPr>
        <p:spPr bwMode="auto">
          <a:xfrm>
            <a:off x="1774825" y="1277938"/>
            <a:ext cx="4602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b="1">
                <a:solidFill>
                  <a:srgbClr val="1822CD"/>
                </a:solidFill>
              </a:rPr>
              <a:t>25% of the Human genome ?</a:t>
            </a:r>
          </a:p>
        </p:txBody>
      </p:sp>
      <p:sp>
        <p:nvSpPr>
          <p:cNvPr id="45059" name="Line 4"/>
          <p:cNvSpPr>
            <a:spLocks noChangeShapeType="1"/>
          </p:cNvSpPr>
          <p:nvPr/>
        </p:nvSpPr>
        <p:spPr bwMode="auto">
          <a:xfrm>
            <a:off x="1516063"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0" name="Line 5"/>
          <p:cNvSpPr>
            <a:spLocks noChangeShapeType="1"/>
          </p:cNvSpPr>
          <p:nvPr/>
        </p:nvSpPr>
        <p:spPr bwMode="auto">
          <a:xfrm>
            <a:off x="1949450"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1" name="Line 6"/>
          <p:cNvSpPr>
            <a:spLocks noChangeShapeType="1"/>
          </p:cNvSpPr>
          <p:nvPr/>
        </p:nvSpPr>
        <p:spPr bwMode="auto">
          <a:xfrm>
            <a:off x="2363788" y="3168650"/>
            <a:ext cx="452437"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2" name="Line 7"/>
          <p:cNvSpPr>
            <a:spLocks noChangeShapeType="1"/>
          </p:cNvSpPr>
          <p:nvPr/>
        </p:nvSpPr>
        <p:spPr bwMode="auto">
          <a:xfrm>
            <a:off x="2835275"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3" name="Line 8"/>
          <p:cNvSpPr>
            <a:spLocks noChangeShapeType="1"/>
          </p:cNvSpPr>
          <p:nvPr/>
        </p:nvSpPr>
        <p:spPr bwMode="auto">
          <a:xfrm>
            <a:off x="3279775"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4" name="Line 9"/>
          <p:cNvSpPr>
            <a:spLocks noChangeShapeType="1"/>
          </p:cNvSpPr>
          <p:nvPr/>
        </p:nvSpPr>
        <p:spPr bwMode="auto">
          <a:xfrm>
            <a:off x="3700463"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5" name="Line 10"/>
          <p:cNvSpPr>
            <a:spLocks noChangeShapeType="1"/>
          </p:cNvSpPr>
          <p:nvPr/>
        </p:nvSpPr>
        <p:spPr bwMode="auto">
          <a:xfrm>
            <a:off x="4124325"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6" name="Line 11"/>
          <p:cNvSpPr>
            <a:spLocks noChangeShapeType="1"/>
          </p:cNvSpPr>
          <p:nvPr/>
        </p:nvSpPr>
        <p:spPr bwMode="auto">
          <a:xfrm>
            <a:off x="4564063"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7" name="Line 12"/>
          <p:cNvSpPr>
            <a:spLocks noChangeShapeType="1"/>
          </p:cNvSpPr>
          <p:nvPr/>
        </p:nvSpPr>
        <p:spPr bwMode="auto">
          <a:xfrm>
            <a:off x="4940300"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8" name="Line 13"/>
          <p:cNvSpPr>
            <a:spLocks noChangeShapeType="1"/>
          </p:cNvSpPr>
          <p:nvPr/>
        </p:nvSpPr>
        <p:spPr bwMode="auto">
          <a:xfrm>
            <a:off x="5373688"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9" name="Line 14"/>
          <p:cNvSpPr>
            <a:spLocks noChangeShapeType="1"/>
          </p:cNvSpPr>
          <p:nvPr/>
        </p:nvSpPr>
        <p:spPr bwMode="auto">
          <a:xfrm>
            <a:off x="5788025" y="3168650"/>
            <a:ext cx="452438"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0" name="Line 15"/>
          <p:cNvSpPr>
            <a:spLocks noChangeShapeType="1"/>
          </p:cNvSpPr>
          <p:nvPr/>
        </p:nvSpPr>
        <p:spPr bwMode="auto">
          <a:xfrm>
            <a:off x="6259513"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1" name="Line 16"/>
          <p:cNvSpPr>
            <a:spLocks noChangeShapeType="1"/>
          </p:cNvSpPr>
          <p:nvPr/>
        </p:nvSpPr>
        <p:spPr bwMode="auto">
          <a:xfrm>
            <a:off x="6704013"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2" name="Line 17"/>
          <p:cNvSpPr>
            <a:spLocks noChangeShapeType="1"/>
          </p:cNvSpPr>
          <p:nvPr/>
        </p:nvSpPr>
        <p:spPr bwMode="auto">
          <a:xfrm>
            <a:off x="7124700"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3" name="Line 18"/>
          <p:cNvSpPr>
            <a:spLocks noChangeShapeType="1"/>
          </p:cNvSpPr>
          <p:nvPr/>
        </p:nvSpPr>
        <p:spPr bwMode="auto">
          <a:xfrm>
            <a:off x="7548563" y="3168650"/>
            <a:ext cx="423862"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4" name="Line 19"/>
          <p:cNvSpPr>
            <a:spLocks noChangeShapeType="1"/>
          </p:cNvSpPr>
          <p:nvPr/>
        </p:nvSpPr>
        <p:spPr bwMode="auto">
          <a:xfrm>
            <a:off x="7988300" y="31686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5" name="Line 22"/>
          <p:cNvSpPr>
            <a:spLocks noChangeShapeType="1"/>
          </p:cNvSpPr>
          <p:nvPr/>
        </p:nvSpPr>
        <p:spPr bwMode="auto">
          <a:xfrm>
            <a:off x="8931275" y="3186113"/>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6" name="Line 23"/>
          <p:cNvSpPr>
            <a:spLocks noChangeShapeType="1"/>
          </p:cNvSpPr>
          <p:nvPr/>
        </p:nvSpPr>
        <p:spPr bwMode="auto">
          <a:xfrm>
            <a:off x="8432800" y="3176588"/>
            <a:ext cx="452438"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7" name="Line 26"/>
          <p:cNvSpPr>
            <a:spLocks noChangeShapeType="1"/>
          </p:cNvSpPr>
          <p:nvPr/>
        </p:nvSpPr>
        <p:spPr bwMode="auto">
          <a:xfrm>
            <a:off x="-228600" y="31559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8" name="Line 27"/>
          <p:cNvSpPr>
            <a:spLocks noChangeShapeType="1"/>
          </p:cNvSpPr>
          <p:nvPr/>
        </p:nvSpPr>
        <p:spPr bwMode="auto">
          <a:xfrm>
            <a:off x="185738" y="3155950"/>
            <a:ext cx="452437"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9" name="Line 28"/>
          <p:cNvSpPr>
            <a:spLocks noChangeShapeType="1"/>
          </p:cNvSpPr>
          <p:nvPr/>
        </p:nvSpPr>
        <p:spPr bwMode="auto">
          <a:xfrm>
            <a:off x="657225" y="31559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80" name="Line 29"/>
          <p:cNvSpPr>
            <a:spLocks noChangeShapeType="1"/>
          </p:cNvSpPr>
          <p:nvPr/>
        </p:nvSpPr>
        <p:spPr bwMode="auto">
          <a:xfrm>
            <a:off x="1101725" y="3155950"/>
            <a:ext cx="423863" cy="0"/>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81" name="Text Box 30"/>
          <p:cNvSpPr txBox="1">
            <a:spLocks noChangeArrowheads="1"/>
          </p:cNvSpPr>
          <p:nvPr/>
        </p:nvSpPr>
        <p:spPr bwMode="auto">
          <a:xfrm>
            <a:off x="2033588" y="3951288"/>
            <a:ext cx="4268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millions of non-sequenced copies</a:t>
            </a:r>
          </a:p>
        </p:txBody>
      </p:sp>
    </p:spTree>
    <p:extLst>
      <p:ext uri="{BB962C8B-B14F-4D97-AF65-F5344CB8AC3E}">
        <p14:creationId xmlns:p14="http://schemas.microsoft.com/office/powerpoint/2010/main" val="339476090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2"/>
          <p:cNvSpPr txBox="1">
            <a:spLocks noChangeArrowheads="1"/>
          </p:cNvSpPr>
          <p:nvPr/>
        </p:nvSpPr>
        <p:spPr bwMode="auto">
          <a:xfrm>
            <a:off x="912813" y="314325"/>
            <a:ext cx="8070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b="1">
                <a:solidFill>
                  <a:srgbClr val="FB191C"/>
                </a:solidFill>
              </a:rPr>
              <a:t>40% of the Human genome are dispersed repetitive elements</a:t>
            </a:r>
          </a:p>
        </p:txBody>
      </p:sp>
      <p:sp>
        <p:nvSpPr>
          <p:cNvPr id="46082" name="Line 3"/>
          <p:cNvSpPr>
            <a:spLocks noChangeShapeType="1"/>
          </p:cNvSpPr>
          <p:nvPr/>
        </p:nvSpPr>
        <p:spPr bwMode="auto">
          <a:xfrm>
            <a:off x="182563" y="2146300"/>
            <a:ext cx="853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3" name="Line 4"/>
          <p:cNvSpPr>
            <a:spLocks noChangeShapeType="1"/>
          </p:cNvSpPr>
          <p:nvPr/>
        </p:nvSpPr>
        <p:spPr bwMode="auto">
          <a:xfrm>
            <a:off x="355600" y="1779588"/>
            <a:ext cx="606425" cy="0"/>
          </a:xfrm>
          <a:prstGeom prst="line">
            <a:avLst/>
          </a:prstGeom>
          <a:noFill/>
          <a:ln w="57150">
            <a:solidFill>
              <a:srgbClr val="1822C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84" name="Line 6"/>
          <p:cNvSpPr>
            <a:spLocks noChangeShapeType="1"/>
          </p:cNvSpPr>
          <p:nvPr/>
        </p:nvSpPr>
        <p:spPr bwMode="auto">
          <a:xfrm>
            <a:off x="8032750" y="1835150"/>
            <a:ext cx="403225" cy="0"/>
          </a:xfrm>
          <a:prstGeom prst="line">
            <a:avLst/>
          </a:prstGeom>
          <a:noFill/>
          <a:ln w="57150">
            <a:solidFill>
              <a:srgbClr val="1822C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85" name="Line 7"/>
          <p:cNvSpPr>
            <a:spLocks noChangeShapeType="1"/>
          </p:cNvSpPr>
          <p:nvPr/>
        </p:nvSpPr>
        <p:spPr bwMode="auto">
          <a:xfrm flipH="1">
            <a:off x="3449638" y="1843088"/>
            <a:ext cx="442912" cy="0"/>
          </a:xfrm>
          <a:prstGeom prst="line">
            <a:avLst/>
          </a:prstGeom>
          <a:noFill/>
          <a:ln w="57150">
            <a:solidFill>
              <a:srgbClr val="1822C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86" name="Line 8"/>
          <p:cNvSpPr>
            <a:spLocks noChangeShapeType="1"/>
          </p:cNvSpPr>
          <p:nvPr/>
        </p:nvSpPr>
        <p:spPr bwMode="auto">
          <a:xfrm>
            <a:off x="1135063" y="2020888"/>
            <a:ext cx="222250"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087" name="Line 9"/>
          <p:cNvSpPr>
            <a:spLocks noChangeShapeType="1"/>
          </p:cNvSpPr>
          <p:nvPr/>
        </p:nvSpPr>
        <p:spPr bwMode="auto">
          <a:xfrm flipH="1">
            <a:off x="1538288" y="2057400"/>
            <a:ext cx="230187"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088" name="Line 10"/>
          <p:cNvSpPr>
            <a:spLocks noChangeShapeType="1"/>
          </p:cNvSpPr>
          <p:nvPr/>
        </p:nvSpPr>
        <p:spPr bwMode="auto">
          <a:xfrm>
            <a:off x="5797550" y="2017713"/>
            <a:ext cx="222250"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089" name="Line 11"/>
          <p:cNvSpPr>
            <a:spLocks noChangeShapeType="1"/>
          </p:cNvSpPr>
          <p:nvPr/>
        </p:nvSpPr>
        <p:spPr bwMode="auto">
          <a:xfrm>
            <a:off x="2909888" y="1997075"/>
            <a:ext cx="222250"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090" name="Line 12"/>
          <p:cNvSpPr>
            <a:spLocks noChangeShapeType="1"/>
          </p:cNvSpPr>
          <p:nvPr/>
        </p:nvSpPr>
        <p:spPr bwMode="auto">
          <a:xfrm flipH="1">
            <a:off x="6719888" y="1995488"/>
            <a:ext cx="230187"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091" name="Line 13"/>
          <p:cNvSpPr>
            <a:spLocks noChangeShapeType="1"/>
          </p:cNvSpPr>
          <p:nvPr/>
        </p:nvSpPr>
        <p:spPr bwMode="auto">
          <a:xfrm>
            <a:off x="3725863" y="1984375"/>
            <a:ext cx="222250"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092" name="Line 16"/>
          <p:cNvSpPr>
            <a:spLocks noChangeShapeType="1"/>
          </p:cNvSpPr>
          <p:nvPr/>
        </p:nvSpPr>
        <p:spPr bwMode="auto">
          <a:xfrm>
            <a:off x="1625600" y="1855788"/>
            <a:ext cx="222250" cy="0"/>
          </a:xfrm>
          <a:prstGeom prst="line">
            <a:avLst/>
          </a:prstGeom>
          <a:noFill/>
          <a:ln w="28575">
            <a:solidFill>
              <a:srgbClr val="0080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3" name="Line 17"/>
          <p:cNvSpPr>
            <a:spLocks noChangeShapeType="1"/>
          </p:cNvSpPr>
          <p:nvPr/>
        </p:nvSpPr>
        <p:spPr bwMode="auto">
          <a:xfrm>
            <a:off x="6945313" y="1855788"/>
            <a:ext cx="222250" cy="0"/>
          </a:xfrm>
          <a:prstGeom prst="line">
            <a:avLst/>
          </a:prstGeom>
          <a:noFill/>
          <a:ln w="28575">
            <a:solidFill>
              <a:srgbClr val="0080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4" name="Line 19"/>
          <p:cNvSpPr>
            <a:spLocks noChangeShapeType="1"/>
          </p:cNvSpPr>
          <p:nvPr/>
        </p:nvSpPr>
        <p:spPr bwMode="auto">
          <a:xfrm flipH="1">
            <a:off x="4572000" y="1997075"/>
            <a:ext cx="166688" cy="0"/>
          </a:xfrm>
          <a:prstGeom prst="line">
            <a:avLst/>
          </a:prstGeom>
          <a:noFill/>
          <a:ln w="28575">
            <a:solidFill>
              <a:srgbClr val="0080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5" name="Rectangle 20"/>
          <p:cNvSpPr>
            <a:spLocks noChangeArrowheads="1"/>
          </p:cNvSpPr>
          <p:nvPr/>
        </p:nvSpPr>
        <p:spPr bwMode="auto">
          <a:xfrm>
            <a:off x="2366963" y="1770063"/>
            <a:ext cx="85725" cy="8096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6" name="Rectangle 21"/>
          <p:cNvSpPr>
            <a:spLocks noChangeArrowheads="1"/>
          </p:cNvSpPr>
          <p:nvPr/>
        </p:nvSpPr>
        <p:spPr bwMode="auto">
          <a:xfrm>
            <a:off x="4848225" y="1738313"/>
            <a:ext cx="85725" cy="8096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7" name="Rectangle 22"/>
          <p:cNvSpPr>
            <a:spLocks noChangeArrowheads="1"/>
          </p:cNvSpPr>
          <p:nvPr/>
        </p:nvSpPr>
        <p:spPr bwMode="auto">
          <a:xfrm>
            <a:off x="6048375" y="1766888"/>
            <a:ext cx="42863" cy="80962"/>
          </a:xfrm>
          <a:prstGeom prst="rect">
            <a:avLst/>
          </a:prstGeom>
          <a:solidFill>
            <a:srgbClr val="5B3D23"/>
          </a:solidFill>
          <a:ln w="9525">
            <a:solidFill>
              <a:schemeClr val="tx1"/>
            </a:solidFill>
            <a:miter lim="800000"/>
            <a:headEnd/>
            <a:tailEnd/>
          </a:ln>
        </p:spPr>
        <p:txBody>
          <a:bodyPr wrap="none" anchor="ctr"/>
          <a:lstStyle/>
          <a:p>
            <a:endParaRPr lang="en-US"/>
          </a:p>
        </p:txBody>
      </p:sp>
      <p:sp>
        <p:nvSpPr>
          <p:cNvPr id="46098" name="Rectangle 23"/>
          <p:cNvSpPr>
            <a:spLocks noChangeArrowheads="1"/>
          </p:cNvSpPr>
          <p:nvPr/>
        </p:nvSpPr>
        <p:spPr bwMode="auto">
          <a:xfrm>
            <a:off x="6364288" y="1765300"/>
            <a:ext cx="42862" cy="80963"/>
          </a:xfrm>
          <a:prstGeom prst="rect">
            <a:avLst/>
          </a:prstGeom>
          <a:solidFill>
            <a:srgbClr val="5B3D23"/>
          </a:solidFill>
          <a:ln w="9525">
            <a:solidFill>
              <a:schemeClr val="tx1"/>
            </a:solidFill>
            <a:miter lim="800000"/>
            <a:headEnd/>
            <a:tailEnd/>
          </a:ln>
        </p:spPr>
        <p:txBody>
          <a:bodyPr wrap="none" anchor="ctr"/>
          <a:lstStyle/>
          <a:p>
            <a:endParaRPr lang="en-US"/>
          </a:p>
        </p:txBody>
      </p:sp>
      <p:sp>
        <p:nvSpPr>
          <p:cNvPr id="46099" name="Line 26"/>
          <p:cNvSpPr>
            <a:spLocks noChangeShapeType="1"/>
          </p:cNvSpPr>
          <p:nvPr/>
        </p:nvSpPr>
        <p:spPr bwMode="auto">
          <a:xfrm>
            <a:off x="488950" y="3106738"/>
            <a:ext cx="606425" cy="0"/>
          </a:xfrm>
          <a:prstGeom prst="line">
            <a:avLst/>
          </a:prstGeom>
          <a:noFill/>
          <a:ln w="57150">
            <a:solidFill>
              <a:srgbClr val="1822C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100" name="Line 27"/>
          <p:cNvSpPr>
            <a:spLocks noChangeShapeType="1"/>
          </p:cNvSpPr>
          <p:nvPr/>
        </p:nvSpPr>
        <p:spPr bwMode="auto">
          <a:xfrm>
            <a:off x="488950" y="3914775"/>
            <a:ext cx="222250" cy="0"/>
          </a:xfrm>
          <a:prstGeom prst="line">
            <a:avLst/>
          </a:prstGeom>
          <a:noFill/>
          <a:ln w="28575">
            <a:solidFill>
              <a:srgbClr val="ED181E"/>
            </a:solidFill>
            <a:round/>
            <a:headEnd/>
            <a:tailEnd type="arrow" w="sm" len="med"/>
          </a:ln>
          <a:extLst>
            <a:ext uri="{909E8E84-426E-40dd-AFC4-6F175D3DCCD1}">
              <a14:hiddenFill xmlns:a14="http://schemas.microsoft.com/office/drawing/2010/main">
                <a:noFill/>
              </a14:hiddenFill>
            </a:ext>
          </a:extLst>
        </p:spPr>
        <p:txBody>
          <a:bodyPr wrap="none" anchor="ctr"/>
          <a:lstStyle/>
          <a:p>
            <a:endParaRPr lang="en-US"/>
          </a:p>
        </p:txBody>
      </p:sp>
      <p:sp>
        <p:nvSpPr>
          <p:cNvPr id="46101" name="Line 28"/>
          <p:cNvSpPr>
            <a:spLocks noChangeShapeType="1"/>
          </p:cNvSpPr>
          <p:nvPr/>
        </p:nvSpPr>
        <p:spPr bwMode="auto">
          <a:xfrm>
            <a:off x="488950" y="4529138"/>
            <a:ext cx="222250" cy="0"/>
          </a:xfrm>
          <a:prstGeom prst="line">
            <a:avLst/>
          </a:prstGeom>
          <a:noFill/>
          <a:ln w="28575">
            <a:solidFill>
              <a:srgbClr val="008000"/>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102" name="Rectangle 29"/>
          <p:cNvSpPr>
            <a:spLocks noChangeArrowheads="1"/>
          </p:cNvSpPr>
          <p:nvPr/>
        </p:nvSpPr>
        <p:spPr bwMode="auto">
          <a:xfrm>
            <a:off x="488950" y="5154613"/>
            <a:ext cx="85725" cy="8096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03" name="Rectangle 30"/>
          <p:cNvSpPr>
            <a:spLocks noChangeArrowheads="1"/>
          </p:cNvSpPr>
          <p:nvPr/>
        </p:nvSpPr>
        <p:spPr bwMode="auto">
          <a:xfrm>
            <a:off x="488950" y="5700713"/>
            <a:ext cx="42863" cy="80962"/>
          </a:xfrm>
          <a:prstGeom prst="rect">
            <a:avLst/>
          </a:prstGeom>
          <a:solidFill>
            <a:srgbClr val="5B3D23"/>
          </a:solidFill>
          <a:ln w="9525">
            <a:solidFill>
              <a:schemeClr val="tx1"/>
            </a:solidFill>
            <a:miter lim="800000"/>
            <a:headEnd/>
            <a:tailEnd/>
          </a:ln>
        </p:spPr>
        <p:txBody>
          <a:bodyPr wrap="none" anchor="ctr"/>
          <a:lstStyle/>
          <a:p>
            <a:endParaRPr lang="en-US"/>
          </a:p>
        </p:txBody>
      </p:sp>
      <p:sp>
        <p:nvSpPr>
          <p:cNvPr id="46104" name="Text Box 31"/>
          <p:cNvSpPr txBox="1">
            <a:spLocks noChangeArrowheads="1"/>
          </p:cNvSpPr>
          <p:nvPr/>
        </p:nvSpPr>
        <p:spPr bwMode="auto">
          <a:xfrm>
            <a:off x="1282700" y="2835275"/>
            <a:ext cx="3228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L1 repeats  6,000 nt long</a:t>
            </a:r>
          </a:p>
        </p:txBody>
      </p:sp>
      <p:sp>
        <p:nvSpPr>
          <p:cNvPr id="46105" name="Text Box 32"/>
          <p:cNvSpPr txBox="1">
            <a:spLocks noChangeArrowheads="1"/>
          </p:cNvSpPr>
          <p:nvPr/>
        </p:nvSpPr>
        <p:spPr bwMode="auto">
          <a:xfrm>
            <a:off x="1282700" y="3690938"/>
            <a:ext cx="3119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Alu  repeats 300 nt long</a:t>
            </a:r>
          </a:p>
        </p:txBody>
      </p:sp>
      <p:sp>
        <p:nvSpPr>
          <p:cNvPr id="46106" name="Text Box 33"/>
          <p:cNvSpPr txBox="1">
            <a:spLocks noChangeArrowheads="1"/>
          </p:cNvSpPr>
          <p:nvPr/>
        </p:nvSpPr>
        <p:spPr bwMode="auto">
          <a:xfrm>
            <a:off x="1282700" y="4327525"/>
            <a:ext cx="1579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Mir repeats</a:t>
            </a:r>
          </a:p>
        </p:txBody>
      </p:sp>
      <p:sp>
        <p:nvSpPr>
          <p:cNvPr id="46107" name="Text Box 35"/>
          <p:cNvSpPr txBox="1">
            <a:spLocks noChangeArrowheads="1"/>
          </p:cNvSpPr>
          <p:nvPr/>
        </p:nvSpPr>
        <p:spPr bwMode="auto">
          <a:xfrm>
            <a:off x="1282700" y="5010150"/>
            <a:ext cx="1839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Minisatellites</a:t>
            </a:r>
          </a:p>
        </p:txBody>
      </p:sp>
      <p:sp>
        <p:nvSpPr>
          <p:cNvPr id="46108" name="Text Box 36"/>
          <p:cNvSpPr txBox="1">
            <a:spLocks noChangeArrowheads="1"/>
          </p:cNvSpPr>
          <p:nvPr/>
        </p:nvSpPr>
        <p:spPr bwMode="auto">
          <a:xfrm>
            <a:off x="1282700" y="5538788"/>
            <a:ext cx="1992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Microsatellites</a:t>
            </a:r>
          </a:p>
        </p:txBody>
      </p:sp>
    </p:spTree>
    <p:extLst>
      <p:ext uri="{BB962C8B-B14F-4D97-AF65-F5344CB8AC3E}">
        <p14:creationId xmlns:p14="http://schemas.microsoft.com/office/powerpoint/2010/main" val="28786011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2"/>
          <p:cNvSpPr txBox="1">
            <a:spLocks noChangeArrowheads="1"/>
          </p:cNvSpPr>
          <p:nvPr/>
        </p:nvSpPr>
        <p:spPr bwMode="auto">
          <a:xfrm>
            <a:off x="976313" y="631825"/>
            <a:ext cx="6942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DNA fingerprint  = restriction analysis of minisatellites</a:t>
            </a:r>
          </a:p>
        </p:txBody>
      </p:sp>
      <p:sp>
        <p:nvSpPr>
          <p:cNvPr id="47106" name="Line 3"/>
          <p:cNvSpPr>
            <a:spLocks noChangeShapeType="1"/>
          </p:cNvSpPr>
          <p:nvPr/>
        </p:nvSpPr>
        <p:spPr bwMode="auto">
          <a:xfrm>
            <a:off x="1576388" y="2211388"/>
            <a:ext cx="423862"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07" name="Line 4"/>
          <p:cNvSpPr>
            <a:spLocks noChangeShapeType="1"/>
          </p:cNvSpPr>
          <p:nvPr/>
        </p:nvSpPr>
        <p:spPr bwMode="auto">
          <a:xfrm>
            <a:off x="2009775" y="2209800"/>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08" name="Line 5"/>
          <p:cNvSpPr>
            <a:spLocks noChangeShapeType="1"/>
          </p:cNvSpPr>
          <p:nvPr/>
        </p:nvSpPr>
        <p:spPr bwMode="auto">
          <a:xfrm>
            <a:off x="2452688" y="2208213"/>
            <a:ext cx="423862"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09" name="Line 6"/>
          <p:cNvSpPr>
            <a:spLocks noChangeShapeType="1"/>
          </p:cNvSpPr>
          <p:nvPr/>
        </p:nvSpPr>
        <p:spPr bwMode="auto">
          <a:xfrm>
            <a:off x="2895600" y="2216150"/>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0" name="Line 7"/>
          <p:cNvSpPr>
            <a:spLocks noChangeShapeType="1"/>
          </p:cNvSpPr>
          <p:nvPr/>
        </p:nvSpPr>
        <p:spPr bwMode="auto">
          <a:xfrm>
            <a:off x="3340100" y="2214563"/>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1" name="Line 8"/>
          <p:cNvSpPr>
            <a:spLocks noChangeShapeType="1"/>
          </p:cNvSpPr>
          <p:nvPr/>
        </p:nvSpPr>
        <p:spPr bwMode="auto">
          <a:xfrm>
            <a:off x="1516063" y="3124200"/>
            <a:ext cx="423862"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2" name="Line 9"/>
          <p:cNvSpPr>
            <a:spLocks noChangeShapeType="1"/>
          </p:cNvSpPr>
          <p:nvPr/>
        </p:nvSpPr>
        <p:spPr bwMode="auto">
          <a:xfrm>
            <a:off x="1949450" y="3122613"/>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3" name="Line 10"/>
          <p:cNvSpPr>
            <a:spLocks noChangeShapeType="1"/>
          </p:cNvSpPr>
          <p:nvPr/>
        </p:nvSpPr>
        <p:spPr bwMode="auto">
          <a:xfrm>
            <a:off x="2363788" y="3121025"/>
            <a:ext cx="452437"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4" name="Line 11"/>
          <p:cNvSpPr>
            <a:spLocks noChangeShapeType="1"/>
          </p:cNvSpPr>
          <p:nvPr/>
        </p:nvSpPr>
        <p:spPr bwMode="auto">
          <a:xfrm>
            <a:off x="2835275" y="3128963"/>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5" name="Line 12"/>
          <p:cNvSpPr>
            <a:spLocks noChangeShapeType="1"/>
          </p:cNvSpPr>
          <p:nvPr/>
        </p:nvSpPr>
        <p:spPr bwMode="auto">
          <a:xfrm>
            <a:off x="3279775" y="3127375"/>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6" name="Line 13"/>
          <p:cNvSpPr>
            <a:spLocks noChangeShapeType="1"/>
          </p:cNvSpPr>
          <p:nvPr/>
        </p:nvSpPr>
        <p:spPr bwMode="auto">
          <a:xfrm>
            <a:off x="3700463" y="3135313"/>
            <a:ext cx="423862"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7" name="Line 14"/>
          <p:cNvSpPr>
            <a:spLocks noChangeShapeType="1"/>
          </p:cNvSpPr>
          <p:nvPr/>
        </p:nvSpPr>
        <p:spPr bwMode="auto">
          <a:xfrm>
            <a:off x="4124325" y="3152775"/>
            <a:ext cx="423863"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8" name="Line 15"/>
          <p:cNvSpPr>
            <a:spLocks noChangeShapeType="1"/>
          </p:cNvSpPr>
          <p:nvPr/>
        </p:nvSpPr>
        <p:spPr bwMode="auto">
          <a:xfrm>
            <a:off x="4564063" y="3160713"/>
            <a:ext cx="423862" cy="0"/>
          </a:xfrm>
          <a:prstGeom prst="line">
            <a:avLst/>
          </a:prstGeom>
          <a:noFill/>
          <a:ln w="57150">
            <a:solidFill>
              <a:srgbClr val="DC54AD"/>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9" name="Line 16"/>
          <p:cNvSpPr>
            <a:spLocks noChangeShapeType="1"/>
          </p:cNvSpPr>
          <p:nvPr/>
        </p:nvSpPr>
        <p:spPr bwMode="auto">
          <a:xfrm>
            <a:off x="625475" y="2203450"/>
            <a:ext cx="904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20" name="Line 17"/>
          <p:cNvSpPr>
            <a:spLocks noChangeShapeType="1"/>
          </p:cNvSpPr>
          <p:nvPr/>
        </p:nvSpPr>
        <p:spPr bwMode="auto">
          <a:xfrm>
            <a:off x="3789363" y="2220913"/>
            <a:ext cx="904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21" name="Line 18"/>
          <p:cNvSpPr>
            <a:spLocks noChangeShapeType="1"/>
          </p:cNvSpPr>
          <p:nvPr/>
        </p:nvSpPr>
        <p:spPr bwMode="auto">
          <a:xfrm>
            <a:off x="5008563" y="3162300"/>
            <a:ext cx="904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22" name="Line 19"/>
          <p:cNvSpPr>
            <a:spLocks noChangeShapeType="1"/>
          </p:cNvSpPr>
          <p:nvPr/>
        </p:nvSpPr>
        <p:spPr bwMode="auto">
          <a:xfrm>
            <a:off x="620713" y="3113088"/>
            <a:ext cx="904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23" name="AutoShape 21"/>
          <p:cNvSpPr>
            <a:spLocks noChangeArrowheads="1"/>
          </p:cNvSpPr>
          <p:nvPr/>
        </p:nvSpPr>
        <p:spPr bwMode="auto">
          <a:xfrm>
            <a:off x="750888" y="1963738"/>
            <a:ext cx="241300" cy="220662"/>
          </a:xfrm>
          <a:prstGeom prst="lightningBolt">
            <a:avLst/>
          </a:prstGeom>
          <a:solidFill>
            <a:schemeClr val="accent1"/>
          </a:solidFill>
          <a:ln w="9525">
            <a:solidFill>
              <a:schemeClr val="tx1"/>
            </a:solidFill>
            <a:miter lim="800000"/>
            <a:headEnd/>
            <a:tailEnd/>
          </a:ln>
        </p:spPr>
        <p:txBody>
          <a:bodyPr wrap="none" anchor="ctr"/>
          <a:lstStyle/>
          <a:p>
            <a:endParaRPr lang="en-US"/>
          </a:p>
        </p:txBody>
      </p:sp>
      <p:sp>
        <p:nvSpPr>
          <p:cNvPr id="47124" name="AutoShape 22"/>
          <p:cNvSpPr>
            <a:spLocks noChangeArrowheads="1"/>
          </p:cNvSpPr>
          <p:nvPr/>
        </p:nvSpPr>
        <p:spPr bwMode="auto">
          <a:xfrm>
            <a:off x="5194300" y="2886075"/>
            <a:ext cx="241300" cy="220663"/>
          </a:xfrm>
          <a:prstGeom prst="lightningBolt">
            <a:avLst/>
          </a:prstGeom>
          <a:solidFill>
            <a:schemeClr val="accent1"/>
          </a:solidFill>
          <a:ln w="9525">
            <a:solidFill>
              <a:schemeClr val="tx1"/>
            </a:solidFill>
            <a:miter lim="800000"/>
            <a:headEnd/>
            <a:tailEnd/>
          </a:ln>
        </p:spPr>
        <p:txBody>
          <a:bodyPr wrap="none" anchor="ctr"/>
          <a:lstStyle/>
          <a:p>
            <a:endParaRPr lang="en-US"/>
          </a:p>
        </p:txBody>
      </p:sp>
      <p:sp>
        <p:nvSpPr>
          <p:cNvPr id="47125" name="AutoShape 23"/>
          <p:cNvSpPr>
            <a:spLocks noChangeArrowheads="1"/>
          </p:cNvSpPr>
          <p:nvPr/>
        </p:nvSpPr>
        <p:spPr bwMode="auto">
          <a:xfrm>
            <a:off x="785813" y="2863850"/>
            <a:ext cx="241300" cy="220663"/>
          </a:xfrm>
          <a:prstGeom prst="lightningBolt">
            <a:avLst/>
          </a:prstGeom>
          <a:solidFill>
            <a:schemeClr val="accent1"/>
          </a:solidFill>
          <a:ln w="9525">
            <a:solidFill>
              <a:schemeClr val="tx1"/>
            </a:solidFill>
            <a:miter lim="800000"/>
            <a:headEnd/>
            <a:tailEnd/>
          </a:ln>
        </p:spPr>
        <p:txBody>
          <a:bodyPr wrap="none" anchor="ctr"/>
          <a:lstStyle/>
          <a:p>
            <a:endParaRPr lang="en-US"/>
          </a:p>
        </p:txBody>
      </p:sp>
      <p:sp>
        <p:nvSpPr>
          <p:cNvPr id="47126" name="AutoShape 24"/>
          <p:cNvSpPr>
            <a:spLocks noChangeArrowheads="1"/>
          </p:cNvSpPr>
          <p:nvPr/>
        </p:nvSpPr>
        <p:spPr bwMode="auto">
          <a:xfrm>
            <a:off x="4065588" y="1958975"/>
            <a:ext cx="241300" cy="220663"/>
          </a:xfrm>
          <a:prstGeom prst="lightningBolt">
            <a:avLst/>
          </a:prstGeom>
          <a:solidFill>
            <a:schemeClr val="accent1"/>
          </a:solidFill>
          <a:ln w="9525">
            <a:solidFill>
              <a:schemeClr val="tx1"/>
            </a:solidFill>
            <a:miter lim="800000"/>
            <a:headEnd/>
            <a:tailEnd/>
          </a:ln>
        </p:spPr>
        <p:txBody>
          <a:bodyPr wrap="none" anchor="ctr"/>
          <a:lstStyle/>
          <a:p>
            <a:endParaRPr lang="en-US"/>
          </a:p>
        </p:txBody>
      </p:sp>
      <p:sp>
        <p:nvSpPr>
          <p:cNvPr id="47127" name="Text Box 25"/>
          <p:cNvSpPr txBox="1">
            <a:spLocks noChangeArrowheads="1"/>
          </p:cNvSpPr>
          <p:nvPr/>
        </p:nvSpPr>
        <p:spPr bwMode="auto">
          <a:xfrm>
            <a:off x="5526088" y="1882775"/>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maternal allele</a:t>
            </a:r>
          </a:p>
        </p:txBody>
      </p:sp>
      <p:sp>
        <p:nvSpPr>
          <p:cNvPr id="47128" name="Text Box 26"/>
          <p:cNvSpPr txBox="1">
            <a:spLocks noChangeArrowheads="1"/>
          </p:cNvSpPr>
          <p:nvPr/>
        </p:nvSpPr>
        <p:spPr bwMode="auto">
          <a:xfrm>
            <a:off x="6508750" y="2901950"/>
            <a:ext cx="1897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paternal allele</a:t>
            </a:r>
          </a:p>
        </p:txBody>
      </p:sp>
      <p:sp>
        <p:nvSpPr>
          <p:cNvPr id="47129" name="Rectangle 27"/>
          <p:cNvSpPr>
            <a:spLocks noChangeArrowheads="1"/>
          </p:cNvSpPr>
          <p:nvPr/>
        </p:nvSpPr>
        <p:spPr bwMode="auto">
          <a:xfrm>
            <a:off x="701675" y="4319588"/>
            <a:ext cx="2030413" cy="23383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7130" name="Line 28"/>
          <p:cNvSpPr>
            <a:spLocks noChangeShapeType="1"/>
          </p:cNvSpPr>
          <p:nvPr/>
        </p:nvSpPr>
        <p:spPr bwMode="auto">
          <a:xfrm>
            <a:off x="971550" y="5629275"/>
            <a:ext cx="269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31" name="Line 29"/>
          <p:cNvSpPr>
            <a:spLocks noChangeShapeType="1"/>
          </p:cNvSpPr>
          <p:nvPr/>
        </p:nvSpPr>
        <p:spPr bwMode="auto">
          <a:xfrm>
            <a:off x="1500188" y="5338763"/>
            <a:ext cx="269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32" name="Line 30"/>
          <p:cNvSpPr>
            <a:spLocks noChangeShapeType="1"/>
          </p:cNvSpPr>
          <p:nvPr/>
        </p:nvSpPr>
        <p:spPr bwMode="auto">
          <a:xfrm>
            <a:off x="2055813" y="5645150"/>
            <a:ext cx="269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33" name="Line 31"/>
          <p:cNvSpPr>
            <a:spLocks noChangeShapeType="1"/>
          </p:cNvSpPr>
          <p:nvPr/>
        </p:nvSpPr>
        <p:spPr bwMode="auto">
          <a:xfrm>
            <a:off x="2063750" y="5326063"/>
            <a:ext cx="2698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34" name="Text Box 32"/>
          <p:cNvSpPr txBox="1">
            <a:spLocks noChangeArrowheads="1"/>
          </p:cNvSpPr>
          <p:nvPr/>
        </p:nvSpPr>
        <p:spPr bwMode="auto">
          <a:xfrm>
            <a:off x="3043238" y="4549775"/>
            <a:ext cx="2543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Gel electrophoresis</a:t>
            </a:r>
          </a:p>
        </p:txBody>
      </p:sp>
      <p:sp>
        <p:nvSpPr>
          <p:cNvPr id="47135" name="Text Box 33"/>
          <p:cNvSpPr txBox="1">
            <a:spLocks noChangeArrowheads="1"/>
          </p:cNvSpPr>
          <p:nvPr/>
        </p:nvSpPr>
        <p:spPr bwMode="auto">
          <a:xfrm>
            <a:off x="842963" y="3822700"/>
            <a:ext cx="338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m</a:t>
            </a:r>
          </a:p>
        </p:txBody>
      </p:sp>
      <p:sp>
        <p:nvSpPr>
          <p:cNvPr id="47136" name="Text Box 34"/>
          <p:cNvSpPr txBox="1">
            <a:spLocks noChangeArrowheads="1"/>
          </p:cNvSpPr>
          <p:nvPr/>
        </p:nvSpPr>
        <p:spPr bwMode="auto">
          <a:xfrm>
            <a:off x="1455738" y="38274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p</a:t>
            </a:r>
          </a:p>
        </p:txBody>
      </p:sp>
      <p:sp>
        <p:nvSpPr>
          <p:cNvPr id="47137" name="Text Box 35"/>
          <p:cNvSpPr txBox="1">
            <a:spLocks noChangeArrowheads="1"/>
          </p:cNvSpPr>
          <p:nvPr/>
        </p:nvSpPr>
        <p:spPr bwMode="auto">
          <a:xfrm>
            <a:off x="2101850" y="38258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t>o</a:t>
            </a:r>
          </a:p>
        </p:txBody>
      </p:sp>
    </p:spTree>
    <p:extLst>
      <p:ext uri="{BB962C8B-B14F-4D97-AF65-F5344CB8AC3E}">
        <p14:creationId xmlns:p14="http://schemas.microsoft.com/office/powerpoint/2010/main" val="17861314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5"/>
          <p:cNvSpPr>
            <a:spLocks noGrp="1" noChangeArrowheads="1"/>
          </p:cNvSpPr>
          <p:nvPr>
            <p:ph type="title"/>
          </p:nvPr>
        </p:nvSpPr>
        <p:spPr>
          <a:xfrm>
            <a:off x="695325" y="406400"/>
            <a:ext cx="7772400" cy="1143000"/>
          </a:xfrm>
        </p:spPr>
        <p:txBody>
          <a:bodyPr/>
          <a:lstStyle/>
          <a:p>
            <a:pPr eaLnBrk="1" hangingPunct="1"/>
            <a:r>
              <a:rPr lang="en-US" sz="4000">
                <a:solidFill>
                  <a:srgbClr val="ED181E"/>
                </a:solidFill>
                <a:latin typeface="Times" charset="0"/>
                <a:ea typeface="ＭＳ Ｐゴシック" charset="0"/>
                <a:cs typeface="ＭＳ Ｐゴシック" charset="0"/>
              </a:rPr>
              <a:t>Retrotransposons and retroviruses</a:t>
            </a:r>
          </a:p>
        </p:txBody>
      </p:sp>
      <p:pic>
        <p:nvPicPr>
          <p:cNvPr id="48130" name="Picture 4" descr="retroposo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1760538"/>
            <a:ext cx="8669338" cy="4570412"/>
          </a:xfrm>
          <a:noFill/>
        </p:spPr>
      </p:pic>
    </p:spTree>
    <p:extLst>
      <p:ext uri="{BB962C8B-B14F-4D97-AF65-F5344CB8AC3E}">
        <p14:creationId xmlns:p14="http://schemas.microsoft.com/office/powerpoint/2010/main" val="6909008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343</TotalTime>
  <Words>422</Words>
  <Application>Microsoft Macintosh PowerPoint</Application>
  <PresentationFormat>On-screen Show (4:3)</PresentationFormat>
  <Paragraphs>63</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Chart</vt:lpstr>
      <vt:lpstr>ABPG 2017 Lecture/lab #7</vt:lpstr>
      <vt:lpstr>Downloading Genomic sequences</vt:lpstr>
      <vt:lpstr>Human genome composition structure, organization, non-randomness</vt:lpstr>
      <vt:lpstr>PowerPoint Presentation</vt:lpstr>
      <vt:lpstr>Composition of the human genome Jasinska A., Krzyzosiak W.J. FEBS Lett. 2004, 567:136-141</vt:lpstr>
      <vt:lpstr>PowerPoint Presentation</vt:lpstr>
      <vt:lpstr>PowerPoint Presentation</vt:lpstr>
      <vt:lpstr>PowerPoint Presentation</vt:lpstr>
      <vt:lpstr>Retrotransposons and retroviruses</vt:lpstr>
      <vt:lpstr>Alu-repeats evolved from 7SL RNA which is important component of Signal Recognition Particle (SRP)</vt:lpstr>
      <vt:lpstr>“Mobile elements: Drivers of genome evolution” H. Kazazian Science, 2004, 303:1626-1632</vt:lpstr>
      <vt:lpstr>Homework Part 1</vt:lpstr>
      <vt:lpstr>Genomic sequence formats</vt:lpstr>
      <vt:lpstr>Integrative Genomics Viewer (IGV)</vt:lpstr>
      <vt:lpstr>FastQ and SAM files</vt:lpstr>
      <vt:lpstr>TopHat alignment</vt:lpstr>
      <vt:lpstr>Homework part 2</vt:lpstr>
    </vt:vector>
  </TitlesOfParts>
  <Company>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ABPG 2016 Lecture/lab #4  January 22nd </dc:title>
  <dc:creator>UT Admin</dc:creator>
  <cp:lastModifiedBy>Alexei Fedorov</cp:lastModifiedBy>
  <cp:revision>16</cp:revision>
  <dcterms:created xsi:type="dcterms:W3CDTF">2016-01-21T23:38:34Z</dcterms:created>
  <dcterms:modified xsi:type="dcterms:W3CDTF">2017-01-31T20:05:53Z</dcterms:modified>
</cp:coreProperties>
</file>