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336" r:id="rId2"/>
    <p:sldId id="320" r:id="rId3"/>
    <p:sldId id="321" r:id="rId4"/>
    <p:sldId id="326" r:id="rId5"/>
    <p:sldId id="329" r:id="rId6"/>
    <p:sldId id="330" r:id="rId7"/>
    <p:sldId id="333" r:id="rId8"/>
    <p:sldId id="331" r:id="rId9"/>
    <p:sldId id="258" r:id="rId10"/>
    <p:sldId id="322" r:id="rId11"/>
    <p:sldId id="328" r:id="rId12"/>
    <p:sldId id="334" r:id="rId13"/>
    <p:sldId id="335" r:id="rId14"/>
    <p:sldId id="323" r:id="rId15"/>
    <p:sldId id="324" r:id="rId16"/>
    <p:sldId id="325" r:id="rId17"/>
    <p:sldId id="327" r:id="rId18"/>
    <p:sldId id="256" r:id="rId19"/>
    <p:sldId id="257" r:id="rId20"/>
    <p:sldId id="259" r:id="rId21"/>
    <p:sldId id="260" r:id="rId22"/>
    <p:sldId id="262" r:id="rId23"/>
    <p:sldId id="268" r:id="rId24"/>
    <p:sldId id="270" r:id="rId25"/>
    <p:sldId id="273" r:id="rId26"/>
    <p:sldId id="275" r:id="rId27"/>
    <p:sldId id="276" r:id="rId28"/>
    <p:sldId id="278" r:id="rId29"/>
    <p:sldId id="279" r:id="rId30"/>
    <p:sldId id="265" r:id="rId31"/>
    <p:sldId id="266" r:id="rId32"/>
    <p:sldId id="280" r:id="rId33"/>
    <p:sldId id="282" r:id="rId34"/>
    <p:sldId id="281"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1CB3"/>
    <a:srgbClr val="64E7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89" d="100"/>
          <a:sy n="189" d="100"/>
        </p:scale>
        <p:origin x="-2936" y="-112"/>
      </p:cViewPr>
      <p:guideLst>
        <p:guide orient="horz" pos="2182"/>
        <p:guide pos="2880"/>
      </p:guideLst>
    </p:cSldViewPr>
  </p:slideViewPr>
  <p:notesTextViewPr>
    <p:cViewPr>
      <p:scale>
        <a:sx n="100" d="100"/>
        <a:sy n="100" d="100"/>
      </p:scale>
      <p:origin x="0" y="0"/>
    </p:cViewPr>
  </p:notesTextViewPr>
  <p:sorterViewPr>
    <p:cViewPr>
      <p:scale>
        <a:sx n="171" d="100"/>
        <a:sy n="171"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17B094-714C-1C48-BCF1-3AAE039FD9CD}" type="datetimeFigureOut">
              <a:rPr lang="en-US" smtClean="0"/>
              <a:pPr/>
              <a:t>1/31/17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1517C9-C37A-6141-87C8-017D98FEE548}" type="slidenum">
              <a:rPr lang="en-US" smtClean="0"/>
              <a:pPr/>
              <a:t>‹#›</a:t>
            </a:fld>
            <a:endParaRPr lang="en-US"/>
          </a:p>
        </p:txBody>
      </p:sp>
    </p:spTree>
    <p:extLst>
      <p:ext uri="{BB962C8B-B14F-4D97-AF65-F5344CB8AC3E}">
        <p14:creationId xmlns:p14="http://schemas.microsoft.com/office/powerpoint/2010/main" val="162361000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CC1C0AF4-F26F-E941-BAB5-A33494E05DD1}" type="slidenum">
              <a:rPr lang="en-US"/>
              <a:pPr/>
              <a:t>27</a:t>
            </a:fld>
            <a:endParaRPr lang="en-US"/>
          </a:p>
        </p:txBody>
      </p:sp>
      <p:sp>
        <p:nvSpPr>
          <p:cNvPr id="56323" name="Rectangle 2"/>
          <p:cNvSpPr>
            <a:spLocks noGrp="1" noRot="1" noChangeAspect="1" noChangeArrowheads="1" noTextEdit="1"/>
          </p:cNvSpPr>
          <p:nvPr>
            <p:ph type="sldImg"/>
          </p:nvPr>
        </p:nvSpPr>
        <p:spPr>
          <a:xfrm>
            <a:off x="1285875" y="879112"/>
            <a:ext cx="4286250" cy="3161987"/>
          </a:xfrm>
          <a:ln/>
        </p:spPr>
      </p:sp>
      <p:sp>
        <p:nvSpPr>
          <p:cNvPr id="56324" name="Text Box 3"/>
          <p:cNvSpPr>
            <a:spLocks noGrp="1" noChangeArrowheads="1"/>
          </p:cNvSpPr>
          <p:nvPr>
            <p:ph type="body" idx="1"/>
          </p:nvPr>
        </p:nvSpPr>
        <p:spPr>
          <a:xfrm>
            <a:off x="806450" y="4350270"/>
            <a:ext cx="5648325" cy="3430562"/>
          </a:xfrm>
          <a:noFill/>
          <a:ln/>
        </p:spPr>
        <p:txBody>
          <a:bodyPr lIns="0" tIns="0" rIns="0" bIns="0"/>
          <a:lstStyle/>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r>
              <a:rPr lang="en-GB" sz="1600"/>
              <a:t>DNA regions of fairly homogeneous base composition (esp. GC), which can be further grouped into discrete "levels" corresponding to frequency (number in the genome), gene density (and intron size), gene expression, replication timing, and recombination frequency.</a:t>
            </a:r>
          </a:p>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endParaRPr lang="en-GB" sz="1600"/>
          </a:p>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r>
              <a:rPr lang="en-GB" sz="1600"/>
              <a:t>  o  ~1% sd. of GC internally (85% of genome); the rest ~2%</a:t>
            </a:r>
          </a:p>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r>
              <a:rPr lang="en-GB" sz="1600"/>
              <a:t>  o  ~3,200 in humans, grouped into 5 familes (L1/2, H1/2/3)‏</a:t>
            </a:r>
          </a:p>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r>
              <a:rPr lang="en-GB" sz="1600"/>
              <a:t>  o  ~1Mb, on average</a:t>
            </a:r>
          </a:p>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r>
              <a:rPr lang="en-GB" sz="1600"/>
              <a:t>  o  cover a wide range of G+C content (34-59% in humans)‏</a:t>
            </a:r>
          </a:p>
          <a:p>
            <a:pPr defTabSz="457200" eaLnBrk="1" hangingPunct="1">
              <a:lnSpc>
                <a:spcPct val="93000"/>
              </a:lnSpc>
              <a:spcBef>
                <a:spcPct val="0"/>
              </a:spcBef>
              <a:buSzPct val="45000"/>
              <a:buFont typeface="Wingdings" charset="2"/>
              <a:buNone/>
              <a:tabLst>
                <a:tab pos="723900" algn="l"/>
                <a:tab pos="1447800" algn="l"/>
                <a:tab pos="2171700" algn="l"/>
                <a:tab pos="2895600" algn="l"/>
                <a:tab pos="3619500" algn="l"/>
                <a:tab pos="4343400" algn="l"/>
                <a:tab pos="5067300" algn="l"/>
                <a:tab pos="5791200" algn="l"/>
              </a:tabLst>
            </a:pPr>
            <a:endParaRPr lang="en-GB" sz="16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1432F4DB-8109-F944-9BE6-8A27A90CAE44}" type="slidenum">
              <a:rPr lang="en-US"/>
              <a:pPr/>
              <a:t>28</a:t>
            </a:fld>
            <a:endParaRPr lang="en-US"/>
          </a:p>
        </p:txBody>
      </p:sp>
      <p:sp>
        <p:nvSpPr>
          <p:cNvPr id="62467" name="Rectangle 2"/>
          <p:cNvSpPr>
            <a:spLocks noGrp="1" noRot="1" noChangeAspect="1" noChangeArrowheads="1" noTextEdit="1"/>
          </p:cNvSpPr>
          <p:nvPr>
            <p:ph type="sldImg"/>
          </p:nvPr>
        </p:nvSpPr>
        <p:spPr>
          <a:xfrm>
            <a:off x="1285875" y="879112"/>
            <a:ext cx="4286250" cy="3161987"/>
          </a:xfrm>
          <a:ln/>
        </p:spPr>
      </p:sp>
      <p:sp>
        <p:nvSpPr>
          <p:cNvPr id="62468" name="Rectangle 3"/>
          <p:cNvSpPr>
            <a:spLocks noGrp="1" noChangeArrowheads="1"/>
          </p:cNvSpPr>
          <p:nvPr>
            <p:ph type="body" idx="1"/>
          </p:nvPr>
        </p:nvSpPr>
        <p:spPr>
          <a:xfrm>
            <a:off x="1060451" y="4350270"/>
            <a:ext cx="4741863" cy="3430562"/>
          </a:xfrm>
          <a:noFill/>
          <a:ln/>
        </p:spPr>
        <p:txBody>
          <a:bodyPr wrap="none" anchor="ctr"/>
          <a:lstStyle/>
          <a:p>
            <a:pPr defTabSz="457200"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A69F6016-A4F0-B842-852D-3BDE6D07FBA5}" type="slidenum">
              <a:rPr lang="en-US"/>
              <a:pPr/>
              <a:t>29</a:t>
            </a:fld>
            <a:endParaRPr lang="en-US"/>
          </a:p>
        </p:txBody>
      </p:sp>
      <p:sp>
        <p:nvSpPr>
          <p:cNvPr id="64515" name="Rectangle 2"/>
          <p:cNvSpPr>
            <a:spLocks noGrp="1" noRot="1" noChangeAspect="1" noChangeArrowheads="1" noTextEdit="1"/>
          </p:cNvSpPr>
          <p:nvPr>
            <p:ph type="sldImg"/>
          </p:nvPr>
        </p:nvSpPr>
        <p:spPr>
          <a:xfrm>
            <a:off x="1285875" y="879112"/>
            <a:ext cx="4286250" cy="3161987"/>
          </a:xfrm>
          <a:ln/>
        </p:spPr>
      </p:sp>
      <p:sp>
        <p:nvSpPr>
          <p:cNvPr id="64516" name="Rectangle 3"/>
          <p:cNvSpPr>
            <a:spLocks noGrp="1" noChangeArrowheads="1"/>
          </p:cNvSpPr>
          <p:nvPr>
            <p:ph type="body" idx="1"/>
          </p:nvPr>
        </p:nvSpPr>
        <p:spPr>
          <a:xfrm>
            <a:off x="1060451" y="4350270"/>
            <a:ext cx="4741863" cy="3430562"/>
          </a:xfrm>
          <a:noFill/>
          <a:ln/>
        </p:spPr>
        <p:txBody>
          <a:bodyPr wrap="none" anchor="ctr"/>
          <a:lstStyle/>
          <a:p>
            <a:pPr defTabSz="457200"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128BB4-3F0A-CA4F-B150-6D7225974E17}" type="datetimeFigureOut">
              <a:rPr lang="en-US" smtClean="0"/>
              <a:pPr/>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28BB4-3F0A-CA4F-B150-6D7225974E17}" type="datetimeFigureOut">
              <a:rPr lang="en-US" smtClean="0"/>
              <a:pPr/>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28BB4-3F0A-CA4F-B150-6D7225974E17}" type="datetimeFigureOut">
              <a:rPr lang="en-US" smtClean="0"/>
              <a:pPr/>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6054C3D3-CA4A-1D48-904C-94A0F50A1A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128BB4-3F0A-CA4F-B150-6D7225974E17}" type="datetimeFigureOut">
              <a:rPr lang="en-US" smtClean="0"/>
              <a:pPr/>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128BB4-3F0A-CA4F-B150-6D7225974E17}" type="datetimeFigureOut">
              <a:rPr lang="en-US" smtClean="0"/>
              <a:pPr/>
              <a:t>1/31/17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128BB4-3F0A-CA4F-B150-6D7225974E17}" type="datetimeFigureOut">
              <a:rPr lang="en-US" smtClean="0"/>
              <a:pPr/>
              <a:t>1/31/17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128BB4-3F0A-CA4F-B150-6D7225974E17}" type="datetimeFigureOut">
              <a:rPr lang="en-US" smtClean="0"/>
              <a:pPr/>
              <a:t>1/31/17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128BB4-3F0A-CA4F-B150-6D7225974E17}" type="datetimeFigureOut">
              <a:rPr lang="en-US" smtClean="0"/>
              <a:pPr/>
              <a:t>1/31/17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28BB4-3F0A-CA4F-B150-6D7225974E17}" type="datetimeFigureOut">
              <a:rPr lang="en-US" smtClean="0"/>
              <a:pPr/>
              <a:t>1/31/17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28BB4-3F0A-CA4F-B150-6D7225974E17}" type="datetimeFigureOut">
              <a:rPr lang="en-US" smtClean="0"/>
              <a:pPr/>
              <a:t>1/31/17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128BB4-3F0A-CA4F-B150-6D7225974E17}" type="datetimeFigureOut">
              <a:rPr lang="en-US" smtClean="0"/>
              <a:pPr/>
              <a:t>1/31/17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67003-4E06-1F48-A158-9E3D0980DB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28BB4-3F0A-CA4F-B150-6D7225974E17}" type="datetimeFigureOut">
              <a:rPr lang="en-US" smtClean="0"/>
              <a:pPr/>
              <a:t>1/31/17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167003-4E06-1F48-A158-9E3D0980DB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pg.utoledo.edu/~jbechtel/gmri/"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enskew.csb.univie.ac.a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research.haifa.ac.il/~genom/topics_pages/codes/code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pringerlink.com/content/g74u87880k58w00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24"/>
            <a:ext cx="7772400" cy="1470025"/>
          </a:xfrm>
        </p:spPr>
        <p:style>
          <a:lnRef idx="3">
            <a:schemeClr val="lt1"/>
          </a:lnRef>
          <a:fillRef idx="1">
            <a:schemeClr val="accent5"/>
          </a:fillRef>
          <a:effectRef idx="1">
            <a:schemeClr val="accent5"/>
          </a:effectRef>
          <a:fontRef idx="minor">
            <a:schemeClr val="lt1"/>
          </a:fontRef>
        </p:style>
        <p:txBody>
          <a:bodyPr/>
          <a:lstStyle/>
          <a:p>
            <a:r>
              <a:rPr lang="en-US" dirty="0" smtClean="0"/>
              <a:t>ABPG </a:t>
            </a:r>
            <a:r>
              <a:rPr lang="en-US" dirty="0" smtClean="0"/>
              <a:t>2017</a:t>
            </a:r>
            <a:r>
              <a:rPr lang="en-US" dirty="0" smtClean="0"/>
              <a:t/>
            </a:r>
            <a:br>
              <a:rPr lang="en-US" dirty="0" smtClean="0"/>
            </a:br>
            <a:r>
              <a:rPr lang="en-US" dirty="0" smtClean="0"/>
              <a:t>Lecture/lab </a:t>
            </a:r>
            <a:r>
              <a:rPr lang="en-US" dirty="0" smtClean="0"/>
              <a:t>#8  </a:t>
            </a:r>
            <a:endParaRPr lang="en-US" dirty="0"/>
          </a:p>
        </p:txBody>
      </p:sp>
      <p:sp>
        <p:nvSpPr>
          <p:cNvPr id="3" name="Subtitle 2"/>
          <p:cNvSpPr>
            <a:spLocks noGrp="1"/>
          </p:cNvSpPr>
          <p:nvPr>
            <p:ph type="subTitle" idx="1"/>
          </p:nvPr>
        </p:nvSpPr>
        <p:spPr>
          <a:xfrm>
            <a:off x="1371600" y="2553268"/>
            <a:ext cx="6400800" cy="1752600"/>
          </a:xfrm>
        </p:spPr>
        <p:txBody>
          <a:bodyPr>
            <a:normAutofit fontScale="85000" lnSpcReduction="20000"/>
          </a:bodyPr>
          <a:lstStyle/>
          <a:p>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Short- Middle- and Long- range non-</a:t>
            </a:r>
            <a:r>
              <a:rPr lang="en-US" sz="4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radomness</a:t>
            </a:r>
            <a:r>
              <a:rPr lang="en-US"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in the Human Genome</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TextBox 3"/>
          <p:cNvSpPr txBox="1"/>
          <p:nvPr/>
        </p:nvSpPr>
        <p:spPr>
          <a:xfrm>
            <a:off x="3353183" y="4869628"/>
            <a:ext cx="2658901" cy="584776"/>
          </a:xfrm>
          <a:prstGeom prst="rect">
            <a:avLst/>
          </a:prstGeom>
          <a:noFill/>
        </p:spPr>
        <p:txBody>
          <a:bodyPr wrap="none" rtlCol="0">
            <a:spAutoFit/>
          </a:bodyPr>
          <a:lstStyle/>
          <a:p>
            <a:r>
              <a:rPr lang="en-US" sz="3200" dirty="0" smtClean="0"/>
              <a:t>Alexei </a:t>
            </a:r>
            <a:r>
              <a:rPr lang="en-US" sz="3200" dirty="0" err="1" smtClean="0"/>
              <a:t>Fedorov</a:t>
            </a:r>
            <a:endParaRPr lang="en-US" sz="3200" dirty="0"/>
          </a:p>
        </p:txBody>
      </p:sp>
    </p:spTree>
    <p:extLst>
      <p:ext uri="{BB962C8B-B14F-4D97-AF65-F5344CB8AC3E}">
        <p14:creationId xmlns:p14="http://schemas.microsoft.com/office/powerpoint/2010/main" val="35339336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p:txBody>
          <a:bodyPr/>
          <a:lstStyle/>
          <a:p>
            <a:pPr eaLnBrk="1" hangingPunct="1"/>
            <a:r>
              <a:rPr lang="en-US" sz="3200">
                <a:solidFill>
                  <a:srgbClr val="CC0000"/>
                </a:solidFill>
              </a:rPr>
              <a:t>Under-representation of CG dinucleotides in the human genome due to methylation</a:t>
            </a:r>
          </a:p>
        </p:txBody>
      </p:sp>
      <p:sp>
        <p:nvSpPr>
          <p:cNvPr id="34820" name="Rectangle 3"/>
          <p:cNvSpPr>
            <a:spLocks noGrp="1" noChangeArrowheads="1"/>
          </p:cNvSpPr>
          <p:nvPr>
            <p:ph type="body" idx="1"/>
          </p:nvPr>
        </p:nvSpPr>
        <p:spPr>
          <a:xfrm>
            <a:off x="457200" y="2103438"/>
            <a:ext cx="8229600" cy="3671887"/>
          </a:xfrm>
        </p:spPr>
        <p:txBody>
          <a:bodyPr/>
          <a:lstStyle/>
          <a:p>
            <a:pPr eaLnBrk="1" hangingPunct="1"/>
            <a:r>
              <a:rPr lang="en-US" dirty="0"/>
              <a:t>Frequency of  C    	</a:t>
            </a:r>
            <a:r>
              <a:rPr lang="en-US" dirty="0" smtClean="0"/>
              <a:t>0.185</a:t>
            </a:r>
          </a:p>
          <a:p>
            <a:pPr eaLnBrk="1" hangingPunct="1"/>
            <a:r>
              <a:rPr lang="en-US" dirty="0"/>
              <a:t>Frequency of G		</a:t>
            </a:r>
            <a:r>
              <a:rPr lang="en-US" dirty="0" smtClean="0"/>
              <a:t>0.189 </a:t>
            </a:r>
            <a:endParaRPr lang="en-US" dirty="0"/>
          </a:p>
          <a:p>
            <a:pPr eaLnBrk="1" hangingPunct="1"/>
            <a:r>
              <a:rPr lang="en-US" dirty="0"/>
              <a:t>Frequency of CG 		</a:t>
            </a:r>
            <a:r>
              <a:rPr lang="en-US" dirty="0" smtClean="0"/>
              <a:t>0.0056 </a:t>
            </a:r>
            <a:r>
              <a:rPr lang="en-US" sz="1800" dirty="0"/>
              <a:t>(on average</a:t>
            </a:r>
            <a:r>
              <a:rPr lang="en-US" sz="1800" dirty="0" smtClean="0"/>
              <a:t> 5-6 </a:t>
            </a:r>
            <a:r>
              <a:rPr lang="en-US" sz="1800" dirty="0"/>
              <a:t>CG in 						     1000 </a:t>
            </a:r>
            <a:r>
              <a:rPr lang="en-US" sz="1800" dirty="0" err="1"/>
              <a:t>nt</a:t>
            </a:r>
            <a:r>
              <a:rPr lang="en-US" sz="1800" dirty="0"/>
              <a:t> sequence)</a:t>
            </a:r>
          </a:p>
          <a:p>
            <a:pPr eaLnBrk="1" hangingPunct="1">
              <a:buFontTx/>
              <a:buNone/>
            </a:pPr>
            <a:endParaRPr lang="en-US" sz="1800" dirty="0"/>
          </a:p>
          <a:p>
            <a:pPr eaLnBrk="1" hangingPunct="1">
              <a:buFontTx/>
              <a:buNone/>
            </a:pPr>
            <a:r>
              <a:rPr lang="en-US" dirty="0">
                <a:solidFill>
                  <a:srgbClr val="CC0000"/>
                </a:solidFill>
              </a:rPr>
              <a:t>Genomic signatures:</a:t>
            </a:r>
            <a:r>
              <a:rPr lang="en-US" dirty="0"/>
              <a:t> </a:t>
            </a:r>
          </a:p>
          <a:p>
            <a:pPr eaLnBrk="1" hangingPunct="1">
              <a:buFontTx/>
              <a:buNone/>
            </a:pPr>
            <a:r>
              <a:rPr lang="en-US" dirty="0"/>
              <a:t>	 </a:t>
            </a:r>
          </a:p>
        </p:txBody>
      </p:sp>
      <p:sp>
        <p:nvSpPr>
          <p:cNvPr id="34821"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prstTxWarp prst="textNoShape">
              <a:avLst/>
            </a:prstTxWarp>
            <a:spAutoFit/>
          </a:bodyPr>
          <a:lstStyle/>
          <a:p>
            <a:endParaRPr lang="en-US"/>
          </a:p>
        </p:txBody>
      </p:sp>
      <p:graphicFrame>
        <p:nvGraphicFramePr>
          <p:cNvPr id="34818" name="Object 5"/>
          <p:cNvGraphicFramePr>
            <a:graphicFrameLocks noChangeAspect="1"/>
          </p:cNvGraphicFramePr>
          <p:nvPr/>
        </p:nvGraphicFramePr>
        <p:xfrm>
          <a:off x="2720975" y="5229225"/>
          <a:ext cx="3778250" cy="885825"/>
        </p:xfrm>
        <a:graphic>
          <a:graphicData uri="http://schemas.openxmlformats.org/presentationml/2006/ole">
            <mc:AlternateContent xmlns:mc="http://schemas.openxmlformats.org/markup-compatibility/2006">
              <mc:Choice xmlns:v="urn:schemas-microsoft-com:vml" Requires="v">
                <p:oleObj spid="_x0000_s1033" name="Equation" r:id="rId3" imgW="1511300" imgH="355600" progId="Equation.3">
                  <p:embed/>
                </p:oleObj>
              </mc:Choice>
              <mc:Fallback>
                <p:oleObj name="Equation" r:id="rId3" imgW="15113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20975" y="5229225"/>
                        <a:ext cx="3778250" cy="885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4895404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600">
                <a:solidFill>
                  <a:srgbClr val="CC3300"/>
                </a:solidFill>
              </a:rPr>
              <a:t>Table of genomic signatures in humans</a:t>
            </a:r>
          </a:p>
        </p:txBody>
      </p:sp>
      <p:sp>
        <p:nvSpPr>
          <p:cNvPr id="38915" name="Rectangle 3"/>
          <p:cNvSpPr>
            <a:spLocks noGrp="1" noChangeArrowheads="1"/>
          </p:cNvSpPr>
          <p:nvPr>
            <p:ph type="body" idx="1"/>
          </p:nvPr>
        </p:nvSpPr>
        <p:spPr>
          <a:xfrm>
            <a:off x="457200" y="1295400"/>
            <a:ext cx="8229600" cy="4830763"/>
          </a:xfrm>
        </p:spPr>
        <p:txBody>
          <a:bodyPr/>
          <a:lstStyle/>
          <a:p>
            <a:pPr eaLnBrk="1" hangingPunct="1">
              <a:buFontTx/>
              <a:buNone/>
            </a:pPr>
            <a:r>
              <a:rPr lang="en-US" dirty="0"/>
              <a:t>AA  1.16		GA  0.98</a:t>
            </a:r>
          </a:p>
          <a:p>
            <a:pPr eaLnBrk="1" hangingPunct="1">
              <a:buFontTx/>
              <a:buNone/>
            </a:pPr>
            <a:r>
              <a:rPr lang="en-US" dirty="0"/>
              <a:t>AC  0.80	</a:t>
            </a:r>
            <a:r>
              <a:rPr lang="en-US" dirty="0" smtClean="0"/>
              <a:t>		GC  </a:t>
            </a:r>
            <a:r>
              <a:rPr lang="en-US" dirty="0"/>
              <a:t>0.98</a:t>
            </a:r>
          </a:p>
          <a:p>
            <a:pPr eaLnBrk="1" hangingPunct="1">
              <a:buFontTx/>
              <a:buNone/>
            </a:pPr>
            <a:r>
              <a:rPr lang="en-US" dirty="0"/>
              <a:t>AG  1.19		GG  1.26</a:t>
            </a:r>
          </a:p>
          <a:p>
            <a:pPr eaLnBrk="1" hangingPunct="1">
              <a:buFontTx/>
              <a:buNone/>
            </a:pPr>
            <a:r>
              <a:rPr lang="en-US" dirty="0"/>
              <a:t>AT  0.85	</a:t>
            </a:r>
            <a:r>
              <a:rPr lang="en-US" dirty="0" smtClean="0"/>
              <a:t>		GT  </a:t>
            </a:r>
            <a:r>
              <a:rPr lang="en-US" dirty="0"/>
              <a:t>0.79</a:t>
            </a:r>
          </a:p>
          <a:p>
            <a:pPr eaLnBrk="1" hangingPunct="1">
              <a:buFontTx/>
              <a:buNone/>
            </a:pPr>
            <a:r>
              <a:rPr lang="en-US" dirty="0"/>
              <a:t>CA  1.15	</a:t>
            </a:r>
            <a:r>
              <a:rPr lang="en-US" dirty="0" smtClean="0"/>
              <a:t>		TA  </a:t>
            </a:r>
            <a:r>
              <a:rPr lang="en-US" dirty="0"/>
              <a:t>0.72</a:t>
            </a:r>
          </a:p>
          <a:p>
            <a:pPr eaLnBrk="1" hangingPunct="1">
              <a:buFontTx/>
              <a:buNone/>
            </a:pPr>
            <a:r>
              <a:rPr lang="en-US" dirty="0"/>
              <a:t>CC  1.27	</a:t>
            </a:r>
            <a:r>
              <a:rPr lang="en-US" dirty="0" smtClean="0"/>
              <a:t>		TC  </a:t>
            </a:r>
            <a:r>
              <a:rPr lang="en-US" dirty="0"/>
              <a:t>0.97</a:t>
            </a:r>
          </a:p>
          <a:p>
            <a:pPr eaLnBrk="1" hangingPunct="1">
              <a:buFontTx/>
              <a:buNone/>
            </a:pPr>
            <a:r>
              <a:rPr lang="en-US" dirty="0"/>
              <a:t>CG  0.36		TG  1.17</a:t>
            </a:r>
          </a:p>
          <a:p>
            <a:pPr eaLnBrk="1" hangingPunct="1">
              <a:buFontTx/>
              <a:buNone/>
            </a:pPr>
            <a:r>
              <a:rPr lang="en-US" dirty="0"/>
              <a:t>CT  1.19	</a:t>
            </a:r>
            <a:r>
              <a:rPr lang="en-US" dirty="0" smtClean="0"/>
              <a:t>		TT  </a:t>
            </a:r>
            <a:r>
              <a:rPr lang="en-US" dirty="0"/>
              <a:t>1.16</a:t>
            </a:r>
          </a:p>
        </p:txBody>
      </p:sp>
    </p:spTree>
    <p:extLst>
      <p:ext uri="{BB962C8B-B14F-4D97-AF65-F5344CB8AC3E}">
        <p14:creationId xmlns:p14="http://schemas.microsoft.com/office/powerpoint/2010/main" val="4988605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en-US" sz="2400" dirty="0">
                <a:solidFill>
                  <a:srgbClr val="CC0000"/>
                </a:solidFill>
              </a:rPr>
              <a:t>Genome signature comparisons among prokaryote, plasmid and mitochondrial DNA </a:t>
            </a:r>
            <a:br>
              <a:rPr lang="en-US" sz="2400" dirty="0">
                <a:solidFill>
                  <a:srgbClr val="CC0000"/>
                </a:solidFill>
              </a:rPr>
            </a:br>
            <a:r>
              <a:rPr lang="en-US" sz="2400" dirty="0">
                <a:solidFill>
                  <a:srgbClr val="CC0000"/>
                </a:solidFill>
              </a:rPr>
              <a:t>Campbell A., </a:t>
            </a:r>
            <a:r>
              <a:rPr lang="en-US" sz="2400" dirty="0" err="1">
                <a:solidFill>
                  <a:srgbClr val="CC0000"/>
                </a:solidFill>
              </a:rPr>
              <a:t>Mrazek</a:t>
            </a:r>
            <a:r>
              <a:rPr lang="en-US" sz="2400" dirty="0">
                <a:solidFill>
                  <a:srgbClr val="CC0000"/>
                </a:solidFill>
              </a:rPr>
              <a:t> J., </a:t>
            </a:r>
            <a:r>
              <a:rPr lang="en-US" sz="2400" dirty="0" err="1">
                <a:solidFill>
                  <a:srgbClr val="CC0000"/>
                </a:solidFill>
              </a:rPr>
              <a:t>Karlin</a:t>
            </a:r>
            <a:r>
              <a:rPr lang="en-US" sz="2400" dirty="0">
                <a:solidFill>
                  <a:srgbClr val="CC0000"/>
                </a:solidFill>
              </a:rPr>
              <a:t> S.</a:t>
            </a:r>
            <a:br>
              <a:rPr lang="en-US" sz="2400" dirty="0">
                <a:solidFill>
                  <a:srgbClr val="CC0000"/>
                </a:solidFill>
              </a:rPr>
            </a:br>
            <a:r>
              <a:rPr lang="en-US" sz="2400" dirty="0">
                <a:solidFill>
                  <a:srgbClr val="CC0000"/>
                </a:solidFill>
              </a:rPr>
              <a:t>PNAS 1999, 96:9184-9189</a:t>
            </a:r>
          </a:p>
        </p:txBody>
      </p:sp>
      <p:sp>
        <p:nvSpPr>
          <p:cNvPr id="39939" name="Rectangle 3"/>
          <p:cNvSpPr>
            <a:spLocks noGrp="1" noChangeArrowheads="1"/>
          </p:cNvSpPr>
          <p:nvPr>
            <p:ph type="body" idx="1"/>
          </p:nvPr>
        </p:nvSpPr>
        <p:spPr>
          <a:xfrm>
            <a:off x="193675" y="1600200"/>
            <a:ext cx="8950325" cy="5054600"/>
          </a:xfrm>
        </p:spPr>
        <p:txBody>
          <a:bodyPr/>
          <a:lstStyle/>
          <a:p>
            <a:pPr marL="0" indent="0" eaLnBrk="1" hangingPunct="1">
              <a:lnSpc>
                <a:spcPct val="80000"/>
              </a:lnSpc>
              <a:buFontTx/>
              <a:buNone/>
            </a:pPr>
            <a:r>
              <a:rPr lang="en-US" sz="2400" dirty="0"/>
              <a:t>Our basic observation is that each genome has a characteristic "signature" defined as the ratios between the observed </a:t>
            </a:r>
            <a:r>
              <a:rPr lang="en-US" sz="2400" dirty="0" err="1"/>
              <a:t>dinucleotide</a:t>
            </a:r>
            <a:r>
              <a:rPr lang="en-US" sz="2400" dirty="0"/>
              <a:t> frequencies and the frequencies expected if neighbors were chosen at random (</a:t>
            </a:r>
            <a:r>
              <a:rPr lang="en-US" sz="2400" dirty="0" err="1"/>
              <a:t>dinucleotide</a:t>
            </a:r>
            <a:r>
              <a:rPr lang="en-US" sz="2400" dirty="0"/>
              <a:t> relative abundances). The remarkable fact is that the signature is relatively constant throughout the genome; i.e., the patterns and levels of </a:t>
            </a:r>
            <a:r>
              <a:rPr lang="en-US" sz="2400" dirty="0" err="1"/>
              <a:t>dinucleotide</a:t>
            </a:r>
            <a:r>
              <a:rPr lang="en-US" sz="2400" dirty="0"/>
              <a:t> relative abundances of every 50-kb segment of the genome are about the same. Comparison of the signatures of different genomes provides a measure of similarity which has the advantage that it looks at all the DNA of an organism and does not depend on the ability to align homologous sequences of specific genes. </a:t>
            </a:r>
          </a:p>
          <a:p>
            <a:pPr marL="0" indent="0" eaLnBrk="1" hangingPunct="1">
              <a:lnSpc>
                <a:spcPct val="80000"/>
              </a:lnSpc>
              <a:buFontTx/>
              <a:buNone/>
            </a:pPr>
            <a:endParaRPr lang="en-US" sz="2400" dirty="0"/>
          </a:p>
          <a:p>
            <a:pPr marL="0" indent="0" eaLnBrk="1" hangingPunct="1">
              <a:lnSpc>
                <a:spcPct val="80000"/>
              </a:lnSpc>
              <a:buFontTx/>
              <a:buNone/>
            </a:pPr>
            <a:r>
              <a:rPr lang="en-US" sz="2400" dirty="0"/>
              <a:t>Table</a:t>
            </a:r>
          </a:p>
          <a:p>
            <a:pPr marL="0" indent="0" eaLnBrk="1" hangingPunct="1">
              <a:lnSpc>
                <a:spcPct val="80000"/>
              </a:lnSpc>
              <a:buFontTx/>
              <a:buNone/>
            </a:pPr>
            <a:r>
              <a:rPr lang="en-US" sz="2400" dirty="0"/>
              <a:t>Genome signature (</a:t>
            </a:r>
            <a:r>
              <a:rPr lang="en-US" sz="2400" dirty="0" err="1"/>
              <a:t>dinucleotide</a:t>
            </a:r>
            <a:r>
              <a:rPr lang="en-US" sz="2400" dirty="0"/>
              <a:t> relative abundances) of complete genomes and large DNA sequence samples (&gt;500 kb). </a:t>
            </a:r>
          </a:p>
        </p:txBody>
      </p:sp>
    </p:spTree>
    <p:extLst>
      <p:ext uri="{BB962C8B-B14F-4D97-AF65-F5344CB8AC3E}">
        <p14:creationId xmlns:p14="http://schemas.microsoft.com/office/powerpoint/2010/main" val="5668481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4" descr="genome_signature"/>
          <p:cNvPicPr>
            <a:picLocks noGrp="1" noChangeAspect="1" noChangeArrowheads="1"/>
          </p:cNvPicPr>
          <p:nvPr>
            <p:ph/>
          </p:nvPr>
        </p:nvPicPr>
        <p:blipFill>
          <a:blip r:embed="rId2"/>
          <a:srcRect/>
          <a:stretch>
            <a:fillRect/>
          </a:stretch>
        </p:blipFill>
        <p:spPr>
          <a:xfrm>
            <a:off x="654050" y="20638"/>
            <a:ext cx="8123238" cy="6794500"/>
          </a:xfrm>
          <a:noFill/>
        </p:spPr>
      </p:pic>
    </p:spTree>
    <p:extLst>
      <p:ext uri="{BB962C8B-B14F-4D97-AF65-F5344CB8AC3E}">
        <p14:creationId xmlns:p14="http://schemas.microsoft.com/office/powerpoint/2010/main" val="17396013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09563" y="1989138"/>
            <a:ext cx="8493125" cy="1143000"/>
          </a:xfrm>
        </p:spPr>
        <p:txBody>
          <a:bodyPr>
            <a:normAutofit fontScale="90000"/>
          </a:bodyPr>
          <a:lstStyle/>
          <a:p>
            <a:pPr eaLnBrk="1" hangingPunct="1"/>
            <a:r>
              <a:rPr lang="en-US" sz="4000">
                <a:solidFill>
                  <a:srgbClr val="CC0000"/>
                </a:solidFill>
              </a:rPr>
              <a:t>Why there is a shortage of CG dinucleotides in the human genome?</a:t>
            </a:r>
          </a:p>
        </p:txBody>
      </p:sp>
    </p:spTree>
    <p:extLst>
      <p:ext uri="{BB962C8B-B14F-4D97-AF65-F5344CB8AC3E}">
        <p14:creationId xmlns:p14="http://schemas.microsoft.com/office/powerpoint/2010/main" val="4251161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body" idx="1"/>
          </p:nvPr>
        </p:nvSpPr>
        <p:spPr>
          <a:xfrm>
            <a:off x="457200" y="1585913"/>
            <a:ext cx="8229600" cy="4824412"/>
          </a:xfrm>
          <a:solidFill>
            <a:schemeClr val="bg1">
              <a:alpha val="49019"/>
            </a:schemeClr>
          </a:solidFill>
        </p:spPr>
        <p:txBody>
          <a:bodyPr/>
          <a:lstStyle/>
          <a:p>
            <a:pPr marL="0" indent="0" eaLnBrk="1" hangingPunct="1">
              <a:buFontTx/>
              <a:buNone/>
            </a:pPr>
            <a:r>
              <a:rPr lang="en-US" sz="2800">
                <a:solidFill>
                  <a:srgbClr val="CC0000"/>
                </a:solidFill>
              </a:rPr>
              <a:t>5`-CpG- 3` specific sites for methylation in humans</a:t>
            </a:r>
          </a:p>
          <a:p>
            <a:pPr marL="0" indent="0" eaLnBrk="1" hangingPunct="1">
              <a:buFontTx/>
              <a:buNone/>
            </a:pPr>
            <a:endParaRPr lang="en-US">
              <a:latin typeface="Courier New" charset="0"/>
            </a:endParaRPr>
          </a:p>
          <a:p>
            <a:pPr marL="0" indent="0" eaLnBrk="1" hangingPunct="1">
              <a:buFontTx/>
              <a:buNone/>
            </a:pPr>
            <a:r>
              <a:rPr lang="en-US">
                <a:latin typeface="Courier New" charset="0"/>
              </a:rPr>
              <a:t>5`- AGT</a:t>
            </a:r>
            <a:r>
              <a:rPr lang="en-US">
                <a:solidFill>
                  <a:srgbClr val="FF0000"/>
                </a:solidFill>
                <a:latin typeface="Courier New" charset="0"/>
              </a:rPr>
              <a:t>CG</a:t>
            </a:r>
            <a:r>
              <a:rPr lang="en-US">
                <a:latin typeface="Courier New" charset="0"/>
              </a:rPr>
              <a:t>TTCAATCA</a:t>
            </a:r>
            <a:r>
              <a:rPr lang="en-US">
                <a:solidFill>
                  <a:srgbClr val="FF0000"/>
                </a:solidFill>
                <a:latin typeface="Courier New" charset="0"/>
              </a:rPr>
              <a:t>CG</a:t>
            </a:r>
            <a:r>
              <a:rPr lang="en-US">
                <a:latin typeface="Courier New" charset="0"/>
              </a:rPr>
              <a:t>GGGATC-3`</a:t>
            </a:r>
          </a:p>
          <a:p>
            <a:pPr marL="0" indent="0" eaLnBrk="1" hangingPunct="1">
              <a:buFontTx/>
              <a:buNone/>
            </a:pPr>
            <a:r>
              <a:rPr lang="en-US">
                <a:latin typeface="Courier New" charset="0"/>
              </a:rPr>
              <a:t>3`- TCA</a:t>
            </a:r>
            <a:r>
              <a:rPr lang="en-US">
                <a:solidFill>
                  <a:srgbClr val="FF0000"/>
                </a:solidFill>
                <a:latin typeface="Courier New" charset="0"/>
              </a:rPr>
              <a:t>GC</a:t>
            </a:r>
            <a:r>
              <a:rPr lang="en-US">
                <a:latin typeface="Courier New" charset="0"/>
              </a:rPr>
              <a:t>AAGTTAGT</a:t>
            </a:r>
            <a:r>
              <a:rPr lang="en-US">
                <a:solidFill>
                  <a:srgbClr val="FF0000"/>
                </a:solidFill>
                <a:latin typeface="Courier New" charset="0"/>
              </a:rPr>
              <a:t>GC</a:t>
            </a:r>
            <a:r>
              <a:rPr lang="en-US">
                <a:latin typeface="Courier New" charset="0"/>
              </a:rPr>
              <a:t>CCCTAG-5`</a:t>
            </a:r>
          </a:p>
          <a:p>
            <a:pPr marL="0" indent="0" eaLnBrk="1" hangingPunct="1">
              <a:buFontTx/>
              <a:buNone/>
            </a:pPr>
            <a:endParaRPr lang="en-US">
              <a:latin typeface="Courier New" charset="0"/>
            </a:endParaRPr>
          </a:p>
          <a:p>
            <a:pPr marL="0" indent="0" eaLnBrk="1" hangingPunct="1">
              <a:buFontTx/>
              <a:buNone/>
            </a:pPr>
            <a:r>
              <a:rPr lang="en-US">
                <a:latin typeface="Courier New" charset="0"/>
              </a:rPr>
              <a:t>5`- AGT</a:t>
            </a:r>
            <a:r>
              <a:rPr lang="en-US">
                <a:solidFill>
                  <a:srgbClr val="FF0000"/>
                </a:solidFill>
                <a:latin typeface="Courier New" charset="0"/>
              </a:rPr>
              <a:t>CG</a:t>
            </a:r>
            <a:r>
              <a:rPr lang="en-US">
                <a:latin typeface="Courier New" charset="0"/>
              </a:rPr>
              <a:t>TTCAATCA</a:t>
            </a:r>
            <a:r>
              <a:rPr lang="en-US">
                <a:solidFill>
                  <a:srgbClr val="FF0000"/>
                </a:solidFill>
                <a:latin typeface="Courier New" charset="0"/>
              </a:rPr>
              <a:t>CG</a:t>
            </a:r>
            <a:r>
              <a:rPr lang="en-US">
                <a:latin typeface="Courier New" charset="0"/>
              </a:rPr>
              <a:t>GGGATC-3`</a:t>
            </a:r>
          </a:p>
          <a:p>
            <a:pPr marL="0" indent="0" eaLnBrk="1" hangingPunct="1">
              <a:buFontTx/>
              <a:buNone/>
            </a:pPr>
            <a:r>
              <a:rPr lang="en-US">
                <a:latin typeface="Courier New" charset="0"/>
              </a:rPr>
              <a:t>3`- TCA</a:t>
            </a:r>
            <a:r>
              <a:rPr lang="en-US">
                <a:solidFill>
                  <a:srgbClr val="FF0000"/>
                </a:solidFill>
                <a:latin typeface="Courier New" charset="0"/>
              </a:rPr>
              <a:t>GC</a:t>
            </a:r>
            <a:r>
              <a:rPr lang="en-US">
                <a:latin typeface="Courier New" charset="0"/>
              </a:rPr>
              <a:t>AAGTTAGT</a:t>
            </a:r>
            <a:r>
              <a:rPr lang="en-US">
                <a:solidFill>
                  <a:srgbClr val="FF0000"/>
                </a:solidFill>
                <a:latin typeface="Courier New" charset="0"/>
              </a:rPr>
              <a:t>GC</a:t>
            </a:r>
            <a:r>
              <a:rPr lang="en-US">
                <a:latin typeface="Courier New" charset="0"/>
              </a:rPr>
              <a:t>CCCTAG-5`</a:t>
            </a:r>
          </a:p>
          <a:p>
            <a:pPr marL="0" indent="0" eaLnBrk="1" hangingPunct="1">
              <a:buFontTx/>
              <a:buNone/>
            </a:pPr>
            <a:endParaRPr lang="en-US"/>
          </a:p>
        </p:txBody>
      </p:sp>
      <p:sp>
        <p:nvSpPr>
          <p:cNvPr id="26627" name="Text Box 5"/>
          <p:cNvSpPr txBox="1">
            <a:spLocks noChangeArrowheads="1"/>
          </p:cNvSpPr>
          <p:nvPr/>
        </p:nvSpPr>
        <p:spPr bwMode="auto">
          <a:xfrm>
            <a:off x="2325688" y="5502275"/>
            <a:ext cx="579437" cy="336550"/>
          </a:xfrm>
          <a:prstGeom prst="rect">
            <a:avLst/>
          </a:prstGeom>
          <a:noFill/>
          <a:ln w="9525">
            <a:noFill/>
            <a:miter lim="800000"/>
            <a:headEnd/>
            <a:tailEnd/>
          </a:ln>
        </p:spPr>
        <p:txBody>
          <a:bodyPr wrap="none">
            <a:prstTxWarp prst="textNoShape">
              <a:avLst/>
            </a:prstTxWarp>
            <a:spAutoFit/>
          </a:bodyPr>
          <a:lstStyle/>
          <a:p>
            <a:r>
              <a:rPr lang="en-US" sz="1600">
                <a:solidFill>
                  <a:srgbClr val="FF0000"/>
                </a:solidFill>
              </a:rPr>
              <a:t>5me</a:t>
            </a:r>
          </a:p>
        </p:txBody>
      </p:sp>
      <p:sp>
        <p:nvSpPr>
          <p:cNvPr id="26628" name="Text Box 7"/>
          <p:cNvSpPr txBox="1">
            <a:spLocks noChangeArrowheads="1"/>
          </p:cNvSpPr>
          <p:nvPr/>
        </p:nvSpPr>
        <p:spPr bwMode="auto">
          <a:xfrm>
            <a:off x="2095500" y="2449513"/>
            <a:ext cx="579438" cy="336550"/>
          </a:xfrm>
          <a:prstGeom prst="rect">
            <a:avLst/>
          </a:prstGeom>
          <a:noFill/>
          <a:ln w="9525">
            <a:noFill/>
            <a:miter lim="800000"/>
            <a:headEnd/>
            <a:tailEnd/>
          </a:ln>
        </p:spPr>
        <p:txBody>
          <a:bodyPr wrap="none">
            <a:prstTxWarp prst="textNoShape">
              <a:avLst/>
            </a:prstTxWarp>
            <a:spAutoFit/>
          </a:bodyPr>
          <a:lstStyle/>
          <a:p>
            <a:r>
              <a:rPr lang="en-US" sz="1600">
                <a:solidFill>
                  <a:srgbClr val="FF0000"/>
                </a:solidFill>
              </a:rPr>
              <a:t>5me</a:t>
            </a:r>
          </a:p>
        </p:txBody>
      </p:sp>
      <p:sp>
        <p:nvSpPr>
          <p:cNvPr id="26629" name="Text Box 9"/>
          <p:cNvSpPr txBox="1">
            <a:spLocks noChangeArrowheads="1"/>
          </p:cNvSpPr>
          <p:nvPr/>
        </p:nvSpPr>
        <p:spPr bwMode="auto">
          <a:xfrm>
            <a:off x="2095500" y="4235450"/>
            <a:ext cx="579438" cy="336550"/>
          </a:xfrm>
          <a:prstGeom prst="rect">
            <a:avLst/>
          </a:prstGeom>
          <a:noFill/>
          <a:ln w="9525">
            <a:noFill/>
            <a:miter lim="800000"/>
            <a:headEnd/>
            <a:tailEnd/>
          </a:ln>
        </p:spPr>
        <p:txBody>
          <a:bodyPr wrap="none">
            <a:prstTxWarp prst="textNoShape">
              <a:avLst/>
            </a:prstTxWarp>
            <a:spAutoFit/>
          </a:bodyPr>
          <a:lstStyle/>
          <a:p>
            <a:r>
              <a:rPr lang="en-US" sz="1600">
                <a:solidFill>
                  <a:srgbClr val="FF0000"/>
                </a:solidFill>
              </a:rPr>
              <a:t>5me</a:t>
            </a:r>
          </a:p>
        </p:txBody>
      </p:sp>
    </p:spTree>
    <p:extLst>
      <p:ext uri="{BB962C8B-B14F-4D97-AF65-F5344CB8AC3E}">
        <p14:creationId xmlns:p14="http://schemas.microsoft.com/office/powerpoint/2010/main" val="376424095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8" descr="methyl_dna"/>
          <p:cNvPicPr>
            <a:picLocks noGrp="1" noChangeAspect="1" noChangeArrowheads="1"/>
          </p:cNvPicPr>
          <p:nvPr>
            <p:ph/>
          </p:nvPr>
        </p:nvPicPr>
        <p:blipFill>
          <a:blip r:embed="rId2"/>
          <a:srcRect/>
          <a:stretch>
            <a:fillRect/>
          </a:stretch>
        </p:blipFill>
        <p:spPr>
          <a:xfrm>
            <a:off x="827088" y="1700213"/>
            <a:ext cx="7489825" cy="4751387"/>
          </a:xfrm>
          <a:noFill/>
        </p:spPr>
      </p:pic>
      <p:sp>
        <p:nvSpPr>
          <p:cNvPr id="28675" name="Text Box 10"/>
          <p:cNvSpPr txBox="1">
            <a:spLocks noChangeArrowheads="1"/>
          </p:cNvSpPr>
          <p:nvPr/>
        </p:nvSpPr>
        <p:spPr bwMode="auto">
          <a:xfrm>
            <a:off x="1081088" y="511175"/>
            <a:ext cx="184150" cy="366713"/>
          </a:xfrm>
          <a:prstGeom prst="rect">
            <a:avLst/>
          </a:prstGeom>
          <a:noFill/>
          <a:ln w="9525">
            <a:noFill/>
            <a:miter lim="800000"/>
            <a:headEnd/>
            <a:tailEnd/>
          </a:ln>
        </p:spPr>
        <p:txBody>
          <a:bodyPr wrap="none">
            <a:prstTxWarp prst="textNoShape">
              <a:avLst/>
            </a:prstTxWarp>
            <a:spAutoFit/>
          </a:bodyPr>
          <a:lstStyle/>
          <a:p>
            <a:endParaRPr lang="en-US"/>
          </a:p>
        </p:txBody>
      </p:sp>
      <p:sp>
        <p:nvSpPr>
          <p:cNvPr id="28676" name="Rectangle 11"/>
          <p:cNvSpPr>
            <a:spLocks noChangeArrowheads="1"/>
          </p:cNvSpPr>
          <p:nvPr/>
        </p:nvSpPr>
        <p:spPr bwMode="auto">
          <a:xfrm>
            <a:off x="457200" y="274638"/>
            <a:ext cx="8229600" cy="1143000"/>
          </a:xfrm>
          <a:prstGeom prst="rect">
            <a:avLst/>
          </a:prstGeom>
          <a:noFill/>
          <a:ln w="9525">
            <a:noFill/>
            <a:miter lim="800000"/>
            <a:headEnd/>
            <a:tailEnd/>
          </a:ln>
        </p:spPr>
        <p:txBody>
          <a:bodyPr anchor="ctr">
            <a:prstTxWarp prst="textNoShape">
              <a:avLst/>
            </a:prstTxWarp>
          </a:bodyPr>
          <a:lstStyle/>
          <a:p>
            <a:pPr algn="ctr"/>
            <a:r>
              <a:rPr lang="en-US" sz="4400" baseline="30000">
                <a:solidFill>
                  <a:schemeClr val="tx2"/>
                </a:solidFill>
              </a:rPr>
              <a:t>5me</a:t>
            </a:r>
            <a:r>
              <a:rPr lang="en-US" sz="4400">
                <a:solidFill>
                  <a:schemeClr val="tx2"/>
                </a:solidFill>
              </a:rPr>
              <a:t>C deamination -&gt; T</a:t>
            </a:r>
          </a:p>
        </p:txBody>
      </p:sp>
    </p:spTree>
    <p:extLst>
      <p:ext uri="{BB962C8B-B14F-4D97-AF65-F5344CB8AC3E}">
        <p14:creationId xmlns:p14="http://schemas.microsoft.com/office/powerpoint/2010/main" val="194684476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n-US" sz="3200">
                <a:solidFill>
                  <a:srgbClr val="FF0000"/>
                </a:solidFill>
              </a:rPr>
              <a:t>There are hundreds of intercellular molecular processes that cause mutations or selection of mutations at specific sites</a:t>
            </a:r>
          </a:p>
        </p:txBody>
      </p:sp>
      <p:sp>
        <p:nvSpPr>
          <p:cNvPr id="35843" name="Rectangle 3"/>
          <p:cNvSpPr>
            <a:spLocks noGrp="1" noChangeArrowheads="1"/>
          </p:cNvSpPr>
          <p:nvPr>
            <p:ph type="body" idx="1"/>
          </p:nvPr>
        </p:nvSpPr>
        <p:spPr>
          <a:xfrm>
            <a:off x="457200" y="1989138"/>
            <a:ext cx="8229600" cy="4525962"/>
          </a:xfrm>
        </p:spPr>
        <p:txBody>
          <a:bodyPr/>
          <a:lstStyle/>
          <a:p>
            <a:pPr algn="ctr" eaLnBrk="1" hangingPunct="1">
              <a:buFontTx/>
              <a:buNone/>
            </a:pPr>
            <a:r>
              <a:rPr lang="en-US" dirty="0"/>
              <a:t>Hot spots for mutations</a:t>
            </a:r>
          </a:p>
          <a:p>
            <a:pPr eaLnBrk="1" hangingPunct="1"/>
            <a:r>
              <a:rPr lang="en-US" sz="2400" dirty="0"/>
              <a:t>DNA conformations (A-, B-, Z- forms)</a:t>
            </a:r>
          </a:p>
          <a:p>
            <a:pPr eaLnBrk="1" hangingPunct="1"/>
            <a:r>
              <a:rPr lang="en-US" sz="2400" dirty="0"/>
              <a:t>Transcriptional activity (unwinding of DNA double strands)</a:t>
            </a:r>
          </a:p>
          <a:p>
            <a:pPr eaLnBrk="1" hangingPunct="1"/>
            <a:r>
              <a:rPr lang="en-US" sz="2400" dirty="0"/>
              <a:t>Covering by chromosomal proteins</a:t>
            </a:r>
          </a:p>
          <a:p>
            <a:pPr eaLnBrk="1" hangingPunct="1"/>
            <a:endParaRPr lang="en-US" sz="2400" dirty="0"/>
          </a:p>
          <a:p>
            <a:pPr eaLnBrk="1" hangingPunct="1"/>
            <a:endParaRPr lang="en-US" sz="2400" dirty="0"/>
          </a:p>
          <a:p>
            <a:pPr eaLnBrk="1" hangingPunct="1">
              <a:buFontTx/>
              <a:buNone/>
            </a:pPr>
            <a:r>
              <a:rPr lang="en-US" sz="2400" dirty="0"/>
              <a:t>Reasons for majority of mutational hot-spots are unknown</a:t>
            </a:r>
          </a:p>
        </p:txBody>
      </p:sp>
    </p:spTree>
    <p:extLst>
      <p:ext uri="{BB962C8B-B14F-4D97-AF65-F5344CB8AC3E}">
        <p14:creationId xmlns:p14="http://schemas.microsoft.com/office/powerpoint/2010/main" val="18641830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2222"/>
            <a:ext cx="7772400" cy="818445"/>
          </a:xfrm>
        </p:spPr>
        <p:txBody>
          <a:bodyPr>
            <a:normAutofit fontScale="90000"/>
          </a:bodyPr>
          <a:lstStyle/>
          <a:p>
            <a:r>
              <a:rPr lang="en-US" dirty="0" smtClean="0">
                <a:solidFill>
                  <a:srgbClr val="FF0000"/>
                </a:solidFill>
              </a:rPr>
              <a:t>DNA </a:t>
            </a:r>
            <a:r>
              <a:rPr lang="en-US" dirty="0" err="1" smtClean="0">
                <a:solidFill>
                  <a:srgbClr val="FF0000"/>
                </a:solidFill>
              </a:rPr>
              <a:t>vs</a:t>
            </a:r>
            <a:r>
              <a:rPr lang="en-US" dirty="0" smtClean="0">
                <a:solidFill>
                  <a:srgbClr val="FF0000"/>
                </a:solidFill>
              </a:rPr>
              <a:t> Human Language</a:t>
            </a:r>
            <a:r>
              <a:rPr lang="en-US" dirty="0" smtClean="0"/>
              <a:t/>
            </a:r>
            <a:br>
              <a:rPr lang="en-US" dirty="0" smtClean="0"/>
            </a:br>
            <a:endParaRPr lang="en-US" dirty="0"/>
          </a:p>
        </p:txBody>
      </p:sp>
      <p:sp>
        <p:nvSpPr>
          <p:cNvPr id="3" name="Subtitle 2"/>
          <p:cNvSpPr>
            <a:spLocks noGrp="1"/>
          </p:cNvSpPr>
          <p:nvPr>
            <p:ph type="subTitle" idx="1"/>
          </p:nvPr>
        </p:nvSpPr>
        <p:spPr>
          <a:xfrm>
            <a:off x="197556" y="931333"/>
            <a:ext cx="8777111" cy="5630334"/>
          </a:xfrm>
        </p:spPr>
        <p:txBody>
          <a:bodyPr>
            <a:normAutofit fontScale="92500" lnSpcReduction="20000"/>
          </a:bodyPr>
          <a:lstStyle/>
          <a:p>
            <a:pPr algn="l"/>
            <a:r>
              <a:rPr lang="en-US" dirty="0" smtClean="0">
                <a:solidFill>
                  <a:schemeClr val="tx1"/>
                </a:solidFill>
              </a:rPr>
              <a:t>What is common between these two informational structures? Where are the differences?</a:t>
            </a:r>
          </a:p>
          <a:p>
            <a:r>
              <a:rPr lang="en-US" dirty="0" smtClean="0">
                <a:solidFill>
                  <a:schemeClr val="tx1"/>
                </a:solidFill>
              </a:rPr>
              <a:t>DNA</a:t>
            </a:r>
          </a:p>
          <a:p>
            <a:r>
              <a:rPr lang="en-US" sz="1730" dirty="0" smtClean="0">
                <a:solidFill>
                  <a:srgbClr val="000000"/>
                </a:solidFill>
                <a:latin typeface="Courier New" charset="0"/>
              </a:rPr>
              <a:t>   1 </a:t>
            </a:r>
            <a:r>
              <a:rPr lang="en-US" sz="1730" dirty="0" err="1" smtClean="0">
                <a:solidFill>
                  <a:srgbClr val="000000"/>
                </a:solidFill>
                <a:latin typeface="Courier New" charset="0"/>
              </a:rPr>
              <a:t>gaattcaaaa</a:t>
            </a:r>
            <a:r>
              <a:rPr lang="en-US" sz="1730" dirty="0" smtClean="0">
                <a:solidFill>
                  <a:srgbClr val="000000"/>
                </a:solidFill>
                <a:latin typeface="Courier New" charset="0"/>
              </a:rPr>
              <a:t> </a:t>
            </a:r>
            <a:r>
              <a:rPr lang="en-US" sz="1730" dirty="0" err="1" smtClean="0">
                <a:solidFill>
                  <a:srgbClr val="000000"/>
                </a:solidFill>
                <a:latin typeface="Courier New" charset="0"/>
              </a:rPr>
              <a:t>aagaaagaca</a:t>
            </a:r>
            <a:r>
              <a:rPr lang="en-US" sz="1730" dirty="0" smtClean="0">
                <a:solidFill>
                  <a:srgbClr val="000000"/>
                </a:solidFill>
                <a:latin typeface="Courier New" charset="0"/>
              </a:rPr>
              <a:t> </a:t>
            </a:r>
            <a:r>
              <a:rPr lang="en-US" sz="1730" dirty="0" err="1" smtClean="0">
                <a:solidFill>
                  <a:srgbClr val="000000"/>
                </a:solidFill>
                <a:latin typeface="Courier New" charset="0"/>
              </a:rPr>
              <a:t>atgacttgta</a:t>
            </a:r>
            <a:r>
              <a:rPr lang="en-US" sz="1730" dirty="0" smtClean="0">
                <a:solidFill>
                  <a:srgbClr val="000000"/>
                </a:solidFill>
                <a:latin typeface="Courier New" charset="0"/>
              </a:rPr>
              <a:t> </a:t>
            </a:r>
            <a:r>
              <a:rPr lang="en-US" sz="1730" dirty="0" err="1" smtClean="0">
                <a:solidFill>
                  <a:srgbClr val="000000"/>
                </a:solidFill>
                <a:latin typeface="Courier New" charset="0"/>
              </a:rPr>
              <a:t>gctgaagcta</a:t>
            </a:r>
            <a:r>
              <a:rPr lang="en-US" sz="1730" dirty="0" smtClean="0">
                <a:solidFill>
                  <a:srgbClr val="000000"/>
                </a:solidFill>
                <a:latin typeface="Courier New" charset="0"/>
              </a:rPr>
              <a:t> </a:t>
            </a:r>
            <a:r>
              <a:rPr lang="en-US" sz="1730" dirty="0" err="1" smtClean="0">
                <a:solidFill>
                  <a:srgbClr val="000000"/>
                </a:solidFill>
                <a:latin typeface="Courier New" charset="0"/>
              </a:rPr>
              <a:t>tgatcaggaa</a:t>
            </a:r>
            <a:r>
              <a:rPr lang="en-US" sz="1730" dirty="0" smtClean="0">
                <a:solidFill>
                  <a:srgbClr val="000000"/>
                </a:solidFill>
                <a:latin typeface="Courier New" charset="0"/>
              </a:rPr>
              <a:t> </a:t>
            </a:r>
            <a:r>
              <a:rPr lang="en-US" sz="1730" dirty="0" err="1" smtClean="0">
                <a:solidFill>
                  <a:srgbClr val="000000"/>
                </a:solidFill>
                <a:latin typeface="Courier New" charset="0"/>
              </a:rPr>
              <a:t>aagatggggt</a:t>
            </a:r>
            <a:endParaRPr lang="en-US" sz="1730" dirty="0" smtClean="0">
              <a:solidFill>
                <a:srgbClr val="000000"/>
              </a:solidFill>
              <a:latin typeface="Courier New" charset="0"/>
            </a:endParaRPr>
          </a:p>
          <a:p>
            <a:r>
              <a:rPr lang="en-US" sz="1730" dirty="0" smtClean="0">
                <a:solidFill>
                  <a:srgbClr val="000000"/>
                </a:solidFill>
                <a:latin typeface="Courier New" charset="0"/>
              </a:rPr>
              <a:t> 61 </a:t>
            </a:r>
            <a:r>
              <a:rPr lang="en-US" sz="1730" dirty="0" err="1" smtClean="0">
                <a:solidFill>
                  <a:srgbClr val="000000"/>
                </a:solidFill>
                <a:latin typeface="Courier New" charset="0"/>
              </a:rPr>
              <a:t>ggacggcatt</a:t>
            </a:r>
            <a:r>
              <a:rPr lang="en-US" sz="1730" dirty="0" smtClean="0">
                <a:solidFill>
                  <a:srgbClr val="000000"/>
                </a:solidFill>
                <a:latin typeface="Courier New" charset="0"/>
              </a:rPr>
              <a:t> </a:t>
            </a:r>
            <a:r>
              <a:rPr lang="en-US" sz="1730" dirty="0" err="1" smtClean="0">
                <a:solidFill>
                  <a:srgbClr val="000000"/>
                </a:solidFill>
                <a:latin typeface="Courier New" charset="0"/>
              </a:rPr>
              <a:t>tgagaaaatc</a:t>
            </a:r>
            <a:r>
              <a:rPr lang="en-US" sz="1730" dirty="0" smtClean="0">
                <a:solidFill>
                  <a:srgbClr val="000000"/>
                </a:solidFill>
                <a:latin typeface="Courier New" charset="0"/>
              </a:rPr>
              <a:t> </a:t>
            </a:r>
            <a:r>
              <a:rPr lang="en-US" sz="1730" dirty="0" err="1" smtClean="0">
                <a:solidFill>
                  <a:srgbClr val="000000"/>
                </a:solidFill>
                <a:latin typeface="Courier New" charset="0"/>
              </a:rPr>
              <a:t>aggacagtgg</a:t>
            </a:r>
            <a:r>
              <a:rPr lang="en-US" sz="1730" dirty="0" smtClean="0">
                <a:solidFill>
                  <a:srgbClr val="000000"/>
                </a:solidFill>
                <a:latin typeface="Courier New" charset="0"/>
              </a:rPr>
              <a:t> </a:t>
            </a:r>
            <a:r>
              <a:rPr lang="en-US" sz="1730" dirty="0" err="1" smtClean="0">
                <a:solidFill>
                  <a:srgbClr val="000000"/>
                </a:solidFill>
                <a:latin typeface="Courier New" charset="0"/>
              </a:rPr>
              <a:t>tgtacttatc</a:t>
            </a:r>
            <a:r>
              <a:rPr lang="en-US" sz="1730" dirty="0" smtClean="0">
                <a:solidFill>
                  <a:srgbClr val="000000"/>
                </a:solidFill>
                <a:latin typeface="Courier New" charset="0"/>
              </a:rPr>
              <a:t> </a:t>
            </a:r>
            <a:r>
              <a:rPr lang="en-US" sz="1730" dirty="0" err="1" smtClean="0">
                <a:solidFill>
                  <a:srgbClr val="000000"/>
                </a:solidFill>
                <a:latin typeface="Courier New" charset="0"/>
              </a:rPr>
              <a:t>aaataagaag</a:t>
            </a:r>
            <a:r>
              <a:rPr lang="en-US" sz="1730" dirty="0" smtClean="0">
                <a:solidFill>
                  <a:srgbClr val="000000"/>
                </a:solidFill>
                <a:latin typeface="Courier New" charset="0"/>
              </a:rPr>
              <a:t> </a:t>
            </a:r>
            <a:r>
              <a:rPr lang="en-US" sz="1730" dirty="0" err="1" smtClean="0">
                <a:solidFill>
                  <a:srgbClr val="000000"/>
                </a:solidFill>
                <a:latin typeface="Courier New" charset="0"/>
              </a:rPr>
              <a:t>atctgggcag</a:t>
            </a:r>
            <a:endParaRPr lang="en-US" sz="1730" dirty="0" smtClean="0">
              <a:solidFill>
                <a:srgbClr val="000000"/>
              </a:solidFill>
              <a:latin typeface="Courier New" charset="0"/>
            </a:endParaRPr>
          </a:p>
          <a:p>
            <a:r>
              <a:rPr lang="en-US" sz="1730" dirty="0" smtClean="0">
                <a:solidFill>
                  <a:srgbClr val="000000"/>
                </a:solidFill>
                <a:latin typeface="Courier New" charset="0"/>
              </a:rPr>
              <a:t> 121 </a:t>
            </a:r>
            <a:r>
              <a:rPr lang="en-US" sz="1730" dirty="0" err="1" smtClean="0">
                <a:solidFill>
                  <a:srgbClr val="000000"/>
                </a:solidFill>
                <a:latin typeface="Courier New" charset="0"/>
              </a:rPr>
              <a:t>aagattgttg</a:t>
            </a:r>
            <a:r>
              <a:rPr lang="en-US" sz="1730" dirty="0" smtClean="0">
                <a:solidFill>
                  <a:srgbClr val="000000"/>
                </a:solidFill>
                <a:latin typeface="Courier New" charset="0"/>
              </a:rPr>
              <a:t> </a:t>
            </a:r>
            <a:r>
              <a:rPr lang="en-US" sz="1730" dirty="0" err="1" smtClean="0">
                <a:solidFill>
                  <a:srgbClr val="000000"/>
                </a:solidFill>
                <a:latin typeface="Courier New" charset="0"/>
              </a:rPr>
              <a:t>aaaaagcaga</a:t>
            </a:r>
            <a:r>
              <a:rPr lang="en-US" sz="1730" dirty="0" smtClean="0">
                <a:solidFill>
                  <a:srgbClr val="000000"/>
                </a:solidFill>
                <a:latin typeface="Courier New" charset="0"/>
              </a:rPr>
              <a:t> </a:t>
            </a:r>
            <a:r>
              <a:rPr lang="en-US" sz="1730" dirty="0" err="1" smtClean="0">
                <a:solidFill>
                  <a:srgbClr val="000000"/>
                </a:solidFill>
                <a:latin typeface="Courier New" charset="0"/>
              </a:rPr>
              <a:t>cacagcactg</a:t>
            </a:r>
            <a:r>
              <a:rPr lang="en-US" sz="1730" dirty="0" smtClean="0">
                <a:solidFill>
                  <a:srgbClr val="000000"/>
                </a:solidFill>
                <a:latin typeface="Courier New" charset="0"/>
              </a:rPr>
              <a:t> </a:t>
            </a:r>
            <a:r>
              <a:rPr lang="en-US" sz="1730" dirty="0" err="1" smtClean="0">
                <a:solidFill>
                  <a:srgbClr val="000000"/>
                </a:solidFill>
                <a:latin typeface="Courier New" charset="0"/>
              </a:rPr>
              <a:t>agtagcagca</a:t>
            </a:r>
            <a:r>
              <a:rPr lang="en-US" sz="1730" dirty="0" smtClean="0">
                <a:solidFill>
                  <a:srgbClr val="000000"/>
                </a:solidFill>
                <a:latin typeface="Courier New" charset="0"/>
              </a:rPr>
              <a:t> </a:t>
            </a:r>
            <a:r>
              <a:rPr lang="en-US" sz="1730" dirty="0" err="1" smtClean="0">
                <a:solidFill>
                  <a:srgbClr val="000000"/>
                </a:solidFill>
                <a:latin typeface="Courier New" charset="0"/>
              </a:rPr>
              <a:t>tggagcagaa</a:t>
            </a:r>
            <a:r>
              <a:rPr lang="en-US" sz="1730" dirty="0" smtClean="0">
                <a:solidFill>
                  <a:srgbClr val="000000"/>
                </a:solidFill>
                <a:latin typeface="Courier New" charset="0"/>
              </a:rPr>
              <a:t> </a:t>
            </a:r>
            <a:r>
              <a:rPr lang="en-US" sz="1730" dirty="0" err="1" smtClean="0">
                <a:solidFill>
                  <a:srgbClr val="000000"/>
                </a:solidFill>
                <a:latin typeface="Courier New" charset="0"/>
              </a:rPr>
              <a:t>aagcataagg</a:t>
            </a:r>
            <a:endParaRPr lang="en-US" sz="1730" dirty="0" smtClean="0">
              <a:solidFill>
                <a:srgbClr val="000000"/>
              </a:solidFill>
              <a:latin typeface="Courier New" charset="0"/>
            </a:endParaRPr>
          </a:p>
          <a:p>
            <a:r>
              <a:rPr lang="en-US" sz="1730" dirty="0" smtClean="0">
                <a:solidFill>
                  <a:srgbClr val="000000"/>
                </a:solidFill>
                <a:latin typeface="Courier New" charset="0"/>
              </a:rPr>
              <a:t> 181 </a:t>
            </a:r>
            <a:r>
              <a:rPr lang="en-US" sz="1730" dirty="0" err="1" smtClean="0">
                <a:solidFill>
                  <a:srgbClr val="000000"/>
                </a:solidFill>
                <a:latin typeface="Courier New" charset="0"/>
              </a:rPr>
              <a:t>aacaagtagt</a:t>
            </a:r>
            <a:r>
              <a:rPr lang="en-US" sz="1730" dirty="0" smtClean="0">
                <a:solidFill>
                  <a:srgbClr val="000000"/>
                </a:solidFill>
                <a:latin typeface="Courier New" charset="0"/>
              </a:rPr>
              <a:t> </a:t>
            </a:r>
            <a:r>
              <a:rPr lang="en-US" sz="1730" dirty="0" err="1" smtClean="0">
                <a:solidFill>
                  <a:srgbClr val="000000"/>
                </a:solidFill>
                <a:latin typeface="Courier New" charset="0"/>
              </a:rPr>
              <a:t>gcagtgtgcc</a:t>
            </a:r>
            <a:r>
              <a:rPr lang="en-US" sz="1730" dirty="0" smtClean="0">
                <a:solidFill>
                  <a:srgbClr val="000000"/>
                </a:solidFill>
                <a:latin typeface="Courier New" charset="0"/>
              </a:rPr>
              <a:t> </a:t>
            </a:r>
            <a:r>
              <a:rPr lang="en-US" sz="1730" dirty="0" err="1" smtClean="0">
                <a:solidFill>
                  <a:srgbClr val="000000"/>
                </a:solidFill>
                <a:latin typeface="Courier New" charset="0"/>
              </a:rPr>
              <a:t>tgaacatagg</a:t>
            </a:r>
            <a:r>
              <a:rPr lang="en-US" sz="1730" dirty="0" smtClean="0">
                <a:solidFill>
                  <a:srgbClr val="000000"/>
                </a:solidFill>
                <a:latin typeface="Courier New" charset="0"/>
              </a:rPr>
              <a:t> </a:t>
            </a:r>
            <a:r>
              <a:rPr lang="en-US" sz="1730" dirty="0" err="1" smtClean="0">
                <a:solidFill>
                  <a:srgbClr val="000000"/>
                </a:solidFill>
                <a:latin typeface="Courier New" charset="0"/>
              </a:rPr>
              <a:t>atgggaaatt</a:t>
            </a:r>
            <a:r>
              <a:rPr lang="en-US" sz="1730" dirty="0" smtClean="0">
                <a:solidFill>
                  <a:srgbClr val="000000"/>
                </a:solidFill>
                <a:latin typeface="Courier New" charset="0"/>
              </a:rPr>
              <a:t> </a:t>
            </a:r>
            <a:r>
              <a:rPr lang="en-US" sz="1730" dirty="0" err="1" smtClean="0">
                <a:solidFill>
                  <a:srgbClr val="000000"/>
                </a:solidFill>
                <a:latin typeface="Courier New" charset="0"/>
              </a:rPr>
              <a:t>aggaaagata</a:t>
            </a:r>
            <a:r>
              <a:rPr lang="en-US" sz="1730" dirty="0" smtClean="0">
                <a:solidFill>
                  <a:srgbClr val="000000"/>
                </a:solidFill>
                <a:latin typeface="Courier New" charset="0"/>
              </a:rPr>
              <a:t> </a:t>
            </a:r>
            <a:r>
              <a:rPr lang="en-US" sz="1730" dirty="0" err="1" smtClean="0">
                <a:solidFill>
                  <a:srgbClr val="000000"/>
                </a:solidFill>
                <a:latin typeface="Courier New" charset="0"/>
              </a:rPr>
              <a:t>aatggaggct</a:t>
            </a:r>
            <a:r>
              <a:rPr lang="en-US" sz="1730" dirty="0" smtClean="0">
                <a:solidFill>
                  <a:schemeClr val="tx1"/>
                </a:solidFill>
              </a:rPr>
              <a:t> </a:t>
            </a:r>
          </a:p>
          <a:p>
            <a:endParaRPr lang="en-US" sz="1400" dirty="0" smtClean="0">
              <a:solidFill>
                <a:schemeClr val="tx1"/>
              </a:solidFill>
            </a:endParaRPr>
          </a:p>
          <a:p>
            <a:r>
              <a:rPr lang="en-US" dirty="0" smtClean="0">
                <a:solidFill>
                  <a:schemeClr val="tx1"/>
                </a:solidFill>
              </a:rPr>
              <a:t>ENGLISH</a:t>
            </a:r>
          </a:p>
          <a:p>
            <a:pPr algn="l"/>
            <a:r>
              <a:rPr lang="en-US" sz="1946" dirty="0" smtClean="0">
                <a:solidFill>
                  <a:schemeClr val="tx1"/>
                </a:solidFill>
              </a:rPr>
              <a:t>The current genome sequence (Build 35) contains 2.85 billion nucleotides interrupted by only 341 gaps. It covers ~99% of the </a:t>
            </a:r>
            <a:r>
              <a:rPr lang="en-US" sz="1946" dirty="0" err="1" smtClean="0">
                <a:solidFill>
                  <a:schemeClr val="tx1"/>
                </a:solidFill>
              </a:rPr>
              <a:t>euchromatic</a:t>
            </a:r>
            <a:r>
              <a:rPr lang="en-US" sz="1946" dirty="0" smtClean="0">
                <a:solidFill>
                  <a:schemeClr val="tx1"/>
                </a:solidFill>
              </a:rPr>
              <a:t> genome and is accurate to an error rate of ~1 event per 100,000 bases. … Notably, the human genome seems to encode only 20,000-25,000 protein-coding genes.” Nature Oct 21, 2004, 431:931-945</a:t>
            </a:r>
          </a:p>
          <a:p>
            <a:pPr algn="l"/>
            <a:endParaRPr lang="en-US" sz="1600" dirty="0" smtClean="0">
              <a:solidFill>
                <a:schemeClr val="tx1"/>
              </a:solidFill>
            </a:endParaRPr>
          </a:p>
          <a:p>
            <a:r>
              <a:rPr lang="en-US" dirty="0" smtClean="0">
                <a:solidFill>
                  <a:schemeClr val="tx1"/>
                </a:solidFill>
              </a:rPr>
              <a:t>EXPERIMENT</a:t>
            </a:r>
          </a:p>
          <a:p>
            <a:pPr algn="l"/>
            <a:r>
              <a:rPr lang="en-US" sz="1600" dirty="0" smtClean="0">
                <a:solidFill>
                  <a:schemeClr val="tx1"/>
                </a:solidFill>
              </a:rPr>
              <a:t>????????????????????????????????????????????????????????????????????????????????????????????????????????????????????????????????????????????????????????????????????????????????????????????????????????????????????????????????????????????????????????????????????????????????????????????????????????????????????????????????????????????????????????????????????????????????????????????????????</a:t>
            </a:r>
            <a:endParaRPr lang="en-US" sz="1600" dirty="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inger-pointing-icon.png"/>
          <p:cNvPicPr>
            <a:picLocks noChangeAspect="1"/>
          </p:cNvPicPr>
          <p:nvPr/>
        </p:nvPicPr>
        <p:blipFill>
          <a:blip r:embed="rId2">
            <a:alphaModFix/>
          </a:blip>
          <a:stretch>
            <a:fillRect/>
          </a:stretch>
        </p:blipFill>
        <p:spPr>
          <a:xfrm rot="5400000">
            <a:off x="4118182" y="169937"/>
            <a:ext cx="1612281" cy="1780405"/>
          </a:xfrm>
          <a:prstGeom prst="rect">
            <a:avLst/>
          </a:prstGeom>
        </p:spPr>
      </p:pic>
      <p:sp>
        <p:nvSpPr>
          <p:cNvPr id="6" name="TextBox 5"/>
          <p:cNvSpPr txBox="1"/>
          <p:nvPr/>
        </p:nvSpPr>
        <p:spPr>
          <a:xfrm>
            <a:off x="179295" y="1791575"/>
            <a:ext cx="8621058" cy="707886"/>
          </a:xfrm>
          <a:prstGeom prst="rect">
            <a:avLst/>
          </a:prstGeom>
          <a:noFill/>
        </p:spPr>
        <p:txBody>
          <a:bodyPr wrap="square" rtlCol="0">
            <a:spAutoFit/>
          </a:bodyPr>
          <a:lstStyle/>
          <a:p>
            <a:r>
              <a:rPr lang="en-US" sz="4000" dirty="0" smtClean="0"/>
              <a:t>…????????????????????????????????...</a:t>
            </a:r>
            <a:endParaRPr lang="en-US" sz="4000" dirty="0"/>
          </a:p>
        </p:txBody>
      </p:sp>
      <p:sp>
        <p:nvSpPr>
          <p:cNvPr id="7" name="TextBox 6"/>
          <p:cNvSpPr txBox="1"/>
          <p:nvPr/>
        </p:nvSpPr>
        <p:spPr>
          <a:xfrm>
            <a:off x="4968688" y="1728228"/>
            <a:ext cx="469900" cy="830997"/>
          </a:xfrm>
          <a:prstGeom prst="rect">
            <a:avLst/>
          </a:prstGeom>
          <a:noFill/>
        </p:spPr>
        <p:txBody>
          <a:bodyPr wrap="none" rtlCol="0">
            <a:spAutoFit/>
          </a:bodyPr>
          <a:lstStyle/>
          <a:p>
            <a:r>
              <a:rPr lang="en-US" sz="4800" b="1" dirty="0" smtClean="0">
                <a:solidFill>
                  <a:srgbClr val="FF0000"/>
                </a:solidFill>
              </a:rPr>
              <a:t>?</a:t>
            </a:r>
            <a:endParaRPr lang="en-US" sz="4800" b="1" dirty="0">
              <a:solidFill>
                <a:srgbClr val="FF0000"/>
              </a:solidFill>
            </a:endParaRPr>
          </a:p>
        </p:txBody>
      </p:sp>
      <p:sp>
        <p:nvSpPr>
          <p:cNvPr id="8" name="TextBox 7"/>
          <p:cNvSpPr txBox="1"/>
          <p:nvPr/>
        </p:nvSpPr>
        <p:spPr>
          <a:xfrm>
            <a:off x="642470" y="2928471"/>
            <a:ext cx="5404043" cy="1569660"/>
          </a:xfrm>
          <a:prstGeom prst="rect">
            <a:avLst/>
          </a:prstGeom>
          <a:noFill/>
        </p:spPr>
        <p:txBody>
          <a:bodyPr wrap="none" rtlCol="0">
            <a:spAutoFit/>
          </a:bodyPr>
          <a:lstStyle/>
          <a:p>
            <a:r>
              <a:rPr lang="en-US" sz="3200" dirty="0" smtClean="0"/>
              <a:t>    ENGLISH LANGUAGE</a:t>
            </a:r>
          </a:p>
          <a:p>
            <a:r>
              <a:rPr lang="en-US" sz="3200" dirty="0" smtClean="0"/>
              <a:t>Frequent letters:  E, A, T, S …etc</a:t>
            </a:r>
          </a:p>
          <a:p>
            <a:r>
              <a:rPr lang="en-US" sz="3200" dirty="0" smtClean="0"/>
              <a:t>Rare letters           Q,  X,  J </a:t>
            </a:r>
            <a:endParaRPr lang="en-US" sz="3200" dirty="0"/>
          </a:p>
        </p:txBody>
      </p:sp>
      <p:sp>
        <p:nvSpPr>
          <p:cNvPr id="9" name="TextBox 8"/>
          <p:cNvSpPr txBox="1"/>
          <p:nvPr/>
        </p:nvSpPr>
        <p:spPr>
          <a:xfrm>
            <a:off x="4808558" y="3436471"/>
            <a:ext cx="4335442" cy="1569660"/>
          </a:xfrm>
          <a:prstGeom prst="rect">
            <a:avLst/>
          </a:prstGeom>
          <a:noFill/>
        </p:spPr>
        <p:txBody>
          <a:bodyPr wrap="none" rtlCol="0">
            <a:spAutoFit/>
          </a:bodyPr>
          <a:lstStyle/>
          <a:p>
            <a:r>
              <a:rPr lang="en-US" sz="3200" dirty="0" smtClean="0"/>
              <a:t>    Human DNA language</a:t>
            </a:r>
          </a:p>
          <a:p>
            <a:r>
              <a:rPr lang="en-US" sz="3200" dirty="0" smtClean="0"/>
              <a:t>Frequent letters:   A, T</a:t>
            </a:r>
          </a:p>
          <a:p>
            <a:r>
              <a:rPr lang="en-US" sz="3200" dirty="0" smtClean="0"/>
              <a:t>Rare letters           G, C </a:t>
            </a:r>
            <a:endParaRPr lang="en-US" sz="3200" dirty="0"/>
          </a:p>
        </p:txBody>
      </p:sp>
      <p:sp>
        <p:nvSpPr>
          <p:cNvPr id="10" name="TextBox 9"/>
          <p:cNvSpPr txBox="1"/>
          <p:nvPr/>
        </p:nvSpPr>
        <p:spPr>
          <a:xfrm>
            <a:off x="980316" y="4950175"/>
            <a:ext cx="3828242" cy="707886"/>
          </a:xfrm>
          <a:prstGeom prst="rect">
            <a:avLst/>
          </a:prstGeom>
          <a:noFill/>
        </p:spPr>
        <p:txBody>
          <a:bodyPr wrap="none" rtlCol="0">
            <a:spAutoFit/>
          </a:bodyPr>
          <a:lstStyle/>
          <a:p>
            <a:r>
              <a:rPr lang="en-US" sz="4000" dirty="0" smtClean="0"/>
              <a:t>Our guess is </a:t>
            </a:r>
            <a:r>
              <a:rPr lang="en-US" sz="4000" b="1" dirty="0" smtClean="0">
                <a:solidFill>
                  <a:srgbClr val="FF0000"/>
                </a:solidFill>
              </a:rPr>
              <a:t>?</a:t>
            </a:r>
            <a:r>
              <a:rPr lang="en-US" sz="4000" dirty="0" smtClean="0"/>
              <a:t> = A</a:t>
            </a:r>
            <a:endParaRPr lang="en-US" sz="4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accel="50000" decel="5000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8" grpId="1"/>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769938" y="433388"/>
            <a:ext cx="7451725" cy="1298575"/>
          </a:xfrm>
          <a:prstGeom prst="rect">
            <a:avLst/>
          </a:prstGeom>
          <a:noFill/>
          <a:ln w="9525">
            <a:noFill/>
            <a:miter lim="800000"/>
            <a:headEnd/>
            <a:tailEnd/>
          </a:ln>
        </p:spPr>
        <p:txBody>
          <a:bodyPr>
            <a:prstTxWarp prst="textNoShape">
              <a:avLst/>
            </a:prstTxWarp>
            <a:spAutoFit/>
          </a:bodyPr>
          <a:lstStyle/>
          <a:p>
            <a:pPr algn="ctr">
              <a:lnSpc>
                <a:spcPct val="80000"/>
              </a:lnSpc>
              <a:spcBef>
                <a:spcPct val="20000"/>
              </a:spcBef>
            </a:pPr>
            <a:r>
              <a:rPr lang="en-US" b="1"/>
              <a:t>Genomic mid-range inhomogeneity correlates with an abundance of RNA secondary structures</a:t>
            </a:r>
            <a:endParaRPr lang="en-US"/>
          </a:p>
          <a:p>
            <a:pPr algn="ctr">
              <a:lnSpc>
                <a:spcPct val="80000"/>
              </a:lnSpc>
              <a:spcBef>
                <a:spcPct val="20000"/>
              </a:spcBef>
            </a:pPr>
            <a:r>
              <a:rPr lang="en-US"/>
              <a:t>Bechtel JM, Wittenschlaeger T, Dwyer T, Song J, Arunachalam S, Ramakrishnan SK, Shepard S, Fedorov A</a:t>
            </a:r>
          </a:p>
          <a:p>
            <a:pPr algn="ctr">
              <a:lnSpc>
                <a:spcPct val="80000"/>
              </a:lnSpc>
              <a:spcBef>
                <a:spcPct val="20000"/>
              </a:spcBef>
            </a:pPr>
            <a:r>
              <a:rPr lang="en-US" i="1"/>
              <a:t>BMC Genomics 2008, 9:284</a:t>
            </a:r>
          </a:p>
        </p:txBody>
      </p:sp>
      <p:sp>
        <p:nvSpPr>
          <p:cNvPr id="19459" name="Text Box 5"/>
          <p:cNvSpPr txBox="1">
            <a:spLocks noChangeArrowheads="1"/>
          </p:cNvSpPr>
          <p:nvPr/>
        </p:nvSpPr>
        <p:spPr bwMode="auto">
          <a:xfrm>
            <a:off x="1213266" y="4076170"/>
            <a:ext cx="6267912" cy="830997"/>
          </a:xfrm>
          <a:prstGeom prst="rect">
            <a:avLst/>
          </a:prstGeom>
          <a:noFill/>
          <a:ln w="9525">
            <a:noFill/>
            <a:miter lim="800000"/>
            <a:headEnd/>
            <a:tailEnd/>
          </a:ln>
        </p:spPr>
        <p:txBody>
          <a:bodyPr wrap="none">
            <a:prstTxWarp prst="textNoShape">
              <a:avLst/>
            </a:prstTxWarp>
            <a:spAutoFit/>
          </a:bodyPr>
          <a:lstStyle/>
          <a:p>
            <a:r>
              <a:rPr lang="en-US" sz="2400" dirty="0">
                <a:hlinkClick r:id="rId2"/>
              </a:rPr>
              <a:t>http://bpg.utoledo.edu/~jbechtel/gmri/</a:t>
            </a:r>
            <a:r>
              <a:rPr lang="en-US" sz="2400" dirty="0"/>
              <a:t> </a:t>
            </a:r>
            <a:r>
              <a:rPr lang="en-US" sz="2400" dirty="0" smtClean="0"/>
              <a:t> </a:t>
            </a:r>
            <a:endParaRPr lang="en-US" sz="2400" dirty="0"/>
          </a:p>
          <a:p>
            <a:r>
              <a:rPr lang="en-US" sz="2400" dirty="0"/>
              <a:t>Web resource for analysis of genomic sequences</a:t>
            </a:r>
          </a:p>
        </p:txBody>
      </p:sp>
      <p:sp>
        <p:nvSpPr>
          <p:cNvPr id="4" name="TextBox 3"/>
          <p:cNvSpPr txBox="1"/>
          <p:nvPr/>
        </p:nvSpPr>
        <p:spPr>
          <a:xfrm>
            <a:off x="1618804" y="2125097"/>
            <a:ext cx="5906391" cy="1338828"/>
          </a:xfrm>
          <a:prstGeom prst="rect">
            <a:avLst/>
          </a:prstGeom>
          <a:effectLst>
            <a:glow rad="139700">
              <a:schemeClr val="accent1">
                <a:alpha val="75000"/>
              </a:schemeClr>
            </a:glow>
            <a:outerShdw blurRad="40000" dist="20000" dir="5400000" rotWithShape="0">
              <a:srgbClr val="000000">
                <a:alpha val="38000"/>
              </a:srgbClr>
            </a:outerShdw>
            <a:reflection blurRad="6350" stA="52000" endA="300" endPos="35000" dir="5400000" sy="-100000" algn="bl" rotWithShape="0"/>
          </a:effectLst>
          <a:scene3d>
            <a:camera prst="orthographicFront"/>
            <a:lightRig rig="threePt" dir="t"/>
          </a:scene3d>
          <a:sp3d>
            <a:bevelT w="101600" prst="riblet"/>
          </a:sp3d>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8100" dirty="0" smtClean="0">
                <a:solidFill>
                  <a:srgbClr val="0000FF"/>
                </a:solidFill>
              </a:rPr>
              <a:t>Genomic MRI</a:t>
            </a:r>
            <a:endParaRPr lang="en-US" sz="8100" dirty="0">
              <a:solidFill>
                <a:srgbClr val="0000FF"/>
              </a:solidFill>
            </a:endParaRPr>
          </a:p>
        </p:txBody>
      </p:sp>
      <p:sp>
        <p:nvSpPr>
          <p:cNvPr id="5" name="TextBox 4"/>
          <p:cNvSpPr txBox="1"/>
          <p:nvPr/>
        </p:nvSpPr>
        <p:spPr>
          <a:xfrm>
            <a:off x="343965" y="451797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696639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295" y="1791575"/>
            <a:ext cx="8621058" cy="707886"/>
          </a:xfrm>
          <a:prstGeom prst="rect">
            <a:avLst/>
          </a:prstGeom>
          <a:noFill/>
        </p:spPr>
        <p:txBody>
          <a:bodyPr wrap="square" rtlCol="0">
            <a:spAutoFit/>
          </a:bodyPr>
          <a:lstStyle/>
          <a:p>
            <a:r>
              <a:rPr lang="en-US" sz="4000" dirty="0" smtClean="0"/>
              <a:t>…????????????????????????????????...</a:t>
            </a:r>
            <a:endParaRPr lang="en-US" sz="4000" dirty="0"/>
          </a:p>
        </p:txBody>
      </p:sp>
      <p:sp>
        <p:nvSpPr>
          <p:cNvPr id="7" name="TextBox 6"/>
          <p:cNvSpPr txBox="1"/>
          <p:nvPr/>
        </p:nvSpPr>
        <p:spPr>
          <a:xfrm>
            <a:off x="4968688" y="1728228"/>
            <a:ext cx="469900" cy="830997"/>
          </a:xfrm>
          <a:prstGeom prst="rect">
            <a:avLst/>
          </a:prstGeom>
          <a:noFill/>
        </p:spPr>
        <p:txBody>
          <a:bodyPr wrap="none" rtlCol="0">
            <a:spAutoFit/>
          </a:bodyPr>
          <a:lstStyle/>
          <a:p>
            <a:r>
              <a:rPr lang="en-US" sz="4800" b="1" dirty="0" smtClean="0">
                <a:solidFill>
                  <a:srgbClr val="FF0000"/>
                </a:solidFill>
              </a:rPr>
              <a:t>?</a:t>
            </a:r>
            <a:endParaRPr lang="en-US" sz="4800" b="1" dirty="0">
              <a:solidFill>
                <a:srgbClr val="FF0000"/>
              </a:solidFill>
            </a:endParaRPr>
          </a:p>
        </p:txBody>
      </p:sp>
      <p:sp>
        <p:nvSpPr>
          <p:cNvPr id="11" name="TextBox 10"/>
          <p:cNvSpPr txBox="1"/>
          <p:nvPr/>
        </p:nvSpPr>
        <p:spPr>
          <a:xfrm>
            <a:off x="1010677" y="1020342"/>
            <a:ext cx="4608954" cy="707886"/>
          </a:xfrm>
          <a:prstGeom prst="rect">
            <a:avLst/>
          </a:prstGeom>
          <a:noFill/>
        </p:spPr>
        <p:txBody>
          <a:bodyPr wrap="none" rtlCol="0">
            <a:spAutoFit/>
          </a:bodyPr>
          <a:lstStyle/>
          <a:p>
            <a:r>
              <a:rPr lang="en-US" sz="4000" dirty="0" smtClean="0"/>
              <a:t>Our guess was  </a:t>
            </a:r>
            <a:r>
              <a:rPr lang="en-US" sz="4000" b="1" dirty="0" smtClean="0">
                <a:solidFill>
                  <a:srgbClr val="FF0000"/>
                </a:solidFill>
              </a:rPr>
              <a:t>?</a:t>
            </a:r>
            <a:r>
              <a:rPr lang="en-US" sz="4000" dirty="0" smtClean="0"/>
              <a:t> = A</a:t>
            </a:r>
            <a:endParaRPr lang="en-US" sz="4000" dirty="0"/>
          </a:p>
        </p:txBody>
      </p:sp>
      <p:sp>
        <p:nvSpPr>
          <p:cNvPr id="12" name="TextBox 11"/>
          <p:cNvSpPr txBox="1"/>
          <p:nvPr/>
        </p:nvSpPr>
        <p:spPr>
          <a:xfrm>
            <a:off x="209174" y="3481294"/>
            <a:ext cx="8481108" cy="461665"/>
          </a:xfrm>
          <a:prstGeom prst="rect">
            <a:avLst/>
          </a:prstGeom>
          <a:noFill/>
        </p:spPr>
        <p:txBody>
          <a:bodyPr wrap="none" rtlCol="0">
            <a:spAutoFit/>
          </a:bodyPr>
          <a:lstStyle/>
          <a:p>
            <a:r>
              <a:rPr lang="en-US" sz="2400" dirty="0" smtClean="0">
                <a:solidFill>
                  <a:srgbClr val="FF0000"/>
                </a:solidFill>
              </a:rPr>
              <a:t>What happens with your bet if I open to you  neighboring  letters?</a:t>
            </a:r>
            <a:endParaRPr lang="en-US" sz="2400" dirty="0">
              <a:solidFill>
                <a:srgbClr val="FF0000"/>
              </a:solidFill>
            </a:endParaRPr>
          </a:p>
        </p:txBody>
      </p:sp>
      <p:sp>
        <p:nvSpPr>
          <p:cNvPr id="13" name="Right Arrow 12"/>
          <p:cNvSpPr/>
          <p:nvPr/>
        </p:nvSpPr>
        <p:spPr>
          <a:xfrm rot="20195047">
            <a:off x="3316931" y="2514402"/>
            <a:ext cx="1666539" cy="354304"/>
          </a:xfrm>
          <a:prstGeom prst="rightArrow">
            <a:avLst>
              <a:gd name="adj1" fmla="val 24635"/>
              <a:gd name="adj2" fmla="val 135605"/>
            </a:avLst>
          </a:prstGeom>
          <a:ln/>
        </p:spPr>
        <p:style>
          <a:lnRef idx="1">
            <a:schemeClr val="accent1"/>
          </a:lnRef>
          <a:fillRef idx="3">
            <a:schemeClr val="accent1"/>
          </a:fillRef>
          <a:effectRef idx="2">
            <a:schemeClr val="accent1"/>
          </a:effectRef>
          <a:fontRef idx="minor">
            <a:schemeClr val="lt1"/>
          </a:fontRef>
        </p:style>
      </p:sp>
      <p:sp>
        <p:nvSpPr>
          <p:cNvPr id="15" name="Right Arrow 14"/>
          <p:cNvSpPr/>
          <p:nvPr/>
        </p:nvSpPr>
        <p:spPr>
          <a:xfrm rot="12398152">
            <a:off x="5384754" y="2517392"/>
            <a:ext cx="1666539" cy="354304"/>
          </a:xfrm>
          <a:prstGeom prst="rightArrow">
            <a:avLst>
              <a:gd name="adj1" fmla="val 24635"/>
              <a:gd name="adj2" fmla="val 135605"/>
            </a:avLst>
          </a:prstGeom>
          <a:ln/>
        </p:spPr>
        <p:style>
          <a:lnRef idx="1">
            <a:schemeClr val="accent1"/>
          </a:lnRef>
          <a:fillRef idx="3">
            <a:schemeClr val="accent1"/>
          </a:fillRef>
          <a:effectRef idx="2">
            <a:schemeClr val="accent1"/>
          </a:effectRef>
          <a:fontRef idx="minor">
            <a:schemeClr val="lt1"/>
          </a:fontRef>
        </p:style>
      </p:sp>
      <p:sp>
        <p:nvSpPr>
          <p:cNvPr id="16" name="TextBox 15"/>
          <p:cNvSpPr txBox="1"/>
          <p:nvPr/>
        </p:nvSpPr>
        <p:spPr>
          <a:xfrm>
            <a:off x="4761129" y="1678658"/>
            <a:ext cx="508000" cy="830997"/>
          </a:xfrm>
          <a:prstGeom prst="rect">
            <a:avLst/>
          </a:prstGeom>
          <a:noFill/>
        </p:spPr>
        <p:txBody>
          <a:bodyPr wrap="square" rtlCol="0">
            <a:spAutoFit/>
          </a:bodyPr>
          <a:lstStyle/>
          <a:p>
            <a:r>
              <a:rPr lang="en-US" sz="4800" b="1" dirty="0" smtClean="0">
                <a:solidFill>
                  <a:srgbClr val="008000"/>
                </a:solidFill>
              </a:rPr>
              <a:t>a</a:t>
            </a:r>
            <a:endParaRPr lang="en-US" sz="4800" b="1" dirty="0">
              <a:solidFill>
                <a:srgbClr val="008000"/>
              </a:solidFill>
            </a:endParaRPr>
          </a:p>
        </p:txBody>
      </p:sp>
      <p:sp>
        <p:nvSpPr>
          <p:cNvPr id="9" name="TextBox 8"/>
          <p:cNvSpPr txBox="1"/>
          <p:nvPr/>
        </p:nvSpPr>
        <p:spPr>
          <a:xfrm>
            <a:off x="452926" y="4307064"/>
            <a:ext cx="8466455" cy="923330"/>
          </a:xfrm>
          <a:prstGeom prst="rect">
            <a:avLst/>
          </a:prstGeom>
          <a:noFill/>
        </p:spPr>
        <p:txBody>
          <a:bodyPr wrap="none" rtlCol="0">
            <a:spAutoFit/>
          </a:bodyPr>
          <a:lstStyle/>
          <a:p>
            <a:r>
              <a:rPr lang="en-US" dirty="0" smtClean="0"/>
              <a:t>It should! Because “</a:t>
            </a:r>
            <a:r>
              <a:rPr lang="en-US" dirty="0" err="1" smtClean="0"/>
              <a:t>aa</a:t>
            </a:r>
            <a:r>
              <a:rPr lang="en-US" dirty="0" smtClean="0"/>
              <a:t>” is a very rear combination of characters in English.  Actually many </a:t>
            </a:r>
          </a:p>
          <a:p>
            <a:r>
              <a:rPr lang="en-US" dirty="0" smtClean="0"/>
              <a:t>letters have preferences to be in combination with some other ones (“</a:t>
            </a:r>
            <a:r>
              <a:rPr lang="en-US" b="1" dirty="0" err="1" smtClean="0">
                <a:solidFill>
                  <a:srgbClr val="FF0000"/>
                </a:solidFill>
              </a:rPr>
              <a:t>qu</a:t>
            </a:r>
            <a:r>
              <a:rPr lang="en-US" dirty="0" smtClean="0"/>
              <a:t>”, “</a:t>
            </a:r>
            <a:r>
              <a:rPr lang="en-US" b="1" dirty="0" err="1" smtClean="0">
                <a:solidFill>
                  <a:srgbClr val="FF0000"/>
                </a:solidFill>
              </a:rPr>
              <a:t>th</a:t>
            </a:r>
            <a:r>
              <a:rPr lang="en-US" dirty="0" smtClean="0"/>
              <a:t>”, etc.) and </a:t>
            </a:r>
          </a:p>
          <a:p>
            <a:r>
              <a:rPr lang="en-US" dirty="0" smtClean="0"/>
              <a:t>at the same time try to avoid to be together with other letters (“</a:t>
            </a:r>
            <a:r>
              <a:rPr lang="en-US" b="1" dirty="0" err="1" smtClean="0">
                <a:solidFill>
                  <a:srgbClr val="3366FF"/>
                </a:solidFill>
              </a:rPr>
              <a:t>qa</a:t>
            </a:r>
            <a:r>
              <a:rPr lang="en-US" dirty="0" smtClean="0"/>
              <a:t>”, “</a:t>
            </a:r>
            <a:r>
              <a:rPr lang="en-US" b="1" dirty="0" smtClean="0">
                <a:solidFill>
                  <a:srgbClr val="3366FF"/>
                </a:solidFill>
              </a:rPr>
              <a:t>ht</a:t>
            </a:r>
            <a:r>
              <a:rPr lang="en-US" dirty="0" smtClean="0"/>
              <a:t>”, etc.)</a:t>
            </a:r>
            <a:endParaRPr lang="en-US" dirty="0"/>
          </a:p>
        </p:txBody>
      </p:sp>
      <p:sp>
        <p:nvSpPr>
          <p:cNvPr id="10" name="TextBox 9"/>
          <p:cNvSpPr txBox="1"/>
          <p:nvPr/>
        </p:nvSpPr>
        <p:spPr>
          <a:xfrm>
            <a:off x="271292" y="5568101"/>
            <a:ext cx="8648089" cy="830997"/>
          </a:xfrm>
          <a:prstGeom prst="rect">
            <a:avLst/>
          </a:prstGeom>
          <a:noFill/>
        </p:spPr>
        <p:txBody>
          <a:bodyPr wrap="square" rtlCol="0">
            <a:spAutoFit/>
          </a:bodyPr>
          <a:lstStyle/>
          <a:p>
            <a:r>
              <a:rPr lang="en-US" sz="2400" dirty="0" smtClean="0"/>
              <a:t>The same is true with DNA sequences.  For instance, in humans </a:t>
            </a:r>
          </a:p>
          <a:p>
            <a:r>
              <a:rPr lang="en-US" sz="2400" dirty="0" smtClean="0"/>
              <a:t>rare </a:t>
            </a:r>
            <a:r>
              <a:rPr lang="en-US" sz="2400" dirty="0" err="1" smtClean="0"/>
              <a:t>dinucleotides</a:t>
            </a:r>
            <a:r>
              <a:rPr lang="en-US" sz="2400" dirty="0" smtClean="0"/>
              <a:t> are “</a:t>
            </a:r>
            <a:r>
              <a:rPr lang="en-US" sz="2400" b="1" dirty="0" smtClean="0">
                <a:solidFill>
                  <a:srgbClr val="3366FF"/>
                </a:solidFill>
              </a:rPr>
              <a:t>cg</a:t>
            </a:r>
            <a:r>
              <a:rPr lang="en-US" sz="2400" dirty="0" smtClean="0"/>
              <a:t>” and “</a:t>
            </a:r>
            <a:r>
              <a:rPr lang="en-US" sz="2400" b="1" dirty="0" smtClean="0">
                <a:solidFill>
                  <a:srgbClr val="3366FF"/>
                </a:solidFill>
              </a:rPr>
              <a:t>at</a:t>
            </a:r>
            <a:r>
              <a:rPr lang="en-US" sz="2400" dirty="0" smtClean="0"/>
              <a:t>” and abundant are “</a:t>
            </a:r>
            <a:r>
              <a:rPr lang="en-US" sz="2400" b="1" dirty="0" err="1" smtClean="0">
                <a:solidFill>
                  <a:srgbClr val="FF0000"/>
                </a:solidFill>
              </a:rPr>
              <a:t>ag</a:t>
            </a:r>
            <a:r>
              <a:rPr lang="en-US" sz="2400" dirty="0" smtClean="0"/>
              <a:t>” and “</a:t>
            </a:r>
            <a:r>
              <a:rPr lang="en-US" sz="2400" b="1" dirty="0" smtClean="0">
                <a:solidFill>
                  <a:srgbClr val="FF0000"/>
                </a:solidFill>
              </a:rPr>
              <a:t>ca</a:t>
            </a:r>
            <a:r>
              <a:rPr lang="en-US" sz="2400" dirty="0" smtClean="0"/>
              <a:t>” </a:t>
            </a:r>
            <a:endParaRPr lang="en-US" sz="2400" dirty="0"/>
          </a:p>
        </p:txBody>
      </p:sp>
      <p:sp>
        <p:nvSpPr>
          <p:cNvPr id="14" name="TextBox 13"/>
          <p:cNvSpPr txBox="1"/>
          <p:nvPr/>
        </p:nvSpPr>
        <p:spPr>
          <a:xfrm>
            <a:off x="1436967" y="312456"/>
            <a:ext cx="6712094" cy="707886"/>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4000" b="1" dirty="0" smtClean="0">
                <a:solidFill>
                  <a:srgbClr val="FF0000"/>
                </a:solidFill>
                <a:latin typeface="Apple Casual"/>
                <a:cs typeface="Apple Casual"/>
              </a:rPr>
              <a:t>Short-range non-randomness</a:t>
            </a:r>
            <a:endParaRPr lang="en-US" sz="4000" b="1" dirty="0">
              <a:solidFill>
                <a:srgbClr val="FF0000"/>
              </a:solidFill>
              <a:latin typeface="Apple Casual"/>
              <a:cs typeface="Apple Casua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1000"/>
                                        <p:tgtEl>
                                          <p:spTgt spid="14"/>
                                        </p:tgtEl>
                                      </p:cBhvr>
                                    </p:animEffect>
                                    <p:anim calcmode="lin" valueType="num">
                                      <p:cBhvr>
                                        <p:cTn id="38" dur="1000" fill="hold"/>
                                        <p:tgtEl>
                                          <p:spTgt spid="14"/>
                                        </p:tgtEl>
                                        <p:attrNameLst>
                                          <p:attrName>ppt_x</p:attrName>
                                        </p:attrNameLst>
                                      </p:cBhvr>
                                      <p:tavLst>
                                        <p:tav tm="0">
                                          <p:val>
                                            <p:strVal val="#ppt_x"/>
                                          </p:val>
                                        </p:tav>
                                        <p:tav tm="100000">
                                          <p:val>
                                            <p:strVal val="#ppt_x"/>
                                          </p:val>
                                        </p:tav>
                                      </p:tavLst>
                                    </p:anim>
                                    <p:anim calcmode="lin" valueType="num">
                                      <p:cBhvr>
                                        <p:cTn id="39" dur="900" decel="100000" fill="hold"/>
                                        <p:tgtEl>
                                          <p:spTgt spid="14"/>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6" grpId="0"/>
      <p:bldP spid="9" grpId="0"/>
      <p:bldP spid="10" grpId="0"/>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79295" y="1791575"/>
            <a:ext cx="8621058" cy="707886"/>
          </a:xfrm>
          <a:prstGeom prst="rect">
            <a:avLst/>
          </a:prstGeom>
          <a:noFill/>
        </p:spPr>
        <p:txBody>
          <a:bodyPr wrap="square" rtlCol="0">
            <a:spAutoFit/>
          </a:bodyPr>
          <a:lstStyle/>
          <a:p>
            <a:r>
              <a:rPr lang="en-US" sz="4000" dirty="0" smtClean="0"/>
              <a:t>…????????????????????????????????...</a:t>
            </a:r>
            <a:endParaRPr lang="en-US" sz="4000" dirty="0"/>
          </a:p>
        </p:txBody>
      </p:sp>
      <p:sp>
        <p:nvSpPr>
          <p:cNvPr id="7" name="TextBox 6"/>
          <p:cNvSpPr txBox="1"/>
          <p:nvPr/>
        </p:nvSpPr>
        <p:spPr>
          <a:xfrm>
            <a:off x="4968688" y="1728228"/>
            <a:ext cx="469900" cy="830997"/>
          </a:xfrm>
          <a:prstGeom prst="rect">
            <a:avLst/>
          </a:prstGeom>
          <a:noFill/>
        </p:spPr>
        <p:txBody>
          <a:bodyPr wrap="none" rtlCol="0">
            <a:spAutoFit/>
          </a:bodyPr>
          <a:lstStyle/>
          <a:p>
            <a:r>
              <a:rPr lang="en-US" sz="4800" b="1" dirty="0" smtClean="0">
                <a:solidFill>
                  <a:srgbClr val="FF0000"/>
                </a:solidFill>
              </a:rPr>
              <a:t>?</a:t>
            </a:r>
            <a:endParaRPr lang="en-US" sz="4800" b="1" dirty="0">
              <a:solidFill>
                <a:srgbClr val="FF0000"/>
              </a:solidFill>
            </a:endParaRPr>
          </a:p>
        </p:txBody>
      </p:sp>
      <p:sp>
        <p:nvSpPr>
          <p:cNvPr id="11" name="TextBox 10"/>
          <p:cNvSpPr txBox="1"/>
          <p:nvPr/>
        </p:nvSpPr>
        <p:spPr>
          <a:xfrm>
            <a:off x="829634" y="1083689"/>
            <a:ext cx="4608954" cy="707886"/>
          </a:xfrm>
          <a:prstGeom prst="rect">
            <a:avLst/>
          </a:prstGeom>
          <a:noFill/>
        </p:spPr>
        <p:txBody>
          <a:bodyPr wrap="none" rtlCol="0">
            <a:spAutoFit/>
          </a:bodyPr>
          <a:lstStyle/>
          <a:p>
            <a:r>
              <a:rPr lang="en-US" sz="4000" dirty="0" smtClean="0"/>
              <a:t>Our guess was  </a:t>
            </a:r>
            <a:r>
              <a:rPr lang="en-US" sz="4000" b="1" dirty="0" smtClean="0">
                <a:solidFill>
                  <a:srgbClr val="FF0000"/>
                </a:solidFill>
              </a:rPr>
              <a:t>?</a:t>
            </a:r>
            <a:r>
              <a:rPr lang="en-US" sz="4000" dirty="0" smtClean="0"/>
              <a:t> = A</a:t>
            </a:r>
            <a:endParaRPr lang="en-US" sz="4000" dirty="0"/>
          </a:p>
        </p:txBody>
      </p:sp>
      <p:sp>
        <p:nvSpPr>
          <p:cNvPr id="12" name="TextBox 11"/>
          <p:cNvSpPr txBox="1"/>
          <p:nvPr/>
        </p:nvSpPr>
        <p:spPr>
          <a:xfrm>
            <a:off x="209174" y="3481294"/>
            <a:ext cx="8511164" cy="461665"/>
          </a:xfrm>
          <a:prstGeom prst="rect">
            <a:avLst/>
          </a:prstGeom>
          <a:noFill/>
        </p:spPr>
        <p:txBody>
          <a:bodyPr wrap="none" rtlCol="0">
            <a:spAutoFit/>
          </a:bodyPr>
          <a:lstStyle/>
          <a:p>
            <a:r>
              <a:rPr lang="en-US" sz="2400" dirty="0" smtClean="0">
                <a:solidFill>
                  <a:srgbClr val="FF0000"/>
                </a:solidFill>
              </a:rPr>
              <a:t>What happens with your bet if I open to you  more distant  letters?</a:t>
            </a:r>
            <a:endParaRPr lang="en-US" sz="2400" dirty="0">
              <a:solidFill>
                <a:srgbClr val="FF0000"/>
              </a:solidFill>
            </a:endParaRPr>
          </a:p>
        </p:txBody>
      </p:sp>
      <p:sp>
        <p:nvSpPr>
          <p:cNvPr id="13" name="Right Arrow 12"/>
          <p:cNvSpPr/>
          <p:nvPr/>
        </p:nvSpPr>
        <p:spPr>
          <a:xfrm rot="20195047">
            <a:off x="564582" y="2479177"/>
            <a:ext cx="1666539" cy="354304"/>
          </a:xfrm>
          <a:prstGeom prst="rightArrow">
            <a:avLst>
              <a:gd name="adj1" fmla="val 24635"/>
              <a:gd name="adj2" fmla="val 135605"/>
            </a:avLst>
          </a:prstGeom>
          <a:ln/>
        </p:spPr>
        <p:style>
          <a:lnRef idx="1">
            <a:schemeClr val="accent1"/>
          </a:lnRef>
          <a:fillRef idx="3">
            <a:schemeClr val="accent1"/>
          </a:fillRef>
          <a:effectRef idx="2">
            <a:schemeClr val="accent1"/>
          </a:effectRef>
          <a:fontRef idx="minor">
            <a:schemeClr val="lt1"/>
          </a:fontRef>
        </p:style>
      </p:sp>
      <p:sp>
        <p:nvSpPr>
          <p:cNvPr id="15" name="Right Arrow 14"/>
          <p:cNvSpPr/>
          <p:nvPr/>
        </p:nvSpPr>
        <p:spPr>
          <a:xfrm rot="12398152">
            <a:off x="7620161" y="2698287"/>
            <a:ext cx="1397845" cy="313549"/>
          </a:xfrm>
          <a:prstGeom prst="rightArrow">
            <a:avLst>
              <a:gd name="adj1" fmla="val 35984"/>
              <a:gd name="adj2" fmla="val 135605"/>
            </a:avLst>
          </a:prstGeom>
          <a:ln/>
        </p:spPr>
        <p:style>
          <a:lnRef idx="1">
            <a:schemeClr val="accent1"/>
          </a:lnRef>
          <a:fillRef idx="3">
            <a:schemeClr val="accent1"/>
          </a:fillRef>
          <a:effectRef idx="2">
            <a:schemeClr val="accent1"/>
          </a:effectRef>
          <a:fontRef idx="minor">
            <a:schemeClr val="lt1"/>
          </a:fontRef>
        </p:style>
      </p:sp>
      <p:sp>
        <p:nvSpPr>
          <p:cNvPr id="16" name="TextBox 15"/>
          <p:cNvSpPr txBox="1"/>
          <p:nvPr/>
        </p:nvSpPr>
        <p:spPr>
          <a:xfrm>
            <a:off x="2122536" y="1668464"/>
            <a:ext cx="508000" cy="830997"/>
          </a:xfrm>
          <a:prstGeom prst="rect">
            <a:avLst/>
          </a:prstGeom>
          <a:noFill/>
        </p:spPr>
        <p:txBody>
          <a:bodyPr wrap="square" rtlCol="0">
            <a:spAutoFit/>
          </a:bodyPr>
          <a:lstStyle/>
          <a:p>
            <a:r>
              <a:rPr lang="en-US" sz="4800" b="1" dirty="0" smtClean="0">
                <a:solidFill>
                  <a:srgbClr val="008000"/>
                </a:solidFill>
              </a:rPr>
              <a:t>a</a:t>
            </a:r>
            <a:endParaRPr lang="en-US" sz="4800" b="1" dirty="0">
              <a:solidFill>
                <a:srgbClr val="008000"/>
              </a:solidFill>
            </a:endParaRPr>
          </a:p>
        </p:txBody>
      </p:sp>
      <p:sp>
        <p:nvSpPr>
          <p:cNvPr id="9" name="TextBox 8"/>
          <p:cNvSpPr txBox="1"/>
          <p:nvPr/>
        </p:nvSpPr>
        <p:spPr>
          <a:xfrm>
            <a:off x="1686357" y="4137787"/>
            <a:ext cx="5937693" cy="707886"/>
          </a:xfrm>
          <a:prstGeom prst="rect">
            <a:avLst/>
          </a:prstGeom>
          <a:noFill/>
        </p:spPr>
        <p:txBody>
          <a:bodyPr wrap="none" rtlCol="0">
            <a:spAutoFit/>
          </a:bodyPr>
          <a:lstStyle/>
          <a:p>
            <a:r>
              <a:rPr lang="en-US" sz="4000" dirty="0" smtClean="0"/>
              <a:t>Not informative for English!</a:t>
            </a:r>
            <a:endParaRPr lang="en-US" sz="4000" dirty="0"/>
          </a:p>
        </p:txBody>
      </p:sp>
      <p:sp>
        <p:nvSpPr>
          <p:cNvPr id="10" name="TextBox 9"/>
          <p:cNvSpPr txBox="1"/>
          <p:nvPr/>
        </p:nvSpPr>
        <p:spPr>
          <a:xfrm>
            <a:off x="269026" y="5568101"/>
            <a:ext cx="8451312" cy="707886"/>
          </a:xfrm>
          <a:prstGeom prst="rect">
            <a:avLst/>
          </a:prstGeom>
          <a:noFill/>
        </p:spPr>
        <p:txBody>
          <a:bodyPr wrap="square" rtlCol="0">
            <a:spAutoFit/>
          </a:bodyPr>
          <a:lstStyle/>
          <a:p>
            <a:r>
              <a:rPr lang="en-US" sz="4000" dirty="0" smtClean="0">
                <a:solidFill>
                  <a:srgbClr val="800000"/>
                </a:solidFill>
              </a:rPr>
              <a:t>The same is true with DNA sequences!  </a:t>
            </a:r>
            <a:endParaRPr lang="en-US" sz="4000" dirty="0">
              <a:solidFill>
                <a:srgbClr val="800000"/>
              </a:solidFill>
            </a:endParaRPr>
          </a:p>
        </p:txBody>
      </p:sp>
      <p:sp>
        <p:nvSpPr>
          <p:cNvPr id="14" name="TextBox 13"/>
          <p:cNvSpPr txBox="1"/>
          <p:nvPr/>
        </p:nvSpPr>
        <p:spPr>
          <a:xfrm>
            <a:off x="1397852" y="0"/>
            <a:ext cx="7174790" cy="1200329"/>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en-US" sz="4000" b="1" dirty="0" smtClean="0">
                <a:solidFill>
                  <a:srgbClr val="FF0000"/>
                </a:solidFill>
                <a:latin typeface="Apple Casual"/>
                <a:cs typeface="Apple Casual"/>
              </a:rPr>
              <a:t>Mid-range non-randomness</a:t>
            </a:r>
            <a:r>
              <a:rPr lang="en-US" sz="7200" b="1" dirty="0" smtClean="0">
                <a:solidFill>
                  <a:srgbClr val="FF0000"/>
                </a:solidFill>
                <a:latin typeface="Apple Casual"/>
                <a:cs typeface="Apple Casual"/>
              </a:rPr>
              <a:t>??</a:t>
            </a:r>
            <a:endParaRPr lang="en-US" sz="7200" b="1" dirty="0">
              <a:solidFill>
                <a:srgbClr val="FF0000"/>
              </a:solidFill>
              <a:latin typeface="Apple Casual"/>
              <a:cs typeface="Apple Casual"/>
            </a:endParaRPr>
          </a:p>
        </p:txBody>
      </p:sp>
      <p:sp>
        <p:nvSpPr>
          <p:cNvPr id="17" name="TextBox 16"/>
          <p:cNvSpPr txBox="1"/>
          <p:nvPr/>
        </p:nvSpPr>
        <p:spPr>
          <a:xfrm>
            <a:off x="7307882" y="1596193"/>
            <a:ext cx="508000" cy="830997"/>
          </a:xfrm>
          <a:prstGeom prst="rect">
            <a:avLst/>
          </a:prstGeom>
          <a:noFill/>
        </p:spPr>
        <p:txBody>
          <a:bodyPr wrap="square" rtlCol="0">
            <a:spAutoFit/>
          </a:bodyPr>
          <a:lstStyle/>
          <a:p>
            <a:r>
              <a:rPr lang="en-US" sz="4800" b="1" dirty="0" err="1" smtClean="0">
                <a:solidFill>
                  <a:srgbClr val="008000"/>
                </a:solidFill>
              </a:rPr>
              <a:t>q</a:t>
            </a:r>
            <a:endParaRPr lang="en-US" sz="4800" b="1" dirty="0">
              <a:solidFill>
                <a:srgbClr val="008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4" accel="50000" decel="5000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9" grpId="0"/>
      <p:bldP spid="10" grpId="0"/>
      <p:bldP spid="14" grpId="0" animBg="1"/>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3" y="274638"/>
            <a:ext cx="8665029" cy="1143000"/>
          </a:xfrm>
        </p:spPr>
        <p:txBody>
          <a:bodyPr>
            <a:noAutofit/>
          </a:bodyPr>
          <a:lstStyle/>
          <a:p>
            <a:r>
              <a:rPr lang="en-US" sz="3600" dirty="0" smtClean="0">
                <a:solidFill>
                  <a:srgbClr val="FF0000"/>
                </a:solidFill>
              </a:rPr>
              <a:t>English has a larger scale of non-randomness – in the order of words</a:t>
            </a:r>
            <a:endParaRPr lang="en-US" sz="3600" dirty="0">
              <a:solidFill>
                <a:srgbClr val="FF0000"/>
              </a:solidFill>
            </a:endParaRPr>
          </a:p>
        </p:txBody>
      </p:sp>
      <p:sp>
        <p:nvSpPr>
          <p:cNvPr id="3" name="Content Placeholder 2"/>
          <p:cNvSpPr>
            <a:spLocks noGrp="1"/>
          </p:cNvSpPr>
          <p:nvPr>
            <p:ph idx="1"/>
          </p:nvPr>
        </p:nvSpPr>
        <p:spPr>
          <a:xfrm>
            <a:off x="457200" y="2184401"/>
            <a:ext cx="8229600" cy="2997200"/>
          </a:xfrm>
        </p:spPr>
        <p:txBody>
          <a:bodyPr>
            <a:normAutofit/>
          </a:bodyPr>
          <a:lstStyle/>
          <a:p>
            <a:pPr marL="514350" indent="-514350">
              <a:buFont typeface="+mj-lt"/>
              <a:buAutoNum type="arabicPeriod"/>
            </a:pPr>
            <a:r>
              <a:rPr lang="en-US" dirty="0" smtClean="0"/>
              <a:t>Went he home</a:t>
            </a:r>
          </a:p>
          <a:p>
            <a:pPr marL="514350" indent="-514350">
              <a:buFont typeface="+mj-lt"/>
              <a:buAutoNum type="arabicPeriod"/>
            </a:pPr>
            <a:r>
              <a:rPr lang="en-US" dirty="0" smtClean="0"/>
              <a:t>Home went he</a:t>
            </a:r>
          </a:p>
          <a:p>
            <a:pPr marL="514350" indent="-514350">
              <a:buFont typeface="+mj-lt"/>
              <a:buAutoNum type="arabicPeriod"/>
            </a:pPr>
            <a:r>
              <a:rPr lang="en-US" dirty="0" smtClean="0"/>
              <a:t>He home went</a:t>
            </a:r>
          </a:p>
          <a:p>
            <a:pPr marL="514350" indent="-514350">
              <a:buFont typeface="+mj-lt"/>
              <a:buAutoNum type="arabicPeriod"/>
            </a:pPr>
            <a:r>
              <a:rPr lang="en-US" dirty="0" smtClean="0"/>
              <a:t>Home he went</a:t>
            </a:r>
          </a:p>
          <a:p>
            <a:pPr marL="514350" indent="-514350">
              <a:buFont typeface="+mj-lt"/>
              <a:buAutoNum type="arabicPeriod"/>
            </a:pPr>
            <a:r>
              <a:rPr lang="en-US" dirty="0" smtClean="0"/>
              <a:t>Went home he</a:t>
            </a:r>
          </a:p>
          <a:p>
            <a:pPr marL="514350" indent="-514350">
              <a:buFont typeface="+mj-lt"/>
              <a:buAutoNum type="arabicPeriod"/>
            </a:pPr>
            <a:endParaRPr lang="en-US" dirty="0" smtClean="0"/>
          </a:p>
        </p:txBody>
      </p:sp>
      <p:sp>
        <p:nvSpPr>
          <p:cNvPr id="4" name="TextBox 3"/>
          <p:cNvSpPr txBox="1"/>
          <p:nvPr/>
        </p:nvSpPr>
        <p:spPr>
          <a:xfrm>
            <a:off x="558801" y="1417638"/>
            <a:ext cx="3309770" cy="1323439"/>
          </a:xfrm>
          <a:prstGeom prst="rect">
            <a:avLst/>
          </a:prstGeom>
          <a:noFill/>
        </p:spPr>
        <p:txBody>
          <a:bodyPr wrap="none" rtlCol="0">
            <a:spAutoFit/>
          </a:bodyPr>
          <a:lstStyle/>
          <a:p>
            <a:r>
              <a:rPr lang="en-US" sz="4000" b="1" dirty="0" smtClean="0">
                <a:solidFill>
                  <a:srgbClr val="3366FF"/>
                </a:solidFill>
              </a:rPr>
              <a:t>He went home</a:t>
            </a:r>
          </a:p>
          <a:p>
            <a:endParaRPr lang="en-US" sz="4000" dirty="0"/>
          </a:p>
        </p:txBody>
      </p:sp>
      <p:sp>
        <p:nvSpPr>
          <p:cNvPr id="5" name="TextBox 4"/>
          <p:cNvSpPr txBox="1"/>
          <p:nvPr/>
        </p:nvSpPr>
        <p:spPr>
          <a:xfrm>
            <a:off x="558801" y="5316565"/>
            <a:ext cx="7724716" cy="1446550"/>
          </a:xfrm>
          <a:prstGeom prst="rect">
            <a:avLst/>
          </a:prstGeom>
          <a:noFill/>
        </p:spPr>
        <p:txBody>
          <a:bodyPr wrap="none" rtlCol="0">
            <a:spAutoFit/>
          </a:bodyPr>
          <a:lstStyle/>
          <a:p>
            <a:r>
              <a:rPr lang="en-US" sz="4400" dirty="0" smtClean="0">
                <a:solidFill>
                  <a:srgbClr val="FF0000"/>
                </a:solidFill>
              </a:rPr>
              <a:t>What combinations make sense?</a:t>
            </a:r>
          </a:p>
          <a:p>
            <a:endParaRPr lang="en-US" sz="4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lide(fromBottom)">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en-US" dirty="0" smtClean="0"/>
              <a:t>?????</a:t>
            </a:r>
            <a:r>
              <a:rPr lang="en-US" b="1" dirty="0" smtClean="0">
                <a:solidFill>
                  <a:srgbClr val="FF0000"/>
                </a:solidFill>
              </a:rPr>
              <a:t>?????????</a:t>
            </a:r>
            <a:r>
              <a:rPr lang="en-US" dirty="0" smtClean="0"/>
              <a:t>???????????????????????????????????????????????????????????????????????????????????????????????????????????????????????????????????????????????????????????????????????????????????????????????????????????????????????????????????????????????????????????????????????????????????????????????????????????????????????????????????????????????????????????????????????????????????????????????????????</a:t>
            </a:r>
            <a:r>
              <a:rPr lang="en-US" sz="4324" b="1" dirty="0" smtClean="0">
                <a:solidFill>
                  <a:srgbClr val="C0504D"/>
                </a:solidFill>
              </a:rPr>
              <a:t>???????</a:t>
            </a:r>
            <a:r>
              <a:rPr lang="en-US" dirty="0" smtClean="0"/>
              <a:t>???????????????????</a:t>
            </a:r>
            <a:endParaRPr lang="en-US" dirty="0"/>
          </a:p>
        </p:txBody>
      </p:sp>
      <p:sp>
        <p:nvSpPr>
          <p:cNvPr id="4" name="Title 1"/>
          <p:cNvSpPr>
            <a:spLocks noGrp="1"/>
          </p:cNvSpPr>
          <p:nvPr>
            <p:ph type="title"/>
          </p:nvPr>
        </p:nvSpPr>
        <p:spPr>
          <a:xfrm>
            <a:off x="457200" y="159657"/>
            <a:ext cx="8229600" cy="1143000"/>
          </a:xfrm>
        </p:spPr>
        <p:txBody>
          <a:bodyPr>
            <a:noAutofit/>
          </a:bodyPr>
          <a:lstStyle/>
          <a:p>
            <a:r>
              <a:rPr lang="en-US" sz="3600" dirty="0" smtClean="0">
                <a:solidFill>
                  <a:srgbClr val="FF0000"/>
                </a:solidFill>
              </a:rPr>
              <a:t>Mid-range scale of non-randomness in English</a:t>
            </a:r>
            <a:endParaRPr lang="en-US" sz="3600" dirty="0">
              <a:solidFill>
                <a:srgbClr val="FF0000"/>
              </a:solidFill>
            </a:endParaRPr>
          </a:p>
        </p:txBody>
      </p:sp>
      <p:sp>
        <p:nvSpPr>
          <p:cNvPr id="5" name="TextBox 4"/>
          <p:cNvSpPr txBox="1"/>
          <p:nvPr/>
        </p:nvSpPr>
        <p:spPr>
          <a:xfrm>
            <a:off x="1077065" y="1302657"/>
            <a:ext cx="2969383" cy="707886"/>
          </a:xfrm>
          <a:prstGeom prst="rect">
            <a:avLst/>
          </a:prstGeom>
          <a:solidFill>
            <a:srgbClr val="FFFF00"/>
          </a:solidFill>
        </p:spPr>
        <p:txBody>
          <a:bodyPr wrap="none" rtlCol="0">
            <a:spAutoFit/>
          </a:bodyPr>
          <a:lstStyle/>
          <a:p>
            <a:r>
              <a:rPr lang="en-US" sz="4000" dirty="0" err="1" smtClean="0">
                <a:solidFill>
                  <a:srgbClr val="3366FF"/>
                </a:solidFill>
              </a:rPr>
              <a:t>galactosidase</a:t>
            </a:r>
            <a:endParaRPr lang="en-US" sz="4000" dirty="0">
              <a:solidFill>
                <a:srgbClr val="3366FF"/>
              </a:solidFill>
            </a:endParaRPr>
          </a:p>
        </p:txBody>
      </p:sp>
      <p:sp>
        <p:nvSpPr>
          <p:cNvPr id="6" name="TextBox 5"/>
          <p:cNvSpPr txBox="1"/>
          <p:nvPr/>
        </p:nvSpPr>
        <p:spPr>
          <a:xfrm>
            <a:off x="191962" y="6126163"/>
            <a:ext cx="8494838" cy="461665"/>
          </a:xfrm>
          <a:prstGeom prst="rect">
            <a:avLst/>
          </a:prstGeom>
          <a:noFill/>
        </p:spPr>
        <p:txBody>
          <a:bodyPr wrap="square" rtlCol="0">
            <a:spAutoFit/>
          </a:bodyPr>
          <a:lstStyle/>
          <a:p>
            <a:r>
              <a:rPr lang="en-US" sz="2400" dirty="0" smtClean="0">
                <a:solidFill>
                  <a:srgbClr val="008000"/>
                </a:solidFill>
              </a:rPr>
              <a:t>Lactose, </a:t>
            </a:r>
            <a:r>
              <a:rPr lang="en-US" sz="2400" dirty="0" err="1" smtClean="0">
                <a:solidFill>
                  <a:srgbClr val="008000"/>
                </a:solidFill>
              </a:rPr>
              <a:t>Glycoproteins</a:t>
            </a:r>
            <a:r>
              <a:rPr lang="en-US" sz="2400" dirty="0" smtClean="0">
                <a:solidFill>
                  <a:srgbClr val="008000"/>
                </a:solidFill>
              </a:rPr>
              <a:t>      </a:t>
            </a:r>
            <a:r>
              <a:rPr lang="en-US" sz="2400" dirty="0" smtClean="0">
                <a:solidFill>
                  <a:srgbClr val="FF0000"/>
                </a:solidFill>
              </a:rPr>
              <a:t>Wilderness, tormenting, pleasantness </a:t>
            </a:r>
            <a:endParaRPr lang="en-US" sz="2400" dirty="0">
              <a:solidFill>
                <a:srgbClr val="FF0000"/>
              </a:solidFill>
            </a:endParaRPr>
          </a:p>
        </p:txBody>
      </p:sp>
      <p:sp>
        <p:nvSpPr>
          <p:cNvPr id="7" name="Up Arrow 6"/>
          <p:cNvSpPr/>
          <p:nvPr/>
        </p:nvSpPr>
        <p:spPr>
          <a:xfrm>
            <a:off x="1285771" y="5303203"/>
            <a:ext cx="485308" cy="822960"/>
          </a:xfrm>
          <a:prstGeom prst="upArrow">
            <a:avLst>
              <a:gd name="adj1" fmla="val 24880"/>
              <a:gd name="adj2" fmla="val 62562"/>
            </a:avLst>
          </a:prstGeom>
          <a:solidFill>
            <a:srgbClr val="64E744"/>
          </a:solidFill>
          <a:ln/>
        </p:spPr>
        <p:style>
          <a:lnRef idx="1">
            <a:schemeClr val="accent1"/>
          </a:lnRef>
          <a:fillRef idx="3">
            <a:schemeClr val="accent1"/>
          </a:fillRef>
          <a:effectRef idx="2">
            <a:schemeClr val="accent1"/>
          </a:effectRef>
          <a:fontRef idx="minor">
            <a:schemeClr val="lt1"/>
          </a:fontRef>
        </p:style>
      </p:sp>
      <p:sp>
        <p:nvSpPr>
          <p:cNvPr id="9" name="Up Arrow 8"/>
          <p:cNvSpPr/>
          <p:nvPr/>
        </p:nvSpPr>
        <p:spPr>
          <a:xfrm rot="10800000">
            <a:off x="8008602" y="5556298"/>
            <a:ext cx="485308" cy="822960"/>
          </a:xfrm>
          <a:prstGeom prst="upArrow">
            <a:avLst>
              <a:gd name="adj1" fmla="val 24880"/>
              <a:gd name="adj2" fmla="val 62562"/>
            </a:avLst>
          </a:prstGeom>
          <a:solidFill>
            <a:srgbClr val="FF0000"/>
          </a:solidFill>
          <a:ln/>
        </p:spPr>
        <p:style>
          <a:lnRef idx="1">
            <a:schemeClr val="accent1"/>
          </a:lnRef>
          <a:fillRef idx="3">
            <a:schemeClr val="accent1"/>
          </a:fillRef>
          <a:effectRef idx="2">
            <a:schemeClr val="accent1"/>
          </a:effectRef>
          <a:fontRef idx="minor">
            <a:schemeClr val="lt1"/>
          </a:fontRef>
        </p:style>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Long-range </a:t>
            </a:r>
            <a:r>
              <a:rPr lang="en-US" dirty="0" err="1" smtClean="0"/>
              <a:t>inhomogeneity</a:t>
            </a:r>
            <a:endParaRPr lang="en-US" dirty="0"/>
          </a:p>
        </p:txBody>
      </p:sp>
      <p:sp>
        <p:nvSpPr>
          <p:cNvPr id="3" name="Content Placeholder 2"/>
          <p:cNvSpPr>
            <a:spLocks noGrp="1"/>
          </p:cNvSpPr>
          <p:nvPr>
            <p:ph idx="1"/>
          </p:nvPr>
        </p:nvSpPr>
        <p:spPr/>
        <p:txBody>
          <a:bodyPr/>
          <a:lstStyle/>
          <a:p>
            <a:r>
              <a:rPr lang="en-US" dirty="0" smtClean="0"/>
              <a:t>Chapters in books </a:t>
            </a:r>
          </a:p>
          <a:p>
            <a:pPr lvl="1"/>
            <a:r>
              <a:rPr lang="en-US" dirty="0" smtClean="0"/>
              <a:t>written by a boy versus old man</a:t>
            </a:r>
          </a:p>
          <a:p>
            <a:pPr lvl="1"/>
            <a:r>
              <a:rPr lang="en-US" dirty="0" smtClean="0"/>
              <a:t>Conversations </a:t>
            </a:r>
            <a:r>
              <a:rPr lang="en-US" dirty="0" err="1" smtClean="0"/>
              <a:t>vs</a:t>
            </a:r>
            <a:r>
              <a:rPr lang="en-US" dirty="0" smtClean="0"/>
              <a:t> descriptions</a:t>
            </a:r>
          </a:p>
          <a:p>
            <a:pPr lvl="1"/>
            <a:r>
              <a:rPr lang="en-US" dirty="0" smtClean="0"/>
              <a:t>Covered different topics (War and Peace)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pPr eaLnBrk="1" hangingPunct="1"/>
            <a:r>
              <a:rPr lang="en-GB" b="1" i="1" dirty="0" smtClean="0">
                <a:solidFill>
                  <a:srgbClr val="CC3300"/>
                </a:solidFill>
              </a:rPr>
              <a:t>Genomic long</a:t>
            </a:r>
            <a:r>
              <a:rPr lang="en-GB" b="1" i="1" dirty="0">
                <a:solidFill>
                  <a:srgbClr val="CC3300"/>
                </a:solidFill>
              </a:rPr>
              <a:t>-range </a:t>
            </a:r>
            <a:r>
              <a:rPr lang="en-GB" b="1" i="1" dirty="0" err="1">
                <a:solidFill>
                  <a:srgbClr val="CC3300"/>
                </a:solidFill>
              </a:rPr>
              <a:t>inhomogeneity</a:t>
            </a:r>
            <a:endParaRPr lang="en-US" b="1" dirty="0">
              <a:solidFill>
                <a:srgbClr val="CC3300"/>
              </a:solidFill>
            </a:endParaRPr>
          </a:p>
        </p:txBody>
      </p:sp>
      <p:sp>
        <p:nvSpPr>
          <p:cNvPr id="54275" name="Rectangle 3"/>
          <p:cNvSpPr>
            <a:spLocks noGrp="1" noChangeArrowheads="1"/>
          </p:cNvSpPr>
          <p:nvPr>
            <p:ph type="body" idx="1"/>
          </p:nvPr>
        </p:nvSpPr>
        <p:spPr>
          <a:xfrm>
            <a:off x="457200" y="2133600"/>
            <a:ext cx="8229600" cy="3657600"/>
          </a:xfrm>
        </p:spPr>
        <p:txBody>
          <a:bodyPr/>
          <a:lstStyle/>
          <a:p>
            <a:pPr marL="0" indent="0" eaLnBrk="1" hangingPunct="1">
              <a:buFontTx/>
              <a:buNone/>
            </a:pPr>
            <a:r>
              <a:rPr lang="en-GB" sz="2800"/>
              <a:t>Also well recognized are long-range interdependencies in nucleotide frequencies on a scale of up to millions of bases, known as genomic </a:t>
            </a:r>
            <a:r>
              <a:rPr lang="en-GB" sz="2800" i="1"/>
              <a:t>isochores</a:t>
            </a:r>
            <a:r>
              <a:rPr lang="en-GB" sz="2800"/>
              <a:t>.  It has been shown that isochores can be generally categorized according to their level of G+C content.   Isochores defined by G+C content correspond to many other genomic phenomena. </a:t>
            </a:r>
            <a:endParaRPr lang="en-US" sz="280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2" descr="genome_GCcontent"/>
          <p:cNvPicPr>
            <a:picLocks noGrp="1" noChangeAspect="1" noChangeArrowheads="1"/>
          </p:cNvPicPr>
          <p:nvPr>
            <p:ph idx="1"/>
          </p:nvPr>
        </p:nvPicPr>
        <p:blipFill>
          <a:blip r:embed="rId2"/>
          <a:srcRect/>
          <a:stretch>
            <a:fillRect/>
          </a:stretch>
        </p:blipFill>
        <p:spPr>
          <a:xfrm>
            <a:off x="0" y="225425"/>
            <a:ext cx="6858000" cy="6407150"/>
          </a:xfrm>
          <a:noFill/>
        </p:spPr>
      </p:pic>
      <p:sp>
        <p:nvSpPr>
          <p:cNvPr id="58371" name="Text Box 3"/>
          <p:cNvSpPr txBox="1">
            <a:spLocks noChangeArrowheads="1"/>
          </p:cNvSpPr>
          <p:nvPr/>
        </p:nvSpPr>
        <p:spPr bwMode="auto">
          <a:xfrm>
            <a:off x="7129463" y="495300"/>
            <a:ext cx="1743075" cy="1917700"/>
          </a:xfrm>
          <a:prstGeom prst="rect">
            <a:avLst/>
          </a:prstGeom>
          <a:noFill/>
          <a:ln w="9525">
            <a:noFill/>
            <a:miter lim="800000"/>
            <a:headEnd/>
            <a:tailEnd/>
          </a:ln>
        </p:spPr>
        <p:txBody>
          <a:bodyPr wrap="none">
            <a:prstTxWarp prst="textNoShape">
              <a:avLst/>
            </a:prstTxWarp>
            <a:spAutoFit/>
          </a:bodyPr>
          <a:lstStyle/>
          <a:p>
            <a:r>
              <a:rPr lang="en-US" sz="2400"/>
              <a:t>HUMAN</a:t>
            </a:r>
          </a:p>
          <a:p>
            <a:r>
              <a:rPr lang="en-US" sz="2400"/>
              <a:t>GENOME:</a:t>
            </a:r>
          </a:p>
          <a:p>
            <a:endParaRPr lang="en-US" sz="2400"/>
          </a:p>
          <a:p>
            <a:r>
              <a:rPr lang="en-US" sz="2400">
                <a:solidFill>
                  <a:srgbClr val="00CC00"/>
                </a:solidFill>
              </a:rPr>
              <a:t>GC-content</a:t>
            </a:r>
          </a:p>
          <a:p>
            <a:r>
              <a:rPr lang="en-US" sz="2400">
                <a:solidFill>
                  <a:srgbClr val="00CC00"/>
                </a:solidFill>
              </a:rPr>
              <a:t>green</a:t>
            </a:r>
          </a:p>
        </p:txBody>
      </p:sp>
      <p:sp>
        <p:nvSpPr>
          <p:cNvPr id="4" name="TextBox 3"/>
          <p:cNvSpPr txBox="1"/>
          <p:nvPr/>
        </p:nvSpPr>
        <p:spPr>
          <a:xfrm>
            <a:off x="6858000" y="4881798"/>
            <a:ext cx="1955170" cy="492443"/>
          </a:xfrm>
          <a:prstGeom prst="rect">
            <a:avLst/>
          </a:prstGeom>
          <a:noFill/>
        </p:spPr>
        <p:txBody>
          <a:bodyPr wrap="none" rtlCol="0">
            <a:spAutoFit/>
          </a:bodyPr>
          <a:lstStyle/>
          <a:p>
            <a:r>
              <a:rPr lang="en-US" sz="2600" b="1" dirty="0" smtClean="0">
                <a:solidFill>
                  <a:srgbClr val="C41CB3"/>
                </a:solidFill>
              </a:rPr>
              <a:t>#</a:t>
            </a:r>
            <a:r>
              <a:rPr lang="en-US" sz="2600" b="1" dirty="0" err="1" smtClean="0">
                <a:solidFill>
                  <a:srgbClr val="C41CB3"/>
                </a:solidFill>
              </a:rPr>
              <a:t>Alu</a:t>
            </a:r>
            <a:r>
              <a:rPr lang="en-US" sz="2600" b="1" dirty="0" smtClean="0">
                <a:solidFill>
                  <a:srgbClr val="C41CB3"/>
                </a:solidFill>
              </a:rPr>
              <a:t>-repeats</a:t>
            </a:r>
            <a:endParaRPr lang="en-US" sz="2600" b="1" dirty="0">
              <a:solidFill>
                <a:srgbClr val="C41CB3"/>
              </a:solidFill>
            </a:endParaRPr>
          </a:p>
        </p:txBody>
      </p:sp>
      <p:sp>
        <p:nvSpPr>
          <p:cNvPr id="5" name="TextBox 4"/>
          <p:cNvSpPr txBox="1"/>
          <p:nvPr/>
        </p:nvSpPr>
        <p:spPr>
          <a:xfrm>
            <a:off x="6719091" y="5383612"/>
            <a:ext cx="2277073" cy="430887"/>
          </a:xfrm>
          <a:prstGeom prst="rect">
            <a:avLst/>
          </a:prstGeom>
          <a:noFill/>
        </p:spPr>
        <p:txBody>
          <a:bodyPr wrap="none" rtlCol="0">
            <a:spAutoFit/>
          </a:bodyPr>
          <a:lstStyle/>
          <a:p>
            <a:r>
              <a:rPr lang="en-US" sz="2200" b="1" dirty="0" smtClean="0">
                <a:solidFill>
                  <a:srgbClr val="3366FF"/>
                </a:solidFill>
              </a:rPr>
              <a:t># transcripts (EST)</a:t>
            </a:r>
            <a:endParaRPr lang="en-US" sz="2200" b="1" dirty="0">
              <a:solidFill>
                <a:srgbClr val="3366FF"/>
              </a:solidFill>
            </a:endParaRPr>
          </a:p>
        </p:txBody>
      </p:sp>
      <p:sp>
        <p:nvSpPr>
          <p:cNvPr id="6" name="TextBox 5"/>
          <p:cNvSpPr txBox="1"/>
          <p:nvPr/>
        </p:nvSpPr>
        <p:spPr>
          <a:xfrm>
            <a:off x="6719091" y="5814499"/>
            <a:ext cx="2190924" cy="461665"/>
          </a:xfrm>
          <a:prstGeom prst="rect">
            <a:avLst/>
          </a:prstGeom>
          <a:noFill/>
        </p:spPr>
        <p:txBody>
          <a:bodyPr wrap="none" rtlCol="0">
            <a:spAutoFit/>
          </a:bodyPr>
          <a:lstStyle/>
          <a:p>
            <a:r>
              <a:rPr lang="en-US" sz="2400" b="1" dirty="0" smtClean="0">
                <a:solidFill>
                  <a:srgbClr val="008000"/>
                </a:solidFill>
              </a:rPr>
              <a:t>G+C percentage</a:t>
            </a:r>
            <a:endParaRPr lang="en-US" sz="2400" b="1" dirty="0">
              <a:solidFill>
                <a:srgbClr val="008000"/>
              </a:solidFill>
            </a:endParaRPr>
          </a:p>
        </p:txBody>
      </p:sp>
      <p:sp>
        <p:nvSpPr>
          <p:cNvPr id="7" name="TextBox 6"/>
          <p:cNvSpPr txBox="1"/>
          <p:nvPr/>
        </p:nvSpPr>
        <p:spPr>
          <a:xfrm>
            <a:off x="6858000" y="6124744"/>
            <a:ext cx="1268384" cy="507831"/>
          </a:xfrm>
          <a:prstGeom prst="rect">
            <a:avLst/>
          </a:prstGeom>
          <a:noFill/>
        </p:spPr>
        <p:txBody>
          <a:bodyPr wrap="none" rtlCol="0">
            <a:spAutoFit/>
          </a:bodyPr>
          <a:lstStyle/>
          <a:p>
            <a:r>
              <a:rPr lang="en-US" sz="2700" b="1" dirty="0" smtClean="0">
                <a:solidFill>
                  <a:srgbClr val="FF0000"/>
                </a:solidFill>
              </a:rPr>
              <a:t># genes</a:t>
            </a:r>
            <a:endParaRPr lang="en-US" sz="2700" b="1"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4638"/>
            <a:ext cx="8231188" cy="1144587"/>
          </a:xfrm>
        </p:spPr>
        <p:txBody>
          <a:bodyPr lIns="0" tIns="0" rIns="0" bIns="0"/>
          <a:lstStyle/>
          <a:p>
            <a:pPr marL="358775" indent="-358775"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What are isochores?</a:t>
            </a:r>
          </a:p>
        </p:txBody>
      </p:sp>
      <p:pic>
        <p:nvPicPr>
          <p:cNvPr id="55299" name="Picture 3"/>
          <p:cNvPicPr>
            <a:picLocks noChangeAspect="1" noChangeArrowheads="1"/>
          </p:cNvPicPr>
          <p:nvPr/>
        </p:nvPicPr>
        <p:blipFill>
          <a:blip r:embed="rId3"/>
          <a:srcRect/>
          <a:stretch>
            <a:fillRect/>
          </a:stretch>
        </p:blipFill>
        <p:spPr bwMode="auto">
          <a:xfrm>
            <a:off x="1173163" y="1239838"/>
            <a:ext cx="6394450" cy="4125912"/>
          </a:xfrm>
          <a:prstGeom prst="rect">
            <a:avLst/>
          </a:prstGeom>
          <a:noFill/>
          <a:ln w="9525">
            <a:noFill/>
            <a:round/>
            <a:headEnd/>
            <a:tailEnd/>
          </a:ln>
        </p:spPr>
      </p:pic>
      <p:sp>
        <p:nvSpPr>
          <p:cNvPr id="55300" name="Text Box 4"/>
          <p:cNvSpPr txBox="1">
            <a:spLocks noChangeArrowheads="1"/>
          </p:cNvSpPr>
          <p:nvPr/>
        </p:nvSpPr>
        <p:spPr bwMode="auto">
          <a:xfrm>
            <a:off x="942975" y="5387975"/>
            <a:ext cx="7051675" cy="322263"/>
          </a:xfrm>
          <a:prstGeom prst="rect">
            <a:avLst/>
          </a:prstGeom>
          <a:noFill/>
          <a:ln w="9525">
            <a:noFill/>
            <a:round/>
            <a:headEnd/>
            <a:tailEnd/>
          </a:ln>
        </p:spPr>
        <p:txBody>
          <a:bodyPr lIns="81631" tIns="40816" rIns="81631" bIns="40816">
            <a:prstTxWarp prst="textNoShape">
              <a:avLst/>
            </a:prstTxWarp>
          </a:bodyPr>
          <a:lstStyle/>
          <a:p>
            <a:pPr algn="ctr" defTabSz="414338" hangingPunct="0">
              <a:lnSpc>
                <a:spcPct val="98000"/>
              </a:lnSpc>
              <a:buClr>
                <a:srgbClr val="000000"/>
              </a:buClr>
              <a:buSzPct val="45000"/>
              <a:buFont typeface="Wingdings" charset="2"/>
              <a:buNone/>
              <a:tabLst>
                <a:tab pos="657225" algn="l"/>
                <a:tab pos="1312863" algn="l"/>
                <a:tab pos="1970088" algn="l"/>
                <a:tab pos="2627313" algn="l"/>
                <a:tab pos="3282950" algn="l"/>
                <a:tab pos="3940175" algn="l"/>
                <a:tab pos="4595813" algn="l"/>
                <a:tab pos="5253038" algn="l"/>
                <a:tab pos="5910263" algn="l"/>
                <a:tab pos="6564313" algn="l"/>
              </a:tabLst>
            </a:pPr>
            <a:r>
              <a:rPr lang="en-GB" sz="1600" b="1">
                <a:solidFill>
                  <a:srgbClr val="000000"/>
                </a:solidFill>
                <a:latin typeface="DejaVu Sans" charset="0"/>
              </a:rPr>
              <a:t>DNA and gene distribution in the human isochore families</a:t>
            </a:r>
          </a:p>
        </p:txBody>
      </p:sp>
      <p:sp>
        <p:nvSpPr>
          <p:cNvPr id="55301" name="Text Box 5"/>
          <p:cNvSpPr txBox="1">
            <a:spLocks noChangeArrowheads="1"/>
          </p:cNvSpPr>
          <p:nvPr/>
        </p:nvSpPr>
        <p:spPr bwMode="auto">
          <a:xfrm>
            <a:off x="414338" y="6057900"/>
            <a:ext cx="8086725" cy="269875"/>
          </a:xfrm>
          <a:prstGeom prst="rect">
            <a:avLst/>
          </a:prstGeom>
          <a:noFill/>
          <a:ln w="9525">
            <a:noFill/>
            <a:round/>
            <a:headEnd/>
            <a:tailEnd/>
          </a:ln>
        </p:spPr>
        <p:txBody>
          <a:bodyPr lIns="81631" tIns="40816" rIns="81631" bIns="40816">
            <a:prstTxWarp prst="textNoShape">
              <a:avLst/>
            </a:prstTxWarp>
          </a:bodyPr>
          <a:lstStyle/>
          <a:p>
            <a:pPr defTabSz="414338" hangingPunct="0">
              <a:lnSpc>
                <a:spcPct val="98000"/>
              </a:lnSpc>
              <a:buClr>
                <a:srgbClr val="000000"/>
              </a:buClr>
              <a:buSzPct val="45000"/>
              <a:buFont typeface="Wingdings" charset="2"/>
              <a:buNone/>
              <a:tabLst>
                <a:tab pos="657225" algn="l"/>
                <a:tab pos="1312863" algn="l"/>
                <a:tab pos="1970088" algn="l"/>
                <a:tab pos="2627313" algn="l"/>
                <a:tab pos="3282950" algn="l"/>
                <a:tab pos="3940175" algn="l"/>
                <a:tab pos="4595813" algn="l"/>
                <a:tab pos="5253038" algn="l"/>
                <a:tab pos="5910263" algn="l"/>
                <a:tab pos="6564313" algn="l"/>
                <a:tab pos="7221538" algn="l"/>
                <a:tab pos="7880350" algn="l"/>
              </a:tabLst>
            </a:pPr>
            <a:r>
              <a:rPr lang="en-GB" sz="1300">
                <a:solidFill>
                  <a:srgbClr val="000000"/>
                </a:solidFill>
                <a:latin typeface="DejaVu Sans" charset="0"/>
              </a:rPr>
              <a:t>Bernardi.  The neoselectionist theory of genome evolution.  </a:t>
            </a:r>
            <a:r>
              <a:rPr lang="en-GB" sz="1300" i="1">
                <a:solidFill>
                  <a:srgbClr val="000000"/>
                </a:solidFill>
                <a:latin typeface="DejaVu Sans" charset="0"/>
              </a:rPr>
              <a:t>PNAS</a:t>
            </a:r>
            <a:r>
              <a:rPr lang="en-GB" sz="1300">
                <a:solidFill>
                  <a:srgbClr val="000000"/>
                </a:solidFill>
                <a:latin typeface="DejaVu Sans" charset="0"/>
              </a:rPr>
              <a:t>. May, 2007. 104(20):8385-90.</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4638"/>
            <a:ext cx="8231188" cy="1144587"/>
          </a:xfrm>
        </p:spPr>
        <p:txBody>
          <a:bodyPr lIns="0" tIns="0" rIns="0" bIns="0"/>
          <a:lstStyle/>
          <a:p>
            <a:pPr marL="358775" indent="-358775"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Isochore origins</a:t>
            </a:r>
          </a:p>
        </p:txBody>
      </p:sp>
      <p:sp>
        <p:nvSpPr>
          <p:cNvPr id="61443" name="Rectangle 3"/>
          <p:cNvSpPr>
            <a:spLocks noGrp="1" noChangeArrowheads="1"/>
          </p:cNvSpPr>
          <p:nvPr>
            <p:ph type="body" idx="1"/>
          </p:nvPr>
        </p:nvSpPr>
        <p:spPr>
          <a:xfrm>
            <a:off x="457200" y="1600200"/>
            <a:ext cx="8231188" cy="4441825"/>
          </a:xfrm>
        </p:spPr>
        <p:txBody>
          <a:bodyPr lIns="0" tIns="0" rIns="0" bIns="0"/>
          <a:lstStyle/>
          <a:p>
            <a:pPr marL="503238"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Plausible origins</a:t>
            </a:r>
          </a:p>
          <a:p>
            <a:pPr marL="790575" lvl="1"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Homeothermy</a:t>
            </a:r>
          </a:p>
          <a:p>
            <a:pPr marL="790575" lvl="1"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Advent of CpG methylation</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repair/replication machinery bias</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 microchromosomes</a:t>
            </a:r>
          </a:p>
          <a:p>
            <a:pPr marL="790575" lvl="1"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Invasion of very active mobile elements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4638"/>
            <a:ext cx="8231188" cy="1144587"/>
          </a:xfrm>
        </p:spPr>
        <p:txBody>
          <a:bodyPr lIns="0" tIns="0" rIns="0" bIns="0"/>
          <a:lstStyle/>
          <a:p>
            <a:pPr marL="358775" indent="-358775"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Isochore evolution</a:t>
            </a:r>
          </a:p>
        </p:txBody>
      </p:sp>
      <p:sp>
        <p:nvSpPr>
          <p:cNvPr id="63491" name="Rectangle 3"/>
          <p:cNvSpPr>
            <a:spLocks noGrp="1" noChangeArrowheads="1"/>
          </p:cNvSpPr>
          <p:nvPr>
            <p:ph type="body" idx="1"/>
          </p:nvPr>
        </p:nvSpPr>
        <p:spPr>
          <a:xfrm>
            <a:off x="457200" y="1600200"/>
            <a:ext cx="8231188" cy="4441825"/>
          </a:xfrm>
        </p:spPr>
        <p:txBody>
          <a:bodyPr lIns="0" tIns="0" rIns="0" bIns="0"/>
          <a:lstStyle/>
          <a:p>
            <a:pPr marL="503238"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Evolution</a:t>
            </a:r>
          </a:p>
          <a:p>
            <a:pPr marL="790575" lvl="1"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"Transitional mode"</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Mutational bias hypothesis</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Selection hypothesis</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u="sng"/>
              <a:t>B</a:t>
            </a:r>
            <a:r>
              <a:rPr lang="en-GB"/>
              <a:t>iased </a:t>
            </a:r>
            <a:r>
              <a:rPr lang="en-GB" u="sng"/>
              <a:t>G</a:t>
            </a:r>
            <a:r>
              <a:rPr lang="en-GB"/>
              <a:t>ene </a:t>
            </a:r>
            <a:r>
              <a:rPr lang="en-GB" u="sng"/>
              <a:t>C</a:t>
            </a:r>
            <a:r>
              <a:rPr lang="en-GB"/>
              <a:t>onversion theory</a:t>
            </a:r>
          </a:p>
          <a:p>
            <a:pPr marL="790575" lvl="1"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G+C content in decline?</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"Regression mode"</a:t>
            </a:r>
          </a:p>
          <a:p>
            <a:pPr marL="1079500" lvl="2" indent="-431800" defTabSz="457200" eaLnBrk="1" hangingPunct="1">
              <a:lnSpc>
                <a:spcPct val="93000"/>
              </a:lnSpc>
              <a:tabLst>
                <a:tab pos="723900" algn="l"/>
                <a:tab pos="1447800" algn="l"/>
                <a:tab pos="2171700" algn="l"/>
                <a:tab pos="2895600" algn="l"/>
                <a:tab pos="3619500" algn="l"/>
                <a:tab pos="4343400" algn="l"/>
                <a:tab pos="5065713" algn="l"/>
                <a:tab pos="5791200" algn="l"/>
                <a:tab pos="6515100" algn="l"/>
                <a:tab pos="7237413" algn="l"/>
                <a:tab pos="7961313" algn="l"/>
              </a:tabLst>
            </a:pPr>
            <a:r>
              <a:rPr lang="en-GB"/>
              <a:t>A new "conservation mode"</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body" idx="1"/>
          </p:nvPr>
        </p:nvSpPr>
        <p:spPr>
          <a:xfrm>
            <a:off x="539750" y="750888"/>
            <a:ext cx="4805363" cy="6107112"/>
          </a:xfrm>
        </p:spPr>
        <p:txBody>
          <a:bodyPr/>
          <a:lstStyle/>
          <a:p>
            <a:pPr eaLnBrk="1" hangingPunct="1">
              <a:lnSpc>
                <a:spcPct val="80000"/>
              </a:lnSpc>
              <a:buFontTx/>
              <a:buNone/>
            </a:pPr>
            <a:r>
              <a:rPr lang="en-US" sz="1800" dirty="0">
                <a:latin typeface="Courier New" charset="0"/>
              </a:rPr>
              <a:t>		</a:t>
            </a:r>
            <a:r>
              <a:rPr lang="en-US" sz="1800" b="1" dirty="0">
                <a:latin typeface="Courier New" charset="0"/>
              </a:rPr>
              <a:t>rel. freq</a:t>
            </a:r>
            <a:r>
              <a:rPr lang="en-US" sz="1800" b="1" dirty="0" smtClean="0">
                <a:latin typeface="Courier New" charset="0"/>
              </a:rPr>
              <a:t>	</a:t>
            </a:r>
          </a:p>
          <a:p>
            <a:pPr eaLnBrk="1" hangingPunct="1">
              <a:lnSpc>
                <a:spcPct val="80000"/>
              </a:lnSpc>
              <a:buFontTx/>
              <a:buNone/>
            </a:pPr>
            <a:r>
              <a:rPr lang="en-US" sz="1800" dirty="0">
                <a:latin typeface="Courier New" charset="0"/>
              </a:rPr>
              <a:t>A		0.290	</a:t>
            </a:r>
            <a:r>
              <a:rPr lang="en-US" sz="1800" dirty="0" smtClean="0">
                <a:latin typeface="Courier New" charset="0"/>
              </a:rPr>
              <a:t>	</a:t>
            </a:r>
          </a:p>
          <a:p>
            <a:pPr eaLnBrk="1" hangingPunct="1">
              <a:lnSpc>
                <a:spcPct val="80000"/>
              </a:lnSpc>
              <a:buFontTx/>
              <a:buNone/>
            </a:pPr>
            <a:r>
              <a:rPr lang="en-US" sz="1800" dirty="0">
                <a:latin typeface="Courier New" charset="0"/>
              </a:rPr>
              <a:t>T		0.336	</a:t>
            </a:r>
            <a:r>
              <a:rPr lang="en-US" sz="1800" dirty="0" smtClean="0">
                <a:latin typeface="Courier New" charset="0"/>
              </a:rPr>
              <a:t>	</a:t>
            </a:r>
          </a:p>
          <a:p>
            <a:pPr eaLnBrk="1" hangingPunct="1">
              <a:lnSpc>
                <a:spcPct val="80000"/>
              </a:lnSpc>
              <a:buFontTx/>
              <a:buNone/>
            </a:pPr>
            <a:r>
              <a:rPr lang="en-US" sz="1800" dirty="0">
                <a:latin typeface="Courier New" charset="0"/>
              </a:rPr>
              <a:t>C		0.185	</a:t>
            </a:r>
            <a:r>
              <a:rPr lang="en-US" sz="1800" dirty="0" smtClean="0">
                <a:latin typeface="Courier New" charset="0"/>
              </a:rPr>
              <a:t>	</a:t>
            </a:r>
          </a:p>
          <a:p>
            <a:pPr eaLnBrk="1" hangingPunct="1">
              <a:lnSpc>
                <a:spcPct val="80000"/>
              </a:lnSpc>
              <a:buFontTx/>
              <a:buNone/>
            </a:pPr>
            <a:r>
              <a:rPr lang="en-US" sz="1800" dirty="0">
                <a:latin typeface="Courier New" charset="0"/>
              </a:rPr>
              <a:t>G		0.189	</a:t>
            </a:r>
            <a:r>
              <a:rPr lang="en-US" sz="1800" dirty="0" smtClean="0">
                <a:latin typeface="Courier New" charset="0"/>
              </a:rPr>
              <a:t>	</a:t>
            </a:r>
          </a:p>
          <a:p>
            <a:pPr eaLnBrk="1" hangingPunct="1">
              <a:lnSpc>
                <a:spcPct val="80000"/>
              </a:lnSpc>
              <a:buFontTx/>
              <a:buNone/>
            </a:pPr>
            <a:endParaRPr lang="en-US" sz="1800" dirty="0">
              <a:latin typeface="Courier New" charset="0"/>
            </a:endParaRPr>
          </a:p>
          <a:p>
            <a:pPr eaLnBrk="1" hangingPunct="1">
              <a:lnSpc>
                <a:spcPct val="80000"/>
              </a:lnSpc>
              <a:buFontTx/>
              <a:buNone/>
            </a:pPr>
            <a:r>
              <a:rPr lang="en-US" sz="1800" dirty="0">
                <a:latin typeface="Courier New" charset="0"/>
              </a:rPr>
              <a:t>AA		0.0935	</a:t>
            </a:r>
            <a:r>
              <a:rPr lang="en-US" sz="1800" dirty="0" smtClean="0">
                <a:latin typeface="Courier New" charset="0"/>
              </a:rPr>
              <a:t>	</a:t>
            </a:r>
          </a:p>
          <a:p>
            <a:pPr eaLnBrk="1" hangingPunct="1">
              <a:lnSpc>
                <a:spcPct val="80000"/>
              </a:lnSpc>
              <a:buFontTx/>
              <a:buNone/>
            </a:pPr>
            <a:r>
              <a:rPr lang="en-US" sz="1800" dirty="0">
                <a:latin typeface="Courier New" charset="0"/>
              </a:rPr>
              <a:t>AT		0.0867	</a:t>
            </a:r>
            <a:r>
              <a:rPr lang="en-US" sz="1800" dirty="0" smtClean="0">
                <a:latin typeface="Courier New" charset="0"/>
              </a:rPr>
              <a:t>	</a:t>
            </a:r>
          </a:p>
          <a:p>
            <a:pPr eaLnBrk="1" hangingPunct="1">
              <a:lnSpc>
                <a:spcPct val="80000"/>
              </a:lnSpc>
              <a:buFontTx/>
              <a:buNone/>
            </a:pPr>
            <a:r>
              <a:rPr lang="en-US" sz="1800" dirty="0">
                <a:latin typeface="Courier New" charset="0"/>
              </a:rPr>
              <a:t>AC		0.0455	</a:t>
            </a:r>
            <a:r>
              <a:rPr lang="en-US" sz="1800" dirty="0" smtClean="0">
                <a:latin typeface="Courier New" charset="0"/>
              </a:rPr>
              <a:t>	</a:t>
            </a:r>
          </a:p>
          <a:p>
            <a:pPr eaLnBrk="1" hangingPunct="1">
              <a:lnSpc>
                <a:spcPct val="80000"/>
              </a:lnSpc>
              <a:buFontTx/>
              <a:buNone/>
            </a:pPr>
            <a:r>
              <a:rPr lang="en-US" sz="1800" dirty="0">
                <a:latin typeface="Courier New" charset="0"/>
              </a:rPr>
              <a:t>AG		0.0641	</a:t>
            </a:r>
            <a:r>
              <a:rPr lang="en-US" sz="1800" dirty="0" smtClean="0">
                <a:latin typeface="Courier New" charset="0"/>
              </a:rPr>
              <a:t>	</a:t>
            </a:r>
          </a:p>
          <a:p>
            <a:pPr eaLnBrk="1" hangingPunct="1">
              <a:lnSpc>
                <a:spcPct val="80000"/>
              </a:lnSpc>
              <a:buFontTx/>
              <a:buNone/>
            </a:pPr>
            <a:r>
              <a:rPr lang="en-US" sz="1800" dirty="0">
                <a:latin typeface="Courier New" charset="0"/>
              </a:rPr>
              <a:t>TA		0.0756	</a:t>
            </a:r>
            <a:r>
              <a:rPr lang="en-US" sz="1800" dirty="0" smtClean="0">
                <a:latin typeface="Courier New" charset="0"/>
              </a:rPr>
              <a:t>	</a:t>
            </a:r>
          </a:p>
          <a:p>
            <a:pPr eaLnBrk="1" hangingPunct="1">
              <a:lnSpc>
                <a:spcPct val="80000"/>
              </a:lnSpc>
              <a:buFontTx/>
              <a:buNone/>
            </a:pPr>
            <a:r>
              <a:rPr lang="en-US" sz="1800" dirty="0">
                <a:latin typeface="Courier New" charset="0"/>
              </a:rPr>
              <a:t>TT		0.1232	</a:t>
            </a:r>
            <a:r>
              <a:rPr lang="en-US" sz="1800" dirty="0" smtClean="0">
                <a:latin typeface="Courier New" charset="0"/>
              </a:rPr>
              <a:t>	</a:t>
            </a:r>
          </a:p>
          <a:p>
            <a:pPr eaLnBrk="1" hangingPunct="1">
              <a:lnSpc>
                <a:spcPct val="80000"/>
              </a:lnSpc>
              <a:buFontTx/>
              <a:buNone/>
            </a:pPr>
            <a:r>
              <a:rPr lang="en-US" sz="1800" dirty="0">
                <a:latin typeface="Courier New" charset="0"/>
              </a:rPr>
              <a:t>TC		0.0611	</a:t>
            </a:r>
            <a:r>
              <a:rPr lang="en-US" sz="1800" dirty="0" smtClean="0">
                <a:latin typeface="Courier New" charset="0"/>
              </a:rPr>
              <a:t>	</a:t>
            </a:r>
          </a:p>
          <a:p>
            <a:pPr eaLnBrk="1" hangingPunct="1">
              <a:lnSpc>
                <a:spcPct val="80000"/>
              </a:lnSpc>
              <a:buFontTx/>
              <a:buNone/>
            </a:pPr>
            <a:r>
              <a:rPr lang="en-US" sz="1800" dirty="0">
                <a:latin typeface="Courier New" charset="0"/>
              </a:rPr>
              <a:t>TG		0.0759	</a:t>
            </a:r>
            <a:r>
              <a:rPr lang="en-US" sz="1800" dirty="0" smtClean="0">
                <a:latin typeface="Courier New" charset="0"/>
              </a:rPr>
              <a:t>	</a:t>
            </a:r>
          </a:p>
          <a:p>
            <a:pPr eaLnBrk="1" hangingPunct="1">
              <a:lnSpc>
                <a:spcPct val="80000"/>
              </a:lnSpc>
              <a:buFontTx/>
              <a:buNone/>
            </a:pPr>
            <a:r>
              <a:rPr lang="en-US" sz="1800" dirty="0">
                <a:latin typeface="Courier New" charset="0"/>
              </a:rPr>
              <a:t>CA		0.0654	</a:t>
            </a:r>
            <a:r>
              <a:rPr lang="en-US" sz="1800" dirty="0" smtClean="0">
                <a:latin typeface="Courier New" charset="0"/>
              </a:rPr>
              <a:t>	</a:t>
            </a:r>
          </a:p>
          <a:p>
            <a:pPr eaLnBrk="1" hangingPunct="1">
              <a:lnSpc>
                <a:spcPct val="80000"/>
              </a:lnSpc>
              <a:buFontTx/>
              <a:buNone/>
            </a:pPr>
            <a:r>
              <a:rPr lang="en-US" sz="1800" dirty="0">
                <a:latin typeface="Courier New" charset="0"/>
              </a:rPr>
              <a:t>CT		0.0711	</a:t>
            </a:r>
            <a:r>
              <a:rPr lang="en-US" sz="1800" dirty="0" smtClean="0">
                <a:latin typeface="Courier New" charset="0"/>
              </a:rPr>
              <a:t>	</a:t>
            </a:r>
          </a:p>
          <a:p>
            <a:pPr eaLnBrk="1" hangingPunct="1">
              <a:lnSpc>
                <a:spcPct val="80000"/>
              </a:lnSpc>
              <a:buFontTx/>
              <a:buNone/>
            </a:pPr>
            <a:r>
              <a:rPr lang="en-US" sz="1800" dirty="0">
                <a:latin typeface="Courier New" charset="0"/>
              </a:rPr>
              <a:t>CC		0.0434	</a:t>
            </a:r>
            <a:r>
              <a:rPr lang="en-US" sz="1800" dirty="0" smtClean="0">
                <a:latin typeface="Courier New" charset="0"/>
              </a:rPr>
              <a:t>	</a:t>
            </a:r>
          </a:p>
          <a:p>
            <a:pPr eaLnBrk="1" hangingPunct="1">
              <a:lnSpc>
                <a:spcPct val="80000"/>
              </a:lnSpc>
              <a:buFontTx/>
              <a:buNone/>
            </a:pPr>
            <a:r>
              <a:rPr lang="en-US" sz="1800" b="1" dirty="0">
                <a:solidFill>
                  <a:srgbClr val="CC0000"/>
                </a:solidFill>
                <a:latin typeface="Courier New" charset="0"/>
              </a:rPr>
              <a:t>CG		0.0056	</a:t>
            </a:r>
            <a:r>
              <a:rPr lang="en-US" sz="1800" b="1" dirty="0" smtClean="0">
                <a:solidFill>
                  <a:srgbClr val="CC0000"/>
                </a:solidFill>
                <a:latin typeface="Courier New" charset="0"/>
              </a:rPr>
              <a:t>	</a:t>
            </a:r>
          </a:p>
          <a:p>
            <a:pPr eaLnBrk="1" hangingPunct="1">
              <a:lnSpc>
                <a:spcPct val="80000"/>
              </a:lnSpc>
              <a:buFontTx/>
              <a:buNone/>
            </a:pPr>
            <a:r>
              <a:rPr lang="en-US" sz="1800" dirty="0">
                <a:latin typeface="Courier New" charset="0"/>
              </a:rPr>
              <a:t>GA		0.0552	</a:t>
            </a:r>
            <a:r>
              <a:rPr lang="en-US" sz="1800" dirty="0" smtClean="0">
                <a:latin typeface="Courier New" charset="0"/>
              </a:rPr>
              <a:t>	</a:t>
            </a:r>
          </a:p>
          <a:p>
            <a:pPr eaLnBrk="1" hangingPunct="1">
              <a:lnSpc>
                <a:spcPct val="80000"/>
              </a:lnSpc>
              <a:buFontTx/>
              <a:buNone/>
            </a:pPr>
            <a:r>
              <a:rPr lang="en-US" sz="1800" dirty="0">
                <a:latin typeface="Courier New" charset="0"/>
              </a:rPr>
              <a:t>GT		0.0549	</a:t>
            </a:r>
            <a:r>
              <a:rPr lang="en-US" sz="1800" dirty="0" smtClean="0">
                <a:latin typeface="Courier New" charset="0"/>
              </a:rPr>
              <a:t>	</a:t>
            </a:r>
          </a:p>
          <a:p>
            <a:pPr eaLnBrk="1" hangingPunct="1">
              <a:lnSpc>
                <a:spcPct val="80000"/>
              </a:lnSpc>
              <a:buFontTx/>
              <a:buNone/>
            </a:pPr>
            <a:r>
              <a:rPr lang="en-US" sz="1800" dirty="0">
                <a:latin typeface="Courier New" charset="0"/>
              </a:rPr>
              <a:t>GC		0.0355	</a:t>
            </a:r>
            <a:r>
              <a:rPr lang="en-US" sz="1800" dirty="0" smtClean="0">
                <a:latin typeface="Courier New" charset="0"/>
              </a:rPr>
              <a:t>	</a:t>
            </a:r>
          </a:p>
          <a:p>
            <a:pPr eaLnBrk="1" hangingPunct="1">
              <a:lnSpc>
                <a:spcPct val="80000"/>
              </a:lnSpc>
              <a:buFontTx/>
              <a:buNone/>
            </a:pPr>
            <a:r>
              <a:rPr lang="en-US" sz="1800" dirty="0">
                <a:latin typeface="Courier New" charset="0"/>
              </a:rPr>
              <a:t>GG		0.0434	</a:t>
            </a:r>
            <a:r>
              <a:rPr lang="en-US" sz="1800" dirty="0" smtClean="0">
                <a:latin typeface="Courier New" charset="0"/>
              </a:rPr>
              <a:t>	</a:t>
            </a:r>
            <a:endParaRPr lang="en-US" sz="1800" dirty="0">
              <a:latin typeface="Courier New" charset="0"/>
            </a:endParaRPr>
          </a:p>
        </p:txBody>
      </p:sp>
      <p:sp>
        <p:nvSpPr>
          <p:cNvPr id="20483" name="Text Box 4"/>
          <p:cNvSpPr txBox="1">
            <a:spLocks noChangeArrowheads="1"/>
          </p:cNvSpPr>
          <p:nvPr/>
        </p:nvSpPr>
        <p:spPr bwMode="auto">
          <a:xfrm>
            <a:off x="885825" y="203200"/>
            <a:ext cx="7188200" cy="457200"/>
          </a:xfrm>
          <a:prstGeom prst="rect">
            <a:avLst/>
          </a:prstGeom>
          <a:noFill/>
          <a:ln w="9525">
            <a:noFill/>
            <a:miter lim="800000"/>
            <a:headEnd/>
            <a:tailEnd/>
          </a:ln>
        </p:spPr>
        <p:txBody>
          <a:bodyPr wrap="none">
            <a:prstTxWarp prst="textNoShape">
              <a:avLst/>
            </a:prstTxWarp>
            <a:spAutoFit/>
          </a:bodyPr>
          <a:lstStyle/>
          <a:p>
            <a:r>
              <a:rPr lang="en-US" sz="2400">
                <a:solidFill>
                  <a:srgbClr val="CC0000"/>
                </a:solidFill>
              </a:rPr>
              <a:t>Nucleotide Composition of intron 3 of Heparanase2 </a:t>
            </a:r>
          </a:p>
        </p:txBody>
      </p:sp>
      <p:sp>
        <p:nvSpPr>
          <p:cNvPr id="20484" name="Line 6"/>
          <p:cNvSpPr>
            <a:spLocks noChangeShapeType="1"/>
          </p:cNvSpPr>
          <p:nvPr/>
        </p:nvSpPr>
        <p:spPr bwMode="auto">
          <a:xfrm flipH="1">
            <a:off x="2171146" y="5584319"/>
            <a:ext cx="749300" cy="0"/>
          </a:xfrm>
          <a:prstGeom prst="line">
            <a:avLst/>
          </a:prstGeom>
          <a:noFill/>
          <a:ln w="38100">
            <a:solidFill>
              <a:schemeClr val="accent2"/>
            </a:solidFill>
            <a:round/>
            <a:headEnd/>
            <a:tailEnd type="stealth" w="lg" len="lg"/>
          </a:ln>
        </p:spPr>
        <p:txBody>
          <a:bodyPr>
            <a:prstTxWarp prst="textNoShape">
              <a:avLst/>
            </a:prstTxWarp>
          </a:bodyPr>
          <a:lstStyle/>
          <a:p>
            <a:endParaRPr lang="en-US"/>
          </a:p>
        </p:txBody>
      </p:sp>
      <p:sp>
        <p:nvSpPr>
          <p:cNvPr id="20485" name="Text Box 7"/>
          <p:cNvSpPr txBox="1">
            <a:spLocks noChangeArrowheads="1"/>
          </p:cNvSpPr>
          <p:nvPr/>
        </p:nvSpPr>
        <p:spPr bwMode="auto">
          <a:xfrm>
            <a:off x="3140869" y="5173156"/>
            <a:ext cx="3290384" cy="830997"/>
          </a:xfrm>
          <a:prstGeom prst="rect">
            <a:avLst/>
          </a:prstGeom>
          <a:noFill/>
          <a:ln w="9525">
            <a:noFill/>
            <a:miter lim="800000"/>
            <a:headEnd/>
            <a:tailEnd/>
          </a:ln>
        </p:spPr>
        <p:txBody>
          <a:bodyPr wrap="none">
            <a:prstTxWarp prst="textNoShape">
              <a:avLst/>
            </a:prstTxWarp>
            <a:spAutoFit/>
          </a:bodyPr>
          <a:lstStyle/>
          <a:p>
            <a:r>
              <a:rPr lang="en-US" sz="2400" dirty="0"/>
              <a:t>What is interesting</a:t>
            </a:r>
          </a:p>
          <a:p>
            <a:r>
              <a:rPr lang="en-US" sz="2400" dirty="0"/>
              <a:t>in </a:t>
            </a:r>
            <a:r>
              <a:rPr lang="en-US" sz="2400" dirty="0" smtClean="0"/>
              <a:t>this </a:t>
            </a:r>
            <a:r>
              <a:rPr lang="en-US" sz="2400" dirty="0" err="1" smtClean="0"/>
              <a:t>CpG</a:t>
            </a:r>
            <a:r>
              <a:rPr lang="en-US" sz="2400" dirty="0" smtClean="0"/>
              <a:t> </a:t>
            </a:r>
            <a:r>
              <a:rPr lang="en-US" sz="2400" dirty="0"/>
              <a:t>composition?</a:t>
            </a:r>
          </a:p>
        </p:txBody>
      </p:sp>
    </p:spTree>
    <p:extLst>
      <p:ext uri="{BB962C8B-B14F-4D97-AF65-F5344CB8AC3E}">
        <p14:creationId xmlns:p14="http://schemas.microsoft.com/office/powerpoint/2010/main" val="44250208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a:bodyPr>
          <a:lstStyle/>
          <a:p>
            <a:r>
              <a:rPr lang="en-US" sz="3600" dirty="0" smtClean="0">
                <a:solidFill>
                  <a:srgbClr val="FF0000"/>
                </a:solidFill>
              </a:rPr>
              <a:t>Difference in DNA chains in prokaryotes</a:t>
            </a:r>
            <a:endParaRPr lang="en-US" sz="3600" dirty="0">
              <a:solidFill>
                <a:srgbClr val="FF0000"/>
              </a:solidFill>
            </a:endParaRPr>
          </a:p>
        </p:txBody>
      </p:sp>
      <p:sp>
        <p:nvSpPr>
          <p:cNvPr id="78851" name="Rectangle 3"/>
          <p:cNvSpPr>
            <a:spLocks noGrp="1" noChangeArrowheads="1"/>
          </p:cNvSpPr>
          <p:nvPr>
            <p:ph type="body" idx="1"/>
          </p:nvPr>
        </p:nvSpPr>
        <p:spPr/>
        <p:txBody>
          <a:bodyPr/>
          <a:lstStyle/>
          <a:p>
            <a:pPr eaLnBrk="1" hangingPunct="1">
              <a:buFontTx/>
              <a:buNone/>
            </a:pPr>
            <a:r>
              <a:rPr lang="en-US" dirty="0" smtClean="0"/>
              <a:t>	</a:t>
            </a:r>
            <a:r>
              <a:rPr lang="en-US" dirty="0"/>
              <a:t>	</a:t>
            </a:r>
            <a:r>
              <a:rPr lang="en-US" sz="2400" dirty="0" err="1"/>
              <a:t>Skew(AT</a:t>
            </a:r>
            <a:r>
              <a:rPr lang="en-US" sz="2400" dirty="0"/>
              <a:t>) = (</a:t>
            </a:r>
            <a:r>
              <a:rPr lang="en-US" sz="4000" dirty="0" err="1"/>
              <a:t>f</a:t>
            </a:r>
            <a:r>
              <a:rPr lang="en-US" sz="2400" dirty="0" err="1"/>
              <a:t>(A)-</a:t>
            </a:r>
            <a:r>
              <a:rPr lang="en-US" sz="4000" dirty="0" err="1"/>
              <a:t>f</a:t>
            </a:r>
            <a:r>
              <a:rPr lang="en-US" sz="2400" dirty="0" err="1"/>
              <a:t>(T</a:t>
            </a:r>
            <a:r>
              <a:rPr lang="en-US" sz="2400" dirty="0"/>
              <a:t>)) /(</a:t>
            </a:r>
            <a:r>
              <a:rPr lang="en-US" sz="4000" dirty="0" err="1"/>
              <a:t>f</a:t>
            </a:r>
            <a:r>
              <a:rPr lang="en-US" sz="2400" dirty="0" err="1"/>
              <a:t>(A)+</a:t>
            </a:r>
            <a:r>
              <a:rPr lang="en-US" sz="4000" dirty="0" err="1"/>
              <a:t>f</a:t>
            </a:r>
            <a:r>
              <a:rPr lang="en-US" sz="2400" dirty="0" err="1"/>
              <a:t>(T</a:t>
            </a:r>
            <a:r>
              <a:rPr lang="en-US" sz="2400" dirty="0"/>
              <a:t>))</a:t>
            </a:r>
            <a:endParaRPr lang="en-US" sz="2400" dirty="0" smtClean="0"/>
          </a:p>
          <a:p>
            <a:pPr>
              <a:buNone/>
            </a:pPr>
            <a:r>
              <a:rPr lang="en-US" dirty="0" smtClean="0"/>
              <a:t>   </a:t>
            </a:r>
            <a:r>
              <a:rPr lang="en-US" dirty="0" err="1" smtClean="0"/>
              <a:t>GenSkew</a:t>
            </a:r>
            <a:r>
              <a:rPr lang="en-US" dirty="0" smtClean="0"/>
              <a:t>  </a:t>
            </a:r>
            <a:r>
              <a:rPr lang="en-US" dirty="0" smtClean="0">
                <a:hlinkClick r:id="rId2"/>
              </a:rPr>
              <a:t>http://genskew.csb.univie.ac.at/</a:t>
            </a:r>
            <a:r>
              <a:rPr lang="en-US"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4" descr="skew"/>
          <p:cNvPicPr>
            <a:picLocks noGrp="1" noChangeAspect="1" noChangeArrowheads="1"/>
          </p:cNvPicPr>
          <p:nvPr>
            <p:ph idx="1"/>
          </p:nvPr>
        </p:nvPicPr>
        <p:blipFill>
          <a:blip r:embed="rId2"/>
          <a:srcRect/>
          <a:stretch>
            <a:fillRect/>
          </a:stretch>
        </p:blipFill>
        <p:spPr>
          <a:xfrm>
            <a:off x="0" y="400050"/>
            <a:ext cx="9353550" cy="6296025"/>
          </a:xfrm>
          <a:noFill/>
        </p:spPr>
      </p:pic>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a:t>Trifonov’s periodicities</a:t>
            </a:r>
          </a:p>
        </p:txBody>
      </p:sp>
      <p:sp>
        <p:nvSpPr>
          <p:cNvPr id="80899" name="Text Box 4"/>
          <p:cNvSpPr txBox="1">
            <a:spLocks noChangeArrowheads="1"/>
          </p:cNvSpPr>
          <p:nvPr/>
        </p:nvSpPr>
        <p:spPr bwMode="auto">
          <a:xfrm>
            <a:off x="50800" y="2219325"/>
            <a:ext cx="9040813" cy="822325"/>
          </a:xfrm>
          <a:prstGeom prst="rect">
            <a:avLst/>
          </a:prstGeom>
          <a:noFill/>
          <a:ln w="9525">
            <a:noFill/>
            <a:miter lim="800000"/>
            <a:headEnd/>
            <a:tailEnd/>
          </a:ln>
        </p:spPr>
        <p:txBody>
          <a:bodyPr wrap="none">
            <a:prstTxWarp prst="textNoShape">
              <a:avLst/>
            </a:prstTxWarp>
            <a:spAutoFit/>
          </a:bodyPr>
          <a:lstStyle/>
          <a:p>
            <a:r>
              <a:rPr lang="en-US" sz="2400">
                <a:hlinkClick r:id="rId2"/>
              </a:rPr>
              <a:t>http://research.haifa.ac.il/~genom/topics_pages/codes/codes.html</a:t>
            </a:r>
            <a:endParaRPr lang="en-US" sz="2400"/>
          </a:p>
          <a:p>
            <a:endParaRPr lang="en-US" sz="240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420" y="1200944"/>
            <a:ext cx="8373428" cy="2794458"/>
          </a:xfrm>
        </p:spPr>
        <p:txBody>
          <a:bodyPr>
            <a:normAutofit/>
          </a:bodyPr>
          <a:lstStyle/>
          <a:p>
            <a:r>
              <a:rPr lang="en-US" sz="2400" dirty="0" smtClean="0"/>
              <a:t>repeat all my Genomic MRI demonstration steps with your 90 KB human genomic sequence from the </a:t>
            </a:r>
            <a:r>
              <a:rPr lang="en-US" sz="2400" dirty="0" smtClean="0"/>
              <a:t>last HW7 assignment </a:t>
            </a:r>
            <a:endParaRPr lang="en-US" sz="2400" dirty="0" smtClean="0"/>
          </a:p>
          <a:p>
            <a:r>
              <a:rPr lang="en-US" sz="2400" dirty="0" smtClean="0"/>
              <a:t>Does it enriched with </a:t>
            </a:r>
          </a:p>
          <a:p>
            <a:pPr lvl="1"/>
            <a:r>
              <a:rPr lang="en-US" sz="2400" dirty="0" smtClean="0"/>
              <a:t>G+C-rich and –poor regions?</a:t>
            </a:r>
          </a:p>
          <a:p>
            <a:pPr lvl="1"/>
            <a:r>
              <a:rPr lang="en-US" sz="2400" dirty="0" smtClean="0"/>
              <a:t>G+T-rich and –poor regions?</a:t>
            </a:r>
          </a:p>
          <a:p>
            <a:pPr lvl="1"/>
            <a:r>
              <a:rPr lang="en-US" sz="2400" dirty="0" smtClean="0"/>
              <a:t>G+A-rich and –poor regions?</a:t>
            </a:r>
            <a:r>
              <a:rPr lang="en-US" dirty="0" smtClean="0"/>
              <a:t> </a:t>
            </a:r>
          </a:p>
          <a:p>
            <a:endParaRPr lang="en-US" dirty="0"/>
          </a:p>
        </p:txBody>
      </p:sp>
      <p:sp>
        <p:nvSpPr>
          <p:cNvPr id="4" name="Title 1"/>
          <p:cNvSpPr>
            <a:spLocks noGrp="1"/>
          </p:cNvSpPr>
          <p:nvPr>
            <p:ph type="title"/>
          </p:nvPr>
        </p:nvSpPr>
        <p:spPr/>
        <p:txBody>
          <a:bodyPr/>
          <a:lstStyle/>
          <a:p>
            <a:r>
              <a:rPr lang="en-US" dirty="0" smtClean="0">
                <a:solidFill>
                  <a:srgbClr val="FF0000"/>
                </a:solidFill>
              </a:rPr>
              <a:t>Assignment #1 </a:t>
            </a:r>
            <a:endParaRPr lang="en-US" dirty="0">
              <a:solidFill>
                <a:srgbClr val="FF0000"/>
              </a:solidFill>
            </a:endParaRPr>
          </a:p>
        </p:txBody>
      </p:sp>
      <p:sp>
        <p:nvSpPr>
          <p:cNvPr id="5" name="TextBox 4"/>
          <p:cNvSpPr txBox="1"/>
          <p:nvPr/>
        </p:nvSpPr>
        <p:spPr>
          <a:xfrm>
            <a:off x="556420" y="4174003"/>
            <a:ext cx="8367833" cy="1754327"/>
          </a:xfrm>
          <a:prstGeom prst="rect">
            <a:avLst/>
          </a:prstGeom>
          <a:noFill/>
        </p:spPr>
        <p:txBody>
          <a:bodyPr wrap="none" rtlCol="0">
            <a:spAutoFit/>
          </a:bodyPr>
          <a:lstStyle/>
          <a:p>
            <a:r>
              <a:rPr lang="en-US" dirty="0" smtClean="0"/>
              <a:t>Repeat the same protocol with your masked promoter sequence (which you obtained</a:t>
            </a:r>
          </a:p>
          <a:p>
            <a:r>
              <a:rPr lang="en-US" dirty="0" smtClean="0"/>
              <a:t>after </a:t>
            </a:r>
            <a:r>
              <a:rPr lang="en-US" dirty="0" err="1" smtClean="0"/>
              <a:t>RepeatMasking</a:t>
            </a:r>
            <a:r>
              <a:rPr lang="en-US" dirty="0" smtClean="0"/>
              <a:t> last week).  Note, that SRI-generator program recognizes all N-</a:t>
            </a:r>
            <a:r>
              <a:rPr lang="en-US" dirty="0" err="1" smtClean="0"/>
              <a:t>s</a:t>
            </a:r>
            <a:r>
              <a:rPr lang="en-US" dirty="0" smtClean="0"/>
              <a:t> in </a:t>
            </a:r>
          </a:p>
          <a:p>
            <a:r>
              <a:rPr lang="en-US" dirty="0" smtClean="0"/>
              <a:t>the masked sequence and keep the same number and order of N-</a:t>
            </a:r>
            <a:r>
              <a:rPr lang="en-US" dirty="0" err="1" smtClean="0"/>
              <a:t>s</a:t>
            </a:r>
            <a:r>
              <a:rPr lang="en-US" dirty="0" smtClean="0"/>
              <a:t> in the randomized</a:t>
            </a:r>
          </a:p>
          <a:p>
            <a:r>
              <a:rPr lang="en-US" dirty="0" smtClean="0"/>
              <a:t>sequence. </a:t>
            </a:r>
          </a:p>
          <a:p>
            <a:endParaRPr lang="en-US" dirty="0" smtClean="0"/>
          </a:p>
          <a:p>
            <a:r>
              <a:rPr lang="en-US" dirty="0" smtClean="0"/>
              <a:t>Do repetitive elements influence on the genomic MRI effect?  How?</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p:nvPr>
        </p:nvSpPr>
        <p:spPr/>
        <p:txBody>
          <a:bodyPr>
            <a:normAutofit fontScale="90000"/>
          </a:bodyPr>
          <a:lstStyle/>
          <a:p>
            <a:r>
              <a:rPr lang="en-US" dirty="0" smtClean="0">
                <a:solidFill>
                  <a:srgbClr val="FF0000"/>
                </a:solidFill>
              </a:rPr>
              <a:t>Assignment #</a:t>
            </a:r>
            <a:r>
              <a:rPr lang="en-US" dirty="0" smtClean="0">
                <a:solidFill>
                  <a:srgbClr val="FF0000"/>
                </a:solidFill>
              </a:rPr>
              <a:t>2</a:t>
            </a:r>
            <a:br>
              <a:rPr lang="en-US" dirty="0" smtClean="0">
                <a:solidFill>
                  <a:srgbClr val="FF0000"/>
                </a:solidFill>
              </a:rPr>
            </a:br>
            <a:r>
              <a:rPr lang="en-US" dirty="0" smtClean="0">
                <a:solidFill>
                  <a:srgbClr val="FF0000"/>
                </a:solidFill>
              </a:rPr>
              <a:t>(OPTIONAL only for EXTRA points)</a:t>
            </a:r>
            <a:r>
              <a:rPr lang="en-US" dirty="0" smtClean="0">
                <a:solidFill>
                  <a:srgbClr val="FF0000"/>
                </a:solidFill>
              </a:rPr>
              <a:t> </a:t>
            </a:r>
            <a:endParaRPr lang="en-US" dirty="0">
              <a:solidFill>
                <a:srgbClr val="FF0000"/>
              </a:solidFill>
            </a:endParaRPr>
          </a:p>
        </p:txBody>
      </p:sp>
      <p:sp>
        <p:nvSpPr>
          <p:cNvPr id="83971" name="Content Placeholder 2"/>
          <p:cNvSpPr>
            <a:spLocks noGrp="1"/>
          </p:cNvSpPr>
          <p:nvPr>
            <p:ph idx="1"/>
          </p:nvPr>
        </p:nvSpPr>
        <p:spPr>
          <a:xfrm>
            <a:off x="457550" y="1512412"/>
            <a:ext cx="8229600" cy="4525963"/>
          </a:xfrm>
        </p:spPr>
        <p:txBody>
          <a:bodyPr/>
          <a:lstStyle/>
          <a:p>
            <a:pPr>
              <a:buNone/>
            </a:pPr>
            <a:r>
              <a:rPr lang="en-US" sz="2400" dirty="0"/>
              <a:t>Read “Trifonov2008.pdf” </a:t>
            </a:r>
            <a:r>
              <a:rPr lang="en-US" sz="2400" dirty="0" smtClean="0"/>
              <a:t>(first chapter from the book:</a:t>
            </a:r>
            <a:endParaRPr lang="en-US" sz="2400" dirty="0" smtClean="0">
              <a:hlinkClick r:id="rId2"/>
            </a:endParaRPr>
          </a:p>
          <a:p>
            <a:pPr>
              <a:buFontTx/>
              <a:buNone/>
            </a:pPr>
            <a:r>
              <a:rPr lang="en-US" sz="2400" dirty="0" smtClean="0">
                <a:hlinkClick r:id="rId2"/>
              </a:rPr>
              <a:t>Http://www.springerlink.com/content/g74u87880k58w001/</a:t>
            </a:r>
            <a:r>
              <a:rPr lang="en-US" sz="2400" dirty="0" smtClean="0"/>
              <a:t> )</a:t>
            </a:r>
          </a:p>
          <a:p>
            <a:pPr>
              <a:buFontTx/>
              <a:buNone/>
            </a:pPr>
            <a:endParaRPr lang="en-US" sz="2400" dirty="0" smtClean="0"/>
          </a:p>
          <a:p>
            <a:pPr>
              <a:buFontTx/>
              <a:buNone/>
            </a:pPr>
            <a:endParaRPr lang="en-US" sz="2400" dirty="0"/>
          </a:p>
          <a:p>
            <a:pPr>
              <a:buFontTx/>
              <a:buNone/>
            </a:pPr>
            <a:r>
              <a:rPr lang="en-US" sz="2400" dirty="0"/>
              <a:t>Read this review and write about all genomic codes. </a:t>
            </a:r>
            <a:r>
              <a:rPr lang="en-US" sz="2400" dirty="0">
                <a:solidFill>
                  <a:srgbClr val="FF0000"/>
                </a:solidFill>
              </a:rPr>
              <a:t>Rank these codes according to their importance</a:t>
            </a:r>
            <a:r>
              <a:rPr lang="en-US" sz="2400" dirty="0"/>
              <a:t>, starting from the most valuable one.  Present this ranking table with your arguments.</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b="1" i="1">
                <a:solidFill>
                  <a:srgbClr val="CC3300"/>
                </a:solidFill>
              </a:rPr>
              <a:t>Short-range inhomogeneity</a:t>
            </a:r>
            <a:endParaRPr lang="en-US" b="1">
              <a:solidFill>
                <a:srgbClr val="CC3300"/>
              </a:solidFill>
            </a:endParaRPr>
          </a:p>
        </p:txBody>
      </p:sp>
      <p:sp>
        <p:nvSpPr>
          <p:cNvPr id="32771" name="Rectangle 3"/>
          <p:cNvSpPr>
            <a:spLocks noGrp="1" noChangeArrowheads="1"/>
          </p:cNvSpPr>
          <p:nvPr>
            <p:ph type="body" idx="1"/>
          </p:nvPr>
        </p:nvSpPr>
        <p:spPr/>
        <p:txBody>
          <a:bodyPr/>
          <a:lstStyle/>
          <a:p>
            <a:pPr marL="0" indent="0" eaLnBrk="1" hangingPunct="1">
              <a:lnSpc>
                <a:spcPct val="90000"/>
              </a:lnSpc>
              <a:buFontTx/>
              <a:buNone/>
            </a:pPr>
            <a:r>
              <a:rPr lang="en-GB" sz="2800"/>
              <a:t>It is well established that the particular base (A, G, C, or T) that appears in a given position of a genomic sequence significantly depends upon the nearest bases surrounding its position. The highest interdependence of base frequencies is always observed for adjacent nucleotides. The interdependence of base frequencies sharply drops with increasing distance.  When the distance between nucleotides </a:t>
            </a:r>
            <a:r>
              <a:rPr lang="en-GB" sz="2800" i="1"/>
              <a:t>X</a:t>
            </a:r>
            <a:r>
              <a:rPr lang="en-GB" sz="2800"/>
              <a:t> and </a:t>
            </a:r>
            <a:r>
              <a:rPr lang="en-GB" sz="2800" i="1"/>
              <a:t>Y</a:t>
            </a:r>
            <a:r>
              <a:rPr lang="en-GB" sz="2800"/>
              <a:t> is more than six bases apart, their occurrence interdependency becomes negligible. </a:t>
            </a:r>
            <a:endParaRPr lang="en-US" sz="2800"/>
          </a:p>
        </p:txBody>
      </p:sp>
    </p:spTree>
    <p:extLst>
      <p:ext uri="{BB962C8B-B14F-4D97-AF65-F5344CB8AC3E}">
        <p14:creationId xmlns:p14="http://schemas.microsoft.com/office/powerpoint/2010/main" val="395378564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908050"/>
          </a:xfrm>
        </p:spPr>
        <p:txBody>
          <a:bodyPr/>
          <a:lstStyle/>
          <a:p>
            <a:pPr eaLnBrk="1" hangingPunct="1"/>
            <a:r>
              <a:rPr lang="en-US">
                <a:solidFill>
                  <a:srgbClr val="CC0000"/>
                </a:solidFill>
              </a:rPr>
              <a:t>SRI generator</a:t>
            </a:r>
          </a:p>
        </p:txBody>
      </p:sp>
      <p:sp>
        <p:nvSpPr>
          <p:cNvPr id="41987" name="Rectangle 3"/>
          <p:cNvSpPr>
            <a:spLocks noGrp="1" noChangeArrowheads="1"/>
          </p:cNvSpPr>
          <p:nvPr>
            <p:ph type="body" idx="1"/>
          </p:nvPr>
        </p:nvSpPr>
        <p:spPr>
          <a:xfrm>
            <a:off x="482600" y="1182688"/>
            <a:ext cx="8229600" cy="1670050"/>
          </a:xfrm>
        </p:spPr>
        <p:txBody>
          <a:bodyPr/>
          <a:lstStyle/>
          <a:p>
            <a:pPr eaLnBrk="1" hangingPunct="1">
              <a:buFontTx/>
              <a:buNone/>
            </a:pPr>
            <a:r>
              <a:rPr lang="en-US"/>
              <a:t>Generation of random sequence with the real composition of N-mers (let’s say 4-mers: ATTA, GCCT, GGGA, etc.</a:t>
            </a:r>
          </a:p>
        </p:txBody>
      </p:sp>
      <p:sp>
        <p:nvSpPr>
          <p:cNvPr id="41988" name="Line 4"/>
          <p:cNvSpPr>
            <a:spLocks noChangeShapeType="1"/>
          </p:cNvSpPr>
          <p:nvPr/>
        </p:nvSpPr>
        <p:spPr bwMode="auto">
          <a:xfrm>
            <a:off x="539750" y="3716338"/>
            <a:ext cx="806450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41989" name="Line 5"/>
          <p:cNvSpPr>
            <a:spLocks noChangeShapeType="1"/>
          </p:cNvSpPr>
          <p:nvPr/>
        </p:nvSpPr>
        <p:spPr bwMode="auto">
          <a:xfrm>
            <a:off x="539750" y="4005263"/>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0" name="Line 6"/>
          <p:cNvSpPr>
            <a:spLocks noChangeShapeType="1"/>
          </p:cNvSpPr>
          <p:nvPr/>
        </p:nvSpPr>
        <p:spPr bwMode="auto">
          <a:xfrm>
            <a:off x="1346200" y="4005263"/>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1" name="Line 7"/>
          <p:cNvSpPr>
            <a:spLocks noChangeShapeType="1"/>
          </p:cNvSpPr>
          <p:nvPr/>
        </p:nvSpPr>
        <p:spPr bwMode="auto">
          <a:xfrm>
            <a:off x="2152650" y="4005263"/>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2" name="Line 8"/>
          <p:cNvSpPr>
            <a:spLocks noChangeShapeType="1"/>
          </p:cNvSpPr>
          <p:nvPr/>
        </p:nvSpPr>
        <p:spPr bwMode="auto">
          <a:xfrm>
            <a:off x="2959100" y="4005263"/>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3" name="Line 9"/>
          <p:cNvSpPr>
            <a:spLocks noChangeShapeType="1"/>
          </p:cNvSpPr>
          <p:nvPr/>
        </p:nvSpPr>
        <p:spPr bwMode="auto">
          <a:xfrm>
            <a:off x="3822700" y="4005263"/>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4" name="Text Box 10"/>
          <p:cNvSpPr txBox="1">
            <a:spLocks noChangeArrowheads="1"/>
          </p:cNvSpPr>
          <p:nvPr/>
        </p:nvSpPr>
        <p:spPr bwMode="auto">
          <a:xfrm>
            <a:off x="423863" y="3082925"/>
            <a:ext cx="2259012" cy="579438"/>
          </a:xfrm>
          <a:prstGeom prst="rect">
            <a:avLst/>
          </a:prstGeom>
          <a:noFill/>
          <a:ln w="9525">
            <a:noFill/>
            <a:miter lim="800000"/>
            <a:headEnd/>
            <a:tailEnd/>
          </a:ln>
        </p:spPr>
        <p:txBody>
          <a:bodyPr wrap="none">
            <a:prstTxWarp prst="textNoShape">
              <a:avLst/>
            </a:prstTxWarp>
            <a:spAutoFit/>
          </a:bodyPr>
          <a:lstStyle/>
          <a:p>
            <a:r>
              <a:rPr lang="en-US" sz="3200">
                <a:solidFill>
                  <a:srgbClr val="CC0000"/>
                </a:solidFill>
              </a:rPr>
              <a:t>Approach 1</a:t>
            </a:r>
          </a:p>
        </p:txBody>
      </p:sp>
      <p:sp>
        <p:nvSpPr>
          <p:cNvPr id="41995" name="Text Box 11"/>
          <p:cNvSpPr txBox="1">
            <a:spLocks noChangeArrowheads="1"/>
          </p:cNvSpPr>
          <p:nvPr/>
        </p:nvSpPr>
        <p:spPr bwMode="auto">
          <a:xfrm>
            <a:off x="596900" y="4465638"/>
            <a:ext cx="2259013" cy="579437"/>
          </a:xfrm>
          <a:prstGeom prst="rect">
            <a:avLst/>
          </a:prstGeom>
          <a:noFill/>
          <a:ln w="9525">
            <a:noFill/>
            <a:miter lim="800000"/>
            <a:headEnd/>
            <a:tailEnd/>
          </a:ln>
        </p:spPr>
        <p:txBody>
          <a:bodyPr wrap="none">
            <a:prstTxWarp prst="textNoShape">
              <a:avLst/>
            </a:prstTxWarp>
            <a:spAutoFit/>
          </a:bodyPr>
          <a:lstStyle/>
          <a:p>
            <a:r>
              <a:rPr lang="en-US" sz="3200">
                <a:solidFill>
                  <a:srgbClr val="CC0000"/>
                </a:solidFill>
              </a:rPr>
              <a:t>Approach 2</a:t>
            </a:r>
          </a:p>
        </p:txBody>
      </p:sp>
      <p:sp>
        <p:nvSpPr>
          <p:cNvPr id="41996" name="Line 12"/>
          <p:cNvSpPr>
            <a:spLocks noChangeShapeType="1"/>
          </p:cNvSpPr>
          <p:nvPr/>
        </p:nvSpPr>
        <p:spPr bwMode="auto">
          <a:xfrm>
            <a:off x="596900" y="5157788"/>
            <a:ext cx="8064500"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41997" name="Line 13"/>
          <p:cNvSpPr>
            <a:spLocks noChangeShapeType="1"/>
          </p:cNvSpPr>
          <p:nvPr/>
        </p:nvSpPr>
        <p:spPr bwMode="auto">
          <a:xfrm>
            <a:off x="655638" y="5330825"/>
            <a:ext cx="690562"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8" name="Line 14"/>
          <p:cNvSpPr>
            <a:spLocks noChangeShapeType="1"/>
          </p:cNvSpPr>
          <p:nvPr/>
        </p:nvSpPr>
        <p:spPr bwMode="auto">
          <a:xfrm>
            <a:off x="942975" y="5502275"/>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9" name="Line 15"/>
          <p:cNvSpPr>
            <a:spLocks noChangeShapeType="1"/>
          </p:cNvSpPr>
          <p:nvPr/>
        </p:nvSpPr>
        <p:spPr bwMode="auto">
          <a:xfrm>
            <a:off x="1173163" y="5676900"/>
            <a:ext cx="690562"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2000" name="Line 16"/>
          <p:cNvSpPr>
            <a:spLocks noChangeShapeType="1"/>
          </p:cNvSpPr>
          <p:nvPr/>
        </p:nvSpPr>
        <p:spPr bwMode="auto">
          <a:xfrm>
            <a:off x="1404938" y="5849938"/>
            <a:ext cx="690562"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2001" name="Line 17"/>
          <p:cNvSpPr>
            <a:spLocks noChangeShapeType="1"/>
          </p:cNvSpPr>
          <p:nvPr/>
        </p:nvSpPr>
        <p:spPr bwMode="auto">
          <a:xfrm>
            <a:off x="1635125" y="6022975"/>
            <a:ext cx="690563"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2002" name="Line 18"/>
          <p:cNvSpPr>
            <a:spLocks noChangeShapeType="1"/>
          </p:cNvSpPr>
          <p:nvPr/>
        </p:nvSpPr>
        <p:spPr bwMode="auto">
          <a:xfrm>
            <a:off x="1922463" y="6196013"/>
            <a:ext cx="690562" cy="0"/>
          </a:xfrm>
          <a:prstGeom prst="line">
            <a:avLst/>
          </a:prstGeom>
          <a:noFill/>
          <a:ln w="25400">
            <a:solidFill>
              <a:schemeClr val="tx1"/>
            </a:solidFill>
            <a:round/>
            <a:headEnd/>
            <a:tailEnd/>
          </a:ln>
        </p:spPr>
        <p:txBody>
          <a:bodyPr>
            <a:prstTxWarp prst="textNoShape">
              <a:avLst/>
            </a:prstTxWarp>
          </a:bodyPr>
          <a:lstStyle/>
          <a:p>
            <a:endParaRPr lang="en-US"/>
          </a:p>
        </p:txBody>
      </p:sp>
    </p:spTree>
    <p:extLst>
      <p:ext uri="{BB962C8B-B14F-4D97-AF65-F5344CB8AC3E}">
        <p14:creationId xmlns:p14="http://schemas.microsoft.com/office/powerpoint/2010/main" val="33581367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Markov Models to generate random sequences with specific compositions</a:t>
            </a:r>
            <a:endParaRPr lang="en-US" dirty="0"/>
          </a:p>
        </p:txBody>
      </p:sp>
      <p:cxnSp>
        <p:nvCxnSpPr>
          <p:cNvPr id="5" name="Straight Arrow Connector 4"/>
          <p:cNvCxnSpPr/>
          <p:nvPr/>
        </p:nvCxnSpPr>
        <p:spPr>
          <a:xfrm>
            <a:off x="1408929" y="3037317"/>
            <a:ext cx="3868814"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1283252" y="2454129"/>
            <a:ext cx="3359614" cy="584776"/>
          </a:xfrm>
          <a:prstGeom prst="rect">
            <a:avLst/>
          </a:prstGeom>
          <a:noFill/>
        </p:spPr>
        <p:txBody>
          <a:bodyPr wrap="none" rtlCol="0">
            <a:spAutoFit/>
          </a:bodyPr>
          <a:lstStyle/>
          <a:p>
            <a:r>
              <a:rPr lang="en-US" sz="3200" dirty="0" smtClean="0"/>
              <a:t>CTGGACTGAAATCG</a:t>
            </a:r>
            <a:endParaRPr lang="en-US" sz="3200" dirty="0"/>
          </a:p>
        </p:txBody>
      </p:sp>
      <p:sp>
        <p:nvSpPr>
          <p:cNvPr id="8" name="TextBox 7"/>
          <p:cNvSpPr txBox="1"/>
          <p:nvPr/>
        </p:nvSpPr>
        <p:spPr>
          <a:xfrm>
            <a:off x="4471129" y="2465466"/>
            <a:ext cx="422111" cy="584776"/>
          </a:xfrm>
          <a:prstGeom prst="rect">
            <a:avLst/>
          </a:prstGeom>
          <a:noFill/>
        </p:spPr>
        <p:txBody>
          <a:bodyPr wrap="none" rtlCol="0">
            <a:spAutoFit/>
          </a:bodyPr>
          <a:lstStyle/>
          <a:p>
            <a:r>
              <a:rPr lang="en-US" sz="3200" dirty="0" smtClean="0">
                <a:solidFill>
                  <a:srgbClr val="0000FF"/>
                </a:solidFill>
              </a:rPr>
              <a:t>A</a:t>
            </a:r>
            <a:endParaRPr lang="en-US" sz="3200" dirty="0">
              <a:solidFill>
                <a:srgbClr val="0000FF"/>
              </a:solidFill>
            </a:endParaRPr>
          </a:p>
        </p:txBody>
      </p:sp>
      <p:sp>
        <p:nvSpPr>
          <p:cNvPr id="9" name="TextBox 8"/>
          <p:cNvSpPr txBox="1"/>
          <p:nvPr/>
        </p:nvSpPr>
        <p:spPr>
          <a:xfrm>
            <a:off x="4748590" y="2465466"/>
            <a:ext cx="403476" cy="584776"/>
          </a:xfrm>
          <a:prstGeom prst="rect">
            <a:avLst/>
          </a:prstGeom>
          <a:noFill/>
        </p:spPr>
        <p:txBody>
          <a:bodyPr wrap="none" rtlCol="0">
            <a:spAutoFit/>
          </a:bodyPr>
          <a:lstStyle/>
          <a:p>
            <a:r>
              <a:rPr lang="en-US" sz="3200" dirty="0" smtClean="0">
                <a:solidFill>
                  <a:srgbClr val="0000FF"/>
                </a:solidFill>
              </a:rPr>
              <a:t>C</a:t>
            </a:r>
            <a:endParaRPr lang="en-US" sz="3200" dirty="0">
              <a:solidFill>
                <a:srgbClr val="0000FF"/>
              </a:solidFill>
            </a:endParaRPr>
          </a:p>
        </p:txBody>
      </p:sp>
      <p:sp>
        <p:nvSpPr>
          <p:cNvPr id="10" name="TextBox 9"/>
          <p:cNvSpPr txBox="1"/>
          <p:nvPr/>
        </p:nvSpPr>
        <p:spPr>
          <a:xfrm>
            <a:off x="4994734" y="2465466"/>
            <a:ext cx="422111" cy="584776"/>
          </a:xfrm>
          <a:prstGeom prst="rect">
            <a:avLst/>
          </a:prstGeom>
          <a:noFill/>
        </p:spPr>
        <p:txBody>
          <a:bodyPr wrap="none" rtlCol="0">
            <a:spAutoFit/>
          </a:bodyPr>
          <a:lstStyle/>
          <a:p>
            <a:r>
              <a:rPr lang="en-US" sz="3200" dirty="0" smtClean="0">
                <a:solidFill>
                  <a:srgbClr val="0000FF"/>
                </a:solidFill>
              </a:rPr>
              <a:t>A</a:t>
            </a:r>
            <a:endParaRPr lang="en-US" sz="3200" dirty="0">
              <a:solidFill>
                <a:srgbClr val="0000FF"/>
              </a:solidFill>
            </a:endParaRPr>
          </a:p>
        </p:txBody>
      </p:sp>
      <p:sp>
        <p:nvSpPr>
          <p:cNvPr id="11" name="TextBox 10"/>
          <p:cNvSpPr txBox="1"/>
          <p:nvPr/>
        </p:nvSpPr>
        <p:spPr>
          <a:xfrm>
            <a:off x="5467902" y="2472081"/>
            <a:ext cx="374822" cy="584776"/>
          </a:xfrm>
          <a:prstGeom prst="rect">
            <a:avLst/>
          </a:prstGeom>
          <a:noFill/>
        </p:spPr>
        <p:txBody>
          <a:bodyPr wrap="none" rtlCol="0">
            <a:spAutoFit/>
          </a:bodyPr>
          <a:lstStyle/>
          <a:p>
            <a:r>
              <a:rPr lang="en-US" sz="3200" b="1" dirty="0" smtClean="0">
                <a:solidFill>
                  <a:srgbClr val="FF0000"/>
                </a:solidFill>
              </a:rPr>
              <a:t>?</a:t>
            </a:r>
            <a:endParaRPr lang="en-US" sz="3200" b="1" dirty="0">
              <a:solidFill>
                <a:srgbClr val="FF0000"/>
              </a:solidFill>
            </a:endParaRPr>
          </a:p>
        </p:txBody>
      </p:sp>
      <p:sp>
        <p:nvSpPr>
          <p:cNvPr id="12" name="TextBox 11"/>
          <p:cNvSpPr txBox="1"/>
          <p:nvPr/>
        </p:nvSpPr>
        <p:spPr>
          <a:xfrm>
            <a:off x="5244369" y="2458851"/>
            <a:ext cx="384641" cy="584776"/>
          </a:xfrm>
          <a:prstGeom prst="rect">
            <a:avLst/>
          </a:prstGeom>
          <a:noFill/>
        </p:spPr>
        <p:txBody>
          <a:bodyPr wrap="none" rtlCol="0">
            <a:spAutoFit/>
          </a:bodyPr>
          <a:lstStyle/>
          <a:p>
            <a:r>
              <a:rPr lang="en-US" sz="3200" dirty="0" smtClean="0">
                <a:solidFill>
                  <a:srgbClr val="0000FF"/>
                </a:solidFill>
              </a:rPr>
              <a:t>T</a:t>
            </a:r>
            <a:endParaRPr lang="en-US" sz="3200" dirty="0">
              <a:solidFill>
                <a:srgbClr val="0000FF"/>
              </a:solidFill>
            </a:endParaRPr>
          </a:p>
        </p:txBody>
      </p:sp>
      <p:sp>
        <p:nvSpPr>
          <p:cNvPr id="13" name="TextBox 12"/>
          <p:cNvSpPr txBox="1"/>
          <p:nvPr/>
        </p:nvSpPr>
        <p:spPr>
          <a:xfrm>
            <a:off x="555632" y="4121084"/>
            <a:ext cx="1419755" cy="369332"/>
          </a:xfrm>
          <a:prstGeom prst="rect">
            <a:avLst/>
          </a:prstGeom>
          <a:noFill/>
        </p:spPr>
        <p:txBody>
          <a:bodyPr wrap="none" rtlCol="0">
            <a:spAutoFit/>
          </a:bodyPr>
          <a:lstStyle/>
          <a:p>
            <a:r>
              <a:rPr lang="en-US" dirty="0" smtClean="0"/>
              <a:t>4- </a:t>
            </a:r>
            <a:r>
              <a:rPr lang="en-US" dirty="0" err="1" smtClean="0"/>
              <a:t>mer</a:t>
            </a:r>
            <a:r>
              <a:rPr lang="en-US" dirty="0" smtClean="0"/>
              <a:t> TABLE</a:t>
            </a:r>
            <a:endParaRPr lang="en-US" dirty="0"/>
          </a:p>
        </p:txBody>
      </p:sp>
      <p:sp>
        <p:nvSpPr>
          <p:cNvPr id="14" name="TextBox 13"/>
          <p:cNvSpPr txBox="1"/>
          <p:nvPr/>
        </p:nvSpPr>
        <p:spPr>
          <a:xfrm>
            <a:off x="2268677" y="3763879"/>
            <a:ext cx="2262496" cy="1200329"/>
          </a:xfrm>
          <a:prstGeom prst="rect">
            <a:avLst/>
          </a:prstGeom>
          <a:noFill/>
        </p:spPr>
        <p:txBody>
          <a:bodyPr wrap="none" rtlCol="0">
            <a:spAutoFit/>
          </a:bodyPr>
          <a:lstStyle/>
          <a:p>
            <a:r>
              <a:rPr lang="en-US" b="1" dirty="0" smtClean="0">
                <a:solidFill>
                  <a:srgbClr val="3366FF"/>
                </a:solidFill>
                <a:latin typeface="Courier New"/>
                <a:cs typeface="Courier New"/>
              </a:rPr>
              <a:t>CAT</a:t>
            </a:r>
            <a:r>
              <a:rPr lang="en-US" b="1" dirty="0" smtClean="0">
                <a:solidFill>
                  <a:srgbClr val="FF0000"/>
                </a:solidFill>
                <a:latin typeface="Courier New"/>
                <a:cs typeface="Courier New"/>
              </a:rPr>
              <a:t>A   </a:t>
            </a:r>
            <a:r>
              <a:rPr lang="en-US" b="1" dirty="0" smtClean="0">
                <a:latin typeface="Courier New"/>
                <a:cs typeface="Courier New"/>
              </a:rPr>
              <a:t>0.004613  </a:t>
            </a:r>
          </a:p>
          <a:p>
            <a:r>
              <a:rPr lang="en-US" b="1" dirty="0" smtClean="0">
                <a:solidFill>
                  <a:srgbClr val="3366FF"/>
                </a:solidFill>
                <a:latin typeface="Courier New"/>
                <a:cs typeface="Courier New"/>
              </a:rPr>
              <a:t>CAT</a:t>
            </a:r>
            <a:r>
              <a:rPr lang="en-US" b="1" dirty="0" smtClean="0">
                <a:solidFill>
                  <a:srgbClr val="FF0000"/>
                </a:solidFill>
                <a:latin typeface="Courier New"/>
                <a:cs typeface="Courier New"/>
              </a:rPr>
              <a:t>C</a:t>
            </a:r>
            <a:r>
              <a:rPr lang="en-US" b="1" dirty="0" smtClean="0">
                <a:latin typeface="Courier New"/>
                <a:cs typeface="Courier New"/>
              </a:rPr>
              <a:t>   0.003341  </a:t>
            </a:r>
          </a:p>
          <a:p>
            <a:r>
              <a:rPr lang="en-US" b="1" dirty="0" smtClean="0">
                <a:solidFill>
                  <a:srgbClr val="3366FF"/>
                </a:solidFill>
                <a:latin typeface="Courier New"/>
                <a:cs typeface="Courier New"/>
              </a:rPr>
              <a:t>CAT</a:t>
            </a:r>
            <a:r>
              <a:rPr lang="en-US" b="1" dirty="0" smtClean="0">
                <a:solidFill>
                  <a:srgbClr val="FF0000"/>
                </a:solidFill>
                <a:latin typeface="Courier New"/>
                <a:cs typeface="Courier New"/>
              </a:rPr>
              <a:t>G</a:t>
            </a:r>
            <a:r>
              <a:rPr lang="en-US" b="1" dirty="0" smtClean="0">
                <a:latin typeface="Courier New"/>
                <a:cs typeface="Courier New"/>
              </a:rPr>
              <a:t>   0.004720</a:t>
            </a:r>
          </a:p>
          <a:p>
            <a:r>
              <a:rPr lang="en-US" b="1" dirty="0" smtClean="0">
                <a:solidFill>
                  <a:srgbClr val="3366FF"/>
                </a:solidFill>
                <a:latin typeface="Courier New"/>
                <a:cs typeface="Courier New"/>
              </a:rPr>
              <a:t>CAT</a:t>
            </a:r>
            <a:r>
              <a:rPr lang="en-US" b="1" dirty="0" smtClean="0">
                <a:solidFill>
                  <a:srgbClr val="FF0000"/>
                </a:solidFill>
                <a:latin typeface="Courier New"/>
                <a:cs typeface="Courier New"/>
              </a:rPr>
              <a:t>T</a:t>
            </a:r>
            <a:r>
              <a:rPr lang="en-US" b="1" dirty="0" smtClean="0">
                <a:latin typeface="Courier New"/>
                <a:cs typeface="Courier New"/>
              </a:rPr>
              <a:t>   0.006889</a:t>
            </a:r>
            <a:endParaRPr lang="en-US" b="1" dirty="0">
              <a:latin typeface="Courier New"/>
              <a:cs typeface="Courier New"/>
            </a:endParaRPr>
          </a:p>
        </p:txBody>
      </p:sp>
      <p:sp>
        <p:nvSpPr>
          <p:cNvPr id="15" name="TextBox 14"/>
          <p:cNvSpPr txBox="1"/>
          <p:nvPr/>
        </p:nvSpPr>
        <p:spPr>
          <a:xfrm>
            <a:off x="5029177" y="3777109"/>
            <a:ext cx="761747" cy="1200329"/>
          </a:xfrm>
          <a:prstGeom prst="rect">
            <a:avLst/>
          </a:prstGeom>
          <a:noFill/>
        </p:spPr>
        <p:txBody>
          <a:bodyPr wrap="none" rtlCol="0">
            <a:spAutoFit/>
          </a:bodyPr>
          <a:lstStyle/>
          <a:p>
            <a:r>
              <a:rPr lang="en-US" b="1" dirty="0" smtClean="0"/>
              <a:t>23.6%</a:t>
            </a:r>
          </a:p>
          <a:p>
            <a:r>
              <a:rPr lang="en-US" b="1" dirty="0" smtClean="0"/>
              <a:t>17.1%</a:t>
            </a:r>
          </a:p>
          <a:p>
            <a:r>
              <a:rPr lang="en-US" b="1" dirty="0" smtClean="0"/>
              <a:t>24.1%</a:t>
            </a:r>
          </a:p>
          <a:p>
            <a:r>
              <a:rPr lang="en-US" b="1" dirty="0" smtClean="0"/>
              <a:t>35.2%</a:t>
            </a:r>
            <a:endParaRPr lang="en-US" b="1" dirty="0"/>
          </a:p>
        </p:txBody>
      </p:sp>
      <p:sp>
        <p:nvSpPr>
          <p:cNvPr id="16" name="Right Arrow 15"/>
          <p:cNvSpPr/>
          <p:nvPr/>
        </p:nvSpPr>
        <p:spPr>
          <a:xfrm>
            <a:off x="1975388" y="4179516"/>
            <a:ext cx="293290" cy="3109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a:off x="4601945" y="4179516"/>
            <a:ext cx="293290" cy="3109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a:off x="6041614" y="4179516"/>
            <a:ext cx="293290" cy="3109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6469626" y="3777109"/>
            <a:ext cx="330289" cy="1200329"/>
          </a:xfrm>
          <a:prstGeom prst="rect">
            <a:avLst/>
          </a:prstGeom>
          <a:noFill/>
        </p:spPr>
        <p:txBody>
          <a:bodyPr wrap="none" rtlCol="0">
            <a:spAutoFit/>
          </a:bodyPr>
          <a:lstStyle/>
          <a:p>
            <a:r>
              <a:rPr lang="en-US" b="1" dirty="0" smtClean="0">
                <a:solidFill>
                  <a:srgbClr val="FF0000"/>
                </a:solidFill>
              </a:rPr>
              <a:t>A</a:t>
            </a:r>
          </a:p>
          <a:p>
            <a:r>
              <a:rPr lang="en-US" b="1" dirty="0" smtClean="0">
                <a:solidFill>
                  <a:srgbClr val="FF0000"/>
                </a:solidFill>
              </a:rPr>
              <a:t>C</a:t>
            </a:r>
          </a:p>
          <a:p>
            <a:r>
              <a:rPr lang="en-US" b="1" dirty="0" smtClean="0">
                <a:solidFill>
                  <a:srgbClr val="FF0000"/>
                </a:solidFill>
              </a:rPr>
              <a:t>G</a:t>
            </a:r>
          </a:p>
          <a:p>
            <a:r>
              <a:rPr lang="en-US" b="1" dirty="0" smtClean="0">
                <a:solidFill>
                  <a:srgbClr val="FF0000"/>
                </a:solidFill>
              </a:rPr>
              <a:t>T</a:t>
            </a:r>
            <a:endParaRPr lang="en-US" b="1" dirty="0">
              <a:solidFill>
                <a:srgbClr val="FF0000"/>
              </a:solidFill>
            </a:endParaRPr>
          </a:p>
        </p:txBody>
      </p:sp>
    </p:spTree>
    <p:extLst>
      <p:ext uri="{BB962C8B-B14F-4D97-AF65-F5344CB8AC3E}">
        <p14:creationId xmlns:p14="http://schemas.microsoft.com/office/powerpoint/2010/main" val="39418294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20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animBg="1"/>
      <p:bldP spid="17" grpId="0" animBg="1"/>
      <p:bldP spid="18" grpId="0" animBg="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p:txBody>
          <a:bodyPr/>
          <a:lstStyle/>
          <a:p>
            <a:pPr marL="0" indent="0" eaLnBrk="1" hangingPunct="1">
              <a:lnSpc>
                <a:spcPct val="90000"/>
              </a:lnSpc>
              <a:buFontTx/>
              <a:buNone/>
            </a:pPr>
            <a:r>
              <a:rPr lang="en-US" sz="2400"/>
              <a:t>MRI-analyzer program scans input sequences with a mid-range window size (the default, utilized for the results presented, is a 50 nt window).  When the GC-content of the sequence in this window reaches the upper threshold, MRI-analyzer generates a blue top spike on the output graph (Figure 3).  Similarly, when the GC-content of the window reaches the lower threshold, MRI-analyzer generates a purple bottom spike.  The upper and lower thresholds are flexible parameters defined by the user.  MRI-analyzer output for natural and SRI-generated 3'-UTR and intron sequences is shown in the next figure. </a:t>
            </a:r>
          </a:p>
        </p:txBody>
      </p:sp>
      <p:sp>
        <p:nvSpPr>
          <p:cNvPr id="44035" name="Rectangle 3"/>
          <p:cNvSpPr>
            <a:spLocks noGrp="1" noChangeArrowheads="1"/>
          </p:cNvSpPr>
          <p:nvPr>
            <p:ph type="title"/>
          </p:nvPr>
        </p:nvSpPr>
        <p:spPr>
          <a:noFill/>
        </p:spPr>
        <p:txBody>
          <a:bodyPr>
            <a:normAutofit fontScale="90000"/>
          </a:bodyPr>
          <a:lstStyle/>
          <a:p>
            <a:pPr eaLnBrk="1" hangingPunct="1"/>
            <a:r>
              <a:rPr lang="en-US" sz="4000">
                <a:solidFill>
                  <a:srgbClr val="CC0000"/>
                </a:solidFill>
              </a:rPr>
              <a:t>MRI-analyzer</a:t>
            </a:r>
            <a:br>
              <a:rPr lang="en-US" sz="4000">
                <a:solidFill>
                  <a:srgbClr val="CC0000"/>
                </a:solidFill>
              </a:rPr>
            </a:br>
            <a:r>
              <a:rPr lang="en-US" sz="4000">
                <a:solidFill>
                  <a:srgbClr val="CC0000"/>
                </a:solidFill>
              </a:rPr>
              <a:t>(Mid-Range Inhomogeneity)</a:t>
            </a:r>
          </a:p>
        </p:txBody>
      </p:sp>
    </p:spTree>
    <p:extLst>
      <p:ext uri="{BB962C8B-B14F-4D97-AF65-F5344CB8AC3E}">
        <p14:creationId xmlns:p14="http://schemas.microsoft.com/office/powerpoint/2010/main" val="8489681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1-01-15 at 7.06.06 PM.png"/>
          <p:cNvPicPr>
            <a:picLocks noChangeAspect="1"/>
          </p:cNvPicPr>
          <p:nvPr/>
        </p:nvPicPr>
        <p:blipFill>
          <a:blip r:embed="rId2"/>
          <a:stretch>
            <a:fillRect/>
          </a:stretch>
        </p:blipFill>
        <p:spPr>
          <a:xfrm>
            <a:off x="51144" y="2098674"/>
            <a:ext cx="9035320" cy="2333403"/>
          </a:xfrm>
          <a:prstGeom prst="rect">
            <a:avLst/>
          </a:prstGeom>
        </p:spPr>
      </p:pic>
    </p:spTree>
    <p:extLst>
      <p:ext uri="{BB962C8B-B14F-4D97-AF65-F5344CB8AC3E}">
        <p14:creationId xmlns:p14="http://schemas.microsoft.com/office/powerpoint/2010/main" val="239757046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189" y="274638"/>
            <a:ext cx="8605595" cy="1143000"/>
          </a:xfrm>
        </p:spPr>
        <p:txBody>
          <a:bodyPr>
            <a:noAutofit/>
          </a:bodyPr>
          <a:lstStyle/>
          <a:p>
            <a:r>
              <a:rPr lang="en-US" sz="2800" dirty="0" smtClean="0">
                <a:solidFill>
                  <a:srgbClr val="FF0000"/>
                </a:solidFill>
              </a:rPr>
              <a:t>There are negative and positive correlations between neighboring letters both in English and DNA</a:t>
            </a:r>
            <a:endParaRPr lang="en-US" sz="2800" dirty="0">
              <a:solidFill>
                <a:srgbClr val="FF0000"/>
              </a:solidFill>
            </a:endParaRPr>
          </a:p>
        </p:txBody>
      </p:sp>
      <p:sp>
        <p:nvSpPr>
          <p:cNvPr id="3" name="Content Placeholder 2"/>
          <p:cNvSpPr>
            <a:spLocks noGrp="1"/>
          </p:cNvSpPr>
          <p:nvPr>
            <p:ph idx="1"/>
          </p:nvPr>
        </p:nvSpPr>
        <p:spPr>
          <a:xfrm>
            <a:off x="457200" y="1417638"/>
            <a:ext cx="8229600" cy="2502611"/>
          </a:xfrm>
        </p:spPr>
        <p:txBody>
          <a:bodyPr/>
          <a:lstStyle/>
          <a:p>
            <a:pPr>
              <a:buNone/>
            </a:pPr>
            <a:r>
              <a:rPr lang="en-US" dirty="0" smtClean="0"/>
              <a:t>…XY…   - strong correlation</a:t>
            </a:r>
          </a:p>
          <a:p>
            <a:pPr>
              <a:buNone/>
            </a:pPr>
            <a:r>
              <a:rPr lang="en-US" dirty="0" smtClean="0"/>
              <a:t>…X.Y…	- weaker correlation</a:t>
            </a:r>
          </a:p>
          <a:p>
            <a:pPr>
              <a:buNone/>
            </a:pPr>
            <a:r>
              <a:rPr lang="en-US" dirty="0" smtClean="0"/>
              <a:t>…X..Y…	-very weak correlation</a:t>
            </a:r>
          </a:p>
          <a:p>
            <a:pPr>
              <a:buNone/>
            </a:pPr>
            <a:r>
              <a:rPr lang="en-US" dirty="0" smtClean="0"/>
              <a:t>…X…Y…	- correlation is neglectful </a:t>
            </a:r>
            <a:endParaRPr lang="en-US" dirty="0"/>
          </a:p>
        </p:txBody>
      </p:sp>
      <p:graphicFrame>
        <p:nvGraphicFramePr>
          <p:cNvPr id="16389" name="Object 5"/>
          <p:cNvGraphicFramePr>
            <a:graphicFrameLocks noChangeAspect="1"/>
          </p:cNvGraphicFramePr>
          <p:nvPr/>
        </p:nvGraphicFramePr>
        <p:xfrm>
          <a:off x="110845" y="4777737"/>
          <a:ext cx="3804310" cy="1474170"/>
        </p:xfrm>
        <a:graphic>
          <a:graphicData uri="http://schemas.openxmlformats.org/presentationml/2006/ole">
            <mc:AlternateContent xmlns:mc="http://schemas.openxmlformats.org/markup-compatibility/2006">
              <mc:Choice xmlns:v="urn:schemas-microsoft-com:vml" Requires="v">
                <p:oleObj spid="_x0000_s16407" name="Equation" r:id="rId3" imgW="1016000" imgH="393700" progId="Equation.3">
                  <p:embed/>
                </p:oleObj>
              </mc:Choice>
              <mc:Fallback>
                <p:oleObj name="Equation" r:id="rId3" imgW="1016000" imgH="3937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845" y="4777737"/>
                        <a:ext cx="3804310" cy="1474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8" name="TextBox 7"/>
          <p:cNvSpPr txBox="1"/>
          <p:nvPr/>
        </p:nvSpPr>
        <p:spPr>
          <a:xfrm>
            <a:off x="4280597" y="4777737"/>
            <a:ext cx="4777926" cy="1200328"/>
          </a:xfrm>
          <a:prstGeom prst="rect">
            <a:avLst/>
          </a:prstGeom>
          <a:noFill/>
        </p:spPr>
        <p:txBody>
          <a:bodyPr wrap="square" rtlCol="0">
            <a:spAutoFit/>
          </a:bodyPr>
          <a:lstStyle/>
          <a:p>
            <a:r>
              <a:rPr lang="en-US" sz="2400" dirty="0" err="1" smtClean="0">
                <a:solidFill>
                  <a:srgbClr val="800000"/>
                </a:solidFill>
                <a:latin typeface="Bell MT"/>
                <a:cs typeface="Bell MT"/>
              </a:rPr>
              <a:t>δ</a:t>
            </a:r>
            <a:r>
              <a:rPr lang="en-US" sz="2400" dirty="0" smtClean="0">
                <a:solidFill>
                  <a:srgbClr val="800000"/>
                </a:solidFill>
                <a:latin typeface="Bell MT"/>
                <a:cs typeface="Bell MT"/>
              </a:rPr>
              <a:t>  &gt; 1 letter pair is overabundant</a:t>
            </a:r>
          </a:p>
          <a:p>
            <a:r>
              <a:rPr lang="en-US" sz="2400" dirty="0" err="1" smtClean="0">
                <a:solidFill>
                  <a:srgbClr val="800000"/>
                </a:solidFill>
                <a:latin typeface="Bell MT"/>
                <a:cs typeface="Bell MT"/>
              </a:rPr>
              <a:t>δ</a:t>
            </a:r>
            <a:r>
              <a:rPr lang="en-US" sz="2400" dirty="0" smtClean="0">
                <a:solidFill>
                  <a:srgbClr val="800000"/>
                </a:solidFill>
                <a:latin typeface="Bell MT"/>
                <a:cs typeface="Bell MT"/>
              </a:rPr>
              <a:t>  &lt; 1 letter pair is under-abundant</a:t>
            </a:r>
          </a:p>
          <a:p>
            <a:r>
              <a:rPr lang="en-US" sz="2400" dirty="0" err="1" smtClean="0">
                <a:solidFill>
                  <a:srgbClr val="800000"/>
                </a:solidFill>
                <a:latin typeface="Bell MT"/>
                <a:cs typeface="Bell MT"/>
              </a:rPr>
              <a:t>δ</a:t>
            </a:r>
            <a:r>
              <a:rPr lang="en-US" sz="2400" dirty="0" smtClean="0">
                <a:solidFill>
                  <a:srgbClr val="800000"/>
                </a:solidFill>
                <a:latin typeface="Bell MT"/>
                <a:cs typeface="Bell MT"/>
              </a:rPr>
              <a:t>  = 1 no preference  </a:t>
            </a:r>
            <a:endParaRPr lang="en-US" sz="2400" dirty="0">
              <a:solidFill>
                <a:srgbClr val="800000"/>
              </a:solidFill>
              <a:latin typeface="Bell MT"/>
              <a:cs typeface="Bell MT"/>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2172</TotalTime>
  <Words>2576</Words>
  <Application>Microsoft Macintosh PowerPoint</Application>
  <PresentationFormat>On-screen Show (4:3)</PresentationFormat>
  <Paragraphs>232</Paragraphs>
  <Slides>34</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Office Theme</vt:lpstr>
      <vt:lpstr>Equation</vt:lpstr>
      <vt:lpstr>ABPG 2017 Lecture/lab #8  </vt:lpstr>
      <vt:lpstr>PowerPoint Presentation</vt:lpstr>
      <vt:lpstr>PowerPoint Presentation</vt:lpstr>
      <vt:lpstr>Short-range inhomogeneity</vt:lpstr>
      <vt:lpstr>SRI generator</vt:lpstr>
      <vt:lpstr>Markov Models to generate random sequences with specific compositions</vt:lpstr>
      <vt:lpstr>MRI-analyzer (Mid-Range Inhomogeneity)</vt:lpstr>
      <vt:lpstr>PowerPoint Presentation</vt:lpstr>
      <vt:lpstr>There are negative and positive correlations between neighboring letters both in English and DNA</vt:lpstr>
      <vt:lpstr>Under-representation of CG dinucleotides in the human genome due to methylation</vt:lpstr>
      <vt:lpstr>Table of genomic signatures in humans</vt:lpstr>
      <vt:lpstr>Genome signature comparisons among prokaryote, plasmid and mitochondrial DNA  Campbell A., Mrazek J., Karlin S. PNAS 1999, 96:9184-9189</vt:lpstr>
      <vt:lpstr>PowerPoint Presentation</vt:lpstr>
      <vt:lpstr>Why there is a shortage of CG dinucleotides in the human genome?</vt:lpstr>
      <vt:lpstr>PowerPoint Presentation</vt:lpstr>
      <vt:lpstr>PowerPoint Presentation</vt:lpstr>
      <vt:lpstr>There are hundreds of intercellular molecular processes that cause mutations or selection of mutations at specific sites</vt:lpstr>
      <vt:lpstr>DNA vs Human Language </vt:lpstr>
      <vt:lpstr>PowerPoint Presentation</vt:lpstr>
      <vt:lpstr>PowerPoint Presentation</vt:lpstr>
      <vt:lpstr>PowerPoint Presentation</vt:lpstr>
      <vt:lpstr>English has a larger scale of non-randomness – in the order of words</vt:lpstr>
      <vt:lpstr>Mid-range scale of non-randomness in English</vt:lpstr>
      <vt:lpstr>English Long-range inhomogeneity</vt:lpstr>
      <vt:lpstr>Genomic long-range inhomogeneity</vt:lpstr>
      <vt:lpstr>PowerPoint Presentation</vt:lpstr>
      <vt:lpstr>What are isochores?</vt:lpstr>
      <vt:lpstr>Isochore origins</vt:lpstr>
      <vt:lpstr>Isochore evolution</vt:lpstr>
      <vt:lpstr>Difference in DNA chains in prokaryotes</vt:lpstr>
      <vt:lpstr>PowerPoint Presentation</vt:lpstr>
      <vt:lpstr>Trifonov’s periodicities</vt:lpstr>
      <vt:lpstr>Assignment #1 </vt:lpstr>
      <vt:lpstr>Assignment #2 (OPTIONAL only for EXTRA points) </vt:lpstr>
    </vt:vector>
  </TitlesOfParts>
  <Company>The University of Toledo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DNA vs Human Language </dc:title>
  <dc:creator>Alexei Fedorov</dc:creator>
  <cp:lastModifiedBy>Alexei Fedorov</cp:lastModifiedBy>
  <cp:revision>33</cp:revision>
  <dcterms:created xsi:type="dcterms:W3CDTF">2011-01-16T18:13:40Z</dcterms:created>
  <dcterms:modified xsi:type="dcterms:W3CDTF">2017-01-31T20:40:28Z</dcterms:modified>
</cp:coreProperties>
</file>