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8" r:id="rId2"/>
    <p:sldId id="297" r:id="rId3"/>
    <p:sldId id="298" r:id="rId4"/>
    <p:sldId id="324" r:id="rId5"/>
    <p:sldId id="256" r:id="rId6"/>
    <p:sldId id="332" r:id="rId7"/>
    <p:sldId id="333" r:id="rId8"/>
    <p:sldId id="260" r:id="rId9"/>
    <p:sldId id="264" r:id="rId10"/>
    <p:sldId id="265" r:id="rId11"/>
    <p:sldId id="266" r:id="rId12"/>
    <p:sldId id="263" r:id="rId13"/>
    <p:sldId id="267" r:id="rId14"/>
    <p:sldId id="347" r:id="rId15"/>
    <p:sldId id="317" r:id="rId16"/>
    <p:sldId id="271" r:id="rId17"/>
    <p:sldId id="282" r:id="rId18"/>
    <p:sldId id="279" r:id="rId19"/>
    <p:sldId id="345" r:id="rId20"/>
    <p:sldId id="289" r:id="rId21"/>
    <p:sldId id="348" r:id="rId22"/>
    <p:sldId id="356" r:id="rId23"/>
    <p:sldId id="329" r:id="rId24"/>
    <p:sldId id="327" r:id="rId25"/>
    <p:sldId id="328" r:id="rId26"/>
    <p:sldId id="330" r:id="rId27"/>
    <p:sldId id="326" r:id="rId28"/>
    <p:sldId id="344" r:id="rId29"/>
    <p:sldId id="290" r:id="rId30"/>
    <p:sldId id="291" r:id="rId31"/>
    <p:sldId id="292" r:id="rId32"/>
    <p:sldId id="262" r:id="rId33"/>
    <p:sldId id="357" r:id="rId34"/>
    <p:sldId id="268" r:id="rId35"/>
    <p:sldId id="272" r:id="rId36"/>
    <p:sldId id="283" r:id="rId37"/>
    <p:sldId id="286" r:id="rId38"/>
    <p:sldId id="352" r:id="rId39"/>
    <p:sldId id="351" r:id="rId40"/>
    <p:sldId id="350" r:id="rId41"/>
    <p:sldId id="349" r:id="rId42"/>
    <p:sldId id="358" r:id="rId43"/>
    <p:sldId id="360" r:id="rId44"/>
    <p:sldId id="269" r:id="rId45"/>
    <p:sldId id="284" r:id="rId46"/>
    <p:sldId id="354" r:id="rId47"/>
    <p:sldId id="353" r:id="rId48"/>
    <p:sldId id="355" r:id="rId49"/>
    <p:sldId id="335" r:id="rId50"/>
    <p:sldId id="336" r:id="rId51"/>
    <p:sldId id="337" r:id="rId52"/>
    <p:sldId id="338" r:id="rId53"/>
    <p:sldId id="339" r:id="rId54"/>
    <p:sldId id="341" r:id="rId55"/>
    <p:sldId id="342" r:id="rId56"/>
    <p:sldId id="294" r:id="rId57"/>
    <p:sldId id="293" r:id="rId58"/>
    <p:sldId id="359" r:id="rId59"/>
    <p:sldId id="346" r:id="rId60"/>
    <p:sldId id="321" r:id="rId61"/>
    <p:sldId id="299" r:id="rId6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9290" autoAdjust="0"/>
  </p:normalViewPr>
  <p:slideViewPr>
    <p:cSldViewPr snapToGrid="0">
      <p:cViewPr varScale="1">
        <p:scale>
          <a:sx n="116" d="100"/>
          <a:sy n="116"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748" y="-7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34EC1139-AB51-46C9-A147-8672CE859E8E}" type="datetimeFigureOut">
              <a:rPr lang="en-US" smtClean="0"/>
              <a:t>2/5/2014</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a:lvl1pPr>
          </a:lstStyle>
          <a:p>
            <a:fld id="{05054447-9E9E-41B5-85B0-C4C9F626CCB2}" type="slidenum">
              <a:rPr lang="en-US" smtClean="0"/>
              <a:t>‹#›</a:t>
            </a:fld>
            <a:endParaRPr lang="en-US"/>
          </a:p>
        </p:txBody>
      </p:sp>
    </p:spTree>
    <p:extLst>
      <p:ext uri="{BB962C8B-B14F-4D97-AF65-F5344CB8AC3E}">
        <p14:creationId xmlns:p14="http://schemas.microsoft.com/office/powerpoint/2010/main" val="396586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9AAD598-0282-4B98-8404-A9D1B09F699F}" type="datetimeFigureOut">
              <a:rPr lang="en-US" smtClean="0"/>
              <a:pPr/>
              <a:t>2/5/2014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436F2F43-1070-429F-AEC3-BF4EE040999F}" type="slidenum">
              <a:rPr lang="en-US" smtClean="0"/>
              <a:pPr/>
              <a:t>‹#›</a:t>
            </a:fld>
            <a:endParaRPr lang="en-US"/>
          </a:p>
        </p:txBody>
      </p:sp>
    </p:spTree>
    <p:extLst>
      <p:ext uri="{BB962C8B-B14F-4D97-AF65-F5344CB8AC3E}">
        <p14:creationId xmlns:p14="http://schemas.microsoft.com/office/powerpoint/2010/main" val="5689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Methyl_grou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DNA" TargetMode="External"/><Relationship Id="rId5" Type="http://schemas.openxmlformats.org/officeDocument/2006/relationships/hyperlink" Target="http://en.wikipedia.org/wiki/Adenine" TargetMode="External"/><Relationship Id="rId4" Type="http://schemas.openxmlformats.org/officeDocument/2006/relationships/hyperlink" Target="http://en.wikipedia.org/wiki/Cytosin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Insulin-like_growth_factor_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 folic acid, vitamin B12, </a:t>
            </a:r>
            <a:r>
              <a:rPr lang="en-US" dirty="0" err="1" smtClean="0"/>
              <a:t>choline</a:t>
            </a:r>
            <a:r>
              <a:rPr lang="en-US" dirty="0" smtClean="0"/>
              <a:t> and </a:t>
            </a:r>
            <a:r>
              <a:rPr lang="en-US" dirty="0" err="1" smtClean="0"/>
              <a:t>betaine</a:t>
            </a:r>
            <a:r>
              <a:rPr lang="en-US" dirty="0" smtClean="0"/>
              <a:t>) of Agouti mice during pregnancy alters adult phenotype by </a:t>
            </a:r>
            <a:r>
              <a:rPr lang="en-US" dirty="0" err="1" smtClean="0"/>
              <a:t>methylating</a:t>
            </a:r>
            <a:r>
              <a:rPr lang="en-US" dirty="0" smtClean="0"/>
              <a:t> a </a:t>
            </a:r>
            <a:r>
              <a:rPr lang="en-US" dirty="0" err="1" smtClean="0"/>
              <a:t>transposon</a:t>
            </a:r>
            <a:r>
              <a:rPr lang="en-US" dirty="0" smtClean="0"/>
              <a:t> in the promoter of the Agouti gene, not by directly mutating the gene. This epigenetic change not only changes coat color of offspring but also reduces their susceptibility to obesity, diabetes, and cancer; a clear example of "Nature via Nurture".</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0467" y="4462568"/>
            <a:ext cx="5547360" cy="4154805"/>
          </a:xfrm>
        </p:spPr>
        <p:txBody>
          <a:bodyPr>
            <a:normAutofit/>
          </a:bodyPr>
          <a:lstStyle/>
          <a:p>
            <a:r>
              <a:rPr lang="en-US" dirty="0" smtClean="0"/>
              <a:t>UHRF1: </a:t>
            </a:r>
            <a:r>
              <a:rPr lang="en-US" dirty="0" err="1" smtClean="0"/>
              <a:t>ubiquitin-ike</a:t>
            </a:r>
            <a:r>
              <a:rPr lang="en-US" dirty="0" smtClean="0"/>
              <a:t> plant </a:t>
            </a:r>
            <a:r>
              <a:rPr lang="en-US" dirty="0" err="1" smtClean="0"/>
              <a:t>homeodomain</a:t>
            </a:r>
            <a:r>
              <a:rPr lang="en-US" dirty="0" smtClean="0"/>
              <a:t> and ring finger domain-containing protein 1-has SET domain that can recognize hemi-</a:t>
            </a:r>
            <a:r>
              <a:rPr lang="en-US" dirty="0" err="1" smtClean="0"/>
              <a:t>methylated</a:t>
            </a:r>
            <a:r>
              <a:rPr lang="en-US" dirty="0" smtClean="0"/>
              <a:t> DNA-tethers DNMT1.</a:t>
            </a:r>
          </a:p>
          <a:p>
            <a:endParaRPr lang="en-US" dirty="0"/>
          </a:p>
          <a:p>
            <a:r>
              <a:rPr lang="en-US" dirty="0" smtClean="0"/>
              <a:t>DNMT3L stimulates DNMT3A and B</a:t>
            </a:r>
          </a:p>
          <a:p>
            <a:r>
              <a:rPr lang="en-US" dirty="0" smtClean="0"/>
              <a:t>DNMT2 may </a:t>
            </a:r>
            <a:r>
              <a:rPr lang="en-US" dirty="0" err="1" smtClean="0"/>
              <a:t>methylate</a:t>
            </a:r>
            <a:r>
              <a:rPr lang="en-US" dirty="0" smtClean="0"/>
              <a:t> </a:t>
            </a:r>
            <a:r>
              <a:rPr lang="en-US" dirty="0" err="1" smtClean="0"/>
              <a:t>tRNA</a:t>
            </a:r>
            <a:endParaRPr lang="en-US" dirty="0" smtClean="0"/>
          </a:p>
          <a:p>
            <a:endParaRPr lang="en-US" dirty="0"/>
          </a:p>
          <a:p>
            <a:r>
              <a:rPr lang="en-US" dirty="0" smtClean="0"/>
              <a:t>May be recruited to specific regions by other epigenetic factors and by </a:t>
            </a:r>
            <a:r>
              <a:rPr lang="en-US" dirty="0" err="1" smtClean="0"/>
              <a:t>siRNA</a:t>
            </a:r>
            <a:r>
              <a:rPr lang="en-US" dirty="0" smtClean="0"/>
              <a:t> </a:t>
            </a:r>
          </a:p>
          <a:p>
            <a:r>
              <a:rPr lang="en-US" dirty="0" smtClean="0"/>
              <a:t>(plants)/</a:t>
            </a:r>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13</a:t>
            </a:fld>
            <a:endParaRPr lang="en-US"/>
          </a:p>
        </p:txBody>
      </p:sp>
      <p:pic>
        <p:nvPicPr>
          <p:cNvPr id="6146" name="Picture 2"/>
          <p:cNvPicPr>
            <a:picLocks noChangeAspect="1" noChangeArrowheads="1"/>
          </p:cNvPicPr>
          <p:nvPr/>
        </p:nvPicPr>
        <p:blipFill>
          <a:blip r:embed="rId3"/>
          <a:srcRect/>
          <a:stretch>
            <a:fillRect/>
          </a:stretch>
        </p:blipFill>
        <p:spPr bwMode="auto">
          <a:xfrm>
            <a:off x="924561" y="6039855"/>
            <a:ext cx="3977534" cy="3193045"/>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biological significance of </a:t>
            </a:r>
            <a:r>
              <a:rPr lang="en-US" dirty="0" err="1" smtClean="0"/>
              <a:t>Tet</a:t>
            </a:r>
            <a:r>
              <a:rPr lang="en-US" dirty="0" smtClean="0"/>
              <a:t>-mediated oxidation of 5mC is largely unclear, the relative abundance of 5mC oxidation derivatives such as 5hmC in genomic DNA suggests that these modified cytosine bases may play important roles in modulating 5mC-dependent gene regulatory and biological functions.</a:t>
            </a:r>
          </a:p>
          <a:p>
            <a:endParaRPr lang="en-US" dirty="0" smtClean="0"/>
          </a:p>
          <a:p>
            <a:r>
              <a:rPr lang="en-US" dirty="0" smtClean="0"/>
              <a:t>Methyl binding proteins such as  methyl-</a:t>
            </a:r>
            <a:r>
              <a:rPr lang="en-US" dirty="0" err="1" smtClean="0"/>
              <a:t>cpg</a:t>
            </a:r>
            <a:r>
              <a:rPr lang="en-US" dirty="0" smtClean="0"/>
              <a:t>-binding proteins 2 (MeCP2) do not recognize 5hmC</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Hypermethylated</a:t>
            </a:r>
            <a:r>
              <a:rPr lang="en-US" dirty="0" smtClean="0"/>
              <a:t> promoters:</a:t>
            </a:r>
          </a:p>
          <a:p>
            <a:r>
              <a:rPr lang="en-US" dirty="0" smtClean="0"/>
              <a:t>DNA repair: MLH1, MGMT, WRN, BRCA1, p16, </a:t>
            </a:r>
            <a:r>
              <a:rPr lang="en-US" dirty="0" err="1" smtClean="0"/>
              <a:t>rb</a:t>
            </a:r>
            <a:r>
              <a:rPr lang="en-US" dirty="0" smtClean="0"/>
              <a:t>, p53 network</a:t>
            </a:r>
          </a:p>
          <a:p>
            <a:endParaRPr lang="en-US" dirty="0"/>
          </a:p>
          <a:p>
            <a:r>
              <a:rPr lang="en-US" dirty="0" err="1" smtClean="0"/>
              <a:t>Hypermethylated</a:t>
            </a:r>
            <a:r>
              <a:rPr lang="en-US" dirty="0" smtClean="0"/>
              <a:t> island shores-</a:t>
            </a:r>
            <a:r>
              <a:rPr lang="en-US" dirty="0" err="1" smtClean="0"/>
              <a:t>eg</a:t>
            </a:r>
            <a:r>
              <a:rPr lang="en-US" dirty="0" smtClean="0"/>
              <a:t> HOXA2 GATA2</a:t>
            </a:r>
          </a:p>
          <a:p>
            <a:endParaRPr lang="en-US" dirty="0"/>
          </a:p>
          <a:p>
            <a:r>
              <a:rPr lang="en-US" dirty="0" err="1" smtClean="0"/>
              <a:t>Hypermethylation</a:t>
            </a:r>
            <a:r>
              <a:rPr lang="en-US" dirty="0" smtClean="0"/>
              <a:t> also contributes to silencing of some </a:t>
            </a:r>
            <a:r>
              <a:rPr lang="en-US" dirty="0" err="1" smtClean="0"/>
              <a:t>microRNA</a:t>
            </a:r>
            <a:r>
              <a:rPr lang="en-US" dirty="0" smtClean="0"/>
              <a:t> genes</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36F2F43-1070-429F-AEC3-BF4EE040999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5635" y="7511349"/>
            <a:ext cx="5547360" cy="4154805"/>
          </a:xfr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18</a:t>
            </a:fld>
            <a:endParaRPr lang="en-US"/>
          </a:p>
        </p:txBody>
      </p:sp>
      <p:pic>
        <p:nvPicPr>
          <p:cNvPr id="5" name="Picture 4"/>
          <p:cNvPicPr>
            <a:picLocks noChangeAspect="1" noChangeArrowheads="1"/>
          </p:cNvPicPr>
          <p:nvPr/>
        </p:nvPicPr>
        <p:blipFill>
          <a:blip r:embed="rId3" cstate="print"/>
          <a:srcRect/>
          <a:stretch>
            <a:fillRect/>
          </a:stretch>
        </p:blipFill>
        <p:spPr bwMode="auto">
          <a:xfrm>
            <a:off x="1232747" y="4539509"/>
            <a:ext cx="3804179" cy="1788874"/>
          </a:xfrm>
          <a:prstGeom prst="rect">
            <a:avLst/>
          </a:prstGeom>
          <a:noFill/>
          <a:ln w="9525">
            <a:noFill/>
            <a:miter lim="800000"/>
            <a:headEnd/>
            <a:tailEnd/>
          </a:ln>
        </p:spPr>
      </p:pic>
      <p:pic>
        <p:nvPicPr>
          <p:cNvPr id="7170" name="Picture 2"/>
          <p:cNvPicPr>
            <a:picLocks noChangeAspect="1" noChangeArrowheads="1"/>
          </p:cNvPicPr>
          <p:nvPr/>
        </p:nvPicPr>
        <p:blipFill>
          <a:blip r:embed="rId4"/>
          <a:srcRect/>
          <a:stretch>
            <a:fillRect/>
          </a:stretch>
        </p:blipFill>
        <p:spPr bwMode="auto">
          <a:xfrm>
            <a:off x="308187" y="6463030"/>
            <a:ext cx="6202257" cy="2558283"/>
          </a:xfrm>
          <a:prstGeom prst="rect">
            <a:avLst/>
          </a:prstGeom>
          <a:no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Fifty-one patients with stage I NSCLC who underwent curative resection but who</a:t>
            </a:r>
          </a:p>
          <a:p>
            <a:r>
              <a:rPr lang="en-US" dirty="0" smtClean="0"/>
              <a:t>had a recurrence within 40 months after resection (case patients) were matched on</a:t>
            </a:r>
          </a:p>
          <a:p>
            <a:r>
              <a:rPr lang="en-US" dirty="0" smtClean="0"/>
              <a:t>the basis of age, NSCLC stage, sex, and date of surgery to 116 patients with stage I</a:t>
            </a:r>
          </a:p>
          <a:p>
            <a:r>
              <a:rPr lang="en-US" dirty="0" smtClean="0"/>
              <a:t>NSCLC who underwent curative resection but who did not have a recurrence within</a:t>
            </a:r>
          </a:p>
          <a:p>
            <a:r>
              <a:rPr lang="en-US" dirty="0" smtClean="0"/>
              <a:t>40 months after resection (controls). We investigated whether the </a:t>
            </a:r>
            <a:r>
              <a:rPr lang="en-US" dirty="0" err="1" smtClean="0"/>
              <a:t>methylation</a:t>
            </a:r>
            <a:r>
              <a:rPr lang="en-US" dirty="0" smtClean="0"/>
              <a:t> of seven</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Gel purify DNA in range of 200-2000bp</a:t>
            </a:r>
          </a:p>
          <a:p>
            <a:r>
              <a:rPr lang="en-US" dirty="0" smtClean="0"/>
              <a:t>Since 70% of sites are </a:t>
            </a:r>
            <a:r>
              <a:rPr lang="en-US" dirty="0" err="1" smtClean="0"/>
              <a:t>methylated</a:t>
            </a:r>
            <a:r>
              <a:rPr lang="en-US" dirty="0" smtClean="0"/>
              <a:t>, Msp1 is the total number of sites</a:t>
            </a:r>
          </a:p>
          <a:p>
            <a:r>
              <a:rPr lang="en-US" dirty="0" smtClean="0"/>
              <a:t>And </a:t>
            </a:r>
            <a:r>
              <a:rPr lang="en-US" dirty="0" err="1" smtClean="0"/>
              <a:t>HpaII</a:t>
            </a:r>
            <a:r>
              <a:rPr lang="en-US" dirty="0" smtClean="0"/>
              <a:t> are a subset of the total number of sites</a:t>
            </a:r>
          </a:p>
          <a:p>
            <a:endParaRPr lang="en-US" dirty="0" smtClean="0"/>
          </a:p>
          <a:p>
            <a:r>
              <a:rPr lang="en-US" dirty="0" smtClean="0"/>
              <a:t>It was subsequently recognized</a:t>
            </a:r>
          </a:p>
          <a:p>
            <a:r>
              <a:rPr lang="en-US" dirty="0" smtClean="0"/>
              <a:t>that 55%–70% of </a:t>
            </a:r>
            <a:r>
              <a:rPr lang="en-US" dirty="0" err="1" smtClean="0"/>
              <a:t>HpaII</a:t>
            </a:r>
            <a:r>
              <a:rPr lang="en-US" dirty="0" smtClean="0"/>
              <a:t> sites in animal genomes are </a:t>
            </a:r>
            <a:r>
              <a:rPr lang="en-US" dirty="0" err="1" smtClean="0"/>
              <a:t>methylated</a:t>
            </a:r>
            <a:endParaRPr lang="en-US" dirty="0" smtClean="0"/>
          </a:p>
          <a:p>
            <a:r>
              <a:rPr lang="en-US" dirty="0" smtClean="0"/>
              <a:t>at the central cytosine (Bird 1980; </a:t>
            </a:r>
            <a:r>
              <a:rPr lang="en-US" dirty="0" err="1" smtClean="0"/>
              <a:t>Bestor</a:t>
            </a:r>
            <a:r>
              <a:rPr lang="en-US" dirty="0" smtClean="0"/>
              <a:t> et al. 1984), which is</a:t>
            </a:r>
          </a:p>
          <a:p>
            <a:r>
              <a:rPr lang="en-US" dirty="0" smtClean="0"/>
              <a:t>part of a </a:t>
            </a:r>
            <a:r>
              <a:rPr lang="en-US" dirty="0" err="1" smtClean="0"/>
              <a:t>CpG</a:t>
            </a:r>
            <a:r>
              <a:rPr lang="en-US" dirty="0" smtClean="0"/>
              <a:t> </a:t>
            </a:r>
            <a:r>
              <a:rPr lang="en-US" dirty="0" err="1" smtClean="0"/>
              <a:t>dinucleotide</a:t>
            </a:r>
            <a:r>
              <a:rPr lang="en-US" dirty="0" smtClean="0"/>
              <a:t>. The minority of genomic DNA that</a:t>
            </a:r>
          </a:p>
          <a:p>
            <a:endParaRPr lang="en-US" dirty="0" smtClean="0"/>
          </a:p>
          <a:p>
            <a:r>
              <a:rPr lang="en-US" dirty="0" smtClean="0"/>
              <a:t>cuts to a size of hundreds of base pairs was defined as </a:t>
            </a:r>
            <a:r>
              <a:rPr lang="en-US" dirty="0" err="1" smtClean="0"/>
              <a:t>HpaII</a:t>
            </a:r>
            <a:r>
              <a:rPr lang="en-US" dirty="0" smtClean="0"/>
              <a:t> Tiny</a:t>
            </a:r>
          </a:p>
          <a:p>
            <a:r>
              <a:rPr lang="en-US" dirty="0" smtClean="0"/>
              <a:t>Fragments (HTFs) (Bird 1986), revealing a population of sites in</a:t>
            </a:r>
          </a:p>
          <a:p>
            <a:r>
              <a:rPr lang="en-US" dirty="0" smtClean="0"/>
              <a:t>the genome at which two </a:t>
            </a:r>
            <a:r>
              <a:rPr lang="en-US" dirty="0" err="1" smtClean="0"/>
              <a:t>HpaII</a:t>
            </a:r>
            <a:r>
              <a:rPr lang="en-US" dirty="0" smtClean="0"/>
              <a:t> sites are close to each other and</a:t>
            </a:r>
          </a:p>
          <a:p>
            <a:r>
              <a:rPr lang="en-US" dirty="0" smtClean="0"/>
              <a:t>both </a:t>
            </a:r>
            <a:r>
              <a:rPr lang="en-US" dirty="0" err="1" smtClean="0"/>
              <a:t>unmethylated</a:t>
            </a:r>
            <a:r>
              <a:rPr lang="en-US" dirty="0" smtClean="0"/>
              <a:t> on the same DNA molecule. Cloning and</a:t>
            </a:r>
          </a:p>
          <a:p>
            <a:r>
              <a:rPr lang="en-US" dirty="0" smtClean="0"/>
              <a:t>sequencing of these HTFs revealed them to be (G+C)- and </a:t>
            </a:r>
            <a:r>
              <a:rPr lang="en-US" dirty="0" err="1" smtClean="0"/>
              <a:t>CpG</a:t>
            </a:r>
            <a:endParaRPr lang="en-US" dirty="0" smtClean="0"/>
          </a:p>
          <a:p>
            <a:r>
              <a:rPr lang="en-US" dirty="0" err="1" smtClean="0"/>
              <a:t>dinucleotide</a:t>
            </a:r>
            <a:r>
              <a:rPr lang="en-US" dirty="0" smtClean="0"/>
              <a:t>-rich, allowing base compositional criteria to be created</a:t>
            </a:r>
          </a:p>
          <a:p>
            <a:r>
              <a:rPr lang="en-US" dirty="0" smtClean="0"/>
              <a:t>to predict presumably </a:t>
            </a:r>
            <a:r>
              <a:rPr lang="en-US" dirty="0" err="1" smtClean="0"/>
              <a:t>hypomethylated</a:t>
            </a:r>
            <a:r>
              <a:rPr lang="en-US" dirty="0" smtClean="0"/>
              <a:t> </a:t>
            </a:r>
            <a:r>
              <a:rPr lang="en-US" dirty="0" err="1" smtClean="0"/>
              <a:t>CpG</a:t>
            </a:r>
            <a:r>
              <a:rPr lang="en-US" dirty="0" smtClean="0"/>
              <a:t> islands</a:t>
            </a:r>
          </a:p>
          <a:p>
            <a:r>
              <a:rPr lang="en-US" dirty="0" smtClean="0"/>
              <a:t>(Gardiner-Garden and </a:t>
            </a:r>
            <a:r>
              <a:rPr lang="en-US" dirty="0" err="1" smtClean="0"/>
              <a:t>Frommer</a:t>
            </a:r>
            <a:r>
              <a:rPr lang="en-US" dirty="0" smtClean="0"/>
              <a:t> 1987). These criteria remain in</a:t>
            </a:r>
          </a:p>
          <a:p>
            <a:r>
              <a:rPr lang="en-US" dirty="0" smtClean="0"/>
              <a:t>use for genomic annotations today, defining sequences that tend</a:t>
            </a:r>
          </a:p>
          <a:p>
            <a:r>
              <a:rPr lang="en-US" dirty="0" smtClean="0"/>
              <a:t>to localize with transcription start sites, especially of genes active</a:t>
            </a:r>
          </a:p>
          <a:p>
            <a:r>
              <a:rPr lang="en-US" dirty="0" smtClean="0"/>
              <a:t>constitutively (Larsen et al. 1992) or during embryogenesis</a:t>
            </a:r>
          </a:p>
          <a:p>
            <a:r>
              <a:rPr lang="en-US" dirty="0" smtClean="0"/>
              <a:t>(</a:t>
            </a:r>
            <a:r>
              <a:rPr lang="en-US" dirty="0" err="1" smtClean="0"/>
              <a:t>Ponger</a:t>
            </a:r>
            <a:r>
              <a:rPr lang="en-US" dirty="0" smtClean="0"/>
              <a:t> et al. 2001).</a:t>
            </a:r>
          </a:p>
          <a:p>
            <a:r>
              <a:rPr lang="en-US" dirty="0" smtClean="0"/>
              <a:t>Genome sequencing project data have revealed that &lt;12%</a:t>
            </a:r>
          </a:p>
          <a:p>
            <a:r>
              <a:rPr lang="en-US" dirty="0" smtClean="0"/>
              <a:t>of </a:t>
            </a:r>
            <a:r>
              <a:rPr lang="en-US" dirty="0" err="1" smtClean="0"/>
              <a:t>HpaII</a:t>
            </a:r>
            <a:r>
              <a:rPr lang="en-US" dirty="0" smtClean="0"/>
              <a:t> sites in the human genome (and &lt;9% in mouse) are</a:t>
            </a:r>
          </a:p>
          <a:p>
            <a:r>
              <a:rPr lang="en-US" dirty="0" smtClean="0"/>
              <a:t>located within annotated </a:t>
            </a:r>
            <a:r>
              <a:rPr lang="en-US" dirty="0" err="1" smtClean="0"/>
              <a:t>CpG</a:t>
            </a:r>
            <a:r>
              <a:rPr lang="en-US" dirty="0" smtClean="0"/>
              <a:t> islands (</a:t>
            </a:r>
            <a:r>
              <a:rPr lang="en-US" dirty="0" err="1" smtClean="0"/>
              <a:t>Fazzari</a:t>
            </a:r>
            <a:r>
              <a:rPr lang="en-US" dirty="0" smtClean="0"/>
              <a:t> and </a:t>
            </a:r>
            <a:r>
              <a:rPr lang="en-US" dirty="0" err="1" smtClean="0"/>
              <a:t>Greally</a:t>
            </a:r>
            <a:r>
              <a:rPr lang="en-US" dirty="0" smtClean="0"/>
              <a:t> 2004).</a:t>
            </a:r>
          </a:p>
          <a:p>
            <a:r>
              <a:rPr lang="en-US" dirty="0" smtClean="0"/>
              <a:t>This raised the question of whether a substantial proportion of</a:t>
            </a:r>
          </a:p>
          <a:p>
            <a:r>
              <a:rPr lang="en-US" dirty="0" smtClean="0"/>
              <a:t>HTFs is, in fact, derived from non-</a:t>
            </a:r>
            <a:r>
              <a:rPr lang="en-US" dirty="0" err="1" smtClean="0"/>
              <a:t>CpG</a:t>
            </a:r>
            <a:r>
              <a:rPr lang="en-US" dirty="0" smtClean="0"/>
              <a:t> island sequences and</a:t>
            </a:r>
          </a:p>
          <a:p>
            <a:r>
              <a:rPr lang="en-US" dirty="0" smtClean="0"/>
              <a:t>could be used to examine many non-</a:t>
            </a:r>
            <a:r>
              <a:rPr lang="en-US" dirty="0" err="1" smtClean="0"/>
              <a:t>CpG</a:t>
            </a:r>
            <a:r>
              <a:rPr lang="en-US" dirty="0" smtClean="0"/>
              <a:t> island sites in the</a:t>
            </a:r>
          </a:p>
          <a:p>
            <a:r>
              <a:rPr lang="en-US" dirty="0" smtClean="0"/>
              <a:t>genome for cytosine </a:t>
            </a:r>
            <a:r>
              <a:rPr lang="en-US" dirty="0" err="1" smtClean="0"/>
              <a:t>methylation</a:t>
            </a:r>
            <a:r>
              <a:rPr lang="en-US" dirty="0" smtClean="0"/>
              <a:t> status. We describe a technique</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err="1" smtClean="0"/>
              <a:t>cytidine</a:t>
            </a:r>
            <a:endParaRPr lang="en-US" sz="1400" b="1"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29</a:t>
            </a:fld>
            <a:endParaRPr lang="en-US"/>
          </a:p>
        </p:txBody>
      </p:sp>
      <p:pic>
        <p:nvPicPr>
          <p:cNvPr id="302082" name="Picture 2" descr="http://www.bmrb.wisc.edu/metabolomics/standards/cytidine/lit/3758.png"/>
          <p:cNvPicPr>
            <a:picLocks noChangeAspect="1" noChangeArrowheads="1"/>
          </p:cNvPicPr>
          <p:nvPr/>
        </p:nvPicPr>
        <p:blipFill>
          <a:blip r:embed="rId3"/>
          <a:srcRect/>
          <a:stretch>
            <a:fillRect/>
          </a:stretch>
        </p:blipFill>
        <p:spPr bwMode="auto">
          <a:xfrm>
            <a:off x="1643662" y="4526686"/>
            <a:ext cx="2889250" cy="2885281"/>
          </a:xfrm>
          <a:prstGeom prst="rect">
            <a:avLst/>
          </a:prstGeom>
          <a:noFill/>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 HDACs in mammals classified based on homology to yeast proteins.  11 are zinc </a:t>
            </a:r>
            <a:r>
              <a:rPr lang="en-US" dirty="0" err="1" smtClean="0"/>
              <a:t>depenent</a:t>
            </a:r>
            <a:r>
              <a:rPr lang="en-US" dirty="0" smtClean="0"/>
              <a:t> , class II have homology to </a:t>
            </a:r>
            <a:r>
              <a:rPr lang="en-US" dirty="0" err="1" smtClean="0"/>
              <a:t>yeat</a:t>
            </a:r>
            <a:r>
              <a:rPr lang="en-US" dirty="0" smtClean="0"/>
              <a:t> sir2 and </a:t>
            </a:r>
            <a:r>
              <a:rPr lang="en-US" dirty="0" err="1" smtClean="0"/>
              <a:t>ahave</a:t>
            </a:r>
            <a:r>
              <a:rPr lang="en-US" dirty="0" smtClean="0"/>
              <a:t> a requirement for NAD.</a:t>
            </a:r>
          </a:p>
          <a:p>
            <a:endParaRPr lang="en-US" dirty="0" smtClean="0"/>
          </a:p>
          <a:p>
            <a:r>
              <a:rPr lang="en-US" dirty="0" err="1" smtClean="0"/>
              <a:t>Phylogenetic</a:t>
            </a:r>
            <a:r>
              <a:rPr lang="en-US" dirty="0" smtClean="0"/>
              <a:t> analysis indicates that the evolution of HDACs preceded that of </a:t>
            </a:r>
            <a:r>
              <a:rPr lang="en-US" dirty="0" err="1" smtClean="0"/>
              <a:t>histones</a:t>
            </a:r>
            <a:r>
              <a:rPr lang="en-US" dirty="0" smtClean="0"/>
              <a:t>.  Class </a:t>
            </a:r>
            <a:r>
              <a:rPr lang="en-US" dirty="0" err="1" smtClean="0"/>
              <a:t>Iia</a:t>
            </a:r>
            <a:r>
              <a:rPr lang="en-US" dirty="0" smtClean="0"/>
              <a:t> and </a:t>
            </a:r>
            <a:r>
              <a:rPr lang="en-US" dirty="0" err="1" smtClean="0"/>
              <a:t>Iib</a:t>
            </a:r>
            <a:r>
              <a:rPr lang="en-US" dirty="0" smtClean="0"/>
              <a:t> </a:t>
            </a:r>
            <a:r>
              <a:rPr lang="en-US" dirty="0" err="1" smtClean="0"/>
              <a:t>hdacs</a:t>
            </a:r>
            <a:r>
              <a:rPr lang="en-US" dirty="0" smtClean="0"/>
              <a:t> do not have </a:t>
            </a:r>
            <a:r>
              <a:rPr lang="en-US" dirty="0" err="1" smtClean="0"/>
              <a:t>histones</a:t>
            </a:r>
            <a:r>
              <a:rPr lang="en-US" dirty="0" smtClean="0"/>
              <a:t> as primary substrates.</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Peaks are regions of significant tag enrichment that are presumed to represent transcription factor binding.  Need to compare with a control library.  Confidence in the peaks is quantified by p values or false discovery rates, usually by comparing </a:t>
            </a:r>
            <a:r>
              <a:rPr lang="en-US" dirty="0" err="1" smtClean="0"/>
              <a:t>ChIP</a:t>
            </a:r>
            <a:r>
              <a:rPr lang="en-US" dirty="0" smtClean="0"/>
              <a:t> library with control library.</a:t>
            </a:r>
          </a:p>
          <a:p>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F2F43-1070-429F-AEC3-BF4EE040999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DNA </a:t>
            </a:r>
            <a:r>
              <a:rPr lang="en-US" b="1" dirty="0" err="1" smtClean="0"/>
              <a:t>methylation</a:t>
            </a:r>
            <a:r>
              <a:rPr lang="en-US" dirty="0" smtClean="0"/>
              <a:t> involves the addition of a </a:t>
            </a:r>
            <a:r>
              <a:rPr lang="en-US" dirty="0" smtClean="0">
                <a:hlinkClick r:id="rId3" action="ppaction://hlinkfile"/>
              </a:rPr>
              <a:t>methyl group</a:t>
            </a:r>
            <a:r>
              <a:rPr lang="en-US" dirty="0" smtClean="0"/>
              <a:t> to the 5 position of the </a:t>
            </a:r>
            <a:r>
              <a:rPr lang="en-US" dirty="0" smtClean="0">
                <a:hlinkClick r:id="rId4" action="ppaction://hlinkfile"/>
              </a:rPr>
              <a:t>cytosine</a:t>
            </a:r>
            <a:r>
              <a:rPr lang="en-US" dirty="0" smtClean="0"/>
              <a:t> </a:t>
            </a:r>
            <a:r>
              <a:rPr lang="en-US" dirty="0" err="1" smtClean="0"/>
              <a:t>pyrimidine</a:t>
            </a:r>
            <a:r>
              <a:rPr lang="en-US" dirty="0" smtClean="0"/>
              <a:t> ring or the number 6 nitrogen of the </a:t>
            </a:r>
            <a:r>
              <a:rPr lang="en-US" dirty="0" smtClean="0">
                <a:hlinkClick r:id="rId5" action="ppaction://hlinkfile"/>
              </a:rPr>
              <a:t>adenine</a:t>
            </a:r>
            <a:r>
              <a:rPr lang="en-US" dirty="0" smtClean="0"/>
              <a:t> </a:t>
            </a:r>
            <a:r>
              <a:rPr lang="en-US" dirty="0" err="1" smtClean="0"/>
              <a:t>purine</a:t>
            </a:r>
            <a:r>
              <a:rPr lang="en-US" dirty="0" smtClean="0"/>
              <a:t> ring (cytosine and adenine are two of the four bases of </a:t>
            </a:r>
            <a:r>
              <a:rPr lang="en-US" dirty="0" smtClean="0">
                <a:hlinkClick r:id="rId6" action="ppaction://hlinkfile"/>
              </a:rPr>
              <a:t>DNA</a:t>
            </a:r>
            <a:r>
              <a:rPr lang="en-US" dirty="0" smtClean="0"/>
              <a:t>).</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mammals, however, a small proportion (&lt;1%) of genes are imprinted, meaning that gene expression occurs from only one allele.</a:t>
            </a:r>
            <a:r>
              <a:rPr lang="en-US" baseline="30000" dirty="0" smtClean="0">
                <a:hlinkClick r:id="" action="ppaction://hlinkfile"/>
              </a:rPr>
              <a:t>[1]</a:t>
            </a:r>
            <a:r>
              <a:rPr lang="en-US" dirty="0" smtClean="0"/>
              <a:t> The expressed allele is dependent upon its parental origin. For example, the gene encoding </a:t>
            </a:r>
            <a:r>
              <a:rPr lang="en-US" dirty="0" smtClean="0">
                <a:hlinkClick r:id="rId3" action="ppaction://hlinkfile"/>
              </a:rPr>
              <a:t>Insulin-like growth factor 2</a:t>
            </a:r>
            <a:r>
              <a:rPr lang="en-US" dirty="0" smtClean="0"/>
              <a:t> (IGF2/Igf2) is only expressed from the allele inherited from the father.</a:t>
            </a:r>
            <a:r>
              <a:rPr lang="en-US" baseline="30000" dirty="0" smtClean="0">
                <a:hlinkClick r:id="" action="ppaction://hlinkfile"/>
              </a:rPr>
              <a:t>[2]</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 </a:t>
            </a:r>
            <a:r>
              <a:rPr lang="en-US" dirty="0" err="1" smtClean="0"/>
              <a:t>methylation</a:t>
            </a:r>
            <a:r>
              <a:rPr lang="en-US" dirty="0" smtClean="0"/>
              <a:t> principally occurs at cytosine residues</a:t>
            </a:r>
          </a:p>
          <a:p>
            <a:r>
              <a:rPr lang="en-US" dirty="0" smtClean="0"/>
              <a:t>located in </a:t>
            </a:r>
            <a:r>
              <a:rPr lang="en-US" dirty="0" err="1" smtClean="0"/>
              <a:t>dinucleotide</a:t>
            </a:r>
            <a:r>
              <a:rPr lang="en-US" dirty="0" smtClean="0"/>
              <a:t> </a:t>
            </a:r>
            <a:r>
              <a:rPr lang="en-US" dirty="0" err="1" smtClean="0"/>
              <a:t>CpG</a:t>
            </a:r>
            <a:r>
              <a:rPr lang="en-US" dirty="0" smtClean="0"/>
              <a:t> sites [34,35]. </a:t>
            </a:r>
            <a:r>
              <a:rPr lang="en-US" dirty="0" err="1" smtClean="0"/>
              <a:t>CpG</a:t>
            </a:r>
            <a:r>
              <a:rPr lang="en-US" dirty="0" smtClean="0"/>
              <a:t> </a:t>
            </a:r>
            <a:r>
              <a:rPr lang="en-US" dirty="0" err="1" smtClean="0"/>
              <a:t>dinucleotides</a:t>
            </a:r>
            <a:endParaRPr lang="en-US" dirty="0" smtClean="0"/>
          </a:p>
          <a:p>
            <a:r>
              <a:rPr lang="en-US" dirty="0" smtClean="0"/>
              <a:t>are statistically under-represented in the genome but are found</a:t>
            </a:r>
          </a:p>
          <a:p>
            <a:r>
              <a:rPr lang="en-US" dirty="0" smtClean="0"/>
              <a:t>concentrated at the expected levels in C+G rich regions termed</a:t>
            </a:r>
          </a:p>
          <a:p>
            <a:r>
              <a:rPr lang="en-US" dirty="0" err="1" smtClean="0"/>
              <a:t>CpG</a:t>
            </a:r>
            <a:r>
              <a:rPr lang="en-US" dirty="0" smtClean="0"/>
              <a:t> islands that frequently coincide with promoter or </a:t>
            </a:r>
            <a:r>
              <a:rPr lang="en-US" dirty="0" err="1" smtClean="0"/>
              <a:t>generegulatory</a:t>
            </a:r>
            <a:endParaRPr lang="en-US" dirty="0" smtClean="0"/>
          </a:p>
          <a:p>
            <a:r>
              <a:rPr lang="en-US" dirty="0" smtClean="0"/>
              <a:t>regions. However the bulk of lone </a:t>
            </a:r>
            <a:r>
              <a:rPr lang="en-US" dirty="0" err="1" smtClean="0"/>
              <a:t>CpG</a:t>
            </a:r>
            <a:r>
              <a:rPr lang="en-US" dirty="0" smtClean="0"/>
              <a:t> </a:t>
            </a:r>
            <a:r>
              <a:rPr lang="en-US" dirty="0" err="1" smtClean="0"/>
              <a:t>dinucleotides</a:t>
            </a:r>
            <a:endParaRPr lang="en-US" dirty="0" smtClean="0"/>
          </a:p>
          <a:p>
            <a:r>
              <a:rPr lang="en-US" dirty="0" smtClean="0"/>
              <a:t>are found within the </a:t>
            </a:r>
            <a:r>
              <a:rPr lang="en-US" dirty="0" err="1" smtClean="0"/>
              <a:t>intergenic</a:t>
            </a:r>
            <a:r>
              <a:rPr lang="en-US" dirty="0" smtClean="0"/>
              <a:t> and </a:t>
            </a:r>
            <a:r>
              <a:rPr lang="en-US" dirty="0" err="1" smtClean="0"/>
              <a:t>intronic</a:t>
            </a:r>
            <a:r>
              <a:rPr lang="en-US" dirty="0" smtClean="0"/>
              <a:t> regions of DNA</a:t>
            </a:r>
          </a:p>
          <a:p>
            <a:r>
              <a:rPr lang="en-US" dirty="0" smtClean="0"/>
              <a:t>particularly within repeat sequences and transposable elements.</a:t>
            </a:r>
          </a:p>
          <a:p>
            <a:r>
              <a:rPr lang="en-US" dirty="0" smtClean="0"/>
              <a:t>In normal somatic cells of human tissues, between 70 and 90%</a:t>
            </a:r>
          </a:p>
          <a:p>
            <a:r>
              <a:rPr lang="en-US" dirty="0" smtClean="0"/>
              <a:t>of </a:t>
            </a:r>
            <a:r>
              <a:rPr lang="en-US" dirty="0" err="1" smtClean="0"/>
              <a:t>CpG</a:t>
            </a:r>
            <a:r>
              <a:rPr lang="en-US" dirty="0" smtClean="0"/>
              <a:t> </a:t>
            </a:r>
            <a:r>
              <a:rPr lang="en-US" dirty="0" err="1" smtClean="0"/>
              <a:t>dinucleotides</a:t>
            </a:r>
            <a:r>
              <a:rPr lang="en-US" dirty="0" smtClean="0"/>
              <a:t> are </a:t>
            </a:r>
            <a:r>
              <a:rPr lang="en-US" dirty="0" err="1" smtClean="0"/>
              <a:t>methylated</a:t>
            </a:r>
            <a:r>
              <a:rPr lang="en-US" dirty="0" smtClean="0"/>
              <a:t> which constitutes</a:t>
            </a:r>
          </a:p>
          <a:p>
            <a:r>
              <a:rPr lang="en-US" dirty="0" smtClean="0"/>
              <a:t>approximately 0.75–1% of the total number of bases in the</a:t>
            </a:r>
          </a:p>
          <a:p>
            <a:r>
              <a:rPr lang="en-US" dirty="0" smtClean="0"/>
              <a:t>genome [36,37].</a:t>
            </a:r>
          </a:p>
          <a:p>
            <a:r>
              <a:rPr lang="en-US" dirty="0" smtClean="0"/>
              <a:t>In the healthy genome, most </a:t>
            </a:r>
            <a:r>
              <a:rPr lang="en-US" dirty="0" err="1" smtClean="0"/>
              <a:t>CpG</a:t>
            </a:r>
            <a:r>
              <a:rPr lang="en-US" dirty="0" smtClean="0"/>
              <a:t> islands are </a:t>
            </a:r>
            <a:r>
              <a:rPr lang="en-US" dirty="0" err="1" smtClean="0"/>
              <a:t>unmethylated</a:t>
            </a:r>
            <a:r>
              <a:rPr lang="en-US" dirty="0" smtClean="0"/>
              <a:t>,</a:t>
            </a:r>
          </a:p>
          <a:p>
            <a:r>
              <a:rPr lang="en-US" dirty="0" smtClean="0"/>
              <a:t>and associated genes expressed [34] while the lone </a:t>
            </a:r>
            <a:r>
              <a:rPr lang="en-US" dirty="0" err="1" smtClean="0"/>
              <a:t>CpGs</a:t>
            </a:r>
            <a:r>
              <a:rPr lang="en-US" dirty="0" smtClean="0"/>
              <a:t> found</a:t>
            </a:r>
          </a:p>
          <a:p>
            <a:r>
              <a:rPr lang="en-US" dirty="0" smtClean="0"/>
              <a:t>dispersed throughout the rest of the DNA are mostly </a:t>
            </a:r>
            <a:r>
              <a:rPr lang="en-US" dirty="0" err="1" smtClean="0"/>
              <a:t>methylated</a:t>
            </a:r>
            <a:endParaRPr lang="en-US" dirty="0"/>
          </a:p>
        </p:txBody>
      </p:sp>
      <p:sp>
        <p:nvSpPr>
          <p:cNvPr id="4" name="Slide Number Placeholder 3"/>
          <p:cNvSpPr>
            <a:spLocks noGrp="1"/>
          </p:cNvSpPr>
          <p:nvPr>
            <p:ph type="sldNum" sz="quarter" idx="10"/>
          </p:nvPr>
        </p:nvSpPr>
        <p:spPr/>
        <p:txBody>
          <a:bodyPr/>
          <a:lstStyle/>
          <a:p>
            <a:fld id="{436F2F43-1070-429F-AEC3-BF4EE040999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19C3-3FF3-4457-9134-F5B8D98FAB3E}"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019C3-3FF3-4457-9134-F5B8D98FAB3E}"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019C3-3FF3-4457-9134-F5B8D98FAB3E}"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019C3-3FF3-4457-9134-F5B8D98FAB3E}" type="datetimeFigureOut">
              <a:rPr lang="en-US" smtClean="0"/>
              <a:pPr/>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019C3-3FF3-4457-9134-F5B8D98FAB3E}" type="datetimeFigureOut">
              <a:rPr lang="en-US" smtClean="0"/>
              <a:pPr/>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019C3-3FF3-4457-9134-F5B8D98FAB3E}" type="datetimeFigureOut">
              <a:rPr lang="en-US" smtClean="0"/>
              <a:pPr/>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19C3-3FF3-4457-9134-F5B8D98FAB3E}"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19C3-3FF3-4457-9134-F5B8D98FAB3E}"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53490-AA0D-425D-89B4-356AB13722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019C3-3FF3-4457-9134-F5B8D98FAB3E}" type="datetimeFigureOut">
              <a:rPr lang="en-US" smtClean="0"/>
              <a:pPr/>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53490-AA0D-425D-89B4-356AB13722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5/5f/Azacitidine.sv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en.wikipedia.org/wiki/File:Decitabine.svg"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the-scientist.com/content/images/articles/58007/32-1_large.jp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Epigenomics</a:t>
            </a:r>
            <a:endParaRPr lang="en-US" dirty="0"/>
          </a:p>
        </p:txBody>
      </p:sp>
      <p:sp>
        <p:nvSpPr>
          <p:cNvPr id="3" name="Content Placeholder 2"/>
          <p:cNvSpPr>
            <a:spLocks noGrp="1"/>
          </p:cNvSpPr>
          <p:nvPr>
            <p:ph idx="1"/>
          </p:nvPr>
        </p:nvSpPr>
        <p:spPr/>
        <p:txBody>
          <a:bodyPr/>
          <a:lstStyle/>
          <a:p>
            <a:r>
              <a:rPr lang="en-US" dirty="0" smtClean="0"/>
              <a:t>Ivana de la Serna</a:t>
            </a:r>
          </a:p>
          <a:p>
            <a:r>
              <a:rPr lang="en-US" dirty="0" smtClean="0"/>
              <a:t>Block Health Science 388</a:t>
            </a:r>
          </a:p>
          <a:p>
            <a:r>
              <a:rPr lang="en-US" dirty="0" smtClean="0"/>
              <a:t>383-4111</a:t>
            </a:r>
          </a:p>
          <a:p>
            <a:r>
              <a:rPr lang="en-US" dirty="0" smtClean="0"/>
              <a:t>ivana.delaserna@utoledo.edu</a:t>
            </a:r>
            <a:endParaRPr lang="en-US" dirty="0"/>
          </a:p>
        </p:txBody>
      </p:sp>
      <p:pic>
        <p:nvPicPr>
          <p:cNvPr id="35842" name="Picture 2" descr="Agouti mouse"/>
          <p:cNvPicPr>
            <a:picLocks noChangeAspect="1" noChangeArrowheads="1"/>
          </p:cNvPicPr>
          <p:nvPr/>
        </p:nvPicPr>
        <p:blipFill>
          <a:blip r:embed="rId3" cstate="print"/>
          <a:srcRect/>
          <a:stretch>
            <a:fillRect/>
          </a:stretch>
        </p:blipFill>
        <p:spPr bwMode="auto">
          <a:xfrm>
            <a:off x="6400800" y="1524000"/>
            <a:ext cx="2126511"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2148974"/>
            <a:ext cx="870751" cy="47551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Lucida Grande"/>
                <a:cs typeface="Arial" pitchFamily="34" charset="0"/>
              </a:rPr>
              <a:t>Fig. 1, Part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6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 </a:t>
            </a:r>
            <a:br>
              <a:rPr kumimoji="0" lang="en-US" sz="900" b="1" i="0" u="none" strike="noStrike" cap="none" normalizeH="0" baseline="0" dirty="0" smtClean="0">
                <a:ln>
                  <a:noFill/>
                </a:ln>
                <a:solidFill>
                  <a:schemeClr val="tx1"/>
                </a:solidFill>
                <a:effectLst/>
                <a:latin typeface="Arial" pitchFamily="34" charset="0"/>
                <a:cs typeface="Arial" pitchFamily="34" charset="0"/>
              </a:rPr>
            </a:br>
            <a:endParaRPr kumimoji="0" lang="en-US" sz="25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62000" y="457200"/>
            <a:ext cx="6781800" cy="5078313"/>
          </a:xfrm>
          <a:prstGeom prst="rect">
            <a:avLst/>
          </a:prstGeom>
        </p:spPr>
        <p:txBody>
          <a:bodyPr wrap="square">
            <a:spAutoFit/>
          </a:bodyPr>
          <a:lstStyle/>
          <a:p>
            <a:r>
              <a:rPr lang="en-US" sz="3600" b="1" u="sng" dirty="0" smtClean="0"/>
              <a:t>Functions of DNA </a:t>
            </a:r>
            <a:r>
              <a:rPr lang="en-US" sz="3600" b="1" u="sng" dirty="0" err="1" smtClean="0"/>
              <a:t>methylation</a:t>
            </a:r>
            <a:r>
              <a:rPr lang="en-US" sz="3600" b="1" u="sng" dirty="0" smtClean="0"/>
              <a:t> in mammals</a:t>
            </a:r>
            <a:r>
              <a:rPr lang="en-US" sz="3600" u="sng" dirty="0" smtClean="0"/>
              <a:t> </a:t>
            </a:r>
          </a:p>
          <a:p>
            <a:endParaRPr lang="en-US" sz="2800" dirty="0" smtClean="0"/>
          </a:p>
          <a:p>
            <a:pPr marL="514350" indent="-514350">
              <a:buFont typeface="+mj-lt"/>
              <a:buAutoNum type="arabicPeriod"/>
            </a:pPr>
            <a:r>
              <a:rPr lang="en-US" sz="2800" dirty="0" smtClean="0"/>
              <a:t>Transcriptional gene silencing</a:t>
            </a:r>
          </a:p>
          <a:p>
            <a:pPr marL="514350" indent="-514350">
              <a:buFont typeface="+mj-lt"/>
              <a:buAutoNum type="arabicPeriod"/>
            </a:pPr>
            <a:r>
              <a:rPr lang="en-US" sz="2800" dirty="0" smtClean="0"/>
              <a:t>Chromatin compaction</a:t>
            </a:r>
          </a:p>
          <a:p>
            <a:pPr marL="514350" indent="-514350">
              <a:buFont typeface="+mj-lt"/>
              <a:buAutoNum type="arabicPeriod"/>
            </a:pPr>
            <a:r>
              <a:rPr lang="en-US" sz="2800" dirty="0" smtClean="0"/>
              <a:t>Genome stability</a:t>
            </a:r>
          </a:p>
          <a:p>
            <a:pPr marL="514350" indent="-514350">
              <a:buFont typeface="+mj-lt"/>
              <a:buAutoNum type="arabicPeriod"/>
            </a:pPr>
            <a:r>
              <a:rPr lang="en-US" sz="2800" dirty="0" smtClean="0"/>
              <a:t>Suppression of homologous recombination between repeats</a:t>
            </a:r>
          </a:p>
          <a:p>
            <a:pPr marL="514350" indent="-514350">
              <a:buFont typeface="+mj-lt"/>
              <a:buAutoNum type="arabicPeriod"/>
            </a:pPr>
            <a:r>
              <a:rPr lang="en-US" sz="2800" dirty="0" smtClean="0"/>
              <a:t>Genome defense</a:t>
            </a:r>
          </a:p>
          <a:p>
            <a:pPr marL="514350" indent="-514350">
              <a:buFont typeface="+mj-lt"/>
              <a:buAutoNum type="arabicPeriod"/>
            </a:pPr>
            <a:r>
              <a:rPr lang="en-US" sz="2800" dirty="0" smtClean="0"/>
              <a:t>X chromosome inactivation (females)</a:t>
            </a:r>
          </a:p>
          <a:p>
            <a:pPr marL="514350" indent="-514350">
              <a:buFont typeface="+mj-lt"/>
              <a:buAutoNum type="arabicPeriod"/>
            </a:pPr>
            <a:r>
              <a:rPr lang="en-US" sz="2800" dirty="0" smtClean="0"/>
              <a:t>Imprinting</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of Cytosine </a:t>
            </a:r>
            <a:r>
              <a:rPr lang="en-US" dirty="0" err="1" smtClean="0"/>
              <a:t>Methylation</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b="1" dirty="0" err="1" smtClean="0"/>
              <a:t>CpG</a:t>
            </a:r>
            <a:r>
              <a:rPr lang="en-US" b="1" dirty="0" smtClean="0"/>
              <a:t> islands:</a:t>
            </a:r>
            <a:r>
              <a:rPr lang="en-US" dirty="0" smtClean="0"/>
              <a:t> regions of more than 200 bases (average of 1000 bases) with a G+C content of at least 50% (approximately 1% of the human genome, 60% of human gene promoters are associated with </a:t>
            </a:r>
            <a:r>
              <a:rPr lang="en-US" dirty="0" err="1" smtClean="0"/>
              <a:t>CpG</a:t>
            </a:r>
            <a:r>
              <a:rPr lang="en-US" dirty="0" smtClean="0"/>
              <a:t> islands.) </a:t>
            </a:r>
            <a:r>
              <a:rPr lang="en-US" dirty="0" err="1" smtClean="0"/>
              <a:t>CpG</a:t>
            </a:r>
            <a:r>
              <a:rPr lang="en-US" dirty="0" smtClean="0"/>
              <a:t> islands in promoters are usually </a:t>
            </a:r>
            <a:r>
              <a:rPr lang="en-US" dirty="0" err="1" smtClean="0"/>
              <a:t>unmethylated</a:t>
            </a:r>
            <a:r>
              <a:rPr lang="en-US" dirty="0" smtClean="0"/>
              <a:t> in normal cells.  6%   become </a:t>
            </a:r>
            <a:r>
              <a:rPr lang="en-US" dirty="0" err="1" smtClean="0"/>
              <a:t>methylated</a:t>
            </a:r>
            <a:r>
              <a:rPr lang="en-US" dirty="0" smtClean="0"/>
              <a:t> in a tissue specific manner during early development or in differentiated tissues.</a:t>
            </a:r>
          </a:p>
          <a:p>
            <a:pPr marL="514350" indent="-514350">
              <a:buNone/>
            </a:pPr>
            <a:r>
              <a:rPr lang="en-US" b="1" dirty="0" smtClean="0"/>
              <a:t>2.	</a:t>
            </a:r>
            <a:r>
              <a:rPr lang="en-US" b="1" dirty="0" err="1" smtClean="0"/>
              <a:t>CpG</a:t>
            </a:r>
            <a:r>
              <a:rPr lang="en-US" b="1" dirty="0" smtClean="0"/>
              <a:t> island shores: </a:t>
            </a:r>
            <a:r>
              <a:rPr lang="en-US" dirty="0" smtClean="0"/>
              <a:t>regions of lower </a:t>
            </a:r>
            <a:r>
              <a:rPr lang="en-US" dirty="0" err="1" smtClean="0"/>
              <a:t>CpG</a:t>
            </a:r>
            <a:r>
              <a:rPr lang="en-US" dirty="0" smtClean="0"/>
              <a:t> density that lie in close proximity (2kb) of </a:t>
            </a:r>
            <a:r>
              <a:rPr lang="en-US" dirty="0" err="1" smtClean="0"/>
              <a:t>CpG</a:t>
            </a:r>
            <a:r>
              <a:rPr lang="en-US" dirty="0" smtClean="0"/>
              <a:t> islands.  Most of the tissue –specific DNA </a:t>
            </a:r>
            <a:r>
              <a:rPr lang="en-US" dirty="0" err="1" smtClean="0"/>
              <a:t>methylation</a:t>
            </a:r>
            <a:r>
              <a:rPr lang="en-US" dirty="0" smtClean="0"/>
              <a:t> occurs in </a:t>
            </a:r>
            <a:r>
              <a:rPr lang="en-US" dirty="0" err="1" smtClean="0"/>
              <a:t>CpG</a:t>
            </a:r>
            <a:r>
              <a:rPr lang="en-US" dirty="0" smtClean="0"/>
              <a:t> island shores.  70% of the differentially </a:t>
            </a:r>
            <a:r>
              <a:rPr lang="en-US" dirty="0" err="1" smtClean="0"/>
              <a:t>methylated</a:t>
            </a:r>
            <a:r>
              <a:rPr lang="en-US" dirty="0" smtClean="0"/>
              <a:t> regions in reprogramming are associated with </a:t>
            </a:r>
            <a:r>
              <a:rPr lang="en-US" dirty="0" err="1" smtClean="0"/>
              <a:t>CpG</a:t>
            </a:r>
            <a:r>
              <a:rPr lang="en-US" dirty="0" smtClean="0"/>
              <a:t> island shores. </a:t>
            </a:r>
          </a:p>
          <a:p>
            <a:pPr marL="514350" indent="-514350">
              <a:buAutoNum type="arabicPeriod" startAt="3"/>
            </a:pPr>
            <a:r>
              <a:rPr lang="en-US" b="1" dirty="0" smtClean="0"/>
              <a:t>Gene body: </a:t>
            </a:r>
            <a:r>
              <a:rPr lang="en-US" dirty="0" smtClean="0"/>
              <a:t>seen in ubiquitously expressed genes, associated with transcriptional elongation. </a:t>
            </a:r>
          </a:p>
          <a:p>
            <a:pPr marL="514350" indent="-514350">
              <a:buAutoNum type="arabicPeriod" startAt="3"/>
            </a:pPr>
            <a:r>
              <a:rPr lang="en-US" b="1" dirty="0" smtClean="0"/>
              <a:t>Repetitive elements: </a:t>
            </a:r>
            <a:r>
              <a:rPr lang="en-US" dirty="0" smtClean="0"/>
              <a:t>protects chromosomal integrity by preventing reactivation of </a:t>
            </a:r>
            <a:r>
              <a:rPr lang="en-US" dirty="0" err="1" smtClean="0"/>
              <a:t>endoparasitic</a:t>
            </a:r>
            <a:r>
              <a:rPr lang="en-US" dirty="0" smtClean="0"/>
              <a:t> sequences that cause chromosomal instability, translocations, and gene disruption.</a:t>
            </a:r>
          </a:p>
          <a:p>
            <a:pPr marL="514350" indent="-514350">
              <a:buAutoNum type="arabicPeriod" startAt="3"/>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
            <a:ext cx="8229600" cy="792162"/>
          </a:xfrm>
        </p:spPr>
        <p:txBody>
          <a:bodyPr>
            <a:normAutofit/>
          </a:bodyPr>
          <a:lstStyle/>
          <a:p>
            <a:r>
              <a:rPr lang="en-US" sz="3200" dirty="0" smtClean="0"/>
              <a:t>DNA </a:t>
            </a:r>
            <a:r>
              <a:rPr lang="en-US" sz="3200" dirty="0" err="1" smtClean="0"/>
              <a:t>Methylation</a:t>
            </a:r>
            <a:r>
              <a:rPr lang="en-US" sz="3200" dirty="0" smtClean="0"/>
              <a:t> and Gene Expression</a:t>
            </a:r>
            <a:endParaRPr lang="en-US" sz="3200" dirty="0"/>
          </a:p>
        </p:txBody>
      </p:sp>
      <p:pic>
        <p:nvPicPr>
          <p:cNvPr id="20482" name="Picture 2"/>
          <p:cNvPicPr>
            <a:picLocks noGrp="1" noChangeAspect="1" noChangeArrowheads="1"/>
          </p:cNvPicPr>
          <p:nvPr>
            <p:ph idx="1"/>
          </p:nvPr>
        </p:nvPicPr>
        <p:blipFill>
          <a:blip r:embed="rId3" cstate="print"/>
          <a:srcRect/>
          <a:stretch>
            <a:fillRect/>
          </a:stretch>
        </p:blipFill>
        <p:spPr bwMode="auto">
          <a:xfrm>
            <a:off x="76200" y="838200"/>
            <a:ext cx="7543800" cy="5854505"/>
          </a:xfrm>
          <a:prstGeom prst="rect">
            <a:avLst/>
          </a:prstGeom>
          <a:noFill/>
          <a:ln w="9525">
            <a:noFill/>
            <a:miter lim="800000"/>
            <a:headEnd/>
            <a:tailEnd/>
          </a:ln>
        </p:spPr>
      </p:pic>
      <p:sp>
        <p:nvSpPr>
          <p:cNvPr id="5" name="Hexagon 4"/>
          <p:cNvSpPr/>
          <p:nvPr/>
        </p:nvSpPr>
        <p:spPr>
          <a:xfrm>
            <a:off x="7467600" y="914400"/>
            <a:ext cx="1060704" cy="914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STOP</a:t>
            </a:r>
            <a:endParaRPr lang="en-US" dirty="0"/>
          </a:p>
        </p:txBody>
      </p:sp>
      <p:sp>
        <p:nvSpPr>
          <p:cNvPr id="6" name="Hexagon 5"/>
          <p:cNvSpPr/>
          <p:nvPr/>
        </p:nvSpPr>
        <p:spPr>
          <a:xfrm>
            <a:off x="7467600" y="2133600"/>
            <a:ext cx="1060704" cy="914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STOP</a:t>
            </a:r>
            <a:endParaRPr lang="en-US" dirty="0"/>
          </a:p>
        </p:txBody>
      </p:sp>
      <p:sp>
        <p:nvSpPr>
          <p:cNvPr id="7" name="Rounded Rectangle 6"/>
          <p:cNvSpPr/>
          <p:nvPr/>
        </p:nvSpPr>
        <p:spPr>
          <a:xfrm>
            <a:off x="7616952" y="3581400"/>
            <a:ext cx="7620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r>
              <a:rPr lang="en-US" dirty="0" err="1" smtClean="0"/>
              <a:t>Methyltransferases</a:t>
            </a:r>
            <a:r>
              <a:rPr lang="en-US" dirty="0" smtClean="0"/>
              <a:t> (DNMTs)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DNMT family members: </a:t>
            </a:r>
          </a:p>
          <a:p>
            <a:pPr>
              <a:buNone/>
            </a:pPr>
            <a:r>
              <a:rPr lang="en-US" dirty="0" smtClean="0"/>
              <a:t>DNMT1, </a:t>
            </a:r>
            <a:r>
              <a:rPr lang="en-US" dirty="0" smtClean="0">
                <a:solidFill>
                  <a:schemeClr val="bg1">
                    <a:lumMod val="50000"/>
                  </a:schemeClr>
                </a:solidFill>
              </a:rPr>
              <a:t>DNMT2</a:t>
            </a:r>
            <a:r>
              <a:rPr lang="en-US" dirty="0" smtClean="0"/>
              <a:t>, DNMT3A, DNMT3B, </a:t>
            </a:r>
            <a:r>
              <a:rPr lang="en-US" dirty="0" smtClean="0">
                <a:solidFill>
                  <a:schemeClr val="bg1">
                    <a:lumMod val="50000"/>
                  </a:schemeClr>
                </a:solidFill>
              </a:rPr>
              <a:t>DNMT3L</a:t>
            </a:r>
            <a:endParaRPr lang="en-US" dirty="0" smtClean="0"/>
          </a:p>
          <a:p>
            <a:endParaRPr lang="en-US" u="sng" dirty="0" smtClean="0"/>
          </a:p>
          <a:p>
            <a:r>
              <a:rPr lang="en-US" u="sng" dirty="0" smtClean="0"/>
              <a:t>DNMT3A and 3B: </a:t>
            </a:r>
            <a:r>
              <a:rPr lang="en-US" dirty="0" smtClean="0"/>
              <a:t>highly expressed in embryonic stem cells and thought to establish the pattern of </a:t>
            </a:r>
            <a:r>
              <a:rPr lang="en-US" dirty="0" err="1" smtClean="0"/>
              <a:t>methylation</a:t>
            </a:r>
            <a:r>
              <a:rPr lang="en-US" dirty="0" smtClean="0"/>
              <a:t> during embryonic development by catalyzing de novo </a:t>
            </a:r>
            <a:r>
              <a:rPr lang="en-US" dirty="0" err="1" smtClean="0"/>
              <a:t>methylation</a:t>
            </a:r>
            <a:r>
              <a:rPr lang="en-US" dirty="0" smtClean="0"/>
              <a:t>.</a:t>
            </a:r>
          </a:p>
          <a:p>
            <a:endParaRPr lang="en-US" u="sng" dirty="0" smtClean="0"/>
          </a:p>
          <a:p>
            <a:r>
              <a:rPr lang="en-US" u="sng" dirty="0" smtClean="0"/>
              <a:t>DNMT1:</a:t>
            </a:r>
            <a:r>
              <a:rPr lang="en-US" dirty="0" smtClean="0"/>
              <a:t> prefers hemi-</a:t>
            </a:r>
            <a:r>
              <a:rPr lang="en-US" dirty="0" err="1" smtClean="0"/>
              <a:t>methylated</a:t>
            </a:r>
            <a:r>
              <a:rPr lang="en-US" dirty="0" smtClean="0"/>
              <a:t> DNA but can </a:t>
            </a:r>
            <a:r>
              <a:rPr lang="en-US" dirty="0" err="1" smtClean="0"/>
              <a:t>methylate</a:t>
            </a:r>
            <a:r>
              <a:rPr lang="en-US" dirty="0" smtClean="0"/>
              <a:t> DNA de novo.  Is the most abundant DNMT and required for maintenance of </a:t>
            </a:r>
            <a:r>
              <a:rPr lang="en-US" dirty="0" err="1" smtClean="0"/>
              <a:t>methylation</a:t>
            </a:r>
            <a:r>
              <a:rPr lang="en-US" dirty="0" smtClean="0"/>
              <a:t> patterns.  It is required to </a:t>
            </a:r>
            <a:r>
              <a:rPr lang="en-US" dirty="0" err="1" smtClean="0"/>
              <a:t>methylate</a:t>
            </a:r>
            <a:r>
              <a:rPr lang="en-US" dirty="0" smtClean="0"/>
              <a:t> hemi-</a:t>
            </a:r>
            <a:r>
              <a:rPr lang="en-US" dirty="0" err="1" smtClean="0"/>
              <a:t>methylated</a:t>
            </a:r>
            <a:r>
              <a:rPr lang="en-US" dirty="0" smtClean="0"/>
              <a:t> sites during replication (in conjunction with UHRF1 and PCNA).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4038600" cy="4525963"/>
          </a:xfrm>
          <a:prstGeom prst="rect">
            <a:avLst/>
          </a:prstGeo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TET proteins: family of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hydroxylases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Ten-eleven translocation 1 (TET1) is the founding member of this 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proteins are responsible for the conversion of 5mC to 5mhC in a 2-oxoglutarate- and Fe(II)-dependent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TET1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Initially identified in acute myeloid leukemia (AML) as a fusion partner of the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histone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methyltransferase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mixed-lineage leukemia(MLL)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Converts 5-methylcytosine (5mC) to 5-hydroxymethylcytosine (5hmC)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find 5mC oxidation derivatives on genomic DNA</a:t>
            </a:r>
          </a:p>
          <a:p>
            <a:pPr marL="342900" lvl="0" indent="-342900">
              <a:spcBef>
                <a:spcPct val="20000"/>
              </a:spcBef>
              <a:defRPr/>
            </a:pPr>
            <a:endParaRPr lang="en-US" sz="3300" u="sng" dirty="0" smtClean="0"/>
          </a:p>
          <a:p>
            <a:pPr marL="342900" lvl="0" indent="-342900">
              <a:spcBef>
                <a:spcPct val="20000"/>
              </a:spcBef>
              <a:defRPr/>
            </a:pPr>
            <a:r>
              <a:rPr lang="en-US" sz="3300" u="sng" dirty="0" smtClean="0"/>
              <a:t>IDHs (</a:t>
            </a:r>
            <a:r>
              <a:rPr lang="en-US" sz="3300" u="sng" dirty="0" err="1" smtClean="0"/>
              <a:t>isocitrate</a:t>
            </a:r>
            <a:r>
              <a:rPr lang="en-US" sz="3300" u="sng" dirty="0" smtClean="0"/>
              <a:t> </a:t>
            </a:r>
            <a:r>
              <a:rPr lang="en-US" sz="3300" u="sng" dirty="0" err="1" smtClean="0"/>
              <a:t>dehydrogenases</a:t>
            </a:r>
            <a:r>
              <a:rPr lang="en-US" sz="3300" u="sng" dirty="0" smtClean="0"/>
              <a:t>) </a:t>
            </a:r>
          </a:p>
          <a:p>
            <a:pPr marL="342900" lvl="0" indent="-342900">
              <a:spcBef>
                <a:spcPct val="20000"/>
              </a:spcBef>
              <a:defRPr/>
            </a:pPr>
            <a:r>
              <a:rPr lang="en-US" sz="3300" dirty="0" smtClean="0"/>
              <a:t>	The cofactor </a:t>
            </a:r>
            <a:r>
              <a:rPr lang="el-GR" sz="3300" dirty="0" smtClean="0"/>
              <a:t>α-</a:t>
            </a:r>
            <a:r>
              <a:rPr lang="en-US" sz="3300" dirty="0" err="1" smtClean="0"/>
              <a:t>ketoglutarate</a:t>
            </a:r>
            <a:r>
              <a:rPr lang="en-US" sz="3300" dirty="0" smtClean="0"/>
              <a:t> (</a:t>
            </a:r>
            <a:r>
              <a:rPr lang="el-GR" sz="3300" dirty="0" smtClean="0"/>
              <a:t>α-</a:t>
            </a:r>
            <a:r>
              <a:rPr lang="en-US" sz="3300" dirty="0" smtClean="0"/>
              <a:t>KG) is absolutely required and plays a positive and critical role in the conversion of 5-mC to 5-hmC . </a:t>
            </a:r>
            <a:r>
              <a:rPr lang="en-US" sz="3300" dirty="0" err="1" smtClean="0"/>
              <a:t>Isocitrate</a:t>
            </a:r>
            <a:r>
              <a:rPr lang="en-US" sz="3300" dirty="0" smtClean="0"/>
              <a:t> </a:t>
            </a:r>
            <a:r>
              <a:rPr lang="en-US" sz="3300" dirty="0" err="1" smtClean="0"/>
              <a:t>dehydrogenases</a:t>
            </a:r>
            <a:r>
              <a:rPr lang="en-US" sz="3300" dirty="0" smtClean="0"/>
              <a:t> (IDHs) catalyze oxidative </a:t>
            </a:r>
            <a:r>
              <a:rPr lang="en-US" sz="3300" dirty="0" err="1" smtClean="0"/>
              <a:t>decarboxylation</a:t>
            </a:r>
            <a:r>
              <a:rPr lang="en-US" sz="3300" dirty="0" smtClean="0"/>
              <a:t> of </a:t>
            </a:r>
            <a:r>
              <a:rPr lang="en-US" sz="3300" dirty="0" err="1" smtClean="0"/>
              <a:t>isocitrate</a:t>
            </a:r>
            <a:r>
              <a:rPr lang="en-US" sz="3300" dirty="0" smtClean="0"/>
              <a:t>, producing </a:t>
            </a:r>
            <a:r>
              <a:rPr lang="el-GR" sz="3300" dirty="0" smtClean="0"/>
              <a:t>α-</a:t>
            </a:r>
            <a:r>
              <a:rPr lang="en-US" sz="3300" dirty="0" err="1" smtClean="0"/>
              <a:t>ketoglutarate</a:t>
            </a:r>
            <a:r>
              <a:rPr lang="en-US" sz="3300" dirty="0" smtClean="0"/>
              <a:t> (</a:t>
            </a:r>
            <a:r>
              <a:rPr lang="en-US" sz="3300" dirty="0" smtClean="0">
                <a:latin typeface="Symbol" pitchFamily="18" charset="2"/>
              </a:rPr>
              <a:t>a</a:t>
            </a:r>
            <a:r>
              <a:rPr lang="en-US" sz="3300" dirty="0" smtClean="0"/>
              <a:t>-KG) and CO</a:t>
            </a:r>
            <a:r>
              <a:rPr lang="en-US" sz="3300" baseline="-25000" dirty="0" smtClean="0"/>
              <a:t>2</a:t>
            </a:r>
            <a:endParaRPr kumimoji="0" lang="en-US" sz="33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068312" y="3675888"/>
            <a:ext cx="792140" cy="276999"/>
          </a:xfrm>
          <a:prstGeom prst="rect">
            <a:avLst/>
          </a:prstGeom>
          <a:solidFill>
            <a:srgbClr val="92D050"/>
          </a:solidFill>
        </p:spPr>
        <p:txBody>
          <a:bodyPr wrap="none" rtlCol="0">
            <a:spAutoFit/>
          </a:bodyPr>
          <a:lstStyle/>
          <a:p>
            <a:r>
              <a:rPr lang="en-US" sz="1200" b="1" dirty="0" err="1" smtClean="0"/>
              <a:t>Succinate</a:t>
            </a:r>
            <a:endParaRPr lang="en-US" sz="1200" b="1" dirty="0"/>
          </a:p>
        </p:txBody>
      </p:sp>
      <p:pic>
        <p:nvPicPr>
          <p:cNvPr id="7" name="Picture 3"/>
          <p:cNvPicPr>
            <a:picLocks noChangeAspect="1" noChangeArrowheads="1"/>
          </p:cNvPicPr>
          <p:nvPr/>
        </p:nvPicPr>
        <p:blipFill>
          <a:blip r:embed="rId2" cstate="print"/>
          <a:srcRect/>
          <a:stretch>
            <a:fillRect/>
          </a:stretch>
        </p:blipFill>
        <p:spPr bwMode="auto">
          <a:xfrm>
            <a:off x="5338825" y="1152144"/>
            <a:ext cx="2526665" cy="1051560"/>
          </a:xfrm>
          <a:prstGeom prst="rect">
            <a:avLst/>
          </a:prstGeom>
          <a:noFill/>
          <a:ln w="9525">
            <a:noFill/>
            <a:miter lim="800000"/>
            <a:headEnd/>
            <a:tailEnd/>
          </a:ln>
        </p:spPr>
      </p:pic>
      <p:sp>
        <p:nvSpPr>
          <p:cNvPr id="8" name="Freeform 7"/>
          <p:cNvSpPr/>
          <p:nvPr/>
        </p:nvSpPr>
        <p:spPr>
          <a:xfrm>
            <a:off x="6172200" y="1616964"/>
            <a:ext cx="960120" cy="979932"/>
          </a:xfrm>
          <a:custGeom>
            <a:avLst/>
            <a:gdLst>
              <a:gd name="connsiteX0" fmla="*/ 0 w 676656"/>
              <a:gd name="connsiteY0" fmla="*/ 211836 h 211836"/>
              <a:gd name="connsiteX1" fmla="*/ 274320 w 676656"/>
              <a:gd name="connsiteY1" fmla="*/ 1524 h 211836"/>
              <a:gd name="connsiteX2" fmla="*/ 676656 w 676656"/>
              <a:gd name="connsiteY2" fmla="*/ 202692 h 211836"/>
            </a:gdLst>
            <a:ahLst/>
            <a:cxnLst>
              <a:cxn ang="0">
                <a:pos x="connsiteX0" y="connsiteY0"/>
              </a:cxn>
              <a:cxn ang="0">
                <a:pos x="connsiteX1" y="connsiteY1"/>
              </a:cxn>
              <a:cxn ang="0">
                <a:pos x="connsiteX2" y="connsiteY2"/>
              </a:cxn>
            </a:cxnLst>
            <a:rect l="l" t="t" r="r" b="b"/>
            <a:pathLst>
              <a:path w="676656" h="211836">
                <a:moveTo>
                  <a:pt x="0" y="211836"/>
                </a:moveTo>
                <a:cubicBezTo>
                  <a:pt x="80772" y="107442"/>
                  <a:pt x="161544" y="3048"/>
                  <a:pt x="274320" y="1524"/>
                </a:cubicBezTo>
                <a:cubicBezTo>
                  <a:pt x="387096" y="0"/>
                  <a:pt x="531876" y="101346"/>
                  <a:pt x="676656" y="20269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6684264" y="1252728"/>
            <a:ext cx="228600" cy="35661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355080" y="4069080"/>
            <a:ext cx="612648" cy="44805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41464" y="5522976"/>
            <a:ext cx="779124" cy="276999"/>
          </a:xfrm>
          <a:prstGeom prst="rect">
            <a:avLst/>
          </a:prstGeom>
          <a:solidFill>
            <a:schemeClr val="accent2">
              <a:lumMod val="20000"/>
              <a:lumOff val="80000"/>
            </a:schemeClr>
          </a:solidFill>
        </p:spPr>
        <p:txBody>
          <a:bodyPr wrap="none" rtlCol="0">
            <a:spAutoFit/>
          </a:bodyPr>
          <a:lstStyle/>
          <a:p>
            <a:r>
              <a:rPr lang="en-US" sz="1200" b="1" dirty="0" err="1" smtClean="0"/>
              <a:t>Isocitrate</a:t>
            </a:r>
            <a:endParaRPr lang="en-US" sz="1200" b="1" dirty="0"/>
          </a:p>
        </p:txBody>
      </p:sp>
      <p:cxnSp>
        <p:nvCxnSpPr>
          <p:cNvPr id="12" name="Straight Arrow Connector 11"/>
          <p:cNvCxnSpPr/>
          <p:nvPr/>
        </p:nvCxnSpPr>
        <p:spPr>
          <a:xfrm flipV="1">
            <a:off x="6665976" y="4105656"/>
            <a:ext cx="0" cy="18288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29984" y="923544"/>
            <a:ext cx="458780" cy="307777"/>
          </a:xfrm>
          <a:prstGeom prst="rect">
            <a:avLst/>
          </a:prstGeom>
          <a:noFill/>
        </p:spPr>
        <p:txBody>
          <a:bodyPr wrap="none" rtlCol="0">
            <a:spAutoFit/>
          </a:bodyPr>
          <a:lstStyle/>
          <a:p>
            <a:r>
              <a:rPr lang="en-US" sz="1400" dirty="0" smtClean="0"/>
              <a:t>CO</a:t>
            </a:r>
            <a:r>
              <a:rPr lang="en-US" sz="1400" baseline="-25000" dirty="0" smtClean="0"/>
              <a:t>2</a:t>
            </a:r>
            <a:endParaRPr lang="en-US" sz="1400" baseline="-25000" dirty="0"/>
          </a:p>
        </p:txBody>
      </p:sp>
      <p:sp>
        <p:nvSpPr>
          <p:cNvPr id="14" name="TextBox 13"/>
          <p:cNvSpPr txBox="1"/>
          <p:nvPr/>
        </p:nvSpPr>
        <p:spPr>
          <a:xfrm>
            <a:off x="6507480" y="3727704"/>
            <a:ext cx="458780" cy="307777"/>
          </a:xfrm>
          <a:prstGeom prst="rect">
            <a:avLst/>
          </a:prstGeom>
          <a:noFill/>
        </p:spPr>
        <p:txBody>
          <a:bodyPr wrap="none" rtlCol="0">
            <a:spAutoFit/>
          </a:bodyPr>
          <a:lstStyle/>
          <a:p>
            <a:r>
              <a:rPr lang="en-US" sz="1400" dirty="0" smtClean="0"/>
              <a:t>CO</a:t>
            </a:r>
            <a:r>
              <a:rPr lang="en-US" sz="1400" baseline="-25000" dirty="0" smtClean="0"/>
              <a:t>2</a:t>
            </a:r>
            <a:endParaRPr lang="en-US" sz="1400" baseline="-25000" dirty="0"/>
          </a:p>
        </p:txBody>
      </p:sp>
      <p:sp>
        <p:nvSpPr>
          <p:cNvPr id="15" name="TextBox 14"/>
          <p:cNvSpPr txBox="1"/>
          <p:nvPr/>
        </p:nvSpPr>
        <p:spPr>
          <a:xfrm>
            <a:off x="6245352" y="4297680"/>
            <a:ext cx="421910" cy="276999"/>
          </a:xfrm>
          <a:prstGeom prst="rect">
            <a:avLst/>
          </a:prstGeom>
          <a:noFill/>
          <a:ln>
            <a:noFill/>
          </a:ln>
        </p:spPr>
        <p:txBody>
          <a:bodyPr wrap="none" rtlCol="0">
            <a:spAutoFit/>
          </a:bodyPr>
          <a:lstStyle/>
          <a:p>
            <a:r>
              <a:rPr lang="en-US" sz="1200" b="1" dirty="0" smtClean="0">
                <a:solidFill>
                  <a:srgbClr val="0070C0"/>
                </a:solidFill>
              </a:rPr>
              <a:t>IDH</a:t>
            </a:r>
            <a:endParaRPr lang="en-US" sz="1200" b="1" dirty="0">
              <a:solidFill>
                <a:srgbClr val="0070C0"/>
              </a:solidFill>
            </a:endParaRPr>
          </a:p>
        </p:txBody>
      </p:sp>
      <p:pic>
        <p:nvPicPr>
          <p:cNvPr id="16" name="Picture 4"/>
          <p:cNvPicPr>
            <a:picLocks noChangeAspect="1" noChangeArrowheads="1"/>
          </p:cNvPicPr>
          <p:nvPr/>
        </p:nvPicPr>
        <p:blipFill>
          <a:blip r:embed="rId3" cstate="print"/>
          <a:srcRect/>
          <a:stretch>
            <a:fillRect/>
          </a:stretch>
        </p:blipFill>
        <p:spPr bwMode="auto">
          <a:xfrm>
            <a:off x="7208974" y="2532888"/>
            <a:ext cx="593144" cy="1032510"/>
          </a:xfrm>
          <a:prstGeom prst="rect">
            <a:avLst/>
          </a:prstGeom>
          <a:noFill/>
          <a:ln w="9525">
            <a:noFill/>
            <a:miter lim="800000"/>
            <a:headEnd/>
            <a:tailEnd/>
          </a:ln>
        </p:spPr>
      </p:pic>
      <p:sp>
        <p:nvSpPr>
          <p:cNvPr id="17" name="TextBox 16"/>
          <p:cNvSpPr txBox="1"/>
          <p:nvPr/>
        </p:nvSpPr>
        <p:spPr>
          <a:xfrm>
            <a:off x="5870448" y="3675888"/>
            <a:ext cx="500843" cy="276999"/>
          </a:xfrm>
          <a:prstGeom prst="rect">
            <a:avLst/>
          </a:prstGeom>
          <a:solidFill>
            <a:srgbClr val="FFC000"/>
          </a:solidFill>
        </p:spPr>
        <p:txBody>
          <a:bodyPr wrap="none" rtlCol="0">
            <a:spAutoFit/>
          </a:bodyPr>
          <a:lstStyle/>
          <a:p>
            <a:r>
              <a:rPr lang="en-US" sz="1200" b="1" dirty="0" smtClean="0">
                <a:latin typeface="Symbol" pitchFamily="18" charset="2"/>
              </a:rPr>
              <a:t>a</a:t>
            </a:r>
            <a:r>
              <a:rPr lang="en-US" sz="1200" b="1" dirty="0" smtClean="0"/>
              <a:t>-KG</a:t>
            </a:r>
            <a:endParaRPr lang="en-US" sz="1200" b="1" dirty="0"/>
          </a:p>
        </p:txBody>
      </p:sp>
      <p:pic>
        <p:nvPicPr>
          <p:cNvPr id="18" name="Picture 7"/>
          <p:cNvPicPr>
            <a:picLocks noChangeAspect="1" noChangeArrowheads="1"/>
          </p:cNvPicPr>
          <p:nvPr/>
        </p:nvPicPr>
        <p:blipFill>
          <a:blip r:embed="rId4" cstate="print"/>
          <a:srcRect/>
          <a:stretch>
            <a:fillRect/>
          </a:stretch>
        </p:blipFill>
        <p:spPr bwMode="auto">
          <a:xfrm>
            <a:off x="5751576" y="2475072"/>
            <a:ext cx="720597" cy="1150270"/>
          </a:xfrm>
          <a:prstGeom prst="rect">
            <a:avLst/>
          </a:prstGeom>
          <a:noFill/>
          <a:ln w="9525">
            <a:noFill/>
            <a:miter lim="800000"/>
            <a:headEnd/>
            <a:tailEnd/>
          </a:ln>
        </p:spPr>
      </p:pic>
      <p:pic>
        <p:nvPicPr>
          <p:cNvPr id="19" name="Picture 9" descr="http://upload.wikimedia.org/wikipedia/commons/3/3a/Threo-Ds-isocitrate_wpmp.png"/>
          <p:cNvPicPr>
            <a:picLocks noChangeAspect="1" noChangeArrowheads="1"/>
          </p:cNvPicPr>
          <p:nvPr/>
        </p:nvPicPr>
        <p:blipFill>
          <a:blip r:embed="rId5" cstate="print"/>
          <a:srcRect/>
          <a:stretch>
            <a:fillRect/>
          </a:stretch>
        </p:blipFill>
        <p:spPr bwMode="auto">
          <a:xfrm>
            <a:off x="7167436" y="4233989"/>
            <a:ext cx="864552" cy="1160971"/>
          </a:xfrm>
          <a:prstGeom prst="rect">
            <a:avLst/>
          </a:prstGeom>
          <a:noFill/>
        </p:spPr>
      </p:pic>
      <p:sp>
        <p:nvSpPr>
          <p:cNvPr id="20" name="Title 19"/>
          <p:cNvSpPr>
            <a:spLocks noGrp="1"/>
          </p:cNvSpPr>
          <p:nvPr>
            <p:ph type="title"/>
          </p:nvPr>
        </p:nvSpPr>
        <p:spPr>
          <a:xfrm>
            <a:off x="61783" y="88321"/>
            <a:ext cx="8229600" cy="1143000"/>
          </a:xfrm>
        </p:spPr>
        <p:txBody>
          <a:bodyPr>
            <a:normAutofit/>
          </a:bodyPr>
          <a:lstStyle/>
          <a:p>
            <a:r>
              <a:rPr lang="en-US" sz="2800" dirty="0" err="1" smtClean="0"/>
              <a:t>Hydroxymethylation</a:t>
            </a:r>
            <a:endParaRPr lang="en-US" sz="2800" dirty="0"/>
          </a:p>
        </p:txBody>
      </p:sp>
    </p:spTree>
    <p:extLst>
      <p:ext uri="{BB962C8B-B14F-4D97-AF65-F5344CB8AC3E}">
        <p14:creationId xmlns:p14="http://schemas.microsoft.com/office/powerpoint/2010/main" val="1268703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48" y="131804"/>
            <a:ext cx="6172425" cy="653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Cancer Related Aberrations in DNA </a:t>
            </a:r>
            <a:r>
              <a:rPr lang="en-US" dirty="0" err="1" smtClean="0"/>
              <a:t>Methylation</a:t>
            </a:r>
            <a:r>
              <a:rPr lang="en-US" dirty="0" smtClean="0"/>
              <a:t> Patterns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Massive global loss of DNA </a:t>
            </a:r>
            <a:r>
              <a:rPr lang="en-US" dirty="0" err="1" smtClean="0"/>
              <a:t>methylation</a:t>
            </a:r>
            <a:r>
              <a:rPr lang="en-US" dirty="0" smtClean="0"/>
              <a:t>(20% to 60% less overall 5-methylcytosine).</a:t>
            </a:r>
          </a:p>
          <a:p>
            <a:r>
              <a:rPr lang="en-US" dirty="0" smtClean="0"/>
              <a:t>Global </a:t>
            </a:r>
            <a:r>
              <a:rPr lang="en-US" dirty="0" err="1" smtClean="0"/>
              <a:t>hypomethylation</a:t>
            </a:r>
            <a:r>
              <a:rPr lang="en-US" dirty="0" smtClean="0"/>
              <a:t> occurs mainly at repetitive sequences, promoting chromosomal instability, translocations, gene disruption, and reactivation of </a:t>
            </a:r>
            <a:r>
              <a:rPr lang="en-US" dirty="0" err="1" smtClean="0"/>
              <a:t>endoparasitic</a:t>
            </a:r>
            <a:r>
              <a:rPr lang="en-US" dirty="0" smtClean="0"/>
              <a:t> sequences.</a:t>
            </a:r>
          </a:p>
          <a:p>
            <a:r>
              <a:rPr lang="en-US" dirty="0" smtClean="0"/>
              <a:t>Hypo-</a:t>
            </a:r>
            <a:r>
              <a:rPr lang="en-US" dirty="0" err="1" smtClean="0"/>
              <a:t>methylation</a:t>
            </a:r>
            <a:r>
              <a:rPr lang="en-US" dirty="0" smtClean="0"/>
              <a:t> at specific promoters can activate the aberrant expression of </a:t>
            </a:r>
            <a:r>
              <a:rPr lang="en-US" dirty="0" err="1" smtClean="0"/>
              <a:t>oncogenes</a:t>
            </a:r>
            <a:r>
              <a:rPr lang="en-US" dirty="0" smtClean="0"/>
              <a:t> and induce loss of imprinting (LOI )</a:t>
            </a:r>
          </a:p>
          <a:p>
            <a:endParaRPr lang="en-US" dirty="0" smtClean="0"/>
          </a:p>
          <a:p>
            <a:r>
              <a:rPr lang="en-US" dirty="0" smtClean="0"/>
              <a:t>Hyper-</a:t>
            </a:r>
            <a:r>
              <a:rPr lang="en-US" dirty="0" err="1" smtClean="0"/>
              <a:t>methylation</a:t>
            </a:r>
            <a:r>
              <a:rPr lang="en-US" dirty="0" smtClean="0"/>
              <a:t> at the </a:t>
            </a:r>
            <a:r>
              <a:rPr lang="en-US" dirty="0" err="1" smtClean="0"/>
              <a:t>CpG</a:t>
            </a:r>
            <a:r>
              <a:rPr lang="en-US" dirty="0" smtClean="0"/>
              <a:t> islands of specific promoters can activate aberrant expression of </a:t>
            </a:r>
            <a:r>
              <a:rPr lang="en-US" dirty="0" err="1" smtClean="0"/>
              <a:t>oncogenes</a:t>
            </a:r>
            <a:r>
              <a:rPr lang="en-US" dirty="0" smtClean="0"/>
              <a:t> and induce loss of imprinting in some loci.</a:t>
            </a:r>
          </a:p>
          <a:p>
            <a:r>
              <a:rPr lang="en-US" dirty="0" smtClean="0"/>
              <a:t>Most hyper-</a:t>
            </a:r>
            <a:r>
              <a:rPr lang="en-US" dirty="0" err="1" smtClean="0"/>
              <a:t>methylation</a:t>
            </a:r>
            <a:r>
              <a:rPr lang="en-US" dirty="0" smtClean="0"/>
              <a:t> in cancer occurs in </a:t>
            </a:r>
            <a:r>
              <a:rPr lang="en-US" dirty="0" err="1" smtClean="0"/>
              <a:t>CpG</a:t>
            </a:r>
            <a:r>
              <a:rPr lang="en-US" dirty="0" smtClean="0"/>
              <a:t> island shores.  </a:t>
            </a:r>
          </a:p>
          <a:p>
            <a:r>
              <a:rPr lang="en-US" dirty="0" smtClean="0"/>
              <a:t>Hyper-</a:t>
            </a:r>
            <a:r>
              <a:rPr lang="en-US" dirty="0" err="1" smtClean="0"/>
              <a:t>methylation</a:t>
            </a:r>
            <a:r>
              <a:rPr lang="en-US" dirty="0" smtClean="0"/>
              <a:t> patterns are tumor-type specific.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55665" y="-152400"/>
            <a:ext cx="8888335" cy="4491038"/>
          </a:xfrm>
          <a:prstGeom prst="rect">
            <a:avLst/>
          </a:prstGeom>
          <a:noFill/>
          <a:ln w="9525">
            <a:noFill/>
            <a:miter lim="800000"/>
            <a:headEnd/>
            <a:tailEnd/>
          </a:ln>
        </p:spPr>
      </p:pic>
      <p:sp>
        <p:nvSpPr>
          <p:cNvPr id="5" name="TextBox 4"/>
          <p:cNvSpPr txBox="1"/>
          <p:nvPr/>
        </p:nvSpPr>
        <p:spPr>
          <a:xfrm>
            <a:off x="3276600" y="4191000"/>
            <a:ext cx="2411366" cy="369332"/>
          </a:xfrm>
          <a:prstGeom prst="rect">
            <a:avLst/>
          </a:prstGeom>
          <a:noFill/>
        </p:spPr>
        <p:txBody>
          <a:bodyPr wrap="none" rtlCol="0">
            <a:spAutoFit/>
          </a:bodyPr>
          <a:lstStyle/>
          <a:p>
            <a:r>
              <a:rPr lang="en-US" b="1" dirty="0" smtClean="0"/>
              <a:t>DNA </a:t>
            </a:r>
            <a:r>
              <a:rPr lang="en-US" b="1" dirty="0" err="1" smtClean="0"/>
              <a:t>hypermethylation</a:t>
            </a:r>
            <a:endParaRPr lang="en-US" b="1" dirty="0"/>
          </a:p>
        </p:txBody>
      </p:sp>
      <p:cxnSp>
        <p:nvCxnSpPr>
          <p:cNvPr id="9" name="Straight Connector 8"/>
          <p:cNvCxnSpPr/>
          <p:nvPr/>
        </p:nvCxnSpPr>
        <p:spPr>
          <a:xfrm>
            <a:off x="609600" y="9906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66800" y="2667000"/>
            <a:ext cx="3352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4343400"/>
            <a:ext cx="2590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609600" y="14478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609600" y="22098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09600" y="32766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09600" y="3962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038600" y="48006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0" y="5105400"/>
            <a:ext cx="3119187" cy="369332"/>
          </a:xfrm>
          <a:prstGeom prst="rect">
            <a:avLst/>
          </a:prstGeom>
          <a:noFill/>
        </p:spPr>
        <p:txBody>
          <a:bodyPr wrap="none" rtlCol="0">
            <a:spAutoFit/>
          </a:bodyPr>
          <a:lstStyle/>
          <a:p>
            <a:r>
              <a:rPr lang="en-US" dirty="0" smtClean="0"/>
              <a:t>Silencing of tumor suppressors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62475" y="3405188"/>
            <a:ext cx="19050" cy="47625"/>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n-US" dirty="0" smtClean="0"/>
              <a:t>Mechanisms that may lead to aberrant DNA </a:t>
            </a:r>
            <a:r>
              <a:rPr lang="en-US" dirty="0" err="1" smtClean="0"/>
              <a:t>methylation</a:t>
            </a:r>
            <a:r>
              <a:rPr lang="en-US" dirty="0" smtClean="0"/>
              <a:t> in cancer</a:t>
            </a:r>
            <a:endParaRPr lang="en-US" dirty="0"/>
          </a:p>
        </p:txBody>
      </p:sp>
      <p:sp>
        <p:nvSpPr>
          <p:cNvPr id="7" name="Content Placeholder 6"/>
          <p:cNvSpPr>
            <a:spLocks noGrp="1"/>
          </p:cNvSpPr>
          <p:nvPr>
            <p:ph idx="1"/>
          </p:nvPr>
        </p:nvSpPr>
        <p:spPr/>
        <p:txBody>
          <a:bodyPr>
            <a:normAutofit fontScale="40000" lnSpcReduction="20000"/>
          </a:bodyPr>
          <a:lstStyle/>
          <a:p>
            <a:pPr marL="514350" indent="-514350">
              <a:buAutoNum type="arabicPeriod"/>
            </a:pPr>
            <a:r>
              <a:rPr lang="en-US" b="1" u="sng" dirty="0" smtClean="0"/>
              <a:t>DNMT Expression and Activity </a:t>
            </a:r>
            <a:endParaRPr lang="en-US" dirty="0" smtClean="0"/>
          </a:p>
          <a:p>
            <a:pPr marL="514350" indent="-514350"/>
            <a:r>
              <a:rPr lang="en-US" dirty="0" smtClean="0"/>
              <a:t>In animal models and in vitro, knockout and knockdown of DNMTs is associated with genomic </a:t>
            </a:r>
            <a:r>
              <a:rPr lang="en-US" dirty="0" err="1" smtClean="0"/>
              <a:t>hypomethylation</a:t>
            </a:r>
            <a:r>
              <a:rPr lang="en-US" dirty="0" smtClean="0"/>
              <a:t> and chromosomal abnormality and instability.</a:t>
            </a:r>
          </a:p>
          <a:p>
            <a:pPr marL="514350" indent="-514350"/>
            <a:r>
              <a:rPr lang="en-US" dirty="0" smtClean="0"/>
              <a:t>Min mouse model (heterozygous for APC), knockout of DNMT1 leads to an overall decrease in the incidence of intestinal cancers but increase in </a:t>
            </a:r>
            <a:r>
              <a:rPr lang="en-US" dirty="0" err="1" smtClean="0"/>
              <a:t>hepatocellular</a:t>
            </a:r>
            <a:r>
              <a:rPr lang="en-US" dirty="0" smtClean="0"/>
              <a:t> carcinomas and adenomas.</a:t>
            </a:r>
          </a:p>
          <a:p>
            <a:pPr marL="514350" indent="-514350"/>
            <a:r>
              <a:rPr lang="en-US" dirty="0" smtClean="0"/>
              <a:t>Levels of DNMT1 and DNMT3b are elevated in some cancers.</a:t>
            </a:r>
          </a:p>
          <a:p>
            <a:pPr marL="514350" indent="-514350">
              <a:buNone/>
            </a:pPr>
            <a:r>
              <a:rPr lang="en-US" dirty="0" smtClean="0"/>
              <a:t>  	</a:t>
            </a:r>
          </a:p>
          <a:p>
            <a:pPr marL="514350" indent="-514350">
              <a:buNone/>
            </a:pPr>
            <a:r>
              <a:rPr lang="en-US" b="1" dirty="0" smtClean="0"/>
              <a:t>2.	</a:t>
            </a:r>
            <a:r>
              <a:rPr lang="en-US" b="1" u="sng" dirty="0" smtClean="0"/>
              <a:t>Interaction with chromatin remodeling enzymes and other factors </a:t>
            </a:r>
          </a:p>
          <a:p>
            <a:pPr marL="514350" indent="-514350">
              <a:buNone/>
            </a:pPr>
            <a:r>
              <a:rPr lang="en-US" dirty="0" smtClean="0"/>
              <a:t>	e.g. </a:t>
            </a:r>
            <a:r>
              <a:rPr lang="en-US" dirty="0" err="1" smtClean="0"/>
              <a:t>Gazin</a:t>
            </a:r>
            <a:r>
              <a:rPr lang="en-US" dirty="0" smtClean="0"/>
              <a:t> et al, Nature, 2007 identified factors induced by the </a:t>
            </a:r>
            <a:r>
              <a:rPr lang="en-US" dirty="0" err="1" smtClean="0"/>
              <a:t>oncogene</a:t>
            </a:r>
            <a:r>
              <a:rPr lang="en-US" dirty="0" smtClean="0"/>
              <a:t>, </a:t>
            </a:r>
            <a:r>
              <a:rPr lang="en-US" dirty="0" err="1" smtClean="0"/>
              <a:t>Ras</a:t>
            </a:r>
            <a:r>
              <a:rPr lang="en-US" dirty="0" smtClean="0"/>
              <a:t> which interact with DNMT1 to </a:t>
            </a:r>
            <a:r>
              <a:rPr lang="en-US" dirty="0" err="1" smtClean="0"/>
              <a:t>demethylate</a:t>
            </a:r>
            <a:r>
              <a:rPr lang="en-US" dirty="0" smtClean="0"/>
              <a:t> and silence the </a:t>
            </a:r>
            <a:r>
              <a:rPr lang="en-US" dirty="0" err="1" smtClean="0"/>
              <a:t>Fas</a:t>
            </a:r>
            <a:r>
              <a:rPr lang="en-US" dirty="0" smtClean="0"/>
              <a:t> pro-apoptotic gene.    </a:t>
            </a:r>
          </a:p>
          <a:p>
            <a:pPr marL="514350" indent="-514350">
              <a:buNone/>
            </a:pPr>
            <a:endParaRPr lang="en-US" dirty="0" smtClean="0"/>
          </a:p>
          <a:p>
            <a:pPr marL="514350" indent="-514350">
              <a:buNone/>
            </a:pPr>
            <a:r>
              <a:rPr lang="en-US" b="1" dirty="0" smtClean="0"/>
              <a:t>3.	I</a:t>
            </a:r>
            <a:r>
              <a:rPr lang="en-US" b="1" u="sng" dirty="0" smtClean="0"/>
              <a:t>nvolvement of RNA</a:t>
            </a:r>
            <a:r>
              <a:rPr lang="en-US" dirty="0" smtClean="0"/>
              <a:t>:  </a:t>
            </a:r>
          </a:p>
          <a:p>
            <a:pPr marL="514350" indent="-514350">
              <a:buNone/>
            </a:pPr>
            <a:r>
              <a:rPr lang="en-US" dirty="0" smtClean="0"/>
              <a:t>	RNA involved in region specific hypo-</a:t>
            </a:r>
            <a:r>
              <a:rPr lang="en-US" dirty="0" err="1" smtClean="0"/>
              <a:t>methylation</a:t>
            </a:r>
            <a:r>
              <a:rPr lang="en-US" dirty="0" smtClean="0"/>
              <a:t> of SpHK1 (</a:t>
            </a:r>
            <a:r>
              <a:rPr lang="en-US" dirty="0" err="1" smtClean="0"/>
              <a:t>sphingosine</a:t>
            </a:r>
            <a:r>
              <a:rPr lang="en-US" dirty="0" smtClean="0"/>
              <a:t> </a:t>
            </a:r>
            <a:r>
              <a:rPr lang="en-US" dirty="0" err="1" smtClean="0"/>
              <a:t>Kinase</a:t>
            </a:r>
            <a:r>
              <a:rPr lang="en-US" dirty="0" smtClean="0"/>
              <a:t>) gene (Imamura et al, BBRC, 1997).</a:t>
            </a:r>
          </a:p>
          <a:p>
            <a:pPr marL="514350" indent="-514350"/>
            <a:r>
              <a:rPr lang="en-US" dirty="0" smtClean="0"/>
              <a:t>High affinity binding of an RNA to DNMT3A and 3B ( Jeffrey et al, JBC, 2004) </a:t>
            </a:r>
          </a:p>
          <a:p>
            <a:pPr marL="514350" indent="-514350">
              <a:buNone/>
            </a:pPr>
            <a:r>
              <a:rPr lang="en-US" dirty="0" smtClean="0"/>
              <a:t>	</a:t>
            </a:r>
            <a:r>
              <a:rPr lang="en-US" dirty="0" err="1" smtClean="0"/>
              <a:t>Garzon</a:t>
            </a:r>
            <a:r>
              <a:rPr lang="en-US" dirty="0" smtClean="0"/>
              <a:t> et al, Blood, 2009 found that in </a:t>
            </a:r>
            <a:r>
              <a:rPr lang="en-US" dirty="0" err="1" smtClean="0"/>
              <a:t>myloid</a:t>
            </a:r>
            <a:r>
              <a:rPr lang="en-US" dirty="0" smtClean="0"/>
              <a:t> leukemia, forced expression of mir-29b targets DNMT3A and 2B directly and DNMT1 indirectly.  Mir-29b expression led to global DNA hypo-</a:t>
            </a:r>
            <a:r>
              <a:rPr lang="en-US" dirty="0" err="1" smtClean="0"/>
              <a:t>methylation</a:t>
            </a:r>
            <a:r>
              <a:rPr lang="en-US" dirty="0" smtClean="0"/>
              <a:t> and re-expression of tumor suppressor, p15.  </a:t>
            </a:r>
          </a:p>
          <a:p>
            <a:pPr marL="514350" indent="-514350"/>
            <a:r>
              <a:rPr lang="en-US" dirty="0" smtClean="0"/>
              <a:t> </a:t>
            </a:r>
          </a:p>
          <a:p>
            <a:pPr marL="514350" indent="-514350"/>
            <a:endParaRPr lang="en-US" dirty="0" smtClean="0"/>
          </a:p>
          <a:p>
            <a:pPr marL="514350" indent="-514350">
              <a:buNone/>
            </a:pPr>
            <a:r>
              <a:rPr lang="en-US" b="1" dirty="0" smtClean="0"/>
              <a:t>3.</a:t>
            </a:r>
            <a:r>
              <a:rPr lang="en-US" dirty="0" smtClean="0"/>
              <a:t>	 </a:t>
            </a:r>
            <a:r>
              <a:rPr lang="en-US" b="1" u="sng" dirty="0" smtClean="0"/>
              <a:t>Defective Repair Mechanisms following exogenous insult-  </a:t>
            </a:r>
            <a:r>
              <a:rPr lang="en-US" dirty="0" smtClean="0"/>
              <a:t>Diet, UV radiation, chemicals  may initiate DNA </a:t>
            </a:r>
            <a:r>
              <a:rPr lang="en-US" dirty="0" err="1" smtClean="0"/>
              <a:t>hypomethylation</a:t>
            </a:r>
            <a:r>
              <a:rPr lang="en-US" dirty="0" smtClean="0"/>
              <a:t> via DNA damage pathways.  Underlying mechanisms remain speculative.  </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err="1" smtClean="0"/>
              <a:t>Epigenetics</a:t>
            </a:r>
            <a:r>
              <a:rPr lang="en-US" dirty="0" smtClean="0"/>
              <a:t>-definition and overview</a:t>
            </a:r>
          </a:p>
          <a:p>
            <a:r>
              <a:rPr lang="en-US" dirty="0" smtClean="0"/>
              <a:t>2. DNA methylation/</a:t>
            </a:r>
            <a:r>
              <a:rPr lang="en-US" dirty="0" err="1" smtClean="0"/>
              <a:t>hydroxymethylation</a:t>
            </a:r>
            <a:endParaRPr lang="en-US" dirty="0" smtClean="0"/>
          </a:p>
          <a:p>
            <a:r>
              <a:rPr lang="en-US" dirty="0" smtClean="0"/>
              <a:t>3. </a:t>
            </a:r>
            <a:r>
              <a:rPr lang="en-US" dirty="0" err="1" smtClean="0"/>
              <a:t>Histone</a:t>
            </a:r>
            <a:r>
              <a:rPr lang="en-US" dirty="0" smtClean="0"/>
              <a:t> modifications</a:t>
            </a:r>
          </a:p>
          <a:p>
            <a:r>
              <a:rPr lang="en-US" dirty="0" smtClean="0"/>
              <a:t>4. </a:t>
            </a:r>
            <a:r>
              <a:rPr lang="en-US" dirty="0" err="1" smtClean="0"/>
              <a:t>Nucleosome</a:t>
            </a:r>
            <a:r>
              <a:rPr lang="en-US" dirty="0" smtClean="0"/>
              <a:t> positioning</a:t>
            </a:r>
          </a:p>
          <a:p>
            <a:r>
              <a:rPr lang="en-US" dirty="0" smtClean="0"/>
              <a:t>6. Methodology for assaying changes in DNA </a:t>
            </a:r>
            <a:r>
              <a:rPr lang="en-US" dirty="0" err="1" smtClean="0"/>
              <a:t>methylation</a:t>
            </a:r>
            <a:r>
              <a:rPr lang="en-US" dirty="0" smtClean="0"/>
              <a:t> and </a:t>
            </a:r>
            <a:r>
              <a:rPr lang="en-US" dirty="0" err="1" smtClean="0"/>
              <a:t>histone</a:t>
            </a:r>
            <a:r>
              <a:rPr lang="en-US" dirty="0" smtClean="0"/>
              <a:t> modifications</a:t>
            </a:r>
          </a:p>
          <a:p>
            <a:r>
              <a:rPr lang="en-US" dirty="0" smtClean="0"/>
              <a:t>7. Epigenetic changes as biomarkers</a:t>
            </a:r>
          </a:p>
          <a:p>
            <a:r>
              <a:rPr lang="en-US" dirty="0" smtClean="0"/>
              <a:t>8. Pharmacological targeting of epigenetic regulators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74"/>
            <a:ext cx="8229600" cy="1143000"/>
          </a:xfrm>
        </p:spPr>
        <p:txBody>
          <a:bodyPr>
            <a:noAutofit/>
          </a:bodyPr>
          <a:lstStyle/>
          <a:p>
            <a:r>
              <a:rPr lang="en-US" sz="3600" dirty="0" smtClean="0"/>
              <a:t>DNA </a:t>
            </a:r>
            <a:r>
              <a:rPr lang="en-US" sz="3600" dirty="0" err="1" smtClean="0"/>
              <a:t>Methylation</a:t>
            </a:r>
            <a:r>
              <a:rPr lang="en-US" sz="3600" dirty="0" smtClean="0"/>
              <a:t> and Patient Survival in Lung Cancer</a:t>
            </a:r>
            <a:endParaRPr lang="en-US" sz="3600" dirty="0"/>
          </a:p>
        </p:txBody>
      </p:sp>
      <p:pic>
        <p:nvPicPr>
          <p:cNvPr id="54275" name="Picture 3"/>
          <p:cNvPicPr>
            <a:picLocks noGrp="1" noChangeAspect="1" noChangeArrowheads="1"/>
          </p:cNvPicPr>
          <p:nvPr>
            <p:ph idx="1"/>
          </p:nvPr>
        </p:nvPicPr>
        <p:blipFill>
          <a:blip r:embed="rId3" cstate="print"/>
          <a:srcRect/>
          <a:stretch>
            <a:fillRect/>
          </a:stretch>
        </p:blipFill>
        <p:spPr bwMode="auto">
          <a:xfrm>
            <a:off x="1013011" y="1305758"/>
            <a:ext cx="6283716" cy="5358279"/>
          </a:xfrm>
          <a:prstGeom prst="rect">
            <a:avLst/>
          </a:prstGeom>
          <a:noFill/>
          <a:ln w="9525">
            <a:noFill/>
            <a:miter lim="800000"/>
            <a:headEnd/>
            <a:tailEnd/>
          </a:ln>
        </p:spPr>
      </p:pic>
      <p:sp>
        <p:nvSpPr>
          <p:cNvPr id="7" name="TextBox 6"/>
          <p:cNvSpPr txBox="1"/>
          <p:nvPr/>
        </p:nvSpPr>
        <p:spPr>
          <a:xfrm>
            <a:off x="5202929" y="6581001"/>
            <a:ext cx="3471528" cy="276999"/>
          </a:xfrm>
          <a:prstGeom prst="rect">
            <a:avLst/>
          </a:prstGeom>
          <a:noFill/>
        </p:spPr>
        <p:txBody>
          <a:bodyPr wrap="none" rtlCol="0">
            <a:spAutoFit/>
          </a:bodyPr>
          <a:lstStyle/>
          <a:p>
            <a:r>
              <a:rPr lang="en-US" sz="1200" dirty="0" smtClean="0"/>
              <a:t>Brock et al, New England Journal of Medicine, 2008</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77" y="1210061"/>
            <a:ext cx="72009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28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233488"/>
            <a:ext cx="72675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610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detecting DNA methylation</a:t>
            </a:r>
            <a:endParaRPr lang="en-US" dirty="0"/>
          </a:p>
        </p:txBody>
      </p:sp>
      <p:sp>
        <p:nvSpPr>
          <p:cNvPr id="3" name="Content Placeholder 2"/>
          <p:cNvSpPr>
            <a:spLocks noGrp="1"/>
          </p:cNvSpPr>
          <p:nvPr>
            <p:ph idx="1"/>
          </p:nvPr>
        </p:nvSpPr>
        <p:spPr/>
        <p:txBody>
          <a:bodyPr/>
          <a:lstStyle/>
          <a:p>
            <a:r>
              <a:rPr lang="en-US" dirty="0" err="1" smtClean="0"/>
              <a:t>Methylation</a:t>
            </a:r>
            <a:r>
              <a:rPr lang="en-US" dirty="0" smtClean="0"/>
              <a:t> sensitive restriction enzymes</a:t>
            </a:r>
          </a:p>
          <a:p>
            <a:r>
              <a:rPr lang="en-US" dirty="0" err="1" smtClean="0"/>
              <a:t>Immunoprecipitation</a:t>
            </a:r>
            <a:r>
              <a:rPr lang="en-US" dirty="0" smtClean="0"/>
              <a:t> based enrichment assays</a:t>
            </a:r>
          </a:p>
          <a:p>
            <a:r>
              <a:rPr lang="en-US" dirty="0" err="1" smtClean="0"/>
              <a:t>Methylation</a:t>
            </a:r>
            <a:r>
              <a:rPr lang="en-US" dirty="0" smtClean="0"/>
              <a:t> sensitive PCR (MSP)</a:t>
            </a:r>
          </a:p>
          <a:p>
            <a:r>
              <a:rPr lang="en-US" dirty="0" err="1" smtClean="0"/>
              <a:t>Bisulfite</a:t>
            </a:r>
            <a:r>
              <a:rPr lang="en-US" dirty="0" smtClean="0"/>
              <a:t> conversion</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Methylation</a:t>
            </a:r>
            <a:r>
              <a:rPr lang="en-US" dirty="0" smtClean="0"/>
              <a:t>-Sensitive Restriction Digestion Assay</a:t>
            </a:r>
            <a:endParaRPr lang="en-US" dirty="0"/>
          </a:p>
        </p:txBody>
      </p:sp>
      <p:sp>
        <p:nvSpPr>
          <p:cNvPr id="3" name="Content Placeholder 2"/>
          <p:cNvSpPr>
            <a:spLocks noGrp="1"/>
          </p:cNvSpPr>
          <p:nvPr>
            <p:ph idx="1"/>
          </p:nvPr>
        </p:nvSpPr>
        <p:spPr/>
        <p:txBody>
          <a:bodyPr>
            <a:normAutofit lnSpcReduction="10000"/>
          </a:bodyPr>
          <a:lstStyle/>
          <a:p>
            <a:r>
              <a:rPr lang="en-US" dirty="0" smtClean="0"/>
              <a:t>Cost effective method for initial screening</a:t>
            </a:r>
          </a:p>
          <a:p>
            <a:endParaRPr lang="en-US" dirty="0" smtClean="0"/>
          </a:p>
          <a:p>
            <a:pPr marL="514350" indent="-514350">
              <a:buNone/>
            </a:pPr>
            <a:r>
              <a:rPr lang="en-US" u="sng" dirty="0" smtClean="0"/>
              <a:t>HELP Assay </a:t>
            </a:r>
          </a:p>
          <a:p>
            <a:pPr marL="514350" indent="-514350">
              <a:buNone/>
            </a:pPr>
            <a:r>
              <a:rPr lang="en-US" dirty="0" smtClean="0"/>
              <a:t>Use restriction enzymes (</a:t>
            </a:r>
            <a:r>
              <a:rPr lang="en-US" dirty="0" err="1" smtClean="0"/>
              <a:t>HpaII</a:t>
            </a:r>
            <a:r>
              <a:rPr lang="en-US" dirty="0" smtClean="0"/>
              <a:t> and </a:t>
            </a:r>
            <a:r>
              <a:rPr lang="en-US" dirty="0" err="1" smtClean="0"/>
              <a:t>MspI</a:t>
            </a:r>
            <a:r>
              <a:rPr lang="en-US" dirty="0" smtClean="0"/>
              <a:t>) to determine </a:t>
            </a:r>
            <a:r>
              <a:rPr lang="en-US" dirty="0" err="1" smtClean="0"/>
              <a:t>methylation</a:t>
            </a:r>
            <a:r>
              <a:rPr lang="en-US" dirty="0" smtClean="0"/>
              <a:t> status</a:t>
            </a:r>
          </a:p>
          <a:p>
            <a:r>
              <a:rPr lang="en-US" dirty="0" err="1" smtClean="0"/>
              <a:t>HpaII</a:t>
            </a:r>
            <a:r>
              <a:rPr lang="en-US" dirty="0" smtClean="0"/>
              <a:t> Tiny Fragments (HTFs)</a:t>
            </a:r>
          </a:p>
          <a:p>
            <a:r>
              <a:rPr lang="en-US" dirty="0" smtClean="0"/>
              <a:t>HTF enrichment by ligation-mediated PCR</a:t>
            </a:r>
          </a:p>
          <a:p>
            <a:r>
              <a:rPr lang="en-US" dirty="0" smtClean="0"/>
              <a:t>Combine with microarrays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Assay</a:t>
            </a:r>
            <a:endParaRPr lang="en-US" dirty="0"/>
          </a:p>
        </p:txBody>
      </p:sp>
      <p:pic>
        <p:nvPicPr>
          <p:cNvPr id="171010" name="Picture 2"/>
          <p:cNvPicPr>
            <a:picLocks noGrp="1" noChangeAspect="1" noChangeArrowheads="1"/>
          </p:cNvPicPr>
          <p:nvPr>
            <p:ph idx="1"/>
          </p:nvPr>
        </p:nvPicPr>
        <p:blipFill>
          <a:blip r:embed="rId3" cstate="print"/>
          <a:srcRect/>
          <a:stretch>
            <a:fillRect/>
          </a:stretch>
        </p:blipFill>
        <p:spPr bwMode="auto">
          <a:xfrm>
            <a:off x="513085" y="1572768"/>
            <a:ext cx="3893302" cy="4525963"/>
          </a:xfrm>
          <a:prstGeom prst="rect">
            <a:avLst/>
          </a:prstGeom>
          <a:noFill/>
          <a:ln w="9525">
            <a:noFill/>
            <a:miter lim="800000"/>
            <a:headEnd/>
            <a:tailEnd/>
          </a:ln>
        </p:spPr>
      </p:pic>
      <p:sp>
        <p:nvSpPr>
          <p:cNvPr id="6" name="TextBox 5"/>
          <p:cNvSpPr txBox="1"/>
          <p:nvPr/>
        </p:nvSpPr>
        <p:spPr>
          <a:xfrm>
            <a:off x="374904" y="6300216"/>
            <a:ext cx="2864567" cy="307777"/>
          </a:xfrm>
          <a:prstGeom prst="rect">
            <a:avLst/>
          </a:prstGeom>
          <a:noFill/>
        </p:spPr>
        <p:txBody>
          <a:bodyPr wrap="none" rtlCol="0">
            <a:spAutoFit/>
          </a:bodyPr>
          <a:lstStyle/>
          <a:p>
            <a:r>
              <a:rPr lang="en-US" sz="1400" dirty="0" err="1" smtClean="0"/>
              <a:t>Khulan</a:t>
            </a:r>
            <a:r>
              <a:rPr lang="en-US" sz="1400" dirty="0" smtClean="0"/>
              <a:t> et al Genome Research, 2012</a:t>
            </a:r>
            <a:endParaRPr lang="en-US" sz="1400" dirty="0"/>
          </a:p>
        </p:txBody>
      </p:sp>
      <p:cxnSp>
        <p:nvCxnSpPr>
          <p:cNvPr id="8" name="Straight Arrow Connector 7"/>
          <p:cNvCxnSpPr/>
          <p:nvPr/>
        </p:nvCxnSpPr>
        <p:spPr>
          <a:xfrm flipH="1">
            <a:off x="4148328" y="2487168"/>
            <a:ext cx="1499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48328" y="2721864"/>
            <a:ext cx="1499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78424" y="2267712"/>
            <a:ext cx="1895391" cy="307777"/>
          </a:xfrm>
          <a:prstGeom prst="rect">
            <a:avLst/>
          </a:prstGeom>
          <a:noFill/>
        </p:spPr>
        <p:txBody>
          <a:bodyPr wrap="none" rtlCol="0">
            <a:spAutoFit/>
          </a:bodyPr>
          <a:lstStyle/>
          <a:p>
            <a:r>
              <a:rPr lang="en-US" sz="1400" dirty="0" err="1" smtClean="0"/>
              <a:t>Methylation</a:t>
            </a:r>
            <a:r>
              <a:rPr lang="en-US" sz="1400" dirty="0" smtClean="0"/>
              <a:t> insensitive</a:t>
            </a:r>
            <a:endParaRPr lang="en-US" sz="1400" dirty="0"/>
          </a:p>
        </p:txBody>
      </p:sp>
      <p:sp>
        <p:nvSpPr>
          <p:cNvPr id="11" name="TextBox 10"/>
          <p:cNvSpPr txBox="1"/>
          <p:nvPr/>
        </p:nvSpPr>
        <p:spPr>
          <a:xfrm>
            <a:off x="5678424" y="2575560"/>
            <a:ext cx="1759136" cy="307777"/>
          </a:xfrm>
          <a:prstGeom prst="rect">
            <a:avLst/>
          </a:prstGeom>
          <a:noFill/>
        </p:spPr>
        <p:txBody>
          <a:bodyPr wrap="none" rtlCol="0">
            <a:spAutoFit/>
          </a:bodyPr>
          <a:lstStyle/>
          <a:p>
            <a:r>
              <a:rPr lang="en-US" sz="1400" dirty="0" err="1" smtClean="0"/>
              <a:t>Methylation</a:t>
            </a:r>
            <a:r>
              <a:rPr lang="en-US" sz="1400" dirty="0" smtClean="0"/>
              <a:t> sensitive</a:t>
            </a:r>
            <a:endParaRPr lang="en-US" sz="1400" dirty="0"/>
          </a:p>
        </p:txBody>
      </p:sp>
      <p:sp>
        <p:nvSpPr>
          <p:cNvPr id="12" name="Rectangle 11"/>
          <p:cNvSpPr/>
          <p:nvPr/>
        </p:nvSpPr>
        <p:spPr>
          <a:xfrm>
            <a:off x="4561288" y="1304500"/>
            <a:ext cx="4288803" cy="646331"/>
          </a:xfrm>
          <a:prstGeom prst="rect">
            <a:avLst/>
          </a:prstGeom>
        </p:spPr>
        <p:txBody>
          <a:bodyPr wrap="none">
            <a:spAutoFit/>
          </a:bodyPr>
          <a:lstStyle/>
          <a:p>
            <a:r>
              <a:rPr lang="en-US" dirty="0" smtClean="0"/>
              <a:t>(5-CCGG-3) (&lt; than 12% of these sites are in</a:t>
            </a:r>
          </a:p>
          <a:p>
            <a:r>
              <a:rPr lang="en-US" dirty="0" err="1" smtClean="0"/>
              <a:t>CpG</a:t>
            </a:r>
            <a:r>
              <a:rPr lang="en-US" dirty="0" smtClean="0"/>
              <a:t> islands</a:t>
            </a:r>
            <a:endParaRPr lang="en-US" dirty="0"/>
          </a:p>
        </p:txBody>
      </p:sp>
      <p:cxnSp>
        <p:nvCxnSpPr>
          <p:cNvPr id="16" name="Straight Arrow Connector 15"/>
          <p:cNvCxnSpPr/>
          <p:nvPr/>
        </p:nvCxnSpPr>
        <p:spPr>
          <a:xfrm>
            <a:off x="4919472" y="5312664"/>
            <a:ext cx="1106424" cy="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53912" y="5138928"/>
            <a:ext cx="2158220" cy="369332"/>
          </a:xfrm>
          <a:prstGeom prst="rect">
            <a:avLst/>
          </a:prstGeom>
          <a:noFill/>
        </p:spPr>
        <p:txBody>
          <a:bodyPr wrap="none" rtlCol="0">
            <a:spAutoFit/>
          </a:bodyPr>
          <a:lstStyle/>
          <a:p>
            <a:r>
              <a:rPr lang="en-US" dirty="0" smtClean="0"/>
              <a:t>Generate </a:t>
            </a:r>
            <a:r>
              <a:rPr lang="en-US" dirty="0" err="1" smtClean="0"/>
              <a:t>HpaII</a:t>
            </a:r>
            <a:r>
              <a:rPr lang="en-US" dirty="0" smtClean="0"/>
              <a:t>/</a:t>
            </a:r>
            <a:r>
              <a:rPr lang="en-US" dirty="0" err="1" smtClean="0"/>
              <a:t>MspI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Immunoprecipitation</a:t>
            </a:r>
            <a:r>
              <a:rPr lang="en-US" dirty="0" smtClean="0"/>
              <a:t> Based Enrichment Assays</a:t>
            </a:r>
            <a:endParaRPr lang="en-US" dirty="0"/>
          </a:p>
        </p:txBody>
      </p:sp>
      <p:sp>
        <p:nvSpPr>
          <p:cNvPr id="3" name="Content Placeholder 2"/>
          <p:cNvSpPr>
            <a:spLocks noGrp="1"/>
          </p:cNvSpPr>
          <p:nvPr>
            <p:ph sz="half" idx="1"/>
          </p:nvPr>
        </p:nvSpPr>
        <p:spPr>
          <a:xfrm>
            <a:off x="457200" y="1600201"/>
            <a:ext cx="3803904" cy="4517136"/>
          </a:xfrm>
        </p:spPr>
        <p:txBody>
          <a:bodyPr>
            <a:normAutofit fontScale="62500" lnSpcReduction="20000"/>
          </a:bodyPr>
          <a:lstStyle/>
          <a:p>
            <a:pPr>
              <a:buNone/>
            </a:pPr>
            <a:r>
              <a:rPr lang="en-US" b="1" dirty="0" err="1" smtClean="0"/>
              <a:t>MeDip</a:t>
            </a:r>
            <a:endParaRPr lang="en-US" b="1" dirty="0" smtClean="0"/>
          </a:p>
          <a:p>
            <a:r>
              <a:rPr lang="en-US" dirty="0" smtClean="0"/>
              <a:t>Antibodies directed against </a:t>
            </a:r>
            <a:r>
              <a:rPr lang="en-US" dirty="0" err="1" smtClean="0"/>
              <a:t>methylated</a:t>
            </a:r>
            <a:r>
              <a:rPr lang="en-US" dirty="0" smtClean="0"/>
              <a:t> </a:t>
            </a:r>
            <a:r>
              <a:rPr lang="en-US" dirty="0" err="1" smtClean="0"/>
              <a:t>CpGs</a:t>
            </a:r>
            <a:r>
              <a:rPr lang="en-US" dirty="0" smtClean="0"/>
              <a:t> are used to enrich DNA in </a:t>
            </a:r>
            <a:r>
              <a:rPr lang="en-US" dirty="0" err="1" smtClean="0"/>
              <a:t>methylated</a:t>
            </a:r>
            <a:r>
              <a:rPr lang="en-US" dirty="0" smtClean="0"/>
              <a:t> sequences relative to control DNA.  </a:t>
            </a:r>
          </a:p>
          <a:p>
            <a:r>
              <a:rPr lang="en-US" dirty="0" smtClean="0"/>
              <a:t>The resulting intensity ratio represents a ratio of </a:t>
            </a:r>
            <a:r>
              <a:rPr lang="en-US" dirty="0" err="1" smtClean="0"/>
              <a:t>methylated</a:t>
            </a:r>
            <a:r>
              <a:rPr lang="en-US" dirty="0" smtClean="0"/>
              <a:t> fragments over the total control and positive values are interpreted as enrichment for </a:t>
            </a:r>
            <a:r>
              <a:rPr lang="en-US" dirty="0" err="1" smtClean="0"/>
              <a:t>methylation</a:t>
            </a:r>
            <a:r>
              <a:rPr lang="en-US" dirty="0" smtClean="0"/>
              <a:t>.  </a:t>
            </a:r>
          </a:p>
          <a:p>
            <a:r>
              <a:rPr lang="en-US" dirty="0" smtClean="0"/>
              <a:t>Although this method is not constrained to measuring </a:t>
            </a:r>
            <a:r>
              <a:rPr lang="en-US" dirty="0" err="1" smtClean="0"/>
              <a:t>methylation</a:t>
            </a:r>
            <a:r>
              <a:rPr lang="en-US" dirty="0" smtClean="0"/>
              <a:t> in recognition sites, the drawback is a lack of specificity in low </a:t>
            </a:r>
            <a:r>
              <a:rPr lang="en-US" dirty="0" err="1" smtClean="0"/>
              <a:t>CpG</a:t>
            </a:r>
            <a:r>
              <a:rPr lang="en-US" dirty="0" smtClean="0"/>
              <a:t> dense regions due to noise.</a:t>
            </a:r>
            <a:endParaRPr lang="en-US" dirty="0"/>
          </a:p>
        </p:txBody>
      </p:sp>
      <p:pic>
        <p:nvPicPr>
          <p:cNvPr id="8" name="Picture 2" descr="http://upload.wikimedia.org/wikipedia/commons/thumb/3/3f/Medip-final-3.jpg/400px-Medip-final-3.jpg"/>
          <p:cNvPicPr>
            <a:picLocks noGrp="1" noChangeAspect="1" noChangeArrowheads="1"/>
          </p:cNvPicPr>
          <p:nvPr>
            <p:ph sz="half" idx="2"/>
          </p:nvPr>
        </p:nvPicPr>
        <p:blipFill>
          <a:blip r:embed="rId2" cstate="print"/>
          <a:srcRect/>
          <a:stretch>
            <a:fillRect/>
          </a:stretch>
        </p:blipFill>
        <p:spPr bwMode="auto">
          <a:xfrm>
            <a:off x="4109299" y="1682496"/>
            <a:ext cx="4924973" cy="40507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Bisulfite</a:t>
            </a:r>
            <a:r>
              <a:rPr lang="en-US" dirty="0" smtClean="0"/>
              <a:t> Conversion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err="1" smtClean="0"/>
              <a:t>Bisulfite</a:t>
            </a:r>
            <a:r>
              <a:rPr lang="en-US" dirty="0" smtClean="0"/>
              <a:t> (HSO</a:t>
            </a:r>
            <a:r>
              <a:rPr lang="en-US" baseline="-25000" dirty="0" smtClean="0"/>
              <a:t>3</a:t>
            </a:r>
            <a:r>
              <a:rPr lang="en-US" baseline="30000" dirty="0" smtClean="0"/>
              <a:t>−</a:t>
            </a:r>
            <a:r>
              <a:rPr lang="en-US" dirty="0" smtClean="0"/>
              <a:t>): converts </a:t>
            </a:r>
            <a:r>
              <a:rPr lang="en-US" dirty="0" err="1" smtClean="0"/>
              <a:t>unmethylated</a:t>
            </a:r>
            <a:r>
              <a:rPr lang="en-US" dirty="0" smtClean="0"/>
              <a:t> </a:t>
            </a:r>
            <a:r>
              <a:rPr lang="en-US" dirty="0" err="1" smtClean="0"/>
              <a:t>cytosines</a:t>
            </a:r>
            <a:r>
              <a:rPr lang="en-US" dirty="0" smtClean="0"/>
              <a:t> into </a:t>
            </a:r>
            <a:r>
              <a:rPr lang="en-US" dirty="0" err="1" smtClean="0"/>
              <a:t>uracil</a:t>
            </a:r>
            <a:r>
              <a:rPr lang="en-US" dirty="0" smtClean="0"/>
              <a:t> </a:t>
            </a:r>
          </a:p>
          <a:p>
            <a:r>
              <a:rPr lang="en-US" dirty="0" err="1" smtClean="0"/>
              <a:t>Uracil</a:t>
            </a:r>
            <a:r>
              <a:rPr lang="en-US" dirty="0" smtClean="0"/>
              <a:t> is converted to thymine following PCR amplification while leaving </a:t>
            </a:r>
            <a:r>
              <a:rPr lang="en-US" dirty="0" err="1" smtClean="0"/>
              <a:t>methylated</a:t>
            </a:r>
            <a:r>
              <a:rPr lang="en-US" dirty="0" smtClean="0"/>
              <a:t> </a:t>
            </a:r>
            <a:r>
              <a:rPr lang="en-US" dirty="0" err="1" smtClean="0"/>
              <a:t>cytosines</a:t>
            </a:r>
            <a:r>
              <a:rPr lang="en-US" dirty="0" smtClean="0"/>
              <a:t> unconverted</a:t>
            </a:r>
          </a:p>
          <a:p>
            <a:r>
              <a:rPr lang="en-US" dirty="0" err="1" smtClean="0"/>
              <a:t>Bisulfite</a:t>
            </a:r>
            <a:r>
              <a:rPr lang="en-US" dirty="0" smtClean="0"/>
              <a:t> conversion offers single </a:t>
            </a:r>
            <a:r>
              <a:rPr lang="en-US" dirty="0" err="1" smtClean="0"/>
              <a:t>CpG</a:t>
            </a:r>
            <a:r>
              <a:rPr lang="en-US" dirty="0" smtClean="0"/>
              <a:t> resolution when PCR product is analyzed by PCR, microarray, or sequencing.</a:t>
            </a:r>
            <a:endParaRPr lang="en-US" dirty="0"/>
          </a:p>
        </p:txBody>
      </p:sp>
      <p:pic>
        <p:nvPicPr>
          <p:cNvPr id="283650" name="Picture 2" descr="http://www.invitrogen.com/etc/medialib/en/images/ics_organized/applications/rnai_epigenetics_gene/data_chart/560_wide.Par.60602.Image.-1.-1.1.gif"/>
          <p:cNvPicPr>
            <a:picLocks noChangeAspect="1" noChangeArrowheads="1"/>
          </p:cNvPicPr>
          <p:nvPr/>
        </p:nvPicPr>
        <p:blipFill>
          <a:blip r:embed="rId2" cstate="print"/>
          <a:srcRect/>
          <a:stretch>
            <a:fillRect/>
          </a:stretch>
        </p:blipFill>
        <p:spPr bwMode="auto">
          <a:xfrm>
            <a:off x="4608636" y="1746503"/>
            <a:ext cx="4016696" cy="28977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cstate="print"/>
          <a:srcRect/>
          <a:stretch>
            <a:fillRect/>
          </a:stretch>
        </p:blipFill>
        <p:spPr bwMode="auto">
          <a:xfrm>
            <a:off x="0" y="118872"/>
            <a:ext cx="7998260" cy="6286881"/>
          </a:xfrm>
          <a:prstGeom prst="rect">
            <a:avLst/>
          </a:prstGeom>
          <a:noFill/>
          <a:ln w="9525">
            <a:noFill/>
            <a:miter lim="800000"/>
            <a:headEnd/>
            <a:tailEnd/>
          </a:ln>
        </p:spPr>
      </p:pic>
      <p:sp>
        <p:nvSpPr>
          <p:cNvPr id="3" name="TextBox 2"/>
          <p:cNvSpPr txBox="1"/>
          <p:nvPr/>
        </p:nvSpPr>
        <p:spPr>
          <a:xfrm>
            <a:off x="0" y="6488668"/>
            <a:ext cx="3149324" cy="369332"/>
          </a:xfrm>
          <a:prstGeom prst="rect">
            <a:avLst/>
          </a:prstGeom>
          <a:noFill/>
        </p:spPr>
        <p:txBody>
          <a:bodyPr wrap="none" rtlCol="0">
            <a:spAutoFit/>
          </a:bodyPr>
          <a:lstStyle/>
          <a:p>
            <a:r>
              <a:rPr lang="en-US" dirty="0" smtClean="0"/>
              <a:t>Laird, Nature Rev. Cancer, 2003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Treatment</a:t>
            </a:r>
            <a:endParaRPr lang="en-US" dirty="0"/>
          </a:p>
        </p:txBody>
      </p:sp>
      <p:sp>
        <p:nvSpPr>
          <p:cNvPr id="3" name="Content Placeholder 2"/>
          <p:cNvSpPr>
            <a:spLocks noGrp="1"/>
          </p:cNvSpPr>
          <p:nvPr>
            <p:ph idx="1"/>
          </p:nvPr>
        </p:nvSpPr>
        <p:spPr/>
        <p:txBody>
          <a:bodyPr/>
          <a:lstStyle/>
          <a:p>
            <a:r>
              <a:rPr lang="en-US" dirty="0" smtClean="0"/>
              <a:t>DNA </a:t>
            </a:r>
            <a:r>
              <a:rPr lang="en-US" dirty="0" err="1" smtClean="0"/>
              <a:t>Methylation</a:t>
            </a:r>
            <a:r>
              <a:rPr lang="en-US" dirty="0" smtClean="0"/>
              <a:t> Inhibitors: nucleoside analogues that exert their </a:t>
            </a:r>
            <a:r>
              <a:rPr lang="en-US" dirty="0" err="1" smtClean="0"/>
              <a:t>demethylating</a:t>
            </a:r>
            <a:r>
              <a:rPr lang="en-US" dirty="0" smtClean="0"/>
              <a:t> activity through the establishment of an irreversible covalent bond with DNMTs after their incorporation into DNA.  </a:t>
            </a:r>
          </a:p>
        </p:txBody>
      </p:sp>
      <p:pic>
        <p:nvPicPr>
          <p:cNvPr id="142338" name="Picture 2" descr="File:Azacitidine.svg">
            <a:hlinkClick r:id="rId3"/>
          </p:cNvPr>
          <p:cNvPicPr>
            <a:picLocks noChangeAspect="1" noChangeArrowheads="1"/>
          </p:cNvPicPr>
          <p:nvPr/>
        </p:nvPicPr>
        <p:blipFill>
          <a:blip r:embed="rId4" cstate="print"/>
          <a:srcRect/>
          <a:stretch>
            <a:fillRect/>
          </a:stretch>
        </p:blipFill>
        <p:spPr bwMode="auto">
          <a:xfrm>
            <a:off x="1505449" y="4149968"/>
            <a:ext cx="1830010" cy="1995855"/>
          </a:xfrm>
          <a:prstGeom prst="rect">
            <a:avLst/>
          </a:prstGeom>
          <a:noFill/>
        </p:spPr>
      </p:pic>
      <p:pic>
        <p:nvPicPr>
          <p:cNvPr id="142340" name="Picture 4" descr="http://upload.wikimedia.org/wikipedia/commons/thumb/4/44/Decitabine.svg/220px-Decitabine.svg.png">
            <a:hlinkClick r:id="rId5"/>
          </p:cNvPr>
          <p:cNvPicPr>
            <a:picLocks noChangeAspect="1" noChangeArrowheads="1"/>
          </p:cNvPicPr>
          <p:nvPr/>
        </p:nvPicPr>
        <p:blipFill>
          <a:blip r:embed="rId6" cstate="print"/>
          <a:srcRect/>
          <a:stretch>
            <a:fillRect/>
          </a:stretch>
        </p:blipFill>
        <p:spPr bwMode="auto">
          <a:xfrm>
            <a:off x="4157837" y="4203578"/>
            <a:ext cx="1803591" cy="2074130"/>
          </a:xfrm>
          <a:prstGeom prst="rect">
            <a:avLst/>
          </a:prstGeom>
          <a:noFill/>
        </p:spPr>
      </p:pic>
      <p:sp>
        <p:nvSpPr>
          <p:cNvPr id="6" name="TextBox 5"/>
          <p:cNvSpPr txBox="1"/>
          <p:nvPr/>
        </p:nvSpPr>
        <p:spPr>
          <a:xfrm>
            <a:off x="4325815" y="6304085"/>
            <a:ext cx="2518638" cy="369332"/>
          </a:xfrm>
          <a:prstGeom prst="rect">
            <a:avLst/>
          </a:prstGeom>
          <a:noFill/>
        </p:spPr>
        <p:txBody>
          <a:bodyPr wrap="none" rtlCol="0">
            <a:spAutoFit/>
          </a:bodyPr>
          <a:lstStyle/>
          <a:p>
            <a:r>
              <a:rPr lang="en-US" dirty="0" smtClean="0">
                <a:latin typeface="Arial" pitchFamily="34" charset="0"/>
                <a:cs typeface="Arial" pitchFamily="34" charset="0"/>
              </a:rPr>
              <a:t>5-Aza-2</a:t>
            </a:r>
            <a:r>
              <a:rPr lang="en-US" dirty="0" smtClean="0">
                <a:latin typeface="+mj-lt"/>
                <a:cs typeface="Simplified Arabic Fixed" pitchFamily="49" charset="-78"/>
              </a:rPr>
              <a:t>’</a:t>
            </a:r>
            <a:r>
              <a:rPr lang="en-US" dirty="0" smtClean="0">
                <a:latin typeface="Arial" pitchFamily="34" charset="0"/>
                <a:cs typeface="Arial" pitchFamily="34" charset="0"/>
              </a:rPr>
              <a:t>deoxy-cytidine</a:t>
            </a:r>
            <a:endParaRPr lang="en-US" dirty="0">
              <a:latin typeface="Arial" pitchFamily="34" charset="0"/>
              <a:cs typeface="Arial" pitchFamily="34" charset="0"/>
            </a:endParaRPr>
          </a:p>
        </p:txBody>
      </p:sp>
      <p:sp>
        <p:nvSpPr>
          <p:cNvPr id="7" name="TextBox 6"/>
          <p:cNvSpPr txBox="1"/>
          <p:nvPr/>
        </p:nvSpPr>
        <p:spPr>
          <a:xfrm>
            <a:off x="2077915" y="6456485"/>
            <a:ext cx="1569660" cy="369332"/>
          </a:xfrm>
          <a:prstGeom prst="rect">
            <a:avLst/>
          </a:prstGeom>
          <a:noFill/>
        </p:spPr>
        <p:txBody>
          <a:bodyPr wrap="none" rtlCol="0">
            <a:spAutoFit/>
          </a:bodyPr>
          <a:lstStyle/>
          <a:p>
            <a:r>
              <a:rPr lang="en-US" dirty="0" smtClean="0">
                <a:latin typeface="Arial" pitchFamily="34" charset="0"/>
                <a:cs typeface="Arial" pitchFamily="34" charset="0"/>
              </a:rPr>
              <a:t>5-Azacytidine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3" name="Content Placeholder 2"/>
          <p:cNvSpPr>
            <a:spLocks noGrp="1"/>
          </p:cNvSpPr>
          <p:nvPr>
            <p:ph idx="1"/>
          </p:nvPr>
        </p:nvSpPr>
        <p:spPr/>
        <p:txBody>
          <a:bodyPr/>
          <a:lstStyle/>
          <a:p>
            <a:r>
              <a:rPr lang="en-US" dirty="0" smtClean="0"/>
              <a:t>List the epigenetic modifications and their importance in disease </a:t>
            </a:r>
          </a:p>
          <a:p>
            <a:r>
              <a:rPr lang="en-US" dirty="0" smtClean="0"/>
              <a:t>Understand the mechanisms that give rise to epigenetic alterations in disease</a:t>
            </a:r>
          </a:p>
          <a:p>
            <a:r>
              <a:rPr lang="en-US" dirty="0" smtClean="0"/>
              <a:t>Understand how epigenetic alterations can be used as biomarkers </a:t>
            </a:r>
          </a:p>
          <a:p>
            <a:r>
              <a:rPr lang="en-US" dirty="0" smtClean="0"/>
              <a:t>How epigenetic regulators can be targeted in disease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Mechanisms of Action</a:t>
            </a: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642539" y="1600200"/>
            <a:ext cx="8303726" cy="478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657350" y="57150"/>
            <a:ext cx="58293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he-scientist.com/content/images/articles/58007/32-1.jpg">
            <a:hlinkClick r:id="rId3"/>
          </p:cNvPr>
          <p:cNvPicPr>
            <a:picLocks noChangeAspect="1" noChangeArrowheads="1"/>
          </p:cNvPicPr>
          <p:nvPr/>
        </p:nvPicPr>
        <p:blipFill>
          <a:blip r:embed="rId4" cstate="print"/>
          <a:srcRect/>
          <a:stretch>
            <a:fillRect/>
          </a:stretch>
        </p:blipFill>
        <p:spPr bwMode="auto">
          <a:xfrm>
            <a:off x="4953000" y="1828800"/>
            <a:ext cx="2857500" cy="3333750"/>
          </a:xfrm>
          <a:prstGeom prst="rect">
            <a:avLst/>
          </a:prstGeom>
          <a:noFill/>
        </p:spPr>
      </p:pic>
      <p:sp>
        <p:nvSpPr>
          <p:cNvPr id="5" name="Title 4"/>
          <p:cNvSpPr>
            <a:spLocks noGrp="1"/>
          </p:cNvSpPr>
          <p:nvPr>
            <p:ph type="title"/>
          </p:nvPr>
        </p:nvSpPr>
        <p:spPr>
          <a:xfrm>
            <a:off x="609600" y="381000"/>
            <a:ext cx="8001000" cy="1162050"/>
          </a:xfrm>
        </p:spPr>
        <p:txBody>
          <a:bodyPr>
            <a:noAutofit/>
          </a:bodyPr>
          <a:lstStyle/>
          <a:p>
            <a:r>
              <a:rPr lang="en-US" sz="4400" dirty="0" smtClean="0"/>
              <a:t>Chromatin as an Epigenetic Regulator</a:t>
            </a:r>
            <a:endParaRPr lang="en-US" sz="4400" dirty="0"/>
          </a:p>
        </p:txBody>
      </p:sp>
      <p:sp>
        <p:nvSpPr>
          <p:cNvPr id="8" name="Text Placeholder 7"/>
          <p:cNvSpPr>
            <a:spLocks noGrp="1"/>
          </p:cNvSpPr>
          <p:nvPr>
            <p:ph type="body" sz="half" idx="2"/>
          </p:nvPr>
        </p:nvSpPr>
        <p:spPr>
          <a:xfrm>
            <a:off x="304800" y="1676400"/>
            <a:ext cx="3694113" cy="4691063"/>
          </a:xfrm>
        </p:spPr>
        <p:txBody>
          <a:bodyPr>
            <a:normAutofit/>
          </a:bodyPr>
          <a:lstStyle/>
          <a:p>
            <a:r>
              <a:rPr lang="en-US" sz="3200" b="1" dirty="0" smtClean="0"/>
              <a:t>1.	</a:t>
            </a:r>
            <a:r>
              <a:rPr lang="en-US" sz="3200" b="1" dirty="0" err="1" smtClean="0"/>
              <a:t>Histone</a:t>
            </a:r>
            <a:r>
              <a:rPr lang="en-US" sz="3200" b="1" dirty="0" smtClean="0"/>
              <a:t> 	Modifications</a:t>
            </a:r>
          </a:p>
          <a:p>
            <a:endParaRPr lang="en-US" sz="3200" b="1" dirty="0" smtClean="0"/>
          </a:p>
          <a:p>
            <a:endParaRPr lang="en-US" sz="3200" b="1" dirty="0" smtClean="0"/>
          </a:p>
          <a:p>
            <a:r>
              <a:rPr lang="en-US" sz="3200" b="1" dirty="0" smtClean="0"/>
              <a:t>2.	</a:t>
            </a:r>
            <a:r>
              <a:rPr lang="en-US" sz="3200" b="1" dirty="0" err="1" smtClean="0"/>
              <a:t>Nucleosome</a:t>
            </a:r>
            <a:r>
              <a:rPr lang="en-US" sz="3200" b="1" dirty="0" smtClean="0"/>
              <a:t> 	Positioning</a:t>
            </a:r>
            <a:endParaRPr lang="en-US"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http://www.resverlogix.com/blog/wp-content/uploads/2013/02/epigenetics_large-1024x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94" y="289354"/>
            <a:ext cx="7581900" cy="595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5795" y="6359611"/>
            <a:ext cx="5089983" cy="338554"/>
          </a:xfrm>
          <a:prstGeom prst="rect">
            <a:avLst/>
          </a:prstGeom>
          <a:noFill/>
        </p:spPr>
        <p:txBody>
          <a:bodyPr wrap="none" rtlCol="0">
            <a:spAutoFit/>
          </a:bodyPr>
          <a:lstStyle/>
          <a:p>
            <a:r>
              <a:rPr lang="en-US" sz="1600" dirty="0" smtClean="0">
                <a:latin typeface="Arial" pitchFamily="34" charset="0"/>
                <a:cs typeface="Arial" pitchFamily="34" charset="0"/>
              </a:rPr>
              <a:t>…and ATP dependent chromatin remodeling enzymes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306345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Histone</a:t>
            </a:r>
            <a:r>
              <a:rPr lang="en-US" dirty="0" smtClean="0"/>
              <a:t> Modifications</a:t>
            </a:r>
            <a:endParaRPr lang="en-US" dirty="0"/>
          </a:p>
        </p:txBody>
      </p:sp>
      <p:pic>
        <p:nvPicPr>
          <p:cNvPr id="24579" name="Picture 3"/>
          <p:cNvPicPr>
            <a:picLocks noGrp="1" noChangeAspect="1" noChangeArrowheads="1"/>
          </p:cNvPicPr>
          <p:nvPr>
            <p:ph idx="1"/>
          </p:nvPr>
        </p:nvPicPr>
        <p:blipFill>
          <a:blip r:embed="rId3" cstate="print"/>
          <a:srcRect/>
          <a:stretch>
            <a:fillRect/>
          </a:stretch>
        </p:blipFill>
        <p:spPr bwMode="auto">
          <a:xfrm>
            <a:off x="316670" y="1295400"/>
            <a:ext cx="883951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525963"/>
          </a:xfrm>
        </p:spPr>
        <p:txBody>
          <a:bodyPr>
            <a:normAutofit fontScale="85000" lnSpcReduction="20000"/>
          </a:bodyPr>
          <a:lstStyle/>
          <a:p>
            <a:pPr>
              <a:buNone/>
            </a:pPr>
            <a:r>
              <a:rPr lang="en-US" b="1" dirty="0" err="1" smtClean="0"/>
              <a:t>Acetylation</a:t>
            </a:r>
            <a:r>
              <a:rPr lang="en-US" b="1" dirty="0" smtClean="0"/>
              <a:t> and </a:t>
            </a:r>
            <a:r>
              <a:rPr lang="en-US" b="1" dirty="0" err="1" smtClean="0"/>
              <a:t>Methylation</a:t>
            </a:r>
            <a:r>
              <a:rPr lang="en-US" b="1" dirty="0" smtClean="0"/>
              <a:t> of </a:t>
            </a:r>
            <a:r>
              <a:rPr lang="en-US" b="1" dirty="0" err="1" smtClean="0"/>
              <a:t>Histone</a:t>
            </a:r>
            <a:r>
              <a:rPr lang="en-US" b="1" dirty="0" smtClean="0"/>
              <a:t> N terminal tails</a:t>
            </a:r>
          </a:p>
          <a:p>
            <a:pPr>
              <a:buNone/>
            </a:pPr>
            <a:endParaRPr lang="en-US" b="1" dirty="0" smtClean="0"/>
          </a:p>
          <a:p>
            <a:pPr>
              <a:buNone/>
            </a:pPr>
            <a:r>
              <a:rPr lang="en-US" b="1" dirty="0" smtClean="0"/>
              <a:t>Nomenclature:</a:t>
            </a:r>
          </a:p>
          <a:p>
            <a:pPr>
              <a:buNone/>
            </a:pPr>
            <a:r>
              <a:rPr lang="en-US" sz="2100" b="1" dirty="0" err="1" smtClean="0"/>
              <a:t>Histone</a:t>
            </a:r>
            <a:r>
              <a:rPr lang="en-US" sz="2100" b="1" dirty="0" smtClean="0"/>
              <a:t>-Position-modification-number of modifications</a:t>
            </a:r>
          </a:p>
          <a:p>
            <a:pPr>
              <a:buNone/>
            </a:pPr>
            <a:r>
              <a:rPr lang="en-US" b="1" dirty="0" smtClean="0"/>
              <a:t>H(1,2,3,4)-K/R-ac/Me-_2,3</a:t>
            </a:r>
          </a:p>
          <a:p>
            <a:pPr>
              <a:buNone/>
            </a:pPr>
            <a:r>
              <a:rPr lang="en-US" b="1" dirty="0" smtClean="0"/>
              <a:t>e.g. H3K4 </a:t>
            </a:r>
          </a:p>
          <a:p>
            <a:pPr>
              <a:buNone/>
            </a:pPr>
            <a:r>
              <a:rPr lang="en-US" b="1" dirty="0" smtClean="0"/>
              <a:t>       H3K4me</a:t>
            </a:r>
          </a:p>
          <a:p>
            <a:pPr>
              <a:buNone/>
            </a:pPr>
            <a:r>
              <a:rPr lang="en-US" b="1" dirty="0" smtClean="0"/>
              <a:t>	   H3K4me2</a:t>
            </a:r>
          </a:p>
          <a:p>
            <a:pPr>
              <a:buNone/>
            </a:pPr>
            <a:r>
              <a:rPr lang="en-US" b="1" dirty="0" smtClean="0"/>
              <a:t>       H3K4me3</a:t>
            </a:r>
          </a:p>
          <a:p>
            <a:pPr>
              <a:buNone/>
            </a:pPr>
            <a:r>
              <a:rPr lang="en-US" b="1" dirty="0" smtClean="0"/>
              <a:t>	   H3K9ac</a:t>
            </a:r>
          </a:p>
          <a:p>
            <a:pPr>
              <a:buNone/>
            </a:pPr>
            <a:r>
              <a:rPr lang="en-US" b="1" dirty="0" smtClean="0"/>
              <a:t>      </a:t>
            </a:r>
          </a:p>
          <a:p>
            <a:pPr>
              <a:buNone/>
            </a:pPr>
            <a:endParaRPr lang="en-US" dirty="0"/>
          </a:p>
        </p:txBody>
      </p:sp>
      <p:pic>
        <p:nvPicPr>
          <p:cNvPr id="26626" name="Picture 2" descr="Acetyation and Methylation of Lysine"/>
          <p:cNvPicPr>
            <a:picLocks noChangeAspect="1" noChangeArrowheads="1"/>
          </p:cNvPicPr>
          <p:nvPr/>
        </p:nvPicPr>
        <p:blipFill>
          <a:blip r:embed="rId3" cstate="print"/>
          <a:srcRect/>
          <a:stretch>
            <a:fillRect/>
          </a:stretch>
        </p:blipFill>
        <p:spPr bwMode="auto">
          <a:xfrm>
            <a:off x="5791200" y="1295400"/>
            <a:ext cx="2971800" cy="35496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Histone</a:t>
            </a:r>
            <a:r>
              <a:rPr lang="en-US" dirty="0" smtClean="0"/>
              <a:t> Modifying Enzymes</a:t>
            </a:r>
            <a:endParaRPr lang="en-US" dirty="0"/>
          </a:p>
        </p:txBody>
      </p:sp>
      <p:sp>
        <p:nvSpPr>
          <p:cNvPr id="3" name="Content Placeholder 2"/>
          <p:cNvSpPr>
            <a:spLocks noGrp="1"/>
          </p:cNvSpPr>
          <p:nvPr>
            <p:ph idx="1"/>
          </p:nvPr>
        </p:nvSpPr>
        <p:spPr/>
        <p:txBody>
          <a:bodyPr/>
          <a:lstStyle/>
          <a:p>
            <a:r>
              <a:rPr lang="en-US" dirty="0" err="1" smtClean="0"/>
              <a:t>Histone</a:t>
            </a:r>
            <a:r>
              <a:rPr lang="en-US" dirty="0" smtClean="0"/>
              <a:t> Acetyl </a:t>
            </a:r>
            <a:r>
              <a:rPr lang="en-US" dirty="0" err="1" smtClean="0"/>
              <a:t>Transferases</a:t>
            </a:r>
            <a:r>
              <a:rPr lang="en-US" dirty="0" smtClean="0"/>
              <a:t> (HATs)/</a:t>
            </a:r>
            <a:r>
              <a:rPr lang="en-US" dirty="0" err="1" smtClean="0"/>
              <a:t>Histone</a:t>
            </a:r>
            <a:r>
              <a:rPr lang="en-US" dirty="0" smtClean="0"/>
              <a:t> </a:t>
            </a:r>
            <a:r>
              <a:rPr lang="en-US" dirty="0" err="1" smtClean="0"/>
              <a:t>Deacetylases</a:t>
            </a:r>
            <a:r>
              <a:rPr lang="en-US" dirty="0" smtClean="0"/>
              <a:t> (HDACs)</a:t>
            </a:r>
          </a:p>
          <a:p>
            <a:endParaRPr lang="en-US" dirty="0" smtClean="0"/>
          </a:p>
          <a:p>
            <a:endParaRPr lang="en-US" dirty="0" smtClean="0"/>
          </a:p>
          <a:p>
            <a:endParaRPr lang="en-US" dirty="0" smtClean="0"/>
          </a:p>
          <a:p>
            <a:endParaRPr lang="en-US" dirty="0" smtClean="0"/>
          </a:p>
        </p:txBody>
      </p:sp>
      <p:pic>
        <p:nvPicPr>
          <p:cNvPr id="50181" name="Picture 5"/>
          <p:cNvPicPr>
            <a:picLocks noChangeAspect="1" noChangeArrowheads="1"/>
          </p:cNvPicPr>
          <p:nvPr/>
        </p:nvPicPr>
        <p:blipFill>
          <a:blip r:embed="rId3" cstate="print"/>
          <a:srcRect/>
          <a:stretch>
            <a:fillRect/>
          </a:stretch>
        </p:blipFill>
        <p:spPr bwMode="auto">
          <a:xfrm>
            <a:off x="2042390" y="2968192"/>
            <a:ext cx="4191000" cy="1457325"/>
          </a:xfrm>
          <a:prstGeom prst="rect">
            <a:avLst/>
          </a:prstGeom>
          <a:noFill/>
          <a:ln w="9525">
            <a:noFill/>
            <a:miter lim="800000"/>
            <a:headEnd/>
            <a:tailEnd/>
          </a:ln>
        </p:spPr>
      </p:pic>
      <p:sp>
        <p:nvSpPr>
          <p:cNvPr id="48" name="Rectangle 47"/>
          <p:cNvSpPr/>
          <p:nvPr/>
        </p:nvSpPr>
        <p:spPr>
          <a:xfrm>
            <a:off x="3103418" y="3315855"/>
            <a:ext cx="1320800"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472874" y="3251201"/>
            <a:ext cx="628698" cy="369332"/>
          </a:xfrm>
          <a:prstGeom prst="rect">
            <a:avLst/>
          </a:prstGeom>
          <a:noFill/>
        </p:spPr>
        <p:txBody>
          <a:bodyPr wrap="none" rtlCol="0">
            <a:spAutoFit/>
          </a:bodyPr>
          <a:lstStyle/>
          <a:p>
            <a:r>
              <a:rPr lang="en-US" dirty="0" smtClean="0"/>
              <a:t>HATs</a:t>
            </a:r>
            <a:endParaRPr lang="en-US" dirty="0"/>
          </a:p>
        </p:txBody>
      </p:sp>
      <p:sp>
        <p:nvSpPr>
          <p:cNvPr id="49" name="Rectangle 48"/>
          <p:cNvSpPr/>
          <p:nvPr/>
        </p:nvSpPr>
        <p:spPr>
          <a:xfrm>
            <a:off x="3218873" y="3856182"/>
            <a:ext cx="1320800"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60620" y="3819237"/>
            <a:ext cx="812787" cy="369332"/>
          </a:xfrm>
          <a:prstGeom prst="rect">
            <a:avLst/>
          </a:prstGeom>
          <a:noFill/>
        </p:spPr>
        <p:txBody>
          <a:bodyPr wrap="none" rtlCol="0">
            <a:spAutoFit/>
          </a:bodyPr>
          <a:lstStyle/>
          <a:p>
            <a:r>
              <a:rPr lang="en-US" dirty="0" smtClean="0"/>
              <a:t>HDACs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a:effectLst/>
        </p:spPr>
      </p:pic>
      <p:sp>
        <p:nvSpPr>
          <p:cNvPr id="3" name="TextBox 2"/>
          <p:cNvSpPr txBox="1"/>
          <p:nvPr/>
        </p:nvSpPr>
        <p:spPr>
          <a:xfrm>
            <a:off x="0" y="6693031"/>
            <a:ext cx="2572820" cy="369332"/>
          </a:xfrm>
          <a:prstGeom prst="rect">
            <a:avLst/>
          </a:prstGeom>
          <a:noFill/>
        </p:spPr>
        <p:txBody>
          <a:bodyPr wrap="none" rtlCol="0">
            <a:spAutoFit/>
          </a:bodyPr>
          <a:lstStyle/>
          <a:p>
            <a:r>
              <a:rPr lang="en-US" dirty="0" smtClean="0"/>
              <a:t>(Courtesy of Philip Wong)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65" y="1280513"/>
            <a:ext cx="8431942" cy="509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212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Histone </a:t>
            </a:r>
            <a:r>
              <a:rPr lang="en-US" sz="2800" dirty="0" err="1"/>
              <a:t>Methyltransferases</a:t>
            </a:r>
            <a:r>
              <a:rPr lang="en-US" sz="2800" dirty="0"/>
              <a:t> (HMTs)/Histone </a:t>
            </a:r>
            <a:r>
              <a:rPr lang="en-US" sz="2800" dirty="0" err="1"/>
              <a:t>Demethylases</a:t>
            </a:r>
            <a:r>
              <a:rPr lang="en-US" sz="2800" dirty="0"/>
              <a:t> (HDMs)</a:t>
            </a:r>
          </a:p>
        </p:txBody>
      </p:sp>
      <p:sp>
        <p:nvSpPr>
          <p:cNvPr id="4" name="Title 1"/>
          <p:cNvSpPr>
            <a:spLocks noGrp="1"/>
          </p:cNvSpPr>
          <p:nvPr>
            <p:ph type="title"/>
          </p:nvPr>
        </p:nvSpPr>
        <p:spPr/>
        <p:txBody>
          <a:bodyPr/>
          <a:lstStyle/>
          <a:p>
            <a:r>
              <a:rPr lang="en-US" dirty="0" err="1" smtClean="0"/>
              <a:t>Histone</a:t>
            </a:r>
            <a:r>
              <a:rPr lang="en-US" dirty="0" smtClean="0"/>
              <a:t> Modifying Enzymes</a:t>
            </a:r>
            <a:endParaRPr lang="en-US" dirty="0"/>
          </a:p>
        </p:txBody>
      </p:sp>
      <p:pic>
        <p:nvPicPr>
          <p:cNvPr id="200706" name="Picture 2" descr="http://www.atdbio.com/img/articles/lysine-methylation-AdoMet-mechanism-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294" y="2543132"/>
            <a:ext cx="5200650" cy="3952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2314" y="3967205"/>
            <a:ext cx="638316" cy="369332"/>
          </a:xfrm>
          <a:prstGeom prst="rect">
            <a:avLst/>
          </a:prstGeom>
          <a:noFill/>
        </p:spPr>
        <p:txBody>
          <a:bodyPr wrap="none" rtlCol="0">
            <a:spAutoFit/>
          </a:bodyPr>
          <a:lstStyle/>
          <a:p>
            <a:r>
              <a:rPr lang="en-US" dirty="0" smtClean="0"/>
              <a:t>HMT</a:t>
            </a:r>
            <a:endParaRPr lang="en-US" dirty="0"/>
          </a:p>
        </p:txBody>
      </p:sp>
      <p:sp>
        <p:nvSpPr>
          <p:cNvPr id="6" name="TextBox 5"/>
          <p:cNvSpPr txBox="1"/>
          <p:nvPr/>
        </p:nvSpPr>
        <p:spPr>
          <a:xfrm>
            <a:off x="3667085" y="4587106"/>
            <a:ext cx="668773" cy="369332"/>
          </a:xfrm>
          <a:prstGeom prst="rect">
            <a:avLst/>
          </a:prstGeom>
          <a:noFill/>
        </p:spPr>
        <p:txBody>
          <a:bodyPr wrap="none" rtlCol="0">
            <a:spAutoFit/>
          </a:bodyPr>
          <a:lstStyle/>
          <a:p>
            <a:r>
              <a:rPr lang="en-US" dirty="0" smtClean="0"/>
              <a:t>HDM</a:t>
            </a:r>
            <a:endParaRPr lang="en-US" dirty="0"/>
          </a:p>
        </p:txBody>
      </p:sp>
      <p:cxnSp>
        <p:nvCxnSpPr>
          <p:cNvPr id="8" name="Straight Arrow Connector 7"/>
          <p:cNvCxnSpPr/>
          <p:nvPr/>
        </p:nvCxnSpPr>
        <p:spPr>
          <a:xfrm>
            <a:off x="3803764" y="4508329"/>
            <a:ext cx="457084" cy="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09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Epigenetics</a:t>
            </a:r>
            <a:r>
              <a:rPr lang="en-US" dirty="0" smtClean="0"/>
              <a:t>/</a:t>
            </a:r>
            <a:r>
              <a:rPr lang="en-US" dirty="0" err="1" smtClean="0"/>
              <a:t>epigenomics</a:t>
            </a:r>
            <a:r>
              <a:rPr lang="en-US" dirty="0" smtClean="0"/>
              <a:t>- a definition</a:t>
            </a:r>
            <a:endParaRPr lang="en-US" dirty="0"/>
          </a:p>
        </p:txBody>
      </p:sp>
      <p:sp>
        <p:nvSpPr>
          <p:cNvPr id="3" name="Content Placeholder 2"/>
          <p:cNvSpPr>
            <a:spLocks noGrp="1"/>
          </p:cNvSpPr>
          <p:nvPr>
            <p:ph idx="1"/>
          </p:nvPr>
        </p:nvSpPr>
        <p:spPr/>
        <p:txBody>
          <a:bodyPr/>
          <a:lstStyle/>
          <a:p>
            <a:r>
              <a:rPr lang="en-US" dirty="0" smtClean="0"/>
              <a:t>Any process that alters gene activity without changing the DNA sequence and leads to modifications that can be transmitted to daughter cells.</a:t>
            </a:r>
          </a:p>
          <a:p>
            <a:r>
              <a:rPr lang="en-US" dirty="0" err="1" smtClean="0"/>
              <a:t>Epigenomics</a:t>
            </a:r>
            <a:r>
              <a:rPr lang="en-US" dirty="0" smtClean="0"/>
              <a:t>: global study of epigenetic changes across the entire genome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QUEhQVFBUXFhgWFxgYFBQaFxQXGhUeFhkfFxkZHSggGRolHR0YITIhJSkrLi4uFyAzODMsNygtLisBCgoKDg0OGxAQGjMkHyUwLC8vLS8vNyssLCwsLC8sLCwsLCwvLCwsKywsLCwsLCwsLCwsLCwsLCwsLCwsLCwsK//AABEIAJIBWQMBIgACEQEDEQH/xAAcAAEAAwADAQEAAAAAAAAAAAAABAUGAQMHAgj/xABHEAACAQMCBAQDBAcGAwYHAAABAgMABBESIQUGEzEiQVFhFDJxUoGRoQcjQnKxwdEVM0NTYpJzgrIkNETh8PEWJYOTosLS/8QAGQEBAAMBAQAAAAAAAAAAAAAAAAECAwQF/8QALhEBAAIBAwMCAwcFAAAAAAAAAAECAxEhMQQSQRRRIkKhEzJhgbHh8AUkUnGR/9oADAMBAAIRAxEAPwD3GlKUCuK5rigy36Tblo+HTOjtGQ0XjVipUGVQ2CO22az9q3C2ZAvF52YsoVf7QJ1MSMDHnk7YrR/pHs5JbCVIo2lfVEQijLMFlVjgfQGoScwYx/8AKbvIxv0If/6oJXNfCoAsl1PdXUKIg1dO5dEwNhhR+0fzNZIW11Bwq+unmuEMqK0Eckzs8EYYaSzHcSMDk47ZAqw5huZ5r5evY3UlrblXiSNFKzTYzrkyw2TOAvqM1M5mvpr2wu4UsrqNzGNIkRR1DrGy4Y7+dB2X/P8AYG1kCX0PU6LBcSeLXo2x75rnhNlc3Vpw7M7pCbZHuGR2WeWQxroGvGQu7FiCDnHvV7xKwBs5FWMFzAygBRnV08Y+uax17LexWPD7WOC5ANvGLl4UUyxhYwpjTJAVye7b4A2oLvk64cXV7brM89vCYgjyNrZJGUmSLX3YLhDvkjVirXjvHxA8USRPPPLqKRIVB0rjUzMxAVRkbn1qLyZKgj6MVnPaRxgY6qqNZYnJyGJZs7knvmo/MEUsN9BeJE80YhkglWMZkTU6urKv7Q2IIG/ag4fnhESQywSxyQyRJNGdBaJZW0rJkHDRf6h6H0q04pzFHBMkT58UUszNtpiijA1M/wBScCqG04O17NfTTxNDDcW6WqJIMSMq6yXZf2d32B38NVvC+W7q5tb34sdO4ltxZR57aI0I1/R3Yn6YoL635yz0nltZobeZlWOZymCXOE1oDqjDEjBPqM4r7j5v13UlvHbTP0ZRHNLlBHGCgcMSTkjfsN9qyltwYSLDEbG86oaPq9W5nFvGEIJYNrIftlQB6dq0/AOFyCXigdWRZ58xsf2lNsiah7ZB/Cg+RzuCpnFtN8Jq0/E+DTgNp19POvpZ/ax237b1Iu+coYXuEnDRmFFkXOCLiNtlMOPmOo6dPfNYi05fKWwtZLK8luFHS/7xOtpIucay4fSqadyuM+WKt+PcBubuYOkYhFgF+F1qD8RMAC2c79LA0A+u/lQXt3zcUkt4fhZmnuIWlWPMY0BSARIxOFwDkn2x3riTnSNLe5mlikje2ZVmhOkupYjSVIOGUhgQR3+tUl5xmQcRspmtpstYzdSILmWL9bHnC58WGAG3kc118V4XcXEHEbjoSI1wYEhhI/WGOJ18TqPlJ8Rx6AZoNAecCsYaS0nSSSXp28R6ZkuPDr1DDYRdOSdWMV2w82qon+Kiktngi67o2lsxb+KNkJDjIIx3Bx6ioHPfBnla0mWOWVYGcSRxOySlJE06oypBJUgbZ3BNQOE8LJe4lgs5cC2aKM3k0xadmOpk0OTpj8I3PmaC/wCGcyySSRJLaTQLMCYnJjdThdWJOmT0yR2zt5ZqNDzoX/WJaTtbdTp9dSjb69GrpA69Grzx74xWf5f4a6XNsbKC8tE1Zuopmb4ZU0HwxhiQW1YwU2wDUS74VKC7W1pdWl+ZD4oGb4NyXzrfJ0FCNyMBu9BrjxyGCbiDyNLiEQlwzakGUOkQoNwT5jzOK+7TmpurFHcWs1sJzphZzGwZsZCtoJ0OR2Bqj4zy/cTNxPQnic2ckJPhWVofGVB8gSAPvqVxCea/e0jW1ngWOeOeZ5lChOmdQVDnxknAyNsUHe3PBKzvFZzypbyOkzAxgLo7lAxy+2+B/HatVYXayxpKhyrqHU+xGRWU4Hw6VbPiCNGwaSe7ZFI3YP8AKR9avOU4GjsrZHUq6wxqynupCgEGgtqUpQKUpQKUpQKUpQKUpQKUpQKUpQKUpQKUpQK4qFxXisVumuVgo8h3Zj6KO5NYy/53mc4gjEa/afxN+AOB+dXrjtbhMVmXoFK8plvbqT555foDpH4KBXT8PJ/mS/8A3H/rWvp591ux65SvJo5bhPknlH/OT+TZqxs+brqL59My+40t/uXb8qient4Ox6TXFU3A+ZYbnZSVkxvG2zfd5MPcV3cY4ykGBgtIflQd/qfsj3NYW+HlS09vKzpWKm4hcS95OmPsx7fix3P5V0fBk92kP/1H/rWE5o8QwnPHiG8pWFj6sfySyD2Lah+DZq04fzIQQtwAM7CRc6f+YH5fr2q1c0TymuaJ52aelcK2a5rVsUpSggycKjNwlyQeqkbRKcnGh2DNt65Ub1OpSgUpSgUpSgUpSgUpSgUpSgUpSgUpSgUpSgUpSgUpSgUpSgUpSgVF4nerDE8r/Kilj748h7mpVZ7nxCbKTHkUY/uhwT+VTWNZiExy8+u7t53aac74J7+GNRvgegHrXHDr+J2VcOuvZC8bqr7Z8LEYJxXw7L0pNSl10NlR3YY3A98V0WN4FaARXC3KM6gROEMkY+0GXBGkfaHlXdee3aGstJw9kkVmTcKzKdsbocN+YrpPFItEbqkzrIupSkMjbZxvgbH2qHwfikMEdwk0io6zTNpY4Yh2LqVHdsgjtUWLifTtrWzMiwSNCrSu7BTFGe+nV3kbsPTc+VZTeVFracQhlieVSVjQsrF1KYK/N83p2qJcXcXTjlySsuOmApLPkZGFG/berSGK2eDRF05IoxsFKsoYDIzju3nv65qgi4pHBY2jMFLtGqxhiF8RTclj8qgdz/Wpi0p1dayBhrjLAq3fBV0Yex3B/rWogDYaSU6nI1O30GdvYDyrMWOjQzdRJWaQPIykFdWRsMdgAAB7CtXIf1Un/Df/AKTXF1lptaIly9ROtoh0cO4/FJo0R3BD6dLfDShSG7HVjAHvUiTmCEPIgS4cxuUYpbyuoYAEjUowe4qj5RvlENqDxJNo4gYj8OD8gGjPze3rX3ZXQWa9B4glr/2uT9WRBn5U38e+/wDKsorCIpC5vuNxIyKUmLPH1QqwSMwTOPEAMqc7YNddvdRTqxjOQCVZWVlZTjOGVgCDj1rom4nCl9G8k8elrLwyM6Ksh63cHODnvtXXwqZZbm7mjOYWEKKwHhkdA2tl9RhlGfb2qlqxopesaNPyleHxQMc6AGT9w7Y+4/kRWlrHcuDN3keUTZ+9hj+BrY1tinWrXDOtSlKVo1KUpQKUpQKUpQKUpQKUpQKUpQKUpQKUpQKUpQKUpQKUpQKUpQKUpQK654gylWGVIIIPmCMGuyuDQeV8c4JJZuTgtCT4X76f9L+mPXsa6LSdQcgAE+YAyfvr0njHFI4lw41sw2jABLfUHYD3NYc8IR3L6BGD/hoToH/n9MCu/DrePij82OXraY9uZdYu4yRkBmHbw6mH02yK72cv/g593CD+OTVhBaKowoAHsK+OJXaW6dSQMRqVAFUsxZzpUAD3rWa44cNurzXn4dkRYZMYCxoPYH+WK6pOGOwwSmB2HTyB9Mmp1pxIOSOjcLhS3jhZQceQ9W9q6RzBHrjjaK4RpW0JrgYAtjP4ADOaj7SkeFf7ifmlXvwJsEBlA9kx/A1Nt45kUA6HwMdyCfyIqytLtJY2kTJVTIpyMHMbFW2+oNQv7bhKxsokfqRiZVSNmYRnszAfKN/Pc74ziqXjFf70KWjNPzS5inRfmgx7hEb+G/5VNiuIJCSBGzeeVXV94IzXzbssiLJGQyOAykeYIyK6p7JW7gH+P3HuKyt0mO33Z0Iz5ac7pU4QgZRTjYZVdh7bbVCurkAfkABuT5AAedRZoJFHgYsPRt2A/wBJ8z7H8a0vLVnbkdRCZJBsS/zIfTT2X7q4cvSZKzvx7t8WX7adOEjlrhhiUvIP1kmCR9lR8q/xP1NXVcCuatWIiNIejWIiNIKUpUpKUpQKUqNf3iQxvJIcIgLE+w/iaImdN5SaVlBz5b4zonx/w/8Azq/4VxFJ4lljOVYbZ2I8iCPIg0Z0zY7zpWdUylKUalKUoFKUNApWS4lxK/juYoVFoRMZdBPWyqoNXix5kEdqm2nNdvpIknj6kYxLoD6A+rplVJG517ae/tQaClU6cz2pjaXrKqIyo5YMpRmIChlYArnIxkedcxcyWzI8glAWMgPqV1ZS3y5VgG8Xltv5UFvSqmPmO2MbS9VQiEK+QysrHspRgGDHIwMZOdq635qtBH1DMoXUU3Dhg4XVpKEag2N8EZoLqlUScywr1HlmiWMSIiEa85eMOocEfMc5AHkR5108T5wgjhWZG6gM0cJAVwyM7AHUunUpAOrBG/l3oNHSqROYI1EzSyxhUlEa6dZbJRWCsuMmTfOFzsRXY3MtqIxKZlCF+mCQwOvBOkrjIbbsRmgt6VC4XxSK4UtC4YA6W2YMrd8MrAFTgg7jzqbQKUpQKgcZvxDGXxk9lH2mOwH/AK8qn1mebW/WQL5frG+8aQPyY1pir3XiJYdTknHjm0KmKMkl3Op2+ZvX2Hoo8hUyOOviEVLjFejadHkY667y5SOqHn0AWqEv0wLm3y+3g/XL4vFtt33rQySqgy7Ko9SQB+dVs/NFoNjIJPZUZ/5YrGYtbiHVWa03mUHh/FoI+o7cTW5VY2cp/wBnyAu5YCJQT6ffUflvittNMLma4g68nghi6qEwRk7KBn+8bYsR57bgVKbnCAfJbyt/yRL/ABbP5V8Dm9PK0f8AGKo9Pl9lvUYvdA4DwqV7WZ1u5o16t3+rVICoxNJndkLb/XzrpseOxw2ljCskMU0lpCzSysqrDHoAB33ds50p7EnHnbjnQD/w0gHs0f8AWvpeb7c/PBKv1jRv+ljT0+SPB6nFPlZcGtokt4lgYPEEARg2rWPXV5knJzXe8dQ7fmW0bYSqnswKfxAFWIYMMqQR6g5FWiLV5hSe23EoMkdRNTRuJI/mHceTr9lv5HyqzkFQpxW1d9pc1403hrbC6WVFdezDP09j71JrPcpuelKO4WVtP3qGx+JNUzcycXyccIUjOx+Mj3H+2vMyV7bTD2cN+/HFpa284rDE6JLIsbSEhAxxrI3IBO2fapgNeMfpO4jez2LC84akEaujCX4qNyjasDC4ycgkY96xnJ3N3EoHWO0eScf5LBpVx7Dug+hAqjV+mjWWvedo0leNYpZdB0lk6enI7gamHbt91BxW9NhJLNbCCcJkIJA+B5tsNiBk6fasFwt5AhZGyNE7j9WpyY5AEySMnUCSfM+WKiZcvUZLxaK0nR6NwLmuO5kMWiSJwuoB9HiAODjSx7bfjVD+ky/cGKLGEOHOc6ZG1hAu3kurUR+7WYlvZVuFdcCRJH0IO+RJoRdl7OpIOSc5yO1elcz8H+Kt9IAWVcPGT2VwOxPodwfrTllE5MmO1J3mPq8/k4gyJhkjbPVUaQRgxzJDqOWxg684yMae++1v+jm/cTSw4yh1OcEYjZTpzsSBr9MndDXA4Jf6dPRj7H/FXz7/ALNablDgZtoTrC9VzqfHYfZUewH5k0iFMNZm8TFe3T+aPrj/ADPHauiFHkdgTpTTlR2ydRHc/wADUC356jMiI8M0QdgupunpBOwzpcnGaxU9xNJdTOx0yakDLoDaczdPTv5Km+3rnzr44zPIQUbGBqAYqB1cSsnYKd9IU+HHfNNUzmyzrasxp7PZBXNUnJ9zJJaxNKPFggE93UHCsfcjerupd9Ld1YkpSlFlJxSyd7yzkVcpH1tZyPDqQBdu5yfSqBeE3UVnojQh/jp5nCdEy9F7iVwYTJ4BJhk74IGexrdUoPOk5fuWM5MUmJJ7GRetMkkhWGXVJrOogEDfSCRjGPMVY8f4JJJPdv0OqjxWgUCXpuWillZzGwIKyKGUqSQM+YraVWcc4uLdU8DSSSOI4o1wGkcgt3JwAACST2AoMnDwu8I6hWWRYriKaKKdoPiJFVGVwzodJxqBTU2cqckVYS2k881vK1ssSpdayCY+roEDJql0kgnUQAASQMfdYWnHZBMkN1B0Gl1dJlkEkblRkrqwpV8b4IwcHB2qLwnmG6uEWSOyXpMxAY3Kg4DFSdOj2O1BT8dtJYpmkMWvqcSt3jXUv6wCAKcZOAQQcZxuBXbxLhdzKJ7gQMrNPaOsBePqMlvIGYkhtAdtwBq7KMkVYf21PO8oisUmWCcoGedFOtADqVShwd+9amIkgEjBxuO+D57+dBhxwi4S4a5EJcC8aYR6o9bRvapFqTLadasCMEjbO9fa8GnknFw0PTD3kUpjLIWSOO3MeqTSSustjZSdgPu3GKUFJwSxeO5vnZcLLLGyHI8QW3RCdu3iUjf0q7pSgUpSgVSc0WZeMOoy0Z1Y82XGGA98b/dV3XBFWpaa2iYUyUjJWaz5Yi3mBAIOQaoeJcyOxKW/hA2MmMkn/QPIe5rWcb5fbxtb/tA6o+25G5T0Pt2PtXm9mxjPTkUq67FSMH/2r2ME0yfF9HgZ65MU9s7fikJw8udUhLt6sST+farSDhg9K5tblas4bgVe97Rs0xYqcqWV8O0ccEkxQAvpKALkZAyzDLEb4r6e+XEPShklMyuVUaFZdGNWrWRggnFfHE5oeu5lE8D4XRNCZP1q47MFBUsDkaWBqJdTMxsnuWmTCzgvGGWTBIEesIDpLLgketcVst9XfXDj0WmJChPwkgIIAXXDkgjcg6sYH86h8MmNxuLeREyy62aPAZGKkYDE9wR91XXALqIhhHJNJggkza8jP2SwG23lUTldtNuQwIPWnO4xsZ3I/KrVvfVW2Omk7I9xwselVws3iOqJ2jP+k4B+o7H76001wKq7q5Wuul7Ty4cuKkbxskcH5jZmEU4AY7K42DH0YeR/KrW6mwM9/IDzJPYD3NYpI2mlVIlLtqB8IzgA5yfSvUeDcDKsJZsF/wBlR8sf9W96y6i1MW/0VwUyZp7fHum8BsTFCqt8xyzfvNufw7fdVlXArmvItMzOsvfpWKViseFDzTytFfiNLhn6SNrMatpEjYwNRG+BvsPWp/CODQWyaLeKOJfRFAz9T3J+tT6VCz5Zawk3KVzHK/wzR9InKBmYFAd8bKdgc49sVva4xRjlw1y6d3hjOB8tTJP17oowjUmNVYkasbscgbgZA+tWEfNsbQWsiI7yXSK8UI09QqQCS2+FRQRlicbgdyBV/cjwN+6f4V5lypwySwtbK9All1W8UV3GwJkSLuhiXGVERJBQdwxO5FE4sVccaVbC85oWMyEwymGJgksw0aEbbVsW1Mq5GSBt74NfHG+ajbFi9ncsisFEi9DS5YgLoBkDEknAGM1TcW44lxcNDN1I7WJwGAhmZrtwQe6rhYQcepYjyA3u76JpuIQqwPSgiafsdLTO3Tj37ZVRIcf6gaNULmLluWWZZ7YqjMoEiuSMkdj4QfF5H6CoH/wndyuonaIRZGsK7ksvmBlR37ffW+xTFNHLbpMdrd0vmJAAABgAYA9BX3SlHUUpSgUpSgVnuaLaTqWtxGhl+HkYvGuNTRvGUYoD3YbHHmM1oazHNvE7iOW2itigaZmGXUkbDPkaiZ0jVpixTkt2w6Z5mvbi16cUqRQSGZ5JY2jywRkVEVtycsSTjAA96j8lcrIkMMsnxCShnYqbi4CA9RiMxa9GMY2xipHQ4t/m2n+x/wCtOhxb/NtP9j/1qvd+DX08f51/7+yLwTlZXlu5JhcIxu5GTTPPGrLhcHQjBSCc743q4Tisn9om226YgEnbxatRHf0wKg9Di3+baf7H/rUDgSzjirfEsjSfDDeMELp1nHfz71E2nbZrj6esVtM2idInhvKUpWjhKUpQKUpQKUpQcYqt4zwKG5XEqAkdmGzL9CKs6VMTNZ1hW1YtGkw87veQJUObeYOPsyDB/wBw2/KqyXhV7F80Dt7oQw/Lf8q9WxTFddetyRzu47f0/F8usPIjfyJs0cq/WNx/KuF48B5kfjXr2K+emPQfhV/Wx5qr6K0cXeRnjue2T9ATXIu5X+SKVvpG/wDSvWxGPQfhX1inrYjip6G083eVQ8Evpe0JQersF/qfyq2sf0fMxzczbfZjH/7H+Qrf4pWdutyTtGy1egxRvbf/AGhcL4VFbrohQIPPHc+5Pcmptc0rlmZmdZdsViI0gpWV505wFi0CCMyvKWJAONEaDLufYVdrxeLppI8iIHAI1MB/GoSn0rHQ89I1+bVUJjGlesD4WkZdWkeRwMefr6VsBQc0pSgVwRWX515vFiYFEZleVm8IPyxouqRz7Db8atbnjsSW/XZgFKawuRqbAzhR5t5YFB1/GO950kOI4Y9U23zPJ/drn2UMx+qetW+K875Z5sCXPwzR6mkKyTThsp8RKNWhTjdVUBQfRPavRaBSlKBSsvzrzcLHogRmV5WICg/KijU7H2Aq4i4vEYklZ1RXAI1MB/GgsKVjm57T48WqpqjwoMwPh6jDUFHkdv5+lbGgUpSgVk+af+/cO/4kn/RXbztzaLEQgRmaSZyqoDuEVdcje4VR+dV3HuII9xwybIVCzsSSML4Mbn67VS/Dp6WdMn5W/SW3pWOl58j+OFqia48JqmDZQO+SFGO+wJ+4+lbKruZxVGvCH+PNzkaOgI8b6shic+mN6va4qJjVat5rrp52c0rM87c1ixWHEZlklfSqA76VGp2+5QTVrbcZiaFJmdUVxkamA+7fvUqrGlY6fnyMXy2qJrQhdUwOVDvkqo8jsCfurY0ClKUClKUClKUClKUClKUClKUClKUCoPGr7owvJjJGyj1YnCj8SKnVXcwWRmgdF+bZl9CynUAfY4xQYm74b8RqaY9SQoyhjtpDA7KB2X2rr5VtxJbo53bGCTuRgdhnsParXhs4bI7FTpZT3Vh3BHrUPkzaOZPsTyD/APIj+QqRXcx2gi6Uy7FJkJxsDq8G/wBNXevTbSdXRXUhlYAgg5BrE8zQa7eVR30Ej95fEPzAqT+ji71I6j5MI49AWBzj64B++oGzqFxi96MLyYyVGw9WJwo/EiptVnMkGu2lGQuBryew0HXv7bUGOn4b8QS8/wCskKsurtpDDBCAfKu/9ajcp24ktkdhl8BSTvjABwM9hknarLgXEY5o1kjOVIB/EZro5P2W4T7FxIPu1sB+SipFbzLZ9MRypkFJYyceeT09/cajvXp1ncrIiuhDKwBBByN6xXMlv1LeVF+Yo2n94DK/mBXb+ja81o4X5NMbj0BbVnH1AU1A21Q+LXvRheTGdI2HqewH44qZVbzFb67eUZC4XVk9gV8Qz7bUGMnsPiDrnOtypUHsEDDcIB2FRuU7UPArMMsvgJO+MeQ9BVjwHiKTIrxnIIBrp5Q8PxKfZnf8CxxUiv5osumqzLsY5Y2OPMFtG/01V6XY3KyRo6kMGAIIORWP5gt+pBKg7lGx9QMj8wK5/Rrd6ldR8ulHx9ljkH6ZABqBt6icVvRDE8hGdIzj1PYD7zipdV3H7bqW8q5C+HIJ7Ar4gT7ZFBjZLH4hg9x43wQD2CBu4QDsP443qHyhaBrdS27L+rJO+NIAIHpvk/fVjwDiUc8ayRnIIB/GuvlLwtdJ9m4f8C7H+GKkV/NFjoQSrsUkjY48xq0nP0DE16Vw+6WWNHUhgyg5H03rI8fturBLGO7IwH1I2/PFfH6NLzWrgfKUR8fZYk5/EY/CoG5qLxO8EMTyEZ0qTj1PkPvOKlVA47bdS3lTIXKk5PYEeIE+2RQYuazNwwefxvggeQQN3CY7D+NQ+UbQNANW7ITHvvjTtgem+asOAcSjmRXjIIP/AK/CvjlXCvdJ9mdj/uYt/MVIgc02AWMSrsUeNjjzGsKc/QMTXo/DbtZY0dSGDKDkHbON/wA6yvHLfqQyJ9pGUfUjb866P0Z3ZYMo7FFcj7LkkH8Rj8KgbulKUClKUClKUClKUClKUClKUClKUCuCa5qHxi2kkglSGTpSMhVZNIbQSMZ0+dB5ly3eSMLm5IJhe7mAYAnTpbHi9FPr22rqt+Ox2zXjscqH1jG/dVPl7sa9H5W4Etlax26EsEG7Hu7E5Yn6k1Tc08jLdzI/U6aHp9ZAv96I31rggjB7g5B29xQdcVhdSqp6aLqUHJk2GRncYz91fHJafBzzWUhGrIkjbGBIhG2P3d1x/pHrW1VcDAqq4/wGO6VdRaORDmOVCA8Z88Z2IPmpBBoLbNYL9IPE2uHThVq2Zp8ddhv8Pbjdyx8mbYAe9SrrlriMmE/tMxp2JjgUSMP3mJwfcYq35X5VgsUYQhmdzmSV21Syt6sx/h2oKfiXDPhCpjU9ARomw/uzGugZx5FQN/Ue9ZiHjiW73kjHKZ6m2/7Cny7bsa9bxWR5s5HW8kVtfTQhVmUL/eoj61AIIwfmBznY+oBoOmCxu5URumi6lVsmTYZGdxjO3pXxydH8HcTWUhGWxLE2MCRDnYfunK48sL9oVt1XAqq4/wABjulAYsjocxyoQJI29VJBBHqCCD6UFrmsH+kPirTleF2pzPcYEpG/w9vnxsx8iRkAVJuuWuIuAn9pmNPMpbr1GH7zE4PuMVbcr8qQWKt0tTyOcySyNqllP+pj5ew2oKjiXCvhNBiU9ERpGcDOgoMAnHkR5+tZeHjaW8t5Ixym0mRv+wvp23zXrmKyPNvJC3kisJOkpCpMoX+9RX1gAgjBzkb52PbYUHRa2l1LGjiNBrVWBMmwDDO4xnPtXxyhH8Fcy2cpGX/WxPjAdT3Az9kkrj2X1rbxoAABsAMD6Cqzj/Ao7pArlkdTqjkQgPG3qpO31ByD50FpmsJ+kXi7SlOGWjZubnaQj/w9v/iO2PlJGwz6/SpNzy1xFwEHEzGg2JS3TqMPdmJwfcYq05W5TgsQ3T1PK+8s0japZT/qb09htQVHEOEfBiPoqTCsSRHAyU6YwpIG+CDufIj3rNQ8ajgmvJCcphZCRv8AsL6dtw1etYrJc4ckLespEnSUqI5gF/vYw2sAEEYYHUMnIwx27UEaztrqaKNxEih0VxmTsGGRkYzn2r45Uj+BupbWUr+sAlifGA4ycqM/ZYkY919a28UYUAAYAAAHoBsKreP8CjukCvqVlOqORDh429VPb6ggg+YoLTNYb9IvGWfTw20Obq58LY/wIDs7v9nbIFd91y3xFgEHEzGg7lLdOoy+7MSAfcYqz5W5Sgsgxj1SSvvJNI2qWQ+7eQ9hQVN9wb4NYuipMKxJEcDJQpnDEDyOdz5VmYeMxwT3cjN4CqyEjfHgUeXb5Wr1vFZPnDkpb1lIk6QK9OUBf72PXrxsRg5zucjDHagiWVvdTxRyCJAJFVxmTGAwyMjGc188rRfA3clrKV/WjqxPjAbJyyjP2WYjHoV9a20MQVQoGAAAB6ADAqv49wOO6QLJkFTqjdTh427ZU/kQcg+dBZ5rmqPgXDbqJz1rkTx6cKOlpfORgs2og7ZGwHf2q8oFKUoFKUoFKUoFKUoFKUoFKUoFKUoFKUoFKUoFKUoFKUoFKUoFKUoFKUoFKUoFKUoFKUoFKUoFKUoFKUoFKUoFKUoP/9k="/>
          <p:cNvSpPr>
            <a:spLocks noChangeAspect="1" noChangeArrowheads="1"/>
          </p:cNvSpPr>
          <p:nvPr/>
        </p:nvSpPr>
        <p:spPr bwMode="auto">
          <a:xfrm>
            <a:off x="155575" y="-1157288"/>
            <a:ext cx="5715000" cy="241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9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19325"/>
            <a:ext cx="5715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848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EZH2 mediated gene silencing in Cancer</a:t>
            </a:r>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6995"/>
            <a:ext cx="8539701" cy="402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880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28800"/>
            <a:ext cx="4572000" cy="1200329"/>
          </a:xfrm>
          <a:prstGeom prst="rect">
            <a:avLst/>
          </a:prstGeom>
        </p:spPr>
        <p:txBody>
          <a:bodyPr>
            <a:spAutoFit/>
          </a:bodyPr>
          <a:lstStyle/>
          <a:p>
            <a:r>
              <a:rPr lang="en-US" dirty="0" err="1" smtClean="0">
                <a:latin typeface="Arial" pitchFamily="34" charset="0"/>
                <a:cs typeface="Arial" pitchFamily="34" charset="0"/>
              </a:rPr>
              <a:t>Bromodomains</a:t>
            </a:r>
            <a:r>
              <a:rPr lang="en-US" dirty="0" smtClean="0">
                <a:latin typeface="Arial" pitchFamily="34" charset="0"/>
                <a:cs typeface="Arial" pitchFamily="34" charset="0"/>
              </a:rPr>
              <a:t> (BRDs) are epigenetic readers that recognize acetylated-lysine (</a:t>
            </a:r>
            <a:r>
              <a:rPr lang="en-US" dirty="0" err="1" smtClean="0">
                <a:latin typeface="Arial" pitchFamily="34" charset="0"/>
                <a:cs typeface="Arial" pitchFamily="34" charset="0"/>
              </a:rPr>
              <a:t>KAc</a:t>
            </a:r>
            <a:r>
              <a:rPr lang="en-US" dirty="0" smtClean="0">
                <a:latin typeface="Arial" pitchFamily="34" charset="0"/>
                <a:cs typeface="Arial" pitchFamily="34" charset="0"/>
              </a:rPr>
              <a:t>) on proteins and are implicated in a number of diseases. </a:t>
            </a:r>
            <a:endParaRPr lang="en-US" dirty="0">
              <a:latin typeface="Arial" pitchFamily="34" charset="0"/>
              <a:cs typeface="Arial" pitchFamily="34" charset="0"/>
            </a:endParaRPr>
          </a:p>
        </p:txBody>
      </p:sp>
      <p:sp>
        <p:nvSpPr>
          <p:cNvPr id="5" name="Title 3"/>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BET-family of Bromodomain containing proteins </a:t>
            </a:r>
            <a:endParaRPr lang="en-US" dirty="0"/>
          </a:p>
        </p:txBody>
      </p:sp>
      <p:sp>
        <p:nvSpPr>
          <p:cNvPr id="6" name="TextBox 5"/>
          <p:cNvSpPr txBox="1"/>
          <p:nvPr/>
        </p:nvSpPr>
        <p:spPr>
          <a:xfrm>
            <a:off x="228600" y="3276600"/>
            <a:ext cx="4446089" cy="1754326"/>
          </a:xfrm>
          <a:prstGeom prst="rect">
            <a:avLst/>
          </a:prstGeom>
          <a:noFill/>
        </p:spPr>
        <p:txBody>
          <a:bodyPr wrap="none" rtlCol="0">
            <a:spAutoFit/>
          </a:bodyPr>
          <a:lstStyle/>
          <a:p>
            <a:r>
              <a:rPr lang="en-US" u="sng" dirty="0" smtClean="0"/>
              <a:t>The  BET (</a:t>
            </a:r>
            <a:r>
              <a:rPr lang="en-US" u="sng" dirty="0" err="1" smtClean="0"/>
              <a:t>bromodomain</a:t>
            </a:r>
            <a:r>
              <a:rPr lang="en-US" u="sng" dirty="0" smtClean="0"/>
              <a:t> and external domain</a:t>
            </a:r>
          </a:p>
          <a:p>
            <a:r>
              <a:rPr lang="en-US" u="sng" dirty="0" smtClean="0"/>
              <a:t>family:</a:t>
            </a:r>
          </a:p>
          <a:p>
            <a:r>
              <a:rPr lang="en-US" dirty="0" smtClean="0"/>
              <a:t>BRD2</a:t>
            </a:r>
          </a:p>
          <a:p>
            <a:r>
              <a:rPr lang="en-US" dirty="0" smtClean="0"/>
              <a:t>BRD3</a:t>
            </a:r>
          </a:p>
          <a:p>
            <a:r>
              <a:rPr lang="en-US" dirty="0" smtClean="0"/>
              <a:t>BRD4</a:t>
            </a:r>
          </a:p>
          <a:p>
            <a:r>
              <a:rPr lang="en-US" dirty="0" smtClean="0"/>
              <a:t>BRDT</a:t>
            </a: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1295400" y="3886200"/>
            <a:ext cx="5289918" cy="2667000"/>
          </a:xfrm>
          <a:prstGeom prst="rect">
            <a:avLst/>
          </a:prstGeom>
          <a:noFill/>
          <a:ln w="9525">
            <a:noFill/>
            <a:miter lim="800000"/>
            <a:headEnd/>
            <a:tailEnd/>
          </a:ln>
        </p:spPr>
      </p:pic>
    </p:spTree>
    <p:extLst>
      <p:ext uri="{BB962C8B-B14F-4D97-AF65-F5344CB8AC3E}">
        <p14:creationId xmlns:p14="http://schemas.microsoft.com/office/powerpoint/2010/main" val="2770751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http://f1000.com/reports/b/1/98/fig-2_mid.jpg/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57" y="1791858"/>
            <a:ext cx="5715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BRD4 Promotes Transcription</a:t>
            </a:r>
            <a:endParaRPr lang="en-US" dirty="0"/>
          </a:p>
        </p:txBody>
      </p:sp>
    </p:spTree>
    <p:extLst>
      <p:ext uri="{BB962C8B-B14F-4D97-AF65-F5344CB8AC3E}">
        <p14:creationId xmlns:p14="http://schemas.microsoft.com/office/powerpoint/2010/main" val="1074739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Nucleosome</a:t>
            </a:r>
            <a:r>
              <a:rPr lang="en-US" dirty="0" smtClean="0"/>
              <a:t> Positioning </a:t>
            </a:r>
            <a:endParaRPr lang="en-US" dirty="0"/>
          </a:p>
        </p:txBody>
      </p:sp>
      <p:pic>
        <p:nvPicPr>
          <p:cNvPr id="25602" name="Picture 2"/>
          <p:cNvPicPr>
            <a:picLocks noGrp="1" noChangeAspect="1" noChangeArrowheads="1"/>
          </p:cNvPicPr>
          <p:nvPr>
            <p:ph idx="1"/>
          </p:nvPr>
        </p:nvPicPr>
        <p:blipFill>
          <a:blip r:embed="rId3" cstate="print"/>
          <a:srcRect/>
          <a:stretch>
            <a:fillRect/>
          </a:stretch>
        </p:blipFill>
        <p:spPr bwMode="auto">
          <a:xfrm>
            <a:off x="480497" y="2209800"/>
            <a:ext cx="8039615" cy="3248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 that Regulate </a:t>
            </a:r>
            <a:r>
              <a:rPr lang="en-US" dirty="0" err="1" smtClean="0"/>
              <a:t>Nucleosome</a:t>
            </a:r>
            <a:r>
              <a:rPr lang="en-US" dirty="0" smtClean="0"/>
              <a:t> Positioning/structure</a:t>
            </a:r>
            <a:endParaRPr lang="en-US" dirty="0"/>
          </a:p>
        </p:txBody>
      </p:sp>
      <p:graphicFrame>
        <p:nvGraphicFramePr>
          <p:cNvPr id="52226" name="Object 2"/>
          <p:cNvGraphicFramePr>
            <a:graphicFrameLocks noGrp="1" noChangeAspect="1"/>
          </p:cNvGraphicFramePr>
          <p:nvPr>
            <p:ph idx="1"/>
          </p:nvPr>
        </p:nvGraphicFramePr>
        <p:xfrm>
          <a:off x="2765207" y="4156363"/>
          <a:ext cx="2951326" cy="2392219"/>
        </p:xfrm>
        <a:graphic>
          <a:graphicData uri="http://schemas.openxmlformats.org/presentationml/2006/ole">
            <mc:AlternateContent xmlns:mc="http://schemas.openxmlformats.org/markup-compatibility/2006">
              <mc:Choice xmlns:v="urn:schemas-microsoft-com:vml" Requires="v">
                <p:oleObj spid="_x0000_s52257" name="Image" r:id="rId4" imgW="3218422" imgH="2608431" progId="Photoshop.Image.9">
                  <p:embed/>
                </p:oleObj>
              </mc:Choice>
              <mc:Fallback>
                <p:oleObj name="Image" r:id="rId4" imgW="3218422" imgH="2608431" progId="Photoshop.Image.9">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207" y="4156363"/>
                        <a:ext cx="2951326" cy="239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227" name="Picture 3"/>
          <p:cNvPicPr>
            <a:picLocks noChangeAspect="1" noChangeArrowheads="1"/>
          </p:cNvPicPr>
          <p:nvPr/>
        </p:nvPicPr>
        <p:blipFill>
          <a:blip r:embed="rId6" cstate="print"/>
          <a:srcRect/>
          <a:stretch>
            <a:fillRect/>
          </a:stretch>
        </p:blipFill>
        <p:spPr bwMode="auto">
          <a:xfrm>
            <a:off x="422564" y="1480127"/>
            <a:ext cx="8309120" cy="271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815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Components of the SWI/SNF Complex</a:t>
            </a:r>
          </a:p>
        </p:txBody>
      </p:sp>
      <p:sp>
        <p:nvSpPr>
          <p:cNvPr id="3" name="Oval 5"/>
          <p:cNvSpPr>
            <a:spLocks noChangeArrowheads="1"/>
          </p:cNvSpPr>
          <p:nvPr/>
        </p:nvSpPr>
        <p:spPr bwMode="auto">
          <a:xfrm>
            <a:off x="1163638" y="16875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 name="Oval 6"/>
          <p:cNvSpPr>
            <a:spLocks noChangeArrowheads="1"/>
          </p:cNvSpPr>
          <p:nvPr/>
        </p:nvSpPr>
        <p:spPr bwMode="auto">
          <a:xfrm>
            <a:off x="2078038" y="19288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5" name="Oval 7"/>
          <p:cNvSpPr>
            <a:spLocks noChangeArrowheads="1"/>
          </p:cNvSpPr>
          <p:nvPr/>
        </p:nvSpPr>
        <p:spPr bwMode="auto">
          <a:xfrm>
            <a:off x="942975" y="246221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6" name="Oval 8"/>
          <p:cNvSpPr>
            <a:spLocks noChangeArrowheads="1"/>
          </p:cNvSpPr>
          <p:nvPr/>
        </p:nvSpPr>
        <p:spPr bwMode="auto">
          <a:xfrm>
            <a:off x="706438" y="170021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7" name="Oval 9"/>
          <p:cNvSpPr>
            <a:spLocks noChangeArrowheads="1"/>
          </p:cNvSpPr>
          <p:nvPr/>
        </p:nvSpPr>
        <p:spPr bwMode="auto">
          <a:xfrm>
            <a:off x="554038" y="192881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8" name="Oval 10"/>
          <p:cNvSpPr>
            <a:spLocks noChangeArrowheads="1"/>
          </p:cNvSpPr>
          <p:nvPr/>
        </p:nvSpPr>
        <p:spPr bwMode="auto">
          <a:xfrm>
            <a:off x="541338" y="223361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9" name="Oval 12"/>
          <p:cNvSpPr>
            <a:spLocks noChangeArrowheads="1"/>
          </p:cNvSpPr>
          <p:nvPr/>
        </p:nvSpPr>
        <p:spPr bwMode="auto">
          <a:xfrm>
            <a:off x="1925638" y="223361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10" name="Oval 13"/>
          <p:cNvSpPr>
            <a:spLocks noChangeArrowheads="1"/>
          </p:cNvSpPr>
          <p:nvPr/>
        </p:nvSpPr>
        <p:spPr bwMode="auto">
          <a:xfrm>
            <a:off x="1514475" y="246221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11" name="Oval 14"/>
          <p:cNvSpPr>
            <a:spLocks noChangeArrowheads="1"/>
          </p:cNvSpPr>
          <p:nvPr/>
        </p:nvSpPr>
        <p:spPr bwMode="auto">
          <a:xfrm>
            <a:off x="1163638" y="2005013"/>
            <a:ext cx="990600" cy="519112"/>
          </a:xfrm>
          <a:prstGeom prst="ellipse">
            <a:avLst/>
          </a:prstGeom>
          <a:solidFill>
            <a:srgbClr val="00FFFF"/>
          </a:solidFill>
          <a:ln w="9525">
            <a:solidFill>
              <a:schemeClr val="tx1"/>
            </a:solidFill>
            <a:round/>
            <a:headEnd/>
            <a:tailEnd/>
          </a:ln>
        </p:spPr>
        <p:txBody>
          <a:bodyPr wrap="none" anchor="ctr"/>
          <a:lstStyle/>
          <a:p>
            <a:pPr algn="ctr"/>
            <a:r>
              <a:rPr lang="en-US" sz="1400"/>
              <a:t>BRG1</a:t>
            </a:r>
          </a:p>
        </p:txBody>
      </p:sp>
      <p:sp>
        <p:nvSpPr>
          <p:cNvPr id="12" name="Text Box 24"/>
          <p:cNvSpPr txBox="1">
            <a:spLocks noChangeArrowheads="1"/>
          </p:cNvSpPr>
          <p:nvPr/>
        </p:nvSpPr>
        <p:spPr bwMode="auto">
          <a:xfrm>
            <a:off x="2100263" y="23098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13" name="Text Box 25"/>
          <p:cNvSpPr txBox="1">
            <a:spLocks noChangeArrowheads="1"/>
          </p:cNvSpPr>
          <p:nvPr/>
        </p:nvSpPr>
        <p:spPr bwMode="auto">
          <a:xfrm>
            <a:off x="1544638" y="246221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14" name="Text Box 26"/>
          <p:cNvSpPr txBox="1">
            <a:spLocks noChangeArrowheads="1"/>
          </p:cNvSpPr>
          <p:nvPr/>
        </p:nvSpPr>
        <p:spPr bwMode="auto">
          <a:xfrm>
            <a:off x="1392238" y="17002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BAF250a</a:t>
            </a:r>
          </a:p>
        </p:txBody>
      </p:sp>
      <p:sp>
        <p:nvSpPr>
          <p:cNvPr id="15" name="Text Box 27"/>
          <p:cNvSpPr txBox="1">
            <a:spLocks noChangeArrowheads="1"/>
          </p:cNvSpPr>
          <p:nvPr/>
        </p:nvSpPr>
        <p:spPr bwMode="auto">
          <a:xfrm>
            <a:off x="477838" y="20050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16" name="Text Box 28"/>
          <p:cNvSpPr txBox="1">
            <a:spLocks noChangeArrowheads="1"/>
          </p:cNvSpPr>
          <p:nvPr/>
        </p:nvSpPr>
        <p:spPr bwMode="auto">
          <a:xfrm>
            <a:off x="490538" y="22336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17" name="Text Box 29"/>
          <p:cNvSpPr txBox="1">
            <a:spLocks noChangeArrowheads="1"/>
          </p:cNvSpPr>
          <p:nvPr/>
        </p:nvSpPr>
        <p:spPr bwMode="auto">
          <a:xfrm>
            <a:off x="973138" y="246221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18" name="Text Box 30"/>
          <p:cNvSpPr txBox="1">
            <a:spLocks noChangeArrowheads="1"/>
          </p:cNvSpPr>
          <p:nvPr/>
        </p:nvSpPr>
        <p:spPr bwMode="auto">
          <a:xfrm>
            <a:off x="701675" y="166846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sp>
        <p:nvSpPr>
          <p:cNvPr id="19" name="Oval 5"/>
          <p:cNvSpPr>
            <a:spLocks noChangeArrowheads="1"/>
          </p:cNvSpPr>
          <p:nvPr/>
        </p:nvSpPr>
        <p:spPr bwMode="auto">
          <a:xfrm>
            <a:off x="1392238" y="10144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0" name="Text Box 26"/>
          <p:cNvSpPr txBox="1">
            <a:spLocks noChangeArrowheads="1"/>
          </p:cNvSpPr>
          <p:nvPr/>
        </p:nvSpPr>
        <p:spPr bwMode="auto">
          <a:xfrm>
            <a:off x="1482725" y="10906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BAF250b</a:t>
            </a:r>
          </a:p>
        </p:txBody>
      </p:sp>
      <p:sp>
        <p:nvSpPr>
          <p:cNvPr id="21" name="Oval 5"/>
          <p:cNvSpPr>
            <a:spLocks noChangeArrowheads="1"/>
          </p:cNvSpPr>
          <p:nvPr/>
        </p:nvSpPr>
        <p:spPr bwMode="auto">
          <a:xfrm>
            <a:off x="3449638" y="38719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2" name="Oval 6"/>
          <p:cNvSpPr>
            <a:spLocks noChangeArrowheads="1"/>
          </p:cNvSpPr>
          <p:nvPr/>
        </p:nvSpPr>
        <p:spPr bwMode="auto">
          <a:xfrm>
            <a:off x="4364038" y="41005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23" name="Oval 7"/>
          <p:cNvSpPr>
            <a:spLocks noChangeArrowheads="1"/>
          </p:cNvSpPr>
          <p:nvPr/>
        </p:nvSpPr>
        <p:spPr bwMode="auto">
          <a:xfrm>
            <a:off x="3228975" y="464661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4" name="Oval 8"/>
          <p:cNvSpPr>
            <a:spLocks noChangeArrowheads="1"/>
          </p:cNvSpPr>
          <p:nvPr/>
        </p:nvSpPr>
        <p:spPr bwMode="auto">
          <a:xfrm>
            <a:off x="2992438" y="388461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25" name="Oval 9"/>
          <p:cNvSpPr>
            <a:spLocks noChangeArrowheads="1"/>
          </p:cNvSpPr>
          <p:nvPr/>
        </p:nvSpPr>
        <p:spPr bwMode="auto">
          <a:xfrm>
            <a:off x="2840038" y="411321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6" name="Oval 10"/>
          <p:cNvSpPr>
            <a:spLocks noChangeArrowheads="1"/>
          </p:cNvSpPr>
          <p:nvPr/>
        </p:nvSpPr>
        <p:spPr bwMode="auto">
          <a:xfrm>
            <a:off x="2827338" y="441801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7" name="Oval 12"/>
          <p:cNvSpPr>
            <a:spLocks noChangeArrowheads="1"/>
          </p:cNvSpPr>
          <p:nvPr/>
        </p:nvSpPr>
        <p:spPr bwMode="auto">
          <a:xfrm>
            <a:off x="4211638" y="441801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8" name="Oval 13"/>
          <p:cNvSpPr>
            <a:spLocks noChangeArrowheads="1"/>
          </p:cNvSpPr>
          <p:nvPr/>
        </p:nvSpPr>
        <p:spPr bwMode="auto">
          <a:xfrm>
            <a:off x="3800475" y="464661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29" name="Oval 14"/>
          <p:cNvSpPr>
            <a:spLocks noChangeArrowheads="1"/>
          </p:cNvSpPr>
          <p:nvPr/>
        </p:nvSpPr>
        <p:spPr bwMode="auto">
          <a:xfrm>
            <a:off x="3449638" y="4189413"/>
            <a:ext cx="990600" cy="519112"/>
          </a:xfrm>
          <a:prstGeom prst="ellipse">
            <a:avLst/>
          </a:prstGeom>
          <a:solidFill>
            <a:srgbClr val="969696"/>
          </a:solidFill>
          <a:ln w="9525">
            <a:solidFill>
              <a:schemeClr val="tx1"/>
            </a:solidFill>
            <a:round/>
            <a:headEnd/>
            <a:tailEnd/>
          </a:ln>
        </p:spPr>
        <p:txBody>
          <a:bodyPr wrap="none" anchor="ctr"/>
          <a:lstStyle/>
          <a:p>
            <a:pPr algn="ctr"/>
            <a:r>
              <a:rPr lang="en-US" sz="1400"/>
              <a:t>BRM</a:t>
            </a:r>
          </a:p>
        </p:txBody>
      </p:sp>
      <p:sp>
        <p:nvSpPr>
          <p:cNvPr id="30" name="Text Box 24"/>
          <p:cNvSpPr txBox="1">
            <a:spLocks noChangeArrowheads="1"/>
          </p:cNvSpPr>
          <p:nvPr/>
        </p:nvSpPr>
        <p:spPr bwMode="auto">
          <a:xfrm>
            <a:off x="4386263" y="44942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31" name="Text Box 25"/>
          <p:cNvSpPr txBox="1">
            <a:spLocks noChangeArrowheads="1"/>
          </p:cNvSpPr>
          <p:nvPr/>
        </p:nvSpPr>
        <p:spPr bwMode="auto">
          <a:xfrm>
            <a:off x="3830638" y="464661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32" name="Text Box 26"/>
          <p:cNvSpPr txBox="1">
            <a:spLocks noChangeArrowheads="1"/>
          </p:cNvSpPr>
          <p:nvPr/>
        </p:nvSpPr>
        <p:spPr bwMode="auto">
          <a:xfrm>
            <a:off x="3678238" y="38846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BAF250a</a:t>
            </a:r>
          </a:p>
        </p:txBody>
      </p:sp>
      <p:sp>
        <p:nvSpPr>
          <p:cNvPr id="33" name="Text Box 27"/>
          <p:cNvSpPr txBox="1">
            <a:spLocks noChangeArrowheads="1"/>
          </p:cNvSpPr>
          <p:nvPr/>
        </p:nvSpPr>
        <p:spPr bwMode="auto">
          <a:xfrm>
            <a:off x="2763838" y="41767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34" name="Text Box 28"/>
          <p:cNvSpPr txBox="1">
            <a:spLocks noChangeArrowheads="1"/>
          </p:cNvSpPr>
          <p:nvPr/>
        </p:nvSpPr>
        <p:spPr bwMode="auto">
          <a:xfrm>
            <a:off x="2776538" y="441801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35" name="Text Box 29"/>
          <p:cNvSpPr txBox="1">
            <a:spLocks noChangeArrowheads="1"/>
          </p:cNvSpPr>
          <p:nvPr/>
        </p:nvSpPr>
        <p:spPr bwMode="auto">
          <a:xfrm>
            <a:off x="3259138" y="464661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36" name="Text Box 30"/>
          <p:cNvSpPr txBox="1">
            <a:spLocks noChangeArrowheads="1"/>
          </p:cNvSpPr>
          <p:nvPr/>
        </p:nvSpPr>
        <p:spPr bwMode="auto">
          <a:xfrm>
            <a:off x="2987675" y="385286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sp>
        <p:nvSpPr>
          <p:cNvPr id="37" name="Oval 6"/>
          <p:cNvSpPr>
            <a:spLocks noChangeArrowheads="1"/>
          </p:cNvSpPr>
          <p:nvPr/>
        </p:nvSpPr>
        <p:spPr bwMode="auto">
          <a:xfrm>
            <a:off x="5202238" y="379571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38" name="Oval 6"/>
          <p:cNvSpPr>
            <a:spLocks noChangeArrowheads="1"/>
          </p:cNvSpPr>
          <p:nvPr/>
        </p:nvSpPr>
        <p:spPr bwMode="auto">
          <a:xfrm>
            <a:off x="5354638" y="43021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39" name="Straight Arrow Connector 38"/>
          <p:cNvCxnSpPr>
            <a:cxnSpLocks noChangeShapeType="1"/>
          </p:cNvCxnSpPr>
          <p:nvPr/>
        </p:nvCxnSpPr>
        <p:spPr bwMode="auto">
          <a:xfrm flipV="1">
            <a:off x="5049838" y="4024313"/>
            <a:ext cx="152400" cy="173037"/>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flipH="1" flipV="1">
            <a:off x="5049838" y="4329113"/>
            <a:ext cx="228600" cy="762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41" name="Oval 5"/>
          <p:cNvSpPr>
            <a:spLocks noChangeArrowheads="1"/>
          </p:cNvSpPr>
          <p:nvPr/>
        </p:nvSpPr>
        <p:spPr bwMode="auto">
          <a:xfrm>
            <a:off x="3678238" y="3198813"/>
            <a:ext cx="1081087" cy="393700"/>
          </a:xfrm>
          <a:prstGeom prst="ellipse">
            <a:avLst/>
          </a:prstGeom>
          <a:solidFill>
            <a:srgbClr val="FF0000"/>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2" name="Text Box 26"/>
          <p:cNvSpPr txBox="1">
            <a:spLocks noChangeArrowheads="1"/>
          </p:cNvSpPr>
          <p:nvPr/>
        </p:nvSpPr>
        <p:spPr bwMode="auto">
          <a:xfrm>
            <a:off x="3768725" y="3275013"/>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BAF250b</a:t>
            </a:r>
          </a:p>
        </p:txBody>
      </p:sp>
      <p:cxnSp>
        <p:nvCxnSpPr>
          <p:cNvPr id="43" name="Straight Arrow Connector 65"/>
          <p:cNvCxnSpPr>
            <a:cxnSpLocks noChangeShapeType="1"/>
          </p:cNvCxnSpPr>
          <p:nvPr/>
        </p:nvCxnSpPr>
        <p:spPr bwMode="auto">
          <a:xfrm flipV="1">
            <a:off x="4211638" y="3656013"/>
            <a:ext cx="19050" cy="215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44" name="Oval 5"/>
          <p:cNvSpPr>
            <a:spLocks noChangeArrowheads="1"/>
          </p:cNvSpPr>
          <p:nvPr/>
        </p:nvSpPr>
        <p:spPr bwMode="auto">
          <a:xfrm>
            <a:off x="5849938" y="1582738"/>
            <a:ext cx="1081087" cy="393700"/>
          </a:xfrm>
          <a:prstGeom prst="ellipse">
            <a:avLst/>
          </a:prstGeom>
          <a:solidFill>
            <a:srgbClr val="CC99FF"/>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45" name="Text Box 26"/>
          <p:cNvSpPr txBox="1">
            <a:spLocks noChangeArrowheads="1"/>
          </p:cNvSpPr>
          <p:nvPr/>
        </p:nvSpPr>
        <p:spPr bwMode="auto">
          <a:xfrm>
            <a:off x="5983288" y="16811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BAF200</a:t>
            </a:r>
          </a:p>
        </p:txBody>
      </p:sp>
      <p:sp>
        <p:nvSpPr>
          <p:cNvPr id="46" name="Oval 46"/>
          <p:cNvSpPr>
            <a:spLocks noChangeArrowheads="1"/>
          </p:cNvSpPr>
          <p:nvPr/>
        </p:nvSpPr>
        <p:spPr bwMode="auto">
          <a:xfrm>
            <a:off x="6650038" y="1347788"/>
            <a:ext cx="914400" cy="304800"/>
          </a:xfrm>
          <a:prstGeom prst="ellipse">
            <a:avLst/>
          </a:prstGeom>
          <a:solidFill>
            <a:srgbClr val="66FF33"/>
          </a:solidFill>
          <a:ln w="3175">
            <a:solidFill>
              <a:schemeClr val="tx1"/>
            </a:solidFill>
            <a:round/>
            <a:headEnd/>
            <a:tailEnd/>
          </a:ln>
        </p:spPr>
        <p:txBody>
          <a:bodyPr anchor="ctr"/>
          <a:lstStyle/>
          <a:p>
            <a:pPr algn="ctr"/>
            <a:endParaRPr lang="en-US" sz="1400">
              <a:solidFill>
                <a:srgbClr val="FFFFFF"/>
              </a:solidFill>
              <a:cs typeface="Arial" charset="0"/>
            </a:endParaRPr>
          </a:p>
        </p:txBody>
      </p:sp>
      <p:sp>
        <p:nvSpPr>
          <p:cNvPr id="47" name="Text Box 26"/>
          <p:cNvSpPr txBox="1">
            <a:spLocks noChangeArrowheads="1"/>
          </p:cNvSpPr>
          <p:nvPr/>
        </p:nvSpPr>
        <p:spPr bwMode="auto">
          <a:xfrm>
            <a:off x="6726238" y="1347788"/>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BAF180</a:t>
            </a:r>
          </a:p>
        </p:txBody>
      </p:sp>
      <p:sp>
        <p:nvSpPr>
          <p:cNvPr id="48" name="Oval 6"/>
          <p:cNvSpPr>
            <a:spLocks noChangeArrowheads="1"/>
          </p:cNvSpPr>
          <p:nvPr/>
        </p:nvSpPr>
        <p:spPr bwMode="auto">
          <a:xfrm>
            <a:off x="6611938" y="1909763"/>
            <a:ext cx="685800" cy="331787"/>
          </a:xfrm>
          <a:prstGeom prst="ellipse">
            <a:avLst/>
          </a:prstGeom>
          <a:solidFill>
            <a:srgbClr val="FFCC00"/>
          </a:solidFill>
          <a:ln w="9525">
            <a:solidFill>
              <a:schemeClr val="tx1"/>
            </a:solidFill>
            <a:round/>
            <a:headEnd/>
            <a:tailEnd/>
          </a:ln>
        </p:spPr>
        <p:txBody>
          <a:bodyPr wrap="none" anchor="ctr"/>
          <a:lstStyle/>
          <a:p>
            <a:pPr algn="ctr"/>
            <a:r>
              <a:rPr lang="en-US" sz="1400"/>
              <a:t>BAF60a</a:t>
            </a:r>
          </a:p>
        </p:txBody>
      </p:sp>
      <p:sp>
        <p:nvSpPr>
          <p:cNvPr id="49" name="Oval 7"/>
          <p:cNvSpPr>
            <a:spLocks noChangeArrowheads="1"/>
          </p:cNvSpPr>
          <p:nvPr/>
        </p:nvSpPr>
        <p:spPr bwMode="auto">
          <a:xfrm>
            <a:off x="5476875" y="2443163"/>
            <a:ext cx="677863" cy="29845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0" name="Oval 8"/>
          <p:cNvSpPr>
            <a:spLocks noChangeArrowheads="1"/>
          </p:cNvSpPr>
          <p:nvPr/>
        </p:nvSpPr>
        <p:spPr bwMode="auto">
          <a:xfrm>
            <a:off x="5240338" y="1681163"/>
            <a:ext cx="762000" cy="290512"/>
          </a:xfrm>
          <a:prstGeom prst="ellipse">
            <a:avLst/>
          </a:prstGeom>
          <a:solidFill>
            <a:schemeClr val="folHlink"/>
          </a:solidFill>
          <a:ln w="9525">
            <a:solidFill>
              <a:schemeClr val="tx1"/>
            </a:solidFill>
            <a:round/>
            <a:headEnd/>
            <a:tailEnd/>
          </a:ln>
        </p:spPr>
        <p:txBody>
          <a:bodyPr wrap="none" anchor="ctr"/>
          <a:lstStyle/>
          <a:p>
            <a:pPr algn="ctr"/>
            <a:endParaRPr lang="en-US" sz="1400">
              <a:ea typeface="ＭＳ Ｐゴシック" pitchFamily="34" charset="-128"/>
            </a:endParaRPr>
          </a:p>
        </p:txBody>
      </p:sp>
      <p:sp>
        <p:nvSpPr>
          <p:cNvPr id="51" name="Oval 9"/>
          <p:cNvSpPr>
            <a:spLocks noChangeArrowheads="1"/>
          </p:cNvSpPr>
          <p:nvPr/>
        </p:nvSpPr>
        <p:spPr bwMode="auto">
          <a:xfrm>
            <a:off x="5087938" y="1909763"/>
            <a:ext cx="838200" cy="392112"/>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2" name="Oval 10"/>
          <p:cNvSpPr>
            <a:spLocks noChangeArrowheads="1"/>
          </p:cNvSpPr>
          <p:nvPr/>
        </p:nvSpPr>
        <p:spPr bwMode="auto">
          <a:xfrm>
            <a:off x="5075238" y="2214563"/>
            <a:ext cx="774700"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3" name="Oval 12"/>
          <p:cNvSpPr>
            <a:spLocks noChangeArrowheads="1"/>
          </p:cNvSpPr>
          <p:nvPr/>
        </p:nvSpPr>
        <p:spPr bwMode="auto">
          <a:xfrm>
            <a:off x="6459538" y="2214563"/>
            <a:ext cx="938212" cy="4064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4" name="Oval 13"/>
          <p:cNvSpPr>
            <a:spLocks noChangeArrowheads="1"/>
          </p:cNvSpPr>
          <p:nvPr/>
        </p:nvSpPr>
        <p:spPr bwMode="auto">
          <a:xfrm>
            <a:off x="6048375" y="2443163"/>
            <a:ext cx="792163" cy="304800"/>
          </a:xfrm>
          <a:prstGeom prst="ellipse">
            <a:avLst/>
          </a:prstGeom>
          <a:solidFill>
            <a:srgbClr val="FFCC00"/>
          </a:solidFill>
          <a:ln w="9525">
            <a:solidFill>
              <a:schemeClr val="tx1"/>
            </a:solidFill>
            <a:round/>
            <a:headEnd/>
            <a:tailEnd/>
          </a:ln>
        </p:spPr>
        <p:txBody>
          <a:bodyPr wrap="none" anchor="ctr"/>
          <a:lstStyle/>
          <a:p>
            <a:pPr algn="ctr"/>
            <a:endParaRPr lang="en-US" sz="1400"/>
          </a:p>
        </p:txBody>
      </p:sp>
      <p:sp>
        <p:nvSpPr>
          <p:cNvPr id="55" name="Oval 14"/>
          <p:cNvSpPr>
            <a:spLocks noChangeArrowheads="1"/>
          </p:cNvSpPr>
          <p:nvPr/>
        </p:nvSpPr>
        <p:spPr bwMode="auto">
          <a:xfrm>
            <a:off x="5697538" y="1985963"/>
            <a:ext cx="990600" cy="519112"/>
          </a:xfrm>
          <a:prstGeom prst="ellipse">
            <a:avLst/>
          </a:prstGeom>
          <a:solidFill>
            <a:srgbClr val="00FFFF"/>
          </a:solidFill>
          <a:ln w="9525">
            <a:solidFill>
              <a:schemeClr val="tx1"/>
            </a:solidFill>
            <a:round/>
            <a:headEnd/>
            <a:tailEnd/>
          </a:ln>
        </p:spPr>
        <p:txBody>
          <a:bodyPr wrap="none" anchor="ctr"/>
          <a:lstStyle/>
          <a:p>
            <a:pPr algn="ctr"/>
            <a:r>
              <a:rPr lang="en-US" sz="1400"/>
              <a:t>BRG1</a:t>
            </a:r>
          </a:p>
        </p:txBody>
      </p:sp>
      <p:sp>
        <p:nvSpPr>
          <p:cNvPr id="56" name="Text Box 24"/>
          <p:cNvSpPr txBox="1">
            <a:spLocks noChangeArrowheads="1"/>
          </p:cNvSpPr>
          <p:nvPr/>
        </p:nvSpPr>
        <p:spPr bwMode="auto">
          <a:xfrm>
            <a:off x="6634163" y="22907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BAF170</a:t>
            </a:r>
          </a:p>
        </p:txBody>
      </p:sp>
      <p:sp>
        <p:nvSpPr>
          <p:cNvPr id="57" name="Text Box 25"/>
          <p:cNvSpPr txBox="1">
            <a:spLocks noChangeArrowheads="1"/>
          </p:cNvSpPr>
          <p:nvPr/>
        </p:nvSpPr>
        <p:spPr bwMode="auto">
          <a:xfrm>
            <a:off x="6078538" y="2443163"/>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BAF57</a:t>
            </a:r>
          </a:p>
        </p:txBody>
      </p:sp>
      <p:sp>
        <p:nvSpPr>
          <p:cNvPr id="58" name="Text Box 27"/>
          <p:cNvSpPr txBox="1">
            <a:spLocks noChangeArrowheads="1"/>
          </p:cNvSpPr>
          <p:nvPr/>
        </p:nvSpPr>
        <p:spPr bwMode="auto">
          <a:xfrm>
            <a:off x="5011738" y="19859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BAF155</a:t>
            </a:r>
          </a:p>
        </p:txBody>
      </p:sp>
      <p:sp>
        <p:nvSpPr>
          <p:cNvPr id="59" name="Text Box 28"/>
          <p:cNvSpPr txBox="1">
            <a:spLocks noChangeArrowheads="1"/>
          </p:cNvSpPr>
          <p:nvPr/>
        </p:nvSpPr>
        <p:spPr bwMode="auto">
          <a:xfrm>
            <a:off x="5024438" y="2214563"/>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BAF53a</a:t>
            </a:r>
          </a:p>
        </p:txBody>
      </p:sp>
      <p:sp>
        <p:nvSpPr>
          <p:cNvPr id="60" name="Text Box 29"/>
          <p:cNvSpPr txBox="1">
            <a:spLocks noChangeArrowheads="1"/>
          </p:cNvSpPr>
          <p:nvPr/>
        </p:nvSpPr>
        <p:spPr bwMode="auto">
          <a:xfrm>
            <a:off x="5507038" y="244316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Baf47</a:t>
            </a:r>
          </a:p>
        </p:txBody>
      </p:sp>
      <p:sp>
        <p:nvSpPr>
          <p:cNvPr id="61" name="Text Box 30"/>
          <p:cNvSpPr txBox="1">
            <a:spLocks noChangeArrowheads="1"/>
          </p:cNvSpPr>
          <p:nvPr/>
        </p:nvSpPr>
        <p:spPr bwMode="auto">
          <a:xfrm>
            <a:off x="5235575" y="1649413"/>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solidFill>
                  <a:schemeClr val="bg2"/>
                </a:solidFill>
              </a:rPr>
              <a:t>β</a:t>
            </a:r>
            <a:r>
              <a:rPr lang="en-US" sz="1400">
                <a:solidFill>
                  <a:schemeClr val="bg2"/>
                </a:solidFill>
              </a:rPr>
              <a:t>-actin</a:t>
            </a:r>
          </a:p>
        </p:txBody>
      </p:sp>
      <p:cxnSp>
        <p:nvCxnSpPr>
          <p:cNvPr id="62" name="Straight Arrow Connector 65"/>
          <p:cNvCxnSpPr>
            <a:cxnSpLocks noChangeShapeType="1"/>
          </p:cNvCxnSpPr>
          <p:nvPr/>
        </p:nvCxnSpPr>
        <p:spPr bwMode="auto">
          <a:xfrm flipV="1">
            <a:off x="1906588" y="1471613"/>
            <a:ext cx="19050" cy="215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63" name="Oval 6"/>
          <p:cNvSpPr>
            <a:spLocks noChangeArrowheads="1"/>
          </p:cNvSpPr>
          <p:nvPr/>
        </p:nvSpPr>
        <p:spPr bwMode="auto">
          <a:xfrm>
            <a:off x="2916238" y="15843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64" name="Oval 6"/>
          <p:cNvSpPr>
            <a:spLocks noChangeArrowheads="1"/>
          </p:cNvSpPr>
          <p:nvPr/>
        </p:nvSpPr>
        <p:spPr bwMode="auto">
          <a:xfrm>
            <a:off x="3068638" y="2130425"/>
            <a:ext cx="685800" cy="3317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65" name="Straight Arrow Connector 65"/>
          <p:cNvCxnSpPr>
            <a:cxnSpLocks noChangeShapeType="1"/>
          </p:cNvCxnSpPr>
          <p:nvPr/>
        </p:nvCxnSpPr>
        <p:spPr bwMode="auto">
          <a:xfrm flipV="1">
            <a:off x="2763838" y="1868488"/>
            <a:ext cx="152400" cy="173037"/>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66" name="Straight Arrow Connector 69"/>
          <p:cNvCxnSpPr>
            <a:cxnSpLocks noChangeShapeType="1"/>
          </p:cNvCxnSpPr>
          <p:nvPr/>
        </p:nvCxnSpPr>
        <p:spPr bwMode="auto">
          <a:xfrm flipH="1" flipV="1">
            <a:off x="2840038" y="2157413"/>
            <a:ext cx="228600" cy="762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
        <p:nvSpPr>
          <p:cNvPr id="67" name="Oval 6"/>
          <p:cNvSpPr>
            <a:spLocks noChangeArrowheads="1"/>
          </p:cNvSpPr>
          <p:nvPr/>
        </p:nvSpPr>
        <p:spPr bwMode="auto">
          <a:xfrm>
            <a:off x="7526338" y="1681163"/>
            <a:ext cx="685800" cy="344487"/>
          </a:xfrm>
          <a:prstGeom prst="ellipse">
            <a:avLst/>
          </a:prstGeom>
          <a:solidFill>
            <a:srgbClr val="FFCC00"/>
          </a:solidFill>
          <a:ln w="9525">
            <a:solidFill>
              <a:schemeClr val="tx1"/>
            </a:solidFill>
            <a:round/>
            <a:headEnd/>
            <a:tailEnd/>
          </a:ln>
        </p:spPr>
        <p:txBody>
          <a:bodyPr wrap="none" anchor="ctr"/>
          <a:lstStyle/>
          <a:p>
            <a:pPr algn="ctr"/>
            <a:r>
              <a:rPr lang="en-US" sz="1400"/>
              <a:t>BAF60b</a:t>
            </a:r>
          </a:p>
        </p:txBody>
      </p:sp>
      <p:sp>
        <p:nvSpPr>
          <p:cNvPr id="68" name="Oval 6"/>
          <p:cNvSpPr>
            <a:spLocks noChangeArrowheads="1"/>
          </p:cNvSpPr>
          <p:nvPr/>
        </p:nvSpPr>
        <p:spPr bwMode="auto">
          <a:xfrm>
            <a:off x="7526338" y="2098675"/>
            <a:ext cx="685800" cy="344488"/>
          </a:xfrm>
          <a:prstGeom prst="ellipse">
            <a:avLst/>
          </a:prstGeom>
          <a:solidFill>
            <a:srgbClr val="FFCC00"/>
          </a:solidFill>
          <a:ln w="9525">
            <a:solidFill>
              <a:schemeClr val="tx1"/>
            </a:solidFill>
            <a:round/>
            <a:headEnd/>
            <a:tailEnd/>
          </a:ln>
        </p:spPr>
        <p:txBody>
          <a:bodyPr wrap="none" anchor="ctr"/>
          <a:lstStyle/>
          <a:p>
            <a:pPr algn="ctr"/>
            <a:r>
              <a:rPr lang="en-US" sz="1400"/>
              <a:t>BAF60c</a:t>
            </a:r>
          </a:p>
        </p:txBody>
      </p:sp>
      <p:cxnSp>
        <p:nvCxnSpPr>
          <p:cNvPr id="69" name="Straight Arrow Connector 65"/>
          <p:cNvCxnSpPr>
            <a:cxnSpLocks noChangeShapeType="1"/>
          </p:cNvCxnSpPr>
          <p:nvPr/>
        </p:nvCxnSpPr>
        <p:spPr bwMode="auto">
          <a:xfrm flipV="1">
            <a:off x="7297738" y="1909763"/>
            <a:ext cx="228600" cy="88900"/>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cxnSp>
        <p:nvCxnSpPr>
          <p:cNvPr id="70" name="Straight Arrow Connector 69"/>
          <p:cNvCxnSpPr>
            <a:cxnSpLocks noChangeShapeType="1"/>
          </p:cNvCxnSpPr>
          <p:nvPr/>
        </p:nvCxnSpPr>
        <p:spPr bwMode="auto">
          <a:xfrm flipH="1" flipV="1">
            <a:off x="7297738" y="2138363"/>
            <a:ext cx="228600" cy="79375"/>
          </a:xfrm>
          <a:prstGeom prst="straightConnector1">
            <a:avLst/>
          </a:prstGeom>
          <a:noFill/>
          <a:ln w="9525">
            <a:solidFill>
              <a:schemeClr val="tx1"/>
            </a:solidFill>
            <a:round/>
            <a:headEnd type="arrow" w="med" len="med"/>
            <a:tailEnd type="arrow" w="med" len="med"/>
          </a:ln>
          <a:effectLst>
            <a:outerShdw dist="20000" dir="5400000" rotWithShape="0">
              <a:srgbClr val="808080">
                <a:alpha val="37999"/>
              </a:srgbClr>
            </a:outerShdw>
          </a:effectLst>
        </p:spPr>
      </p:cxnSp>
    </p:spTree>
    <p:extLst>
      <p:ext uri="{BB962C8B-B14F-4D97-AF65-F5344CB8AC3E}">
        <p14:creationId xmlns:p14="http://schemas.microsoft.com/office/powerpoint/2010/main" val="606763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smtClean="0"/>
              <a:t>Disruption of SWI/SNF components in cancer</a:t>
            </a:r>
            <a:endParaRPr lang="en-US" sz="3600" b="1" u="sng" dirty="0"/>
          </a:p>
        </p:txBody>
      </p:sp>
      <p:pic>
        <p:nvPicPr>
          <p:cNvPr id="5" name="Content Placeholder 3"/>
          <p:cNvPicPr>
            <a:picLocks noChangeAspect="1" noChangeArrowheads="1"/>
          </p:cNvPicPr>
          <p:nvPr/>
        </p:nvPicPr>
        <p:blipFill>
          <a:blip r:embed="rId2" cstate="print"/>
          <a:srcRect/>
          <a:stretch>
            <a:fillRect/>
          </a:stretch>
        </p:blipFill>
        <p:spPr bwMode="auto">
          <a:xfrm>
            <a:off x="228600" y="838200"/>
            <a:ext cx="8915400" cy="5715000"/>
          </a:xfrm>
          <a:prstGeom prst="rect">
            <a:avLst/>
          </a:prstGeom>
          <a:noFill/>
          <a:ln w="9525">
            <a:noFill/>
            <a:miter lim="800000"/>
            <a:headEnd/>
            <a:tailEnd/>
          </a:ln>
        </p:spPr>
      </p:pic>
      <p:sp>
        <p:nvSpPr>
          <p:cNvPr id="6" name="TextBox 5"/>
          <p:cNvSpPr txBox="1"/>
          <p:nvPr/>
        </p:nvSpPr>
        <p:spPr>
          <a:xfrm>
            <a:off x="6096000" y="6504801"/>
            <a:ext cx="2762038" cy="276999"/>
          </a:xfrm>
          <a:prstGeom prst="rect">
            <a:avLst/>
          </a:prstGeom>
          <a:noFill/>
        </p:spPr>
        <p:txBody>
          <a:bodyPr wrap="none" rtlCol="0">
            <a:spAutoFit/>
          </a:bodyPr>
          <a:lstStyle/>
          <a:p>
            <a:r>
              <a:rPr lang="en-US" sz="1200" b="1" dirty="0" smtClean="0">
                <a:cs typeface="Arial" pitchFamily="34" charset="0"/>
              </a:rPr>
              <a:t>(Wilson and Roberts, Nat. Reviews 2011)</a:t>
            </a:r>
            <a:endParaRPr lang="en-US" sz="1200" b="1" dirty="0">
              <a:cs typeface="Arial" pitchFamily="34" charset="0"/>
            </a:endParaRPr>
          </a:p>
        </p:txBody>
      </p:sp>
    </p:spTree>
    <p:extLst>
      <p:ext uri="{BB962C8B-B14F-4D97-AF65-F5344CB8AC3E}">
        <p14:creationId xmlns:p14="http://schemas.microsoft.com/office/powerpoint/2010/main" val="3969917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24" y="494270"/>
            <a:ext cx="7189819" cy="605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3880" y="6274403"/>
            <a:ext cx="1827744" cy="276999"/>
          </a:xfrm>
          <a:prstGeom prst="rect">
            <a:avLst/>
          </a:prstGeom>
          <a:noFill/>
        </p:spPr>
        <p:txBody>
          <a:bodyPr wrap="none" rtlCol="0">
            <a:spAutoFit/>
          </a:bodyPr>
          <a:lstStyle/>
          <a:p>
            <a:r>
              <a:rPr lang="en-US" sz="1200" i="1" dirty="0" smtClean="0">
                <a:latin typeface="Arial" pitchFamily="34" charset="0"/>
                <a:cs typeface="Arial" pitchFamily="34" charset="0"/>
              </a:rPr>
              <a:t>Shane, </a:t>
            </a:r>
            <a:r>
              <a:rPr lang="en-US" sz="1200" i="1" dirty="0" err="1" smtClean="0">
                <a:latin typeface="Arial" pitchFamily="34" charset="0"/>
                <a:cs typeface="Arial" pitchFamily="34" charset="0"/>
              </a:rPr>
              <a:t>Plos</a:t>
            </a:r>
            <a:r>
              <a:rPr lang="en-US" sz="1200" i="1" dirty="0" smtClean="0">
                <a:latin typeface="Arial" pitchFamily="34" charset="0"/>
                <a:cs typeface="Arial" pitchFamily="34" charset="0"/>
              </a:rPr>
              <a:t> One, 2012</a:t>
            </a:r>
            <a:endParaRPr lang="en-US" sz="1200" i="1" dirty="0">
              <a:latin typeface="Arial" pitchFamily="34" charset="0"/>
              <a:cs typeface="Arial" pitchFamily="34" charset="0"/>
            </a:endParaRPr>
          </a:p>
        </p:txBody>
      </p:sp>
    </p:spTree>
    <p:extLst>
      <p:ext uri="{BB962C8B-B14F-4D97-AF65-F5344CB8AC3E}">
        <p14:creationId xmlns:p14="http://schemas.microsoft.com/office/powerpoint/2010/main" val="2467094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Chromatin </a:t>
            </a:r>
            <a:r>
              <a:rPr lang="en-US" dirty="0" err="1" smtClean="0"/>
              <a:t>Immunoprecipitation</a:t>
            </a:r>
            <a:r>
              <a:rPr lang="en-US" dirty="0" smtClean="0"/>
              <a:t> for investigating </a:t>
            </a:r>
            <a:r>
              <a:rPr lang="en-US" dirty="0" err="1" smtClean="0"/>
              <a:t>histone</a:t>
            </a:r>
            <a:r>
              <a:rPr lang="en-US" dirty="0" smtClean="0"/>
              <a:t> modifications</a:t>
            </a:r>
            <a:endParaRPr lang="en-US" dirty="0"/>
          </a:p>
        </p:txBody>
      </p:sp>
      <p:grpSp>
        <p:nvGrpSpPr>
          <p:cNvPr id="4" name="Group 5"/>
          <p:cNvGrpSpPr>
            <a:grpSpLocks/>
          </p:cNvGrpSpPr>
          <p:nvPr/>
        </p:nvGrpSpPr>
        <p:grpSpPr bwMode="auto">
          <a:xfrm>
            <a:off x="1289050" y="3414713"/>
            <a:ext cx="1660525" cy="931862"/>
            <a:chOff x="1540" y="2063"/>
            <a:chExt cx="1046" cy="587"/>
          </a:xfrm>
        </p:grpSpPr>
        <p:sp>
          <p:nvSpPr>
            <p:cNvPr id="5" name="Freeform 6"/>
            <p:cNvSpPr>
              <a:spLocks/>
            </p:cNvSpPr>
            <p:nvPr/>
          </p:nvSpPr>
          <p:spPr bwMode="auto">
            <a:xfrm>
              <a:off x="1752" y="2341"/>
              <a:ext cx="758" cy="242"/>
            </a:xfrm>
            <a:custGeom>
              <a:avLst/>
              <a:gdLst>
                <a:gd name="T0" fmla="*/ 0 w 1516"/>
                <a:gd name="T1" fmla="*/ 2 h 481"/>
                <a:gd name="T2" fmla="*/ 12 w 1516"/>
                <a:gd name="T3" fmla="*/ 3 h 481"/>
                <a:gd name="T4" fmla="*/ 11 w 1516"/>
                <a:gd name="T5" fmla="*/ 4 h 481"/>
                <a:gd name="T6" fmla="*/ 6 w 1516"/>
                <a:gd name="T7" fmla="*/ 13 h 481"/>
                <a:gd name="T8" fmla="*/ 18 w 1516"/>
                <a:gd name="T9" fmla="*/ 5 h 481"/>
                <a:gd name="T10" fmla="*/ 21 w 1516"/>
                <a:gd name="T11" fmla="*/ 15 h 481"/>
                <a:gd name="T12" fmla="*/ 27 w 1516"/>
                <a:gd name="T13" fmla="*/ 3 h 481"/>
                <a:gd name="T14" fmla="*/ 43 w 1516"/>
                <a:gd name="T15" fmla="*/ 7 h 481"/>
                <a:gd name="T16" fmla="*/ 47 w 1516"/>
                <a:gd name="T17" fmla="*/ 6 h 481"/>
                <a:gd name="T18" fmla="*/ 37 w 1516"/>
                <a:gd name="T19" fmla="*/ 0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6"/>
                <a:gd name="T31" fmla="*/ 0 h 481"/>
                <a:gd name="T32" fmla="*/ 1516 w 1516"/>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6" h="481">
                  <a:moveTo>
                    <a:pt x="0" y="40"/>
                  </a:moveTo>
                  <a:cubicBezTo>
                    <a:pt x="152" y="48"/>
                    <a:pt x="304" y="57"/>
                    <a:pt x="360" y="72"/>
                  </a:cubicBezTo>
                  <a:cubicBezTo>
                    <a:pt x="416" y="87"/>
                    <a:pt x="367" y="76"/>
                    <a:pt x="336" y="128"/>
                  </a:cubicBezTo>
                  <a:cubicBezTo>
                    <a:pt x="305" y="180"/>
                    <a:pt x="139" y="380"/>
                    <a:pt x="176" y="384"/>
                  </a:cubicBezTo>
                  <a:cubicBezTo>
                    <a:pt x="213" y="388"/>
                    <a:pt x="479" y="137"/>
                    <a:pt x="560" y="152"/>
                  </a:cubicBezTo>
                  <a:cubicBezTo>
                    <a:pt x="641" y="167"/>
                    <a:pt x="611" y="481"/>
                    <a:pt x="664" y="472"/>
                  </a:cubicBezTo>
                  <a:cubicBezTo>
                    <a:pt x="717" y="463"/>
                    <a:pt x="761" y="141"/>
                    <a:pt x="880" y="96"/>
                  </a:cubicBezTo>
                  <a:cubicBezTo>
                    <a:pt x="999" y="51"/>
                    <a:pt x="1276" y="188"/>
                    <a:pt x="1376" y="200"/>
                  </a:cubicBezTo>
                  <a:cubicBezTo>
                    <a:pt x="1476" y="212"/>
                    <a:pt x="1516" y="201"/>
                    <a:pt x="1480" y="168"/>
                  </a:cubicBezTo>
                  <a:cubicBezTo>
                    <a:pt x="1444" y="135"/>
                    <a:pt x="1302" y="67"/>
                    <a:pt x="1160" y="0"/>
                  </a:cubicBezTo>
                </a:path>
              </a:pathLst>
            </a:custGeom>
            <a:noFill/>
            <a:ln w="19050">
              <a:noFill/>
              <a:round/>
              <a:headEnd/>
              <a:tailEnd/>
            </a:ln>
          </p:spPr>
          <p:txBody>
            <a:bodyPr wrap="none" anchor="ctr"/>
            <a:lstStyle/>
            <a:p>
              <a:endParaRPr lang="en-US"/>
            </a:p>
          </p:txBody>
        </p:sp>
        <p:sp>
          <p:nvSpPr>
            <p:cNvPr id="6" name="Text Box 7"/>
            <p:cNvSpPr txBox="1">
              <a:spLocks noChangeArrowheads="1"/>
            </p:cNvSpPr>
            <p:nvPr/>
          </p:nvSpPr>
          <p:spPr bwMode="auto">
            <a:xfrm>
              <a:off x="1882" y="214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 name="Text Box 8"/>
            <p:cNvSpPr txBox="1">
              <a:spLocks noChangeArrowheads="1"/>
            </p:cNvSpPr>
            <p:nvPr/>
          </p:nvSpPr>
          <p:spPr bwMode="auto">
            <a:xfrm>
              <a:off x="1930" y="212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8" name="Text Box 9"/>
            <p:cNvSpPr txBox="1">
              <a:spLocks noChangeArrowheads="1"/>
            </p:cNvSpPr>
            <p:nvPr/>
          </p:nvSpPr>
          <p:spPr bwMode="auto">
            <a:xfrm>
              <a:off x="1970" y="22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9" name="Text Box 10"/>
            <p:cNvSpPr txBox="1">
              <a:spLocks noChangeArrowheads="1"/>
            </p:cNvSpPr>
            <p:nvPr/>
          </p:nvSpPr>
          <p:spPr bwMode="auto">
            <a:xfrm>
              <a:off x="1794" y="214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 name="Text Box 11"/>
            <p:cNvSpPr txBox="1">
              <a:spLocks noChangeArrowheads="1"/>
            </p:cNvSpPr>
            <p:nvPr/>
          </p:nvSpPr>
          <p:spPr bwMode="auto">
            <a:xfrm>
              <a:off x="2038" y="216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 name="Text Box 12"/>
            <p:cNvSpPr txBox="1">
              <a:spLocks noChangeArrowheads="1"/>
            </p:cNvSpPr>
            <p:nvPr/>
          </p:nvSpPr>
          <p:spPr bwMode="auto">
            <a:xfrm>
              <a:off x="2194" y="209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2" name="Text Box 13"/>
            <p:cNvSpPr txBox="1">
              <a:spLocks noChangeArrowheads="1"/>
            </p:cNvSpPr>
            <p:nvPr/>
          </p:nvSpPr>
          <p:spPr bwMode="auto">
            <a:xfrm>
              <a:off x="2276" y="211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3" name="Text Box 14"/>
            <p:cNvSpPr txBox="1">
              <a:spLocks noChangeArrowheads="1"/>
            </p:cNvSpPr>
            <p:nvPr/>
          </p:nvSpPr>
          <p:spPr bwMode="auto">
            <a:xfrm>
              <a:off x="2354" y="214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4" name="Text Box 15"/>
            <p:cNvSpPr txBox="1">
              <a:spLocks noChangeArrowheads="1"/>
            </p:cNvSpPr>
            <p:nvPr/>
          </p:nvSpPr>
          <p:spPr bwMode="auto">
            <a:xfrm>
              <a:off x="2390" y="206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5" name="Text Box 16"/>
            <p:cNvSpPr txBox="1">
              <a:spLocks noChangeArrowheads="1"/>
            </p:cNvSpPr>
            <p:nvPr/>
          </p:nvSpPr>
          <p:spPr bwMode="auto">
            <a:xfrm>
              <a:off x="1886" y="208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6" name="Text Box 17"/>
            <p:cNvSpPr txBox="1">
              <a:spLocks noChangeArrowheads="1"/>
            </p:cNvSpPr>
            <p:nvPr/>
          </p:nvSpPr>
          <p:spPr bwMode="auto">
            <a:xfrm>
              <a:off x="180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7" name="Text Box 18"/>
            <p:cNvSpPr txBox="1">
              <a:spLocks noChangeArrowheads="1"/>
            </p:cNvSpPr>
            <p:nvPr/>
          </p:nvSpPr>
          <p:spPr bwMode="auto">
            <a:xfrm>
              <a:off x="172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8" name="Text Box 19"/>
            <p:cNvSpPr txBox="1">
              <a:spLocks noChangeArrowheads="1"/>
            </p:cNvSpPr>
            <p:nvPr/>
          </p:nvSpPr>
          <p:spPr bwMode="auto">
            <a:xfrm>
              <a:off x="1646" y="207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9" name="Freeform 20"/>
            <p:cNvSpPr>
              <a:spLocks/>
            </p:cNvSpPr>
            <p:nvPr/>
          </p:nvSpPr>
          <p:spPr bwMode="auto">
            <a:xfrm>
              <a:off x="1540" y="2360"/>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20" name="Line 21"/>
            <p:cNvSpPr>
              <a:spLocks noChangeShapeType="1"/>
            </p:cNvSpPr>
            <p:nvPr/>
          </p:nvSpPr>
          <p:spPr bwMode="auto">
            <a:xfrm flipV="1">
              <a:off x="1764" y="2364"/>
              <a:ext cx="24" cy="4"/>
            </a:xfrm>
            <a:prstGeom prst="line">
              <a:avLst/>
            </a:prstGeom>
            <a:noFill/>
            <a:ln w="952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V="1">
              <a:off x="1832" y="2360"/>
              <a:ext cx="52" cy="8"/>
            </a:xfrm>
            <a:prstGeom prst="line">
              <a:avLst/>
            </a:prstGeom>
            <a:noFill/>
            <a:ln w="9525">
              <a:solidFill>
                <a:schemeClr val="tx1"/>
              </a:solidFill>
              <a:round/>
              <a:headEnd/>
              <a:tailEnd/>
            </a:ln>
          </p:spPr>
          <p:txBody>
            <a:bodyPr wrap="none" anchor="ctr"/>
            <a:lstStyle/>
            <a:p>
              <a:endParaRPr lang="en-US"/>
            </a:p>
          </p:txBody>
        </p:sp>
        <p:sp>
          <p:nvSpPr>
            <p:cNvPr id="22" name="Line 23"/>
            <p:cNvSpPr>
              <a:spLocks noChangeShapeType="1"/>
            </p:cNvSpPr>
            <p:nvPr/>
          </p:nvSpPr>
          <p:spPr bwMode="auto">
            <a:xfrm flipV="1">
              <a:off x="1916" y="2368"/>
              <a:ext cx="52" cy="8"/>
            </a:xfrm>
            <a:prstGeom prst="line">
              <a:avLst/>
            </a:prstGeom>
            <a:noFill/>
            <a:ln w="9525">
              <a:solidFill>
                <a:schemeClr val="tx1"/>
              </a:solidFill>
              <a:round/>
              <a:headEnd/>
              <a:tailEnd/>
            </a:ln>
          </p:spPr>
          <p:txBody>
            <a:bodyPr wrap="none" anchor="ctr"/>
            <a:lstStyle/>
            <a:p>
              <a:endParaRPr lang="en-US"/>
            </a:p>
          </p:txBody>
        </p:sp>
        <p:sp>
          <p:nvSpPr>
            <p:cNvPr id="23" name="Freeform 24"/>
            <p:cNvSpPr>
              <a:spLocks/>
            </p:cNvSpPr>
            <p:nvPr/>
          </p:nvSpPr>
          <p:spPr bwMode="auto">
            <a:xfrm>
              <a:off x="1912" y="2400"/>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24" name="Freeform 25"/>
            <p:cNvSpPr>
              <a:spLocks/>
            </p:cNvSpPr>
            <p:nvPr/>
          </p:nvSpPr>
          <p:spPr bwMode="auto">
            <a:xfrm>
              <a:off x="2044" y="2428"/>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25" name="Text Box 26"/>
            <p:cNvSpPr txBox="1">
              <a:spLocks noChangeArrowheads="1"/>
            </p:cNvSpPr>
            <p:nvPr/>
          </p:nvSpPr>
          <p:spPr bwMode="auto">
            <a:xfrm>
              <a:off x="1562" y="2084"/>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26" name="Freeform 27"/>
            <p:cNvSpPr>
              <a:spLocks/>
            </p:cNvSpPr>
            <p:nvPr/>
          </p:nvSpPr>
          <p:spPr bwMode="auto">
            <a:xfrm>
              <a:off x="1900" y="2448"/>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sp>
          <p:nvSpPr>
            <p:cNvPr id="27" name="Freeform 28"/>
            <p:cNvSpPr>
              <a:spLocks/>
            </p:cNvSpPr>
            <p:nvPr/>
          </p:nvSpPr>
          <p:spPr bwMode="auto">
            <a:xfrm>
              <a:off x="2072" y="2472"/>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28" name="Freeform 29"/>
            <p:cNvSpPr>
              <a:spLocks/>
            </p:cNvSpPr>
            <p:nvPr/>
          </p:nvSpPr>
          <p:spPr bwMode="auto">
            <a:xfrm>
              <a:off x="2140" y="2388"/>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29" name="Text Box 30"/>
            <p:cNvSpPr txBox="1">
              <a:spLocks noChangeArrowheads="1"/>
            </p:cNvSpPr>
            <p:nvPr/>
          </p:nvSpPr>
          <p:spPr bwMode="auto">
            <a:xfrm>
              <a:off x="2098" y="208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30" name="Freeform 31"/>
            <p:cNvSpPr>
              <a:spLocks/>
            </p:cNvSpPr>
            <p:nvPr/>
          </p:nvSpPr>
          <p:spPr bwMode="auto">
            <a:xfrm>
              <a:off x="2208" y="2376"/>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sp>
          <p:nvSpPr>
            <p:cNvPr id="31" name="Freeform 32"/>
            <p:cNvSpPr>
              <a:spLocks/>
            </p:cNvSpPr>
            <p:nvPr/>
          </p:nvSpPr>
          <p:spPr bwMode="auto">
            <a:xfrm>
              <a:off x="2316" y="2392"/>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32" name="Freeform 33"/>
            <p:cNvSpPr>
              <a:spLocks/>
            </p:cNvSpPr>
            <p:nvPr/>
          </p:nvSpPr>
          <p:spPr bwMode="auto">
            <a:xfrm>
              <a:off x="2384" y="2408"/>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33" name="Freeform 34"/>
            <p:cNvSpPr>
              <a:spLocks/>
            </p:cNvSpPr>
            <p:nvPr/>
          </p:nvSpPr>
          <p:spPr bwMode="auto">
            <a:xfrm>
              <a:off x="2452" y="2380"/>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nvGrpSpPr>
          <p:cNvPr id="34" name="Group 35"/>
          <p:cNvGrpSpPr>
            <a:grpSpLocks/>
          </p:cNvGrpSpPr>
          <p:nvPr/>
        </p:nvGrpSpPr>
        <p:grpSpPr bwMode="auto">
          <a:xfrm>
            <a:off x="3619500" y="1919288"/>
            <a:ext cx="635000" cy="823912"/>
            <a:chOff x="3288" y="1169"/>
            <a:chExt cx="400" cy="519"/>
          </a:xfrm>
        </p:grpSpPr>
        <p:sp>
          <p:nvSpPr>
            <p:cNvPr id="35" name="AutoShape 36"/>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36" name="Text Box 37"/>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37" name="Group 38"/>
          <p:cNvGrpSpPr>
            <a:grpSpLocks/>
          </p:cNvGrpSpPr>
          <p:nvPr/>
        </p:nvGrpSpPr>
        <p:grpSpPr bwMode="auto">
          <a:xfrm>
            <a:off x="2197100" y="1919288"/>
            <a:ext cx="1765300" cy="1116012"/>
            <a:chOff x="1832" y="1225"/>
            <a:chExt cx="1112" cy="703"/>
          </a:xfrm>
        </p:grpSpPr>
        <p:grpSp>
          <p:nvGrpSpPr>
            <p:cNvPr id="38" name="Group 39"/>
            <p:cNvGrpSpPr>
              <a:grpSpLocks/>
            </p:cNvGrpSpPr>
            <p:nvPr/>
          </p:nvGrpSpPr>
          <p:grpSpPr bwMode="auto">
            <a:xfrm>
              <a:off x="1832" y="1225"/>
              <a:ext cx="400" cy="519"/>
              <a:chOff x="3288" y="1169"/>
              <a:chExt cx="400" cy="519"/>
            </a:xfrm>
          </p:grpSpPr>
          <p:sp>
            <p:nvSpPr>
              <p:cNvPr id="45" name="AutoShape 40"/>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6" name="Text Box 41"/>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39" name="Group 42"/>
            <p:cNvGrpSpPr>
              <a:grpSpLocks/>
            </p:cNvGrpSpPr>
            <p:nvPr/>
          </p:nvGrpSpPr>
          <p:grpSpPr bwMode="auto">
            <a:xfrm>
              <a:off x="2544" y="1393"/>
              <a:ext cx="400" cy="519"/>
              <a:chOff x="3288" y="1169"/>
              <a:chExt cx="400" cy="519"/>
            </a:xfrm>
          </p:grpSpPr>
          <p:sp>
            <p:nvSpPr>
              <p:cNvPr id="43" name="AutoShape 43"/>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4" name="Text Box 44"/>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nvGrpSpPr>
            <p:cNvPr id="40" name="Group 45"/>
            <p:cNvGrpSpPr>
              <a:grpSpLocks/>
            </p:cNvGrpSpPr>
            <p:nvPr/>
          </p:nvGrpSpPr>
          <p:grpSpPr bwMode="auto">
            <a:xfrm>
              <a:off x="2152" y="1409"/>
              <a:ext cx="400" cy="519"/>
              <a:chOff x="3288" y="1169"/>
              <a:chExt cx="400" cy="519"/>
            </a:xfrm>
          </p:grpSpPr>
          <p:sp>
            <p:nvSpPr>
              <p:cNvPr id="41" name="AutoShape 46"/>
              <p:cNvSpPr>
                <a:spLocks noChangeArrowheads="1"/>
              </p:cNvSpPr>
              <p:nvPr/>
            </p:nvSpPr>
            <p:spPr bwMode="auto">
              <a:xfrm>
                <a:off x="3288" y="1432"/>
                <a:ext cx="400" cy="136"/>
              </a:xfrm>
              <a:prstGeom prst="flowChartDecision">
                <a:avLst/>
              </a:prstGeom>
              <a:solidFill>
                <a:schemeClr val="tx1"/>
              </a:solidFill>
              <a:ln w="9525">
                <a:solidFill>
                  <a:schemeClr val="tx1"/>
                </a:solidFill>
                <a:miter lim="800000"/>
                <a:headEnd/>
                <a:tailEnd/>
              </a:ln>
            </p:spPr>
            <p:txBody>
              <a:bodyPr wrap="none" anchor="ctr"/>
              <a:lstStyle/>
              <a:p>
                <a:endParaRPr lang="en-US"/>
              </a:p>
            </p:txBody>
          </p:sp>
          <p:sp>
            <p:nvSpPr>
              <p:cNvPr id="42" name="Text Box 47"/>
              <p:cNvSpPr txBox="1">
                <a:spLocks noChangeArrowheads="1"/>
              </p:cNvSpPr>
              <p:nvPr/>
            </p:nvSpPr>
            <p:spPr bwMode="auto">
              <a:xfrm>
                <a:off x="3390" y="1169"/>
                <a:ext cx="212" cy="519"/>
              </a:xfrm>
              <a:prstGeom prst="rect">
                <a:avLst/>
              </a:prstGeom>
              <a:noFill/>
              <a:ln w="9525">
                <a:noFill/>
                <a:miter lim="800000"/>
                <a:headEnd/>
                <a:tailEnd/>
              </a:ln>
            </p:spPr>
            <p:txBody>
              <a:bodyPr wrap="none">
                <a:spAutoFit/>
              </a:bodyPr>
              <a:lstStyle/>
              <a:p>
                <a:pPr eaLnBrk="0" hangingPunct="0"/>
                <a:r>
                  <a:rPr lang="en-US" sz="4800" b="1">
                    <a:solidFill>
                      <a:schemeClr val="bg2"/>
                    </a:solidFill>
                    <a:latin typeface="Times" pitchFamily="18" charset="0"/>
                  </a:rPr>
                  <a:t>.</a:t>
                </a:r>
              </a:p>
            </p:txBody>
          </p:sp>
        </p:grpSp>
      </p:grpSp>
      <p:sp>
        <p:nvSpPr>
          <p:cNvPr id="47" name="Text Box 48"/>
          <p:cNvSpPr txBox="1">
            <a:spLocks noChangeArrowheads="1"/>
          </p:cNvSpPr>
          <p:nvPr/>
        </p:nvSpPr>
        <p:spPr bwMode="auto">
          <a:xfrm>
            <a:off x="1025525" y="1741488"/>
            <a:ext cx="3775075" cy="457200"/>
          </a:xfrm>
          <a:prstGeom prst="rect">
            <a:avLst/>
          </a:prstGeom>
          <a:noFill/>
          <a:ln w="9525">
            <a:noFill/>
            <a:miter lim="800000"/>
            <a:headEnd/>
            <a:tailEnd/>
          </a:ln>
        </p:spPr>
        <p:txBody>
          <a:bodyPr wrap="none">
            <a:spAutoFit/>
          </a:bodyPr>
          <a:lstStyle/>
          <a:p>
            <a:pPr eaLnBrk="0" hangingPunct="0"/>
            <a:r>
              <a:rPr lang="en-US" sz="2400" b="1"/>
              <a:t>Formaldehyde treat cells</a:t>
            </a:r>
          </a:p>
        </p:txBody>
      </p:sp>
      <p:sp>
        <p:nvSpPr>
          <p:cNvPr id="48" name="Line 49"/>
          <p:cNvSpPr>
            <a:spLocks noChangeShapeType="1"/>
          </p:cNvSpPr>
          <p:nvPr/>
        </p:nvSpPr>
        <p:spPr bwMode="auto">
          <a:xfrm flipH="1">
            <a:off x="1943100" y="2857500"/>
            <a:ext cx="508000" cy="787400"/>
          </a:xfrm>
          <a:prstGeom prst="line">
            <a:avLst/>
          </a:prstGeom>
          <a:noFill/>
          <a:ln w="38100">
            <a:solidFill>
              <a:schemeClr val="tx1"/>
            </a:solidFill>
            <a:round/>
            <a:headEnd/>
            <a:tailEnd type="triangle" w="med" len="med"/>
          </a:ln>
        </p:spPr>
        <p:txBody>
          <a:bodyPr wrap="none" anchor="ctr"/>
          <a:lstStyle/>
          <a:p>
            <a:endParaRPr lang="en-US"/>
          </a:p>
        </p:txBody>
      </p:sp>
      <p:sp>
        <p:nvSpPr>
          <p:cNvPr id="49" name="Text Box 50"/>
          <p:cNvSpPr txBox="1">
            <a:spLocks noChangeArrowheads="1"/>
          </p:cNvSpPr>
          <p:nvPr/>
        </p:nvSpPr>
        <p:spPr bwMode="auto">
          <a:xfrm>
            <a:off x="2270125" y="3049588"/>
            <a:ext cx="2706688" cy="457200"/>
          </a:xfrm>
          <a:prstGeom prst="rect">
            <a:avLst/>
          </a:prstGeom>
          <a:noFill/>
          <a:ln w="9525">
            <a:noFill/>
            <a:miter lim="800000"/>
            <a:headEnd/>
            <a:tailEnd/>
          </a:ln>
        </p:spPr>
        <p:txBody>
          <a:bodyPr wrap="none">
            <a:spAutoFit/>
          </a:bodyPr>
          <a:lstStyle/>
          <a:p>
            <a:pPr eaLnBrk="0" hangingPunct="0"/>
            <a:r>
              <a:rPr lang="en-US" sz="2400" b="1"/>
              <a:t>Isolate chromatin</a:t>
            </a:r>
          </a:p>
        </p:txBody>
      </p:sp>
      <p:sp>
        <p:nvSpPr>
          <p:cNvPr id="50" name="Text Box 51"/>
          <p:cNvSpPr txBox="1">
            <a:spLocks noChangeArrowheads="1"/>
          </p:cNvSpPr>
          <p:nvPr/>
        </p:nvSpPr>
        <p:spPr bwMode="auto">
          <a:xfrm>
            <a:off x="1863725" y="4443413"/>
            <a:ext cx="1200150" cy="366712"/>
          </a:xfrm>
          <a:prstGeom prst="rect">
            <a:avLst/>
          </a:prstGeom>
          <a:noFill/>
          <a:ln w="9525">
            <a:noFill/>
            <a:miter lim="800000"/>
            <a:headEnd/>
            <a:tailEnd/>
          </a:ln>
        </p:spPr>
        <p:txBody>
          <a:bodyPr wrap="none">
            <a:spAutoFit/>
          </a:bodyPr>
          <a:lstStyle/>
          <a:p>
            <a:pPr eaLnBrk="0" hangingPunct="0"/>
            <a:r>
              <a:rPr lang="en-US" b="1"/>
              <a:t>Sonicate </a:t>
            </a:r>
          </a:p>
        </p:txBody>
      </p:sp>
      <p:grpSp>
        <p:nvGrpSpPr>
          <p:cNvPr id="51" name="Group 52"/>
          <p:cNvGrpSpPr>
            <a:grpSpLocks/>
          </p:cNvGrpSpPr>
          <p:nvPr/>
        </p:nvGrpSpPr>
        <p:grpSpPr bwMode="auto">
          <a:xfrm>
            <a:off x="857250" y="4913313"/>
            <a:ext cx="1114425" cy="1306512"/>
            <a:chOff x="3820" y="2527"/>
            <a:chExt cx="702" cy="823"/>
          </a:xfrm>
        </p:grpSpPr>
        <p:grpSp>
          <p:nvGrpSpPr>
            <p:cNvPr id="52" name="Group 53"/>
            <p:cNvGrpSpPr>
              <a:grpSpLocks/>
            </p:cNvGrpSpPr>
            <p:nvPr/>
          </p:nvGrpSpPr>
          <p:grpSpPr bwMode="auto">
            <a:xfrm>
              <a:off x="3820" y="2527"/>
              <a:ext cx="382" cy="455"/>
              <a:chOff x="3076" y="2695"/>
              <a:chExt cx="382" cy="455"/>
            </a:xfrm>
          </p:grpSpPr>
          <p:sp>
            <p:nvSpPr>
              <p:cNvPr id="79" name="Text Box 54"/>
              <p:cNvSpPr txBox="1">
                <a:spLocks noChangeArrowheads="1"/>
              </p:cNvSpPr>
              <p:nvPr/>
            </p:nvSpPr>
            <p:spPr bwMode="auto">
              <a:xfrm>
                <a:off x="326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80" name="Text Box 55"/>
              <p:cNvSpPr txBox="1">
                <a:spLocks noChangeArrowheads="1"/>
              </p:cNvSpPr>
              <p:nvPr/>
            </p:nvSpPr>
            <p:spPr bwMode="auto">
              <a:xfrm>
                <a:off x="318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nvGrpSpPr>
              <p:cNvPr id="81" name="Group 56"/>
              <p:cNvGrpSpPr>
                <a:grpSpLocks/>
              </p:cNvGrpSpPr>
              <p:nvPr/>
            </p:nvGrpSpPr>
            <p:grpSpPr bwMode="auto">
              <a:xfrm>
                <a:off x="3076" y="2984"/>
                <a:ext cx="248" cy="60"/>
                <a:chOff x="3076" y="2984"/>
                <a:chExt cx="248" cy="60"/>
              </a:xfrm>
            </p:grpSpPr>
            <p:sp>
              <p:nvSpPr>
                <p:cNvPr id="83" name="Freeform 57"/>
                <p:cNvSpPr>
                  <a:spLocks/>
                </p:cNvSpPr>
                <p:nvPr/>
              </p:nvSpPr>
              <p:spPr bwMode="auto">
                <a:xfrm>
                  <a:off x="3076" y="2984"/>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84" name="Line 58"/>
                <p:cNvSpPr>
                  <a:spLocks noChangeShapeType="1"/>
                </p:cNvSpPr>
                <p:nvPr/>
              </p:nvSpPr>
              <p:spPr bwMode="auto">
                <a:xfrm flipV="1">
                  <a:off x="3300" y="2988"/>
                  <a:ext cx="24" cy="4"/>
                </a:xfrm>
                <a:prstGeom prst="line">
                  <a:avLst/>
                </a:prstGeom>
                <a:noFill/>
                <a:ln w="9525">
                  <a:solidFill>
                    <a:schemeClr val="tx1"/>
                  </a:solidFill>
                  <a:round/>
                  <a:headEnd/>
                  <a:tailEnd/>
                </a:ln>
              </p:spPr>
              <p:txBody>
                <a:bodyPr wrap="none" anchor="ctr"/>
                <a:lstStyle/>
                <a:p>
                  <a:endParaRPr lang="en-US"/>
                </a:p>
              </p:txBody>
            </p:sp>
          </p:grpSp>
          <p:sp>
            <p:nvSpPr>
              <p:cNvPr id="82" name="Text Box 59"/>
              <p:cNvSpPr txBox="1">
                <a:spLocks noChangeArrowheads="1"/>
              </p:cNvSpPr>
              <p:nvPr/>
            </p:nvSpPr>
            <p:spPr bwMode="auto">
              <a:xfrm>
                <a:off x="3098" y="27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grpSp>
          <p:nvGrpSpPr>
            <p:cNvPr id="53" name="Group 60"/>
            <p:cNvGrpSpPr>
              <a:grpSpLocks/>
            </p:cNvGrpSpPr>
            <p:nvPr/>
          </p:nvGrpSpPr>
          <p:grpSpPr bwMode="auto">
            <a:xfrm>
              <a:off x="4066" y="2831"/>
              <a:ext cx="332" cy="519"/>
              <a:chOff x="3330" y="2695"/>
              <a:chExt cx="332" cy="519"/>
            </a:xfrm>
          </p:grpSpPr>
          <p:sp>
            <p:nvSpPr>
              <p:cNvPr id="70" name="Text Box 61"/>
              <p:cNvSpPr txBox="1">
                <a:spLocks noChangeArrowheads="1"/>
              </p:cNvSpPr>
              <p:nvPr/>
            </p:nvSpPr>
            <p:spPr bwMode="auto">
              <a:xfrm>
                <a:off x="3418" y="276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1" name="Text Box 62"/>
              <p:cNvSpPr txBox="1">
                <a:spLocks noChangeArrowheads="1"/>
              </p:cNvSpPr>
              <p:nvPr/>
            </p:nvSpPr>
            <p:spPr bwMode="auto">
              <a:xfrm>
                <a:off x="3466" y="27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2" name="Text Box 63"/>
              <p:cNvSpPr txBox="1">
                <a:spLocks noChangeArrowheads="1"/>
              </p:cNvSpPr>
              <p:nvPr/>
            </p:nvSpPr>
            <p:spPr bwMode="auto">
              <a:xfrm>
                <a:off x="3330" y="2772"/>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3" name="Text Box 64"/>
              <p:cNvSpPr txBox="1">
                <a:spLocks noChangeArrowheads="1"/>
              </p:cNvSpPr>
              <p:nvPr/>
            </p:nvSpPr>
            <p:spPr bwMode="auto">
              <a:xfrm>
                <a:off x="3422" y="270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4" name="Text Box 65"/>
              <p:cNvSpPr txBox="1">
                <a:spLocks noChangeArrowheads="1"/>
              </p:cNvSpPr>
              <p:nvPr/>
            </p:nvSpPr>
            <p:spPr bwMode="auto">
              <a:xfrm>
                <a:off x="334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75" name="Line 66"/>
              <p:cNvSpPr>
                <a:spLocks noChangeShapeType="1"/>
              </p:cNvSpPr>
              <p:nvPr/>
            </p:nvSpPr>
            <p:spPr bwMode="auto">
              <a:xfrm flipV="1">
                <a:off x="3368" y="2984"/>
                <a:ext cx="52" cy="8"/>
              </a:xfrm>
              <a:prstGeom prst="line">
                <a:avLst/>
              </a:prstGeom>
              <a:noFill/>
              <a:ln w="9525">
                <a:solidFill>
                  <a:schemeClr val="tx1"/>
                </a:solidFill>
                <a:round/>
                <a:headEnd/>
                <a:tailEnd/>
              </a:ln>
            </p:spPr>
            <p:txBody>
              <a:bodyPr wrap="none" anchor="ctr"/>
              <a:lstStyle/>
              <a:p>
                <a:endParaRPr lang="en-US"/>
              </a:p>
            </p:txBody>
          </p:sp>
          <p:sp>
            <p:nvSpPr>
              <p:cNvPr id="76" name="Line 67"/>
              <p:cNvSpPr>
                <a:spLocks noChangeShapeType="1"/>
              </p:cNvSpPr>
              <p:nvPr/>
            </p:nvSpPr>
            <p:spPr bwMode="auto">
              <a:xfrm flipV="1">
                <a:off x="3452" y="2992"/>
                <a:ext cx="52" cy="8"/>
              </a:xfrm>
              <a:prstGeom prst="line">
                <a:avLst/>
              </a:prstGeom>
              <a:noFill/>
              <a:ln w="9525">
                <a:solidFill>
                  <a:schemeClr val="tx1"/>
                </a:solidFill>
                <a:round/>
                <a:headEnd/>
                <a:tailEnd/>
              </a:ln>
            </p:spPr>
            <p:txBody>
              <a:bodyPr wrap="none" anchor="ctr"/>
              <a:lstStyle/>
              <a:p>
                <a:endParaRPr lang="en-US"/>
              </a:p>
            </p:txBody>
          </p:sp>
          <p:sp>
            <p:nvSpPr>
              <p:cNvPr id="77" name="Freeform 68"/>
              <p:cNvSpPr>
                <a:spLocks/>
              </p:cNvSpPr>
              <p:nvPr/>
            </p:nvSpPr>
            <p:spPr bwMode="auto">
              <a:xfrm>
                <a:off x="3448" y="3024"/>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78" name="Freeform 69"/>
              <p:cNvSpPr>
                <a:spLocks/>
              </p:cNvSpPr>
              <p:nvPr/>
            </p:nvSpPr>
            <p:spPr bwMode="auto">
              <a:xfrm>
                <a:off x="3436" y="3072"/>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grpSp>
        <p:grpSp>
          <p:nvGrpSpPr>
            <p:cNvPr id="54" name="Group 70"/>
            <p:cNvGrpSpPr>
              <a:grpSpLocks/>
            </p:cNvGrpSpPr>
            <p:nvPr/>
          </p:nvGrpSpPr>
          <p:grpSpPr bwMode="auto">
            <a:xfrm>
              <a:off x="3882" y="2663"/>
              <a:ext cx="428" cy="555"/>
              <a:chOff x="3698" y="2575"/>
              <a:chExt cx="428" cy="555"/>
            </a:xfrm>
          </p:grpSpPr>
          <p:sp>
            <p:nvSpPr>
              <p:cNvPr id="62" name="Text Box 71"/>
              <p:cNvSpPr txBox="1">
                <a:spLocks noChangeArrowheads="1"/>
              </p:cNvSpPr>
              <p:nvPr/>
            </p:nvSpPr>
            <p:spPr bwMode="auto">
              <a:xfrm>
                <a:off x="3698" y="268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3" name="Text Box 72"/>
              <p:cNvSpPr txBox="1">
                <a:spLocks noChangeArrowheads="1"/>
              </p:cNvSpPr>
              <p:nvPr/>
            </p:nvSpPr>
            <p:spPr bwMode="auto">
              <a:xfrm>
                <a:off x="3774" y="2656"/>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4" name="Text Box 73"/>
              <p:cNvSpPr txBox="1">
                <a:spLocks noChangeArrowheads="1"/>
              </p:cNvSpPr>
              <p:nvPr/>
            </p:nvSpPr>
            <p:spPr bwMode="auto">
              <a:xfrm>
                <a:off x="3930" y="257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5" name="Freeform 74"/>
              <p:cNvSpPr>
                <a:spLocks/>
              </p:cNvSpPr>
              <p:nvPr/>
            </p:nvSpPr>
            <p:spPr bwMode="auto">
              <a:xfrm>
                <a:off x="3780" y="2916"/>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66" name="Freeform 75"/>
              <p:cNvSpPr>
                <a:spLocks/>
              </p:cNvSpPr>
              <p:nvPr/>
            </p:nvSpPr>
            <p:spPr bwMode="auto">
              <a:xfrm>
                <a:off x="3808" y="2960"/>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67" name="Freeform 76"/>
              <p:cNvSpPr>
                <a:spLocks/>
              </p:cNvSpPr>
              <p:nvPr/>
            </p:nvSpPr>
            <p:spPr bwMode="auto">
              <a:xfrm>
                <a:off x="3876" y="2876"/>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68" name="Text Box 77"/>
              <p:cNvSpPr txBox="1">
                <a:spLocks noChangeArrowheads="1"/>
              </p:cNvSpPr>
              <p:nvPr/>
            </p:nvSpPr>
            <p:spPr bwMode="auto">
              <a:xfrm>
                <a:off x="3834" y="257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69" name="Freeform 78"/>
              <p:cNvSpPr>
                <a:spLocks/>
              </p:cNvSpPr>
              <p:nvPr/>
            </p:nvSpPr>
            <p:spPr bwMode="auto">
              <a:xfrm>
                <a:off x="3944" y="2864"/>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grpSp>
        <p:grpSp>
          <p:nvGrpSpPr>
            <p:cNvPr id="55" name="Group 79"/>
            <p:cNvGrpSpPr>
              <a:grpSpLocks/>
            </p:cNvGrpSpPr>
            <p:nvPr/>
          </p:nvGrpSpPr>
          <p:grpSpPr bwMode="auto">
            <a:xfrm>
              <a:off x="4212" y="2551"/>
              <a:ext cx="310" cy="522"/>
              <a:chOff x="4012" y="2551"/>
              <a:chExt cx="310" cy="522"/>
            </a:xfrm>
          </p:grpSpPr>
          <p:sp>
            <p:nvSpPr>
              <p:cNvPr id="56" name="Text Box 80"/>
              <p:cNvSpPr txBox="1">
                <a:spLocks noChangeArrowheads="1"/>
              </p:cNvSpPr>
              <p:nvPr/>
            </p:nvSpPr>
            <p:spPr bwMode="auto">
              <a:xfrm>
                <a:off x="4012" y="259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7" name="Text Box 81"/>
              <p:cNvSpPr txBox="1">
                <a:spLocks noChangeArrowheads="1"/>
              </p:cNvSpPr>
              <p:nvPr/>
            </p:nvSpPr>
            <p:spPr bwMode="auto">
              <a:xfrm>
                <a:off x="4090" y="263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8" name="Text Box 82"/>
              <p:cNvSpPr txBox="1">
                <a:spLocks noChangeArrowheads="1"/>
              </p:cNvSpPr>
              <p:nvPr/>
            </p:nvSpPr>
            <p:spPr bwMode="auto">
              <a:xfrm>
                <a:off x="4126" y="25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59" name="Freeform 83"/>
              <p:cNvSpPr>
                <a:spLocks/>
              </p:cNvSpPr>
              <p:nvPr/>
            </p:nvSpPr>
            <p:spPr bwMode="auto">
              <a:xfrm>
                <a:off x="4052" y="2880"/>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60" name="Freeform 84"/>
              <p:cNvSpPr>
                <a:spLocks/>
              </p:cNvSpPr>
              <p:nvPr/>
            </p:nvSpPr>
            <p:spPr bwMode="auto">
              <a:xfrm>
                <a:off x="4120" y="2896"/>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61" name="Freeform 85"/>
              <p:cNvSpPr>
                <a:spLocks/>
              </p:cNvSpPr>
              <p:nvPr/>
            </p:nvSpPr>
            <p:spPr bwMode="auto">
              <a:xfrm>
                <a:off x="4188" y="2868"/>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sp>
        <p:nvSpPr>
          <p:cNvPr id="85" name="Freeform 86"/>
          <p:cNvSpPr>
            <a:spLocks/>
          </p:cNvSpPr>
          <p:nvPr/>
        </p:nvSpPr>
        <p:spPr bwMode="auto">
          <a:xfrm>
            <a:off x="2159000" y="5405438"/>
            <a:ext cx="1203325" cy="384175"/>
          </a:xfrm>
          <a:custGeom>
            <a:avLst/>
            <a:gdLst>
              <a:gd name="T0" fmla="*/ 0 w 1516"/>
              <a:gd name="T1" fmla="*/ 2147483647 h 481"/>
              <a:gd name="T2" fmla="*/ 2147483647 w 1516"/>
              <a:gd name="T3" fmla="*/ 2147483647 h 481"/>
              <a:gd name="T4" fmla="*/ 2147483647 w 1516"/>
              <a:gd name="T5" fmla="*/ 2147483647 h 481"/>
              <a:gd name="T6" fmla="*/ 2147483647 w 1516"/>
              <a:gd name="T7" fmla="*/ 2147483647 h 481"/>
              <a:gd name="T8" fmla="*/ 2147483647 w 1516"/>
              <a:gd name="T9" fmla="*/ 2147483647 h 481"/>
              <a:gd name="T10" fmla="*/ 2147483647 w 1516"/>
              <a:gd name="T11" fmla="*/ 2147483647 h 481"/>
              <a:gd name="T12" fmla="*/ 2147483647 w 1516"/>
              <a:gd name="T13" fmla="*/ 2147483647 h 481"/>
              <a:gd name="T14" fmla="*/ 2147483647 w 1516"/>
              <a:gd name="T15" fmla="*/ 2147483647 h 481"/>
              <a:gd name="T16" fmla="*/ 2147483647 w 1516"/>
              <a:gd name="T17" fmla="*/ 2147483647 h 481"/>
              <a:gd name="T18" fmla="*/ 2147483647 w 1516"/>
              <a:gd name="T19" fmla="*/ 0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6"/>
              <a:gd name="T31" fmla="*/ 0 h 481"/>
              <a:gd name="T32" fmla="*/ 1516 w 1516"/>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6" h="481">
                <a:moveTo>
                  <a:pt x="0" y="40"/>
                </a:moveTo>
                <a:cubicBezTo>
                  <a:pt x="152" y="48"/>
                  <a:pt x="304" y="57"/>
                  <a:pt x="360" y="72"/>
                </a:cubicBezTo>
                <a:cubicBezTo>
                  <a:pt x="416" y="87"/>
                  <a:pt x="367" y="76"/>
                  <a:pt x="336" y="128"/>
                </a:cubicBezTo>
                <a:cubicBezTo>
                  <a:pt x="305" y="180"/>
                  <a:pt x="139" y="380"/>
                  <a:pt x="176" y="384"/>
                </a:cubicBezTo>
                <a:cubicBezTo>
                  <a:pt x="213" y="388"/>
                  <a:pt x="479" y="137"/>
                  <a:pt x="560" y="152"/>
                </a:cubicBezTo>
                <a:cubicBezTo>
                  <a:pt x="641" y="167"/>
                  <a:pt x="611" y="481"/>
                  <a:pt x="664" y="472"/>
                </a:cubicBezTo>
                <a:cubicBezTo>
                  <a:pt x="717" y="463"/>
                  <a:pt x="761" y="141"/>
                  <a:pt x="880" y="96"/>
                </a:cubicBezTo>
                <a:cubicBezTo>
                  <a:pt x="999" y="51"/>
                  <a:pt x="1276" y="188"/>
                  <a:pt x="1376" y="200"/>
                </a:cubicBezTo>
                <a:cubicBezTo>
                  <a:pt x="1476" y="212"/>
                  <a:pt x="1516" y="201"/>
                  <a:pt x="1480" y="168"/>
                </a:cubicBezTo>
                <a:cubicBezTo>
                  <a:pt x="1444" y="135"/>
                  <a:pt x="1302" y="67"/>
                  <a:pt x="1160" y="0"/>
                </a:cubicBezTo>
              </a:path>
            </a:pathLst>
          </a:custGeom>
          <a:noFill/>
          <a:ln w="19050">
            <a:noFill/>
            <a:round/>
            <a:headEnd/>
            <a:tailEnd/>
          </a:ln>
        </p:spPr>
        <p:txBody>
          <a:bodyPr wrap="none" anchor="ctr"/>
          <a:lstStyle/>
          <a:p>
            <a:endParaRPr lang="en-US"/>
          </a:p>
        </p:txBody>
      </p:sp>
      <p:sp>
        <p:nvSpPr>
          <p:cNvPr id="86" name="Line 87"/>
          <p:cNvSpPr>
            <a:spLocks noChangeShapeType="1"/>
          </p:cNvSpPr>
          <p:nvPr/>
        </p:nvSpPr>
        <p:spPr bwMode="auto">
          <a:xfrm>
            <a:off x="2578100" y="5384800"/>
            <a:ext cx="1130300" cy="0"/>
          </a:xfrm>
          <a:prstGeom prst="line">
            <a:avLst/>
          </a:prstGeom>
          <a:noFill/>
          <a:ln w="38100">
            <a:solidFill>
              <a:schemeClr val="tx1"/>
            </a:solidFill>
            <a:round/>
            <a:headEnd/>
            <a:tailEnd type="triangle" w="med" len="med"/>
          </a:ln>
        </p:spPr>
        <p:txBody>
          <a:bodyPr wrap="none" anchor="ctr"/>
          <a:lstStyle/>
          <a:p>
            <a:endParaRPr lang="en-US"/>
          </a:p>
        </p:txBody>
      </p:sp>
      <p:sp>
        <p:nvSpPr>
          <p:cNvPr id="87" name="Text Box 88"/>
          <p:cNvSpPr txBox="1">
            <a:spLocks noChangeArrowheads="1"/>
          </p:cNvSpPr>
          <p:nvPr/>
        </p:nvSpPr>
        <p:spPr bwMode="auto">
          <a:xfrm>
            <a:off x="2117725" y="5599113"/>
            <a:ext cx="2228850" cy="366712"/>
          </a:xfrm>
          <a:prstGeom prst="rect">
            <a:avLst/>
          </a:prstGeom>
          <a:noFill/>
          <a:ln w="9525">
            <a:noFill/>
            <a:miter lim="800000"/>
            <a:headEnd/>
            <a:tailEnd/>
          </a:ln>
        </p:spPr>
        <p:txBody>
          <a:bodyPr wrap="none">
            <a:spAutoFit/>
          </a:bodyPr>
          <a:lstStyle/>
          <a:p>
            <a:pPr eaLnBrk="0" hangingPunct="0"/>
            <a:r>
              <a:rPr lang="en-US" b="1"/>
              <a:t>Immunoprecipitate</a:t>
            </a:r>
          </a:p>
        </p:txBody>
      </p:sp>
      <p:grpSp>
        <p:nvGrpSpPr>
          <p:cNvPr id="88" name="Group 89"/>
          <p:cNvGrpSpPr>
            <a:grpSpLocks/>
          </p:cNvGrpSpPr>
          <p:nvPr/>
        </p:nvGrpSpPr>
        <p:grpSpPr bwMode="auto">
          <a:xfrm>
            <a:off x="4095750" y="4494213"/>
            <a:ext cx="1114425" cy="1376362"/>
            <a:chOff x="4668" y="2295"/>
            <a:chExt cx="702" cy="867"/>
          </a:xfrm>
        </p:grpSpPr>
        <p:grpSp>
          <p:nvGrpSpPr>
            <p:cNvPr id="89" name="Group 90"/>
            <p:cNvGrpSpPr>
              <a:grpSpLocks/>
            </p:cNvGrpSpPr>
            <p:nvPr/>
          </p:nvGrpSpPr>
          <p:grpSpPr bwMode="auto">
            <a:xfrm>
              <a:off x="4668" y="2295"/>
              <a:ext cx="702" cy="823"/>
              <a:chOff x="3820" y="2527"/>
              <a:chExt cx="702" cy="823"/>
            </a:xfrm>
          </p:grpSpPr>
          <p:grpSp>
            <p:nvGrpSpPr>
              <p:cNvPr id="94" name="Group 93"/>
              <p:cNvGrpSpPr>
                <a:grpSpLocks/>
              </p:cNvGrpSpPr>
              <p:nvPr/>
            </p:nvGrpSpPr>
            <p:grpSpPr bwMode="auto">
              <a:xfrm>
                <a:off x="3820" y="2527"/>
                <a:ext cx="382" cy="455"/>
                <a:chOff x="3076" y="2695"/>
                <a:chExt cx="382" cy="455"/>
              </a:xfrm>
            </p:grpSpPr>
            <p:sp>
              <p:nvSpPr>
                <p:cNvPr id="121" name="Text Box 92"/>
                <p:cNvSpPr txBox="1">
                  <a:spLocks noChangeArrowheads="1"/>
                </p:cNvSpPr>
                <p:nvPr/>
              </p:nvSpPr>
              <p:spPr bwMode="auto">
                <a:xfrm>
                  <a:off x="326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22" name="Text Box 93"/>
                <p:cNvSpPr txBox="1">
                  <a:spLocks noChangeArrowheads="1"/>
                </p:cNvSpPr>
                <p:nvPr/>
              </p:nvSpPr>
              <p:spPr bwMode="auto">
                <a:xfrm>
                  <a:off x="318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nvGrpSpPr>
                <p:cNvPr id="123" name="Group 94"/>
                <p:cNvGrpSpPr>
                  <a:grpSpLocks/>
                </p:cNvGrpSpPr>
                <p:nvPr/>
              </p:nvGrpSpPr>
              <p:grpSpPr bwMode="auto">
                <a:xfrm>
                  <a:off x="3076" y="2984"/>
                  <a:ext cx="248" cy="60"/>
                  <a:chOff x="3076" y="2984"/>
                  <a:chExt cx="248" cy="60"/>
                </a:xfrm>
              </p:grpSpPr>
              <p:sp>
                <p:nvSpPr>
                  <p:cNvPr id="125" name="Freeform 95"/>
                  <p:cNvSpPr>
                    <a:spLocks/>
                  </p:cNvSpPr>
                  <p:nvPr/>
                </p:nvSpPr>
                <p:spPr bwMode="auto">
                  <a:xfrm>
                    <a:off x="3076" y="2984"/>
                    <a:ext cx="164" cy="60"/>
                  </a:xfrm>
                  <a:custGeom>
                    <a:avLst/>
                    <a:gdLst>
                      <a:gd name="T0" fmla="*/ 0 w 164"/>
                      <a:gd name="T1" fmla="*/ 60 h 60"/>
                      <a:gd name="T2" fmla="*/ 164 w 164"/>
                      <a:gd name="T3" fmla="*/ 0 h 60"/>
                      <a:gd name="T4" fmla="*/ 0 60000 65536"/>
                      <a:gd name="T5" fmla="*/ 0 60000 65536"/>
                      <a:gd name="T6" fmla="*/ 0 w 164"/>
                      <a:gd name="T7" fmla="*/ 0 h 60"/>
                      <a:gd name="T8" fmla="*/ 164 w 164"/>
                      <a:gd name="T9" fmla="*/ 60 h 60"/>
                    </a:gdLst>
                    <a:ahLst/>
                    <a:cxnLst>
                      <a:cxn ang="T4">
                        <a:pos x="T0" y="T1"/>
                      </a:cxn>
                      <a:cxn ang="T5">
                        <a:pos x="T2" y="T3"/>
                      </a:cxn>
                    </a:cxnLst>
                    <a:rect l="T6" t="T7" r="T8" b="T9"/>
                    <a:pathLst>
                      <a:path w="164" h="60">
                        <a:moveTo>
                          <a:pt x="0" y="60"/>
                        </a:moveTo>
                        <a:cubicBezTo>
                          <a:pt x="68" y="34"/>
                          <a:pt x="137" y="9"/>
                          <a:pt x="164" y="0"/>
                        </a:cubicBezTo>
                      </a:path>
                    </a:pathLst>
                  </a:custGeom>
                  <a:noFill/>
                  <a:ln w="9525">
                    <a:solidFill>
                      <a:schemeClr val="tx1"/>
                    </a:solidFill>
                    <a:round/>
                    <a:headEnd/>
                    <a:tailEnd/>
                  </a:ln>
                </p:spPr>
                <p:txBody>
                  <a:bodyPr wrap="none" anchor="ctr"/>
                  <a:lstStyle/>
                  <a:p>
                    <a:endParaRPr lang="en-US"/>
                  </a:p>
                </p:txBody>
              </p:sp>
              <p:sp>
                <p:nvSpPr>
                  <p:cNvPr id="126" name="Line 96"/>
                  <p:cNvSpPr>
                    <a:spLocks noChangeShapeType="1"/>
                  </p:cNvSpPr>
                  <p:nvPr/>
                </p:nvSpPr>
                <p:spPr bwMode="auto">
                  <a:xfrm flipV="1">
                    <a:off x="3300" y="2988"/>
                    <a:ext cx="24" cy="4"/>
                  </a:xfrm>
                  <a:prstGeom prst="line">
                    <a:avLst/>
                  </a:prstGeom>
                  <a:noFill/>
                  <a:ln w="9525">
                    <a:solidFill>
                      <a:schemeClr val="tx1"/>
                    </a:solidFill>
                    <a:round/>
                    <a:headEnd/>
                    <a:tailEnd/>
                  </a:ln>
                </p:spPr>
                <p:txBody>
                  <a:bodyPr wrap="none" anchor="ctr"/>
                  <a:lstStyle/>
                  <a:p>
                    <a:endParaRPr lang="en-US"/>
                  </a:p>
                </p:txBody>
              </p:sp>
            </p:grpSp>
            <p:sp>
              <p:nvSpPr>
                <p:cNvPr id="124" name="Text Box 97"/>
                <p:cNvSpPr txBox="1">
                  <a:spLocks noChangeArrowheads="1"/>
                </p:cNvSpPr>
                <p:nvPr/>
              </p:nvSpPr>
              <p:spPr bwMode="auto">
                <a:xfrm>
                  <a:off x="3098" y="270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grpSp>
          <p:grpSp>
            <p:nvGrpSpPr>
              <p:cNvPr id="95" name="Group 98"/>
              <p:cNvGrpSpPr>
                <a:grpSpLocks/>
              </p:cNvGrpSpPr>
              <p:nvPr/>
            </p:nvGrpSpPr>
            <p:grpSpPr bwMode="auto">
              <a:xfrm>
                <a:off x="4066" y="2831"/>
                <a:ext cx="332" cy="519"/>
                <a:chOff x="3330" y="2695"/>
                <a:chExt cx="332" cy="519"/>
              </a:xfrm>
            </p:grpSpPr>
            <p:sp>
              <p:nvSpPr>
                <p:cNvPr id="112" name="Text Box 99"/>
                <p:cNvSpPr txBox="1">
                  <a:spLocks noChangeArrowheads="1"/>
                </p:cNvSpPr>
                <p:nvPr/>
              </p:nvSpPr>
              <p:spPr bwMode="auto">
                <a:xfrm>
                  <a:off x="3418" y="2767"/>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3" name="Text Box 100"/>
                <p:cNvSpPr txBox="1">
                  <a:spLocks noChangeArrowheads="1"/>
                </p:cNvSpPr>
                <p:nvPr/>
              </p:nvSpPr>
              <p:spPr bwMode="auto">
                <a:xfrm>
                  <a:off x="3466" y="27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4" name="Text Box 101"/>
                <p:cNvSpPr txBox="1">
                  <a:spLocks noChangeArrowheads="1"/>
                </p:cNvSpPr>
                <p:nvPr/>
              </p:nvSpPr>
              <p:spPr bwMode="auto">
                <a:xfrm>
                  <a:off x="3330" y="2772"/>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5" name="Text Box 102"/>
                <p:cNvSpPr txBox="1">
                  <a:spLocks noChangeArrowheads="1"/>
                </p:cNvSpPr>
                <p:nvPr/>
              </p:nvSpPr>
              <p:spPr bwMode="auto">
                <a:xfrm>
                  <a:off x="3422" y="2703"/>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6" name="Text Box 103"/>
                <p:cNvSpPr txBox="1">
                  <a:spLocks noChangeArrowheads="1"/>
                </p:cNvSpPr>
                <p:nvPr/>
              </p:nvSpPr>
              <p:spPr bwMode="auto">
                <a:xfrm>
                  <a:off x="3342" y="269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7" name="Line 104"/>
                <p:cNvSpPr>
                  <a:spLocks noChangeShapeType="1"/>
                </p:cNvSpPr>
                <p:nvPr/>
              </p:nvSpPr>
              <p:spPr bwMode="auto">
                <a:xfrm flipV="1">
                  <a:off x="3368" y="2984"/>
                  <a:ext cx="52" cy="8"/>
                </a:xfrm>
                <a:prstGeom prst="line">
                  <a:avLst/>
                </a:prstGeom>
                <a:noFill/>
                <a:ln w="9525">
                  <a:solidFill>
                    <a:schemeClr val="tx1"/>
                  </a:solidFill>
                  <a:round/>
                  <a:headEnd/>
                  <a:tailEnd/>
                </a:ln>
              </p:spPr>
              <p:txBody>
                <a:bodyPr wrap="none" anchor="ctr"/>
                <a:lstStyle/>
                <a:p>
                  <a:endParaRPr lang="en-US"/>
                </a:p>
              </p:txBody>
            </p:sp>
            <p:sp>
              <p:nvSpPr>
                <p:cNvPr id="118" name="Line 105"/>
                <p:cNvSpPr>
                  <a:spLocks noChangeShapeType="1"/>
                </p:cNvSpPr>
                <p:nvPr/>
              </p:nvSpPr>
              <p:spPr bwMode="auto">
                <a:xfrm flipV="1">
                  <a:off x="3452" y="2992"/>
                  <a:ext cx="52" cy="8"/>
                </a:xfrm>
                <a:prstGeom prst="line">
                  <a:avLst/>
                </a:prstGeom>
                <a:noFill/>
                <a:ln w="9525">
                  <a:solidFill>
                    <a:schemeClr val="tx1"/>
                  </a:solidFill>
                  <a:round/>
                  <a:headEnd/>
                  <a:tailEnd/>
                </a:ln>
              </p:spPr>
              <p:txBody>
                <a:bodyPr wrap="none" anchor="ctr"/>
                <a:lstStyle/>
                <a:p>
                  <a:endParaRPr lang="en-US"/>
                </a:p>
              </p:txBody>
            </p:sp>
            <p:sp>
              <p:nvSpPr>
                <p:cNvPr id="119" name="Freeform 106"/>
                <p:cNvSpPr>
                  <a:spLocks/>
                </p:cNvSpPr>
                <p:nvPr/>
              </p:nvSpPr>
              <p:spPr bwMode="auto">
                <a:xfrm>
                  <a:off x="3448" y="3024"/>
                  <a:ext cx="44" cy="24"/>
                </a:xfrm>
                <a:custGeom>
                  <a:avLst/>
                  <a:gdLst>
                    <a:gd name="T0" fmla="*/ 44 w 44"/>
                    <a:gd name="T1" fmla="*/ 0 h 24"/>
                    <a:gd name="T2" fmla="*/ 0 w 44"/>
                    <a:gd name="T3" fmla="*/ 24 h 24"/>
                    <a:gd name="T4" fmla="*/ 0 60000 65536"/>
                    <a:gd name="T5" fmla="*/ 0 60000 65536"/>
                    <a:gd name="T6" fmla="*/ 0 w 44"/>
                    <a:gd name="T7" fmla="*/ 0 h 24"/>
                    <a:gd name="T8" fmla="*/ 44 w 44"/>
                    <a:gd name="T9" fmla="*/ 24 h 24"/>
                  </a:gdLst>
                  <a:ahLst/>
                  <a:cxnLst>
                    <a:cxn ang="T4">
                      <a:pos x="T0" y="T1"/>
                    </a:cxn>
                    <a:cxn ang="T5">
                      <a:pos x="T2" y="T3"/>
                    </a:cxn>
                  </a:cxnLst>
                  <a:rect l="T6" t="T7" r="T8" b="T9"/>
                  <a:pathLst>
                    <a:path w="44" h="24">
                      <a:moveTo>
                        <a:pt x="44" y="0"/>
                      </a:moveTo>
                      <a:cubicBezTo>
                        <a:pt x="25" y="9"/>
                        <a:pt x="7" y="19"/>
                        <a:pt x="0" y="24"/>
                      </a:cubicBezTo>
                    </a:path>
                  </a:pathLst>
                </a:custGeom>
                <a:noFill/>
                <a:ln w="9525">
                  <a:solidFill>
                    <a:schemeClr val="tx1"/>
                  </a:solidFill>
                  <a:round/>
                  <a:headEnd/>
                  <a:tailEnd/>
                </a:ln>
              </p:spPr>
              <p:txBody>
                <a:bodyPr wrap="none" anchor="ctr"/>
                <a:lstStyle/>
                <a:p>
                  <a:endParaRPr lang="en-US"/>
                </a:p>
              </p:txBody>
            </p:sp>
            <p:sp>
              <p:nvSpPr>
                <p:cNvPr id="120" name="Freeform 107"/>
                <p:cNvSpPr>
                  <a:spLocks/>
                </p:cNvSpPr>
                <p:nvPr/>
              </p:nvSpPr>
              <p:spPr bwMode="auto">
                <a:xfrm>
                  <a:off x="3436" y="3072"/>
                  <a:ext cx="36" cy="4"/>
                </a:xfrm>
                <a:custGeom>
                  <a:avLst/>
                  <a:gdLst>
                    <a:gd name="T0" fmla="*/ 0 w 36"/>
                    <a:gd name="T1" fmla="*/ 4 h 4"/>
                    <a:gd name="T2" fmla="*/ 36 w 36"/>
                    <a:gd name="T3" fmla="*/ 0 h 4"/>
                    <a:gd name="T4" fmla="*/ 0 60000 65536"/>
                    <a:gd name="T5" fmla="*/ 0 60000 65536"/>
                    <a:gd name="T6" fmla="*/ 0 w 36"/>
                    <a:gd name="T7" fmla="*/ 0 h 4"/>
                    <a:gd name="T8" fmla="*/ 36 w 36"/>
                    <a:gd name="T9" fmla="*/ 4 h 4"/>
                  </a:gdLst>
                  <a:ahLst/>
                  <a:cxnLst>
                    <a:cxn ang="T4">
                      <a:pos x="T0" y="T1"/>
                    </a:cxn>
                    <a:cxn ang="T5">
                      <a:pos x="T2" y="T3"/>
                    </a:cxn>
                  </a:cxnLst>
                  <a:rect l="T6" t="T7" r="T8" b="T9"/>
                  <a:pathLst>
                    <a:path w="36" h="4">
                      <a:moveTo>
                        <a:pt x="0" y="4"/>
                      </a:moveTo>
                      <a:cubicBezTo>
                        <a:pt x="13" y="3"/>
                        <a:pt x="27" y="2"/>
                        <a:pt x="36" y="0"/>
                      </a:cubicBezTo>
                    </a:path>
                  </a:pathLst>
                </a:custGeom>
                <a:noFill/>
                <a:ln w="9525">
                  <a:solidFill>
                    <a:schemeClr val="tx1"/>
                  </a:solidFill>
                  <a:round/>
                  <a:headEnd/>
                  <a:tailEnd/>
                </a:ln>
              </p:spPr>
              <p:txBody>
                <a:bodyPr wrap="none" anchor="ctr"/>
                <a:lstStyle/>
                <a:p>
                  <a:endParaRPr lang="en-US"/>
                </a:p>
              </p:txBody>
            </p:sp>
          </p:grpSp>
          <p:grpSp>
            <p:nvGrpSpPr>
              <p:cNvPr id="96" name="Group 108"/>
              <p:cNvGrpSpPr>
                <a:grpSpLocks/>
              </p:cNvGrpSpPr>
              <p:nvPr/>
            </p:nvGrpSpPr>
            <p:grpSpPr bwMode="auto">
              <a:xfrm>
                <a:off x="3882" y="2663"/>
                <a:ext cx="428" cy="555"/>
                <a:chOff x="3698" y="2575"/>
                <a:chExt cx="428" cy="555"/>
              </a:xfrm>
            </p:grpSpPr>
            <p:sp>
              <p:nvSpPr>
                <p:cNvPr id="104" name="Text Box 109"/>
                <p:cNvSpPr txBox="1">
                  <a:spLocks noChangeArrowheads="1"/>
                </p:cNvSpPr>
                <p:nvPr/>
              </p:nvSpPr>
              <p:spPr bwMode="auto">
                <a:xfrm>
                  <a:off x="3698" y="2688"/>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5" name="Text Box 110"/>
                <p:cNvSpPr txBox="1">
                  <a:spLocks noChangeArrowheads="1"/>
                </p:cNvSpPr>
                <p:nvPr/>
              </p:nvSpPr>
              <p:spPr bwMode="auto">
                <a:xfrm>
                  <a:off x="3774" y="2656"/>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6" name="Text Box 111"/>
                <p:cNvSpPr txBox="1">
                  <a:spLocks noChangeArrowheads="1"/>
                </p:cNvSpPr>
                <p:nvPr/>
              </p:nvSpPr>
              <p:spPr bwMode="auto">
                <a:xfrm>
                  <a:off x="3930" y="257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7" name="Freeform 112"/>
                <p:cNvSpPr>
                  <a:spLocks/>
                </p:cNvSpPr>
                <p:nvPr/>
              </p:nvSpPr>
              <p:spPr bwMode="auto">
                <a:xfrm>
                  <a:off x="3780" y="2916"/>
                  <a:ext cx="12" cy="48"/>
                </a:xfrm>
                <a:custGeom>
                  <a:avLst/>
                  <a:gdLst>
                    <a:gd name="T0" fmla="*/ 0 w 12"/>
                    <a:gd name="T1" fmla="*/ 0 h 48"/>
                    <a:gd name="T2" fmla="*/ 12 w 12"/>
                    <a:gd name="T3" fmla="*/ 48 h 48"/>
                    <a:gd name="T4" fmla="*/ 0 60000 65536"/>
                    <a:gd name="T5" fmla="*/ 0 60000 65536"/>
                    <a:gd name="T6" fmla="*/ 0 w 12"/>
                    <a:gd name="T7" fmla="*/ 0 h 48"/>
                    <a:gd name="T8" fmla="*/ 12 w 12"/>
                    <a:gd name="T9" fmla="*/ 48 h 48"/>
                  </a:gdLst>
                  <a:ahLst/>
                  <a:cxnLst>
                    <a:cxn ang="T4">
                      <a:pos x="T0" y="T1"/>
                    </a:cxn>
                    <a:cxn ang="T5">
                      <a:pos x="T2" y="T3"/>
                    </a:cxn>
                  </a:cxnLst>
                  <a:rect l="T6" t="T7" r="T8" b="T9"/>
                  <a:pathLst>
                    <a:path w="12" h="48">
                      <a:moveTo>
                        <a:pt x="0" y="0"/>
                      </a:moveTo>
                      <a:cubicBezTo>
                        <a:pt x="5" y="20"/>
                        <a:pt x="10" y="41"/>
                        <a:pt x="12" y="48"/>
                      </a:cubicBezTo>
                    </a:path>
                  </a:pathLst>
                </a:custGeom>
                <a:noFill/>
                <a:ln w="9525">
                  <a:solidFill>
                    <a:schemeClr val="tx1"/>
                  </a:solidFill>
                  <a:round/>
                  <a:headEnd/>
                  <a:tailEnd/>
                </a:ln>
              </p:spPr>
              <p:txBody>
                <a:bodyPr wrap="none" anchor="ctr"/>
                <a:lstStyle/>
                <a:p>
                  <a:endParaRPr lang="en-US"/>
                </a:p>
              </p:txBody>
            </p:sp>
            <p:sp>
              <p:nvSpPr>
                <p:cNvPr id="108" name="Freeform 113"/>
                <p:cNvSpPr>
                  <a:spLocks/>
                </p:cNvSpPr>
                <p:nvPr/>
              </p:nvSpPr>
              <p:spPr bwMode="auto">
                <a:xfrm>
                  <a:off x="3808" y="2960"/>
                  <a:ext cx="48" cy="32"/>
                </a:xfrm>
                <a:custGeom>
                  <a:avLst/>
                  <a:gdLst>
                    <a:gd name="T0" fmla="*/ 0 w 48"/>
                    <a:gd name="T1" fmla="*/ 32 h 32"/>
                    <a:gd name="T2" fmla="*/ 48 w 48"/>
                    <a:gd name="T3" fmla="*/ 0 h 32"/>
                    <a:gd name="T4" fmla="*/ 0 60000 65536"/>
                    <a:gd name="T5" fmla="*/ 0 60000 65536"/>
                    <a:gd name="T6" fmla="*/ 0 w 48"/>
                    <a:gd name="T7" fmla="*/ 0 h 32"/>
                    <a:gd name="T8" fmla="*/ 48 w 48"/>
                    <a:gd name="T9" fmla="*/ 32 h 32"/>
                  </a:gdLst>
                  <a:ahLst/>
                  <a:cxnLst>
                    <a:cxn ang="T4">
                      <a:pos x="T0" y="T1"/>
                    </a:cxn>
                    <a:cxn ang="T5">
                      <a:pos x="T2" y="T3"/>
                    </a:cxn>
                  </a:cxnLst>
                  <a:rect l="T6" t="T7" r="T8" b="T9"/>
                  <a:pathLst>
                    <a:path w="48" h="32">
                      <a:moveTo>
                        <a:pt x="0" y="32"/>
                      </a:moveTo>
                      <a:cubicBezTo>
                        <a:pt x="21" y="19"/>
                        <a:pt x="42" y="6"/>
                        <a:pt x="48" y="0"/>
                      </a:cubicBezTo>
                    </a:path>
                  </a:pathLst>
                </a:custGeom>
                <a:noFill/>
                <a:ln w="9525">
                  <a:solidFill>
                    <a:schemeClr val="tx1"/>
                  </a:solidFill>
                  <a:round/>
                  <a:headEnd/>
                  <a:tailEnd/>
                </a:ln>
              </p:spPr>
              <p:txBody>
                <a:bodyPr wrap="none" anchor="ctr"/>
                <a:lstStyle/>
                <a:p>
                  <a:endParaRPr lang="en-US"/>
                </a:p>
              </p:txBody>
            </p:sp>
            <p:sp>
              <p:nvSpPr>
                <p:cNvPr id="109" name="Freeform 114"/>
                <p:cNvSpPr>
                  <a:spLocks/>
                </p:cNvSpPr>
                <p:nvPr/>
              </p:nvSpPr>
              <p:spPr bwMode="auto">
                <a:xfrm>
                  <a:off x="3876" y="2876"/>
                  <a:ext cx="48" cy="52"/>
                </a:xfrm>
                <a:custGeom>
                  <a:avLst/>
                  <a:gdLst>
                    <a:gd name="T0" fmla="*/ 0 w 48"/>
                    <a:gd name="T1" fmla="*/ 52 h 52"/>
                    <a:gd name="T2" fmla="*/ 48 w 48"/>
                    <a:gd name="T3" fmla="*/ 0 h 52"/>
                    <a:gd name="T4" fmla="*/ 0 60000 65536"/>
                    <a:gd name="T5" fmla="*/ 0 60000 65536"/>
                    <a:gd name="T6" fmla="*/ 0 w 48"/>
                    <a:gd name="T7" fmla="*/ 0 h 52"/>
                    <a:gd name="T8" fmla="*/ 48 w 48"/>
                    <a:gd name="T9" fmla="*/ 52 h 52"/>
                  </a:gdLst>
                  <a:ahLst/>
                  <a:cxnLst>
                    <a:cxn ang="T4">
                      <a:pos x="T0" y="T1"/>
                    </a:cxn>
                    <a:cxn ang="T5">
                      <a:pos x="T2" y="T3"/>
                    </a:cxn>
                  </a:cxnLst>
                  <a:rect l="T6" t="T7" r="T8" b="T9"/>
                  <a:pathLst>
                    <a:path w="48" h="52">
                      <a:moveTo>
                        <a:pt x="0" y="52"/>
                      </a:moveTo>
                      <a:cubicBezTo>
                        <a:pt x="20" y="30"/>
                        <a:pt x="41" y="9"/>
                        <a:pt x="48" y="0"/>
                      </a:cubicBezTo>
                    </a:path>
                  </a:pathLst>
                </a:custGeom>
                <a:noFill/>
                <a:ln w="9525">
                  <a:solidFill>
                    <a:schemeClr val="tx1"/>
                  </a:solidFill>
                  <a:round/>
                  <a:headEnd/>
                  <a:tailEnd/>
                </a:ln>
              </p:spPr>
              <p:txBody>
                <a:bodyPr wrap="none" anchor="ctr"/>
                <a:lstStyle/>
                <a:p>
                  <a:endParaRPr lang="en-US"/>
                </a:p>
              </p:txBody>
            </p:sp>
            <p:sp>
              <p:nvSpPr>
                <p:cNvPr id="110" name="Text Box 115"/>
                <p:cNvSpPr txBox="1">
                  <a:spLocks noChangeArrowheads="1"/>
                </p:cNvSpPr>
                <p:nvPr/>
              </p:nvSpPr>
              <p:spPr bwMode="auto">
                <a:xfrm>
                  <a:off x="3834" y="2575"/>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11" name="Freeform 116"/>
                <p:cNvSpPr>
                  <a:spLocks/>
                </p:cNvSpPr>
                <p:nvPr/>
              </p:nvSpPr>
              <p:spPr bwMode="auto">
                <a:xfrm>
                  <a:off x="3944" y="2864"/>
                  <a:ext cx="52" cy="8"/>
                </a:xfrm>
                <a:custGeom>
                  <a:avLst/>
                  <a:gdLst>
                    <a:gd name="T0" fmla="*/ 0 w 52"/>
                    <a:gd name="T1" fmla="*/ 0 h 8"/>
                    <a:gd name="T2" fmla="*/ 52 w 52"/>
                    <a:gd name="T3" fmla="*/ 8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21" y="3"/>
                        <a:pt x="43" y="7"/>
                        <a:pt x="52" y="8"/>
                      </a:cubicBezTo>
                    </a:path>
                  </a:pathLst>
                </a:custGeom>
                <a:noFill/>
                <a:ln w="9525">
                  <a:solidFill>
                    <a:schemeClr val="tx1"/>
                  </a:solidFill>
                  <a:round/>
                  <a:headEnd/>
                  <a:tailEnd/>
                </a:ln>
              </p:spPr>
              <p:txBody>
                <a:bodyPr wrap="none" anchor="ctr"/>
                <a:lstStyle/>
                <a:p>
                  <a:endParaRPr lang="en-US"/>
                </a:p>
              </p:txBody>
            </p:sp>
          </p:grpSp>
          <p:grpSp>
            <p:nvGrpSpPr>
              <p:cNvPr id="97" name="Group 117"/>
              <p:cNvGrpSpPr>
                <a:grpSpLocks/>
              </p:cNvGrpSpPr>
              <p:nvPr/>
            </p:nvGrpSpPr>
            <p:grpSpPr bwMode="auto">
              <a:xfrm>
                <a:off x="4212" y="2551"/>
                <a:ext cx="310" cy="522"/>
                <a:chOff x="4012" y="2551"/>
                <a:chExt cx="310" cy="522"/>
              </a:xfrm>
            </p:grpSpPr>
            <p:sp>
              <p:nvSpPr>
                <p:cNvPr id="98" name="Text Box 118"/>
                <p:cNvSpPr txBox="1">
                  <a:spLocks noChangeArrowheads="1"/>
                </p:cNvSpPr>
                <p:nvPr/>
              </p:nvSpPr>
              <p:spPr bwMode="auto">
                <a:xfrm>
                  <a:off x="4012" y="2599"/>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99" name="Text Box 119"/>
                <p:cNvSpPr txBox="1">
                  <a:spLocks noChangeArrowheads="1"/>
                </p:cNvSpPr>
                <p:nvPr/>
              </p:nvSpPr>
              <p:spPr bwMode="auto">
                <a:xfrm>
                  <a:off x="4090" y="263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0" name="Text Box 120"/>
                <p:cNvSpPr txBox="1">
                  <a:spLocks noChangeArrowheads="1"/>
                </p:cNvSpPr>
                <p:nvPr/>
              </p:nvSpPr>
              <p:spPr bwMode="auto">
                <a:xfrm>
                  <a:off x="4126" y="2551"/>
                  <a:ext cx="196" cy="442"/>
                </a:xfrm>
                <a:prstGeom prst="rect">
                  <a:avLst/>
                </a:prstGeom>
                <a:noFill/>
                <a:ln w="9525">
                  <a:noFill/>
                  <a:miter lim="800000"/>
                  <a:headEnd/>
                  <a:tailEnd/>
                </a:ln>
              </p:spPr>
              <p:txBody>
                <a:bodyPr wrap="none">
                  <a:spAutoFit/>
                </a:bodyPr>
                <a:lstStyle/>
                <a:p>
                  <a:pPr eaLnBrk="0" hangingPunct="0"/>
                  <a:r>
                    <a:rPr lang="en-US" sz="4000" b="1">
                      <a:solidFill>
                        <a:schemeClr val="folHlink"/>
                      </a:solidFill>
                      <a:latin typeface="Times" pitchFamily="18" charset="0"/>
                    </a:rPr>
                    <a:t>.</a:t>
                  </a:r>
                </a:p>
              </p:txBody>
            </p:sp>
            <p:sp>
              <p:nvSpPr>
                <p:cNvPr id="101" name="Freeform 121"/>
                <p:cNvSpPr>
                  <a:spLocks/>
                </p:cNvSpPr>
                <p:nvPr/>
              </p:nvSpPr>
              <p:spPr bwMode="auto">
                <a:xfrm>
                  <a:off x="4052" y="2880"/>
                  <a:ext cx="40" cy="4"/>
                </a:xfrm>
                <a:custGeom>
                  <a:avLst/>
                  <a:gdLst>
                    <a:gd name="T0" fmla="*/ 0 w 40"/>
                    <a:gd name="T1" fmla="*/ 0 h 4"/>
                    <a:gd name="T2" fmla="*/ 40 w 40"/>
                    <a:gd name="T3" fmla="*/ 4 h 4"/>
                    <a:gd name="T4" fmla="*/ 0 60000 65536"/>
                    <a:gd name="T5" fmla="*/ 0 60000 65536"/>
                    <a:gd name="T6" fmla="*/ 0 w 40"/>
                    <a:gd name="T7" fmla="*/ 0 h 4"/>
                    <a:gd name="T8" fmla="*/ 40 w 40"/>
                    <a:gd name="T9" fmla="*/ 4 h 4"/>
                  </a:gdLst>
                  <a:ahLst/>
                  <a:cxnLst>
                    <a:cxn ang="T4">
                      <a:pos x="T0" y="T1"/>
                    </a:cxn>
                    <a:cxn ang="T5">
                      <a:pos x="T2" y="T3"/>
                    </a:cxn>
                  </a:cxnLst>
                  <a:rect l="T6" t="T7" r="T8" b="T9"/>
                  <a:pathLst>
                    <a:path w="40" h="4">
                      <a:moveTo>
                        <a:pt x="0" y="0"/>
                      </a:moveTo>
                      <a:cubicBezTo>
                        <a:pt x="16" y="1"/>
                        <a:pt x="33" y="3"/>
                        <a:pt x="40" y="4"/>
                      </a:cubicBezTo>
                    </a:path>
                  </a:pathLst>
                </a:custGeom>
                <a:noFill/>
                <a:ln w="9525">
                  <a:solidFill>
                    <a:schemeClr val="tx1"/>
                  </a:solidFill>
                  <a:round/>
                  <a:headEnd/>
                  <a:tailEnd/>
                </a:ln>
              </p:spPr>
              <p:txBody>
                <a:bodyPr wrap="none" anchor="ctr"/>
                <a:lstStyle/>
                <a:p>
                  <a:endParaRPr lang="en-US"/>
                </a:p>
              </p:txBody>
            </p:sp>
            <p:sp>
              <p:nvSpPr>
                <p:cNvPr id="102" name="Freeform 122"/>
                <p:cNvSpPr>
                  <a:spLocks/>
                </p:cNvSpPr>
                <p:nvPr/>
              </p:nvSpPr>
              <p:spPr bwMode="auto">
                <a:xfrm>
                  <a:off x="4120" y="2896"/>
                  <a:ext cx="40" cy="20"/>
                </a:xfrm>
                <a:custGeom>
                  <a:avLst/>
                  <a:gdLst>
                    <a:gd name="T0" fmla="*/ 0 w 40"/>
                    <a:gd name="T1" fmla="*/ 0 h 20"/>
                    <a:gd name="T2" fmla="*/ 40 w 40"/>
                    <a:gd name="T3" fmla="*/ 20 h 20"/>
                    <a:gd name="T4" fmla="*/ 0 60000 65536"/>
                    <a:gd name="T5" fmla="*/ 0 60000 65536"/>
                    <a:gd name="T6" fmla="*/ 0 w 40"/>
                    <a:gd name="T7" fmla="*/ 0 h 20"/>
                    <a:gd name="T8" fmla="*/ 40 w 40"/>
                    <a:gd name="T9" fmla="*/ 20 h 20"/>
                  </a:gdLst>
                  <a:ahLst/>
                  <a:cxnLst>
                    <a:cxn ang="T4">
                      <a:pos x="T0" y="T1"/>
                    </a:cxn>
                    <a:cxn ang="T5">
                      <a:pos x="T2" y="T3"/>
                    </a:cxn>
                  </a:cxnLst>
                  <a:rect l="T6" t="T7" r="T8" b="T9"/>
                  <a:pathLst>
                    <a:path w="40" h="20">
                      <a:moveTo>
                        <a:pt x="0" y="0"/>
                      </a:moveTo>
                      <a:cubicBezTo>
                        <a:pt x="17" y="8"/>
                        <a:pt x="34" y="16"/>
                        <a:pt x="40" y="20"/>
                      </a:cubicBezTo>
                    </a:path>
                  </a:pathLst>
                </a:custGeom>
                <a:noFill/>
                <a:ln w="9525">
                  <a:solidFill>
                    <a:schemeClr val="tx1"/>
                  </a:solidFill>
                  <a:round/>
                  <a:headEnd/>
                  <a:tailEnd/>
                </a:ln>
              </p:spPr>
              <p:txBody>
                <a:bodyPr wrap="none" anchor="ctr"/>
                <a:lstStyle/>
                <a:p>
                  <a:endParaRPr lang="en-US"/>
                </a:p>
              </p:txBody>
            </p:sp>
            <p:sp>
              <p:nvSpPr>
                <p:cNvPr id="103" name="Freeform 123"/>
                <p:cNvSpPr>
                  <a:spLocks/>
                </p:cNvSpPr>
                <p:nvPr/>
              </p:nvSpPr>
              <p:spPr bwMode="auto">
                <a:xfrm>
                  <a:off x="4188" y="2868"/>
                  <a:ext cx="24" cy="36"/>
                </a:xfrm>
                <a:custGeom>
                  <a:avLst/>
                  <a:gdLst>
                    <a:gd name="T0" fmla="*/ 0 w 24"/>
                    <a:gd name="T1" fmla="*/ 36 h 36"/>
                    <a:gd name="T2" fmla="*/ 24 w 24"/>
                    <a:gd name="T3" fmla="*/ 0 h 36"/>
                    <a:gd name="T4" fmla="*/ 0 60000 65536"/>
                    <a:gd name="T5" fmla="*/ 0 60000 65536"/>
                    <a:gd name="T6" fmla="*/ 0 w 24"/>
                    <a:gd name="T7" fmla="*/ 0 h 36"/>
                    <a:gd name="T8" fmla="*/ 24 w 24"/>
                    <a:gd name="T9" fmla="*/ 36 h 36"/>
                  </a:gdLst>
                  <a:ahLst/>
                  <a:cxnLst>
                    <a:cxn ang="T4">
                      <a:pos x="T0" y="T1"/>
                    </a:cxn>
                    <a:cxn ang="T5">
                      <a:pos x="T2" y="T3"/>
                    </a:cxn>
                  </a:cxnLst>
                  <a:rect l="T6" t="T7" r="T8" b="T9"/>
                  <a:pathLst>
                    <a:path w="24" h="36">
                      <a:moveTo>
                        <a:pt x="0" y="36"/>
                      </a:moveTo>
                      <a:cubicBezTo>
                        <a:pt x="10" y="21"/>
                        <a:pt x="21" y="6"/>
                        <a:pt x="24" y="0"/>
                      </a:cubicBezTo>
                    </a:path>
                  </a:pathLst>
                </a:custGeom>
                <a:noFill/>
                <a:ln w="9525">
                  <a:solidFill>
                    <a:schemeClr val="tx1"/>
                  </a:solidFill>
                  <a:round/>
                  <a:headEnd/>
                  <a:tailEnd/>
                </a:ln>
              </p:spPr>
              <p:txBody>
                <a:bodyPr wrap="none" anchor="ctr"/>
                <a:lstStyle/>
                <a:p>
                  <a:endParaRPr lang="en-US"/>
                </a:p>
              </p:txBody>
            </p:sp>
          </p:grpSp>
        </p:grpSp>
        <p:sp>
          <p:nvSpPr>
            <p:cNvPr id="90" name="Text Box 124"/>
            <p:cNvSpPr txBox="1">
              <a:spLocks noChangeArrowheads="1"/>
            </p:cNvSpPr>
            <p:nvPr/>
          </p:nvSpPr>
          <p:spPr bwMode="auto">
            <a:xfrm>
              <a:off x="4966" y="2922"/>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1" name="Text Box 125"/>
            <p:cNvSpPr txBox="1">
              <a:spLocks noChangeArrowheads="1"/>
            </p:cNvSpPr>
            <p:nvPr/>
          </p:nvSpPr>
          <p:spPr bwMode="auto">
            <a:xfrm>
              <a:off x="5118" y="2658"/>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2" name="Text Box 126"/>
            <p:cNvSpPr txBox="1">
              <a:spLocks noChangeArrowheads="1"/>
            </p:cNvSpPr>
            <p:nvPr/>
          </p:nvSpPr>
          <p:spPr bwMode="auto">
            <a:xfrm>
              <a:off x="4694" y="2562"/>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sp>
          <p:nvSpPr>
            <p:cNvPr id="93" name="Text Box 127"/>
            <p:cNvSpPr txBox="1">
              <a:spLocks noChangeArrowheads="1"/>
            </p:cNvSpPr>
            <p:nvPr/>
          </p:nvSpPr>
          <p:spPr bwMode="auto">
            <a:xfrm>
              <a:off x="4742" y="2810"/>
              <a:ext cx="233" cy="240"/>
            </a:xfrm>
            <a:prstGeom prst="rect">
              <a:avLst/>
            </a:prstGeom>
            <a:noFill/>
            <a:ln w="9525">
              <a:noFill/>
              <a:miter lim="800000"/>
              <a:headEnd/>
              <a:tailEnd/>
            </a:ln>
          </p:spPr>
          <p:txBody>
            <a:bodyPr wrap="none">
              <a:spAutoFit/>
            </a:bodyPr>
            <a:lstStyle/>
            <a:p>
              <a:pPr eaLnBrk="0" hangingPunct="0"/>
              <a:r>
                <a:rPr lang="en-US" b="1">
                  <a:latin typeface="Chicago" pitchFamily="34" charset="0"/>
                </a:rPr>
                <a:t>Y</a:t>
              </a:r>
            </a:p>
          </p:txBody>
        </p:sp>
      </p:grpSp>
      <p:sp>
        <p:nvSpPr>
          <p:cNvPr id="127" name="Line 128"/>
          <p:cNvSpPr>
            <a:spLocks noChangeShapeType="1"/>
          </p:cNvSpPr>
          <p:nvPr/>
        </p:nvSpPr>
        <p:spPr bwMode="auto">
          <a:xfrm flipH="1">
            <a:off x="1371600" y="4229100"/>
            <a:ext cx="508000" cy="787400"/>
          </a:xfrm>
          <a:prstGeom prst="line">
            <a:avLst/>
          </a:prstGeom>
          <a:noFill/>
          <a:ln w="38100">
            <a:solidFill>
              <a:schemeClr val="tx1"/>
            </a:solidFill>
            <a:round/>
            <a:headEnd/>
            <a:tailEnd type="triangle" w="med" len="med"/>
          </a:ln>
        </p:spPr>
        <p:txBody>
          <a:bodyPr wrap="none" anchor="ctr"/>
          <a:lstStyle/>
          <a:p>
            <a:endParaRPr lang="en-US"/>
          </a:p>
        </p:txBody>
      </p:sp>
      <p:sp>
        <p:nvSpPr>
          <p:cNvPr id="128" name="Line 129"/>
          <p:cNvSpPr>
            <a:spLocks noChangeShapeType="1"/>
          </p:cNvSpPr>
          <p:nvPr/>
        </p:nvSpPr>
        <p:spPr bwMode="auto">
          <a:xfrm>
            <a:off x="5461000" y="5372100"/>
            <a:ext cx="1130300" cy="0"/>
          </a:xfrm>
          <a:prstGeom prst="line">
            <a:avLst/>
          </a:prstGeom>
          <a:noFill/>
          <a:ln w="38100">
            <a:solidFill>
              <a:schemeClr val="tx1"/>
            </a:solidFill>
            <a:round/>
            <a:headEnd/>
            <a:tailEnd type="triangle" w="med" len="med"/>
          </a:ln>
        </p:spPr>
        <p:txBody>
          <a:bodyPr wrap="none" anchor="ctr"/>
          <a:lstStyle/>
          <a:p>
            <a:endParaRPr lang="en-US"/>
          </a:p>
        </p:txBody>
      </p:sp>
      <p:sp>
        <p:nvSpPr>
          <p:cNvPr id="129" name="Text Box 130"/>
          <p:cNvSpPr txBox="1">
            <a:spLocks noChangeArrowheads="1"/>
          </p:cNvSpPr>
          <p:nvPr/>
        </p:nvSpPr>
        <p:spPr bwMode="auto">
          <a:xfrm>
            <a:off x="5318125" y="5472113"/>
            <a:ext cx="1390650" cy="366712"/>
          </a:xfrm>
          <a:prstGeom prst="rect">
            <a:avLst/>
          </a:prstGeom>
          <a:noFill/>
          <a:ln w="9525">
            <a:noFill/>
            <a:miter lim="800000"/>
            <a:headEnd/>
            <a:tailEnd/>
          </a:ln>
        </p:spPr>
        <p:txBody>
          <a:bodyPr wrap="none">
            <a:spAutoFit/>
          </a:bodyPr>
          <a:lstStyle/>
          <a:p>
            <a:pPr eaLnBrk="0" hangingPunct="0"/>
            <a:r>
              <a:rPr lang="en-US" b="1"/>
              <a:t>Purify DNA</a:t>
            </a:r>
          </a:p>
        </p:txBody>
      </p:sp>
      <p:sp>
        <p:nvSpPr>
          <p:cNvPr id="130" name="Freeform 131"/>
          <p:cNvSpPr>
            <a:spLocks/>
          </p:cNvSpPr>
          <p:nvPr/>
        </p:nvSpPr>
        <p:spPr bwMode="auto">
          <a:xfrm rot="16200000">
            <a:off x="6795294" y="5195094"/>
            <a:ext cx="309562"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1" name="Freeform 132"/>
          <p:cNvSpPr>
            <a:spLocks/>
          </p:cNvSpPr>
          <p:nvPr/>
        </p:nvSpPr>
        <p:spPr bwMode="auto">
          <a:xfrm>
            <a:off x="6908800" y="5526088"/>
            <a:ext cx="309563"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2" name="Freeform 133"/>
          <p:cNvSpPr>
            <a:spLocks/>
          </p:cNvSpPr>
          <p:nvPr/>
        </p:nvSpPr>
        <p:spPr bwMode="auto">
          <a:xfrm rot="5400000">
            <a:off x="7150894" y="5258594"/>
            <a:ext cx="309562" cy="285750"/>
          </a:xfrm>
          <a:custGeom>
            <a:avLst/>
            <a:gdLst>
              <a:gd name="T0" fmla="*/ 0 w 195"/>
              <a:gd name="T1" fmla="*/ 2147483647 h 180"/>
              <a:gd name="T2" fmla="*/ 2147483647 w 195"/>
              <a:gd name="T3" fmla="*/ 2147483647 h 180"/>
              <a:gd name="T4" fmla="*/ 2147483647 w 195"/>
              <a:gd name="T5" fmla="*/ 2147483647 h 180"/>
              <a:gd name="T6" fmla="*/ 2147483647 w 195"/>
              <a:gd name="T7" fmla="*/ 2147483647 h 180"/>
              <a:gd name="T8" fmla="*/ 0 60000 65536"/>
              <a:gd name="T9" fmla="*/ 0 60000 65536"/>
              <a:gd name="T10" fmla="*/ 0 60000 65536"/>
              <a:gd name="T11" fmla="*/ 0 60000 65536"/>
              <a:gd name="T12" fmla="*/ 0 w 195"/>
              <a:gd name="T13" fmla="*/ 0 h 180"/>
              <a:gd name="T14" fmla="*/ 195 w 195"/>
              <a:gd name="T15" fmla="*/ 180 h 180"/>
            </a:gdLst>
            <a:ahLst/>
            <a:cxnLst>
              <a:cxn ang="T8">
                <a:pos x="T0" y="T1"/>
              </a:cxn>
              <a:cxn ang="T9">
                <a:pos x="T2" y="T3"/>
              </a:cxn>
              <a:cxn ang="T10">
                <a:pos x="T4" y="T5"/>
              </a:cxn>
              <a:cxn ang="T11">
                <a:pos x="T6" y="T7"/>
              </a:cxn>
            </a:cxnLst>
            <a:rect l="T12" t="T13" r="T14" b="T15"/>
            <a:pathLst>
              <a:path w="195" h="180">
                <a:moveTo>
                  <a:pt x="0" y="23"/>
                </a:moveTo>
                <a:cubicBezTo>
                  <a:pt x="78" y="11"/>
                  <a:pt x="157" y="0"/>
                  <a:pt x="176" y="23"/>
                </a:cubicBezTo>
                <a:cubicBezTo>
                  <a:pt x="195" y="46"/>
                  <a:pt x="112" y="138"/>
                  <a:pt x="112" y="159"/>
                </a:cubicBezTo>
                <a:cubicBezTo>
                  <a:pt x="112" y="180"/>
                  <a:pt x="164" y="152"/>
                  <a:pt x="176" y="151"/>
                </a:cubicBezTo>
              </a:path>
            </a:pathLst>
          </a:custGeom>
          <a:noFill/>
          <a:ln w="9525">
            <a:solidFill>
              <a:schemeClr val="tx1"/>
            </a:solidFill>
            <a:round/>
            <a:headEnd/>
            <a:tailEnd/>
          </a:ln>
        </p:spPr>
        <p:txBody>
          <a:bodyPr wrap="none" anchor="ctr"/>
          <a:lstStyle/>
          <a:p>
            <a:endParaRPr lang="en-US"/>
          </a:p>
        </p:txBody>
      </p:sp>
      <p:sp>
        <p:nvSpPr>
          <p:cNvPr id="134" name="Line 136"/>
          <p:cNvSpPr>
            <a:spLocks noChangeShapeType="1"/>
          </p:cNvSpPr>
          <p:nvPr/>
        </p:nvSpPr>
        <p:spPr bwMode="auto">
          <a:xfrm>
            <a:off x="7112000" y="4394200"/>
            <a:ext cx="0" cy="508000"/>
          </a:xfrm>
          <a:prstGeom prst="line">
            <a:avLst/>
          </a:prstGeom>
          <a:noFill/>
          <a:ln w="38100">
            <a:solidFill>
              <a:schemeClr val="tx1"/>
            </a:solidFill>
            <a:round/>
            <a:headEnd type="triangle" w="med" len="med"/>
            <a:tailEnd/>
          </a:ln>
        </p:spPr>
        <p:txBody>
          <a:bodyPr wrap="none" anchor="ctr"/>
          <a:lstStyle/>
          <a:p>
            <a:endParaRPr lang="en-US"/>
          </a:p>
        </p:txBody>
      </p:sp>
      <p:sp>
        <p:nvSpPr>
          <p:cNvPr id="145" name="TextBox 144"/>
          <p:cNvSpPr txBox="1"/>
          <p:nvPr/>
        </p:nvSpPr>
        <p:spPr>
          <a:xfrm>
            <a:off x="6592824" y="3593592"/>
            <a:ext cx="2403222" cy="1200329"/>
          </a:xfrm>
          <a:prstGeom prst="rect">
            <a:avLst/>
          </a:prstGeom>
          <a:noFill/>
        </p:spPr>
        <p:txBody>
          <a:bodyPr wrap="none" rtlCol="0">
            <a:spAutoFit/>
          </a:bodyPr>
          <a:lstStyle/>
          <a:p>
            <a:r>
              <a:rPr lang="en-US" b="1" dirty="0" smtClean="0"/>
              <a:t>Analyze by: </a:t>
            </a:r>
            <a:r>
              <a:rPr lang="en-US" dirty="0" smtClean="0"/>
              <a:t>PCR</a:t>
            </a:r>
          </a:p>
          <a:p>
            <a:r>
              <a:rPr lang="en-US" dirty="0" smtClean="0"/>
              <a:t>	   Microarray</a:t>
            </a:r>
          </a:p>
          <a:p>
            <a:r>
              <a:rPr lang="en-US" dirty="0" smtClean="0"/>
              <a:t>	    Sequencing</a:t>
            </a:r>
          </a:p>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Epigenetics</a:t>
            </a:r>
            <a:endParaRPr lang="en-US" dirty="0"/>
          </a:p>
        </p:txBody>
      </p:sp>
      <p:sp>
        <p:nvSpPr>
          <p:cNvPr id="8" name="Content Placeholder 7"/>
          <p:cNvSpPr>
            <a:spLocks noGrp="1"/>
          </p:cNvSpPr>
          <p:nvPr>
            <p:ph idx="4294967295"/>
          </p:nvPr>
        </p:nvSpPr>
        <p:spPr>
          <a:xfrm>
            <a:off x="0" y="1676400"/>
            <a:ext cx="8229600" cy="4525963"/>
          </a:xfrm>
        </p:spPr>
        <p:txBody>
          <a:bodyPr>
            <a:normAutofit fontScale="77500" lnSpcReduction="20000"/>
          </a:bodyPr>
          <a:lstStyle/>
          <a:p>
            <a:r>
              <a:rPr lang="en-US" dirty="0" smtClean="0"/>
              <a:t>All cells in a </a:t>
            </a:r>
            <a:r>
              <a:rPr lang="en-US" dirty="0" err="1" smtClean="0"/>
              <a:t>multicellular</a:t>
            </a:r>
            <a:r>
              <a:rPr lang="en-US" dirty="0" smtClean="0"/>
              <a:t> organism have the same genetic material, however, not every gene of an organism is active in each cell at all times.</a:t>
            </a:r>
          </a:p>
          <a:p>
            <a:endParaRPr lang="en-US" dirty="0" smtClean="0"/>
          </a:p>
          <a:p>
            <a:r>
              <a:rPr lang="en-US" dirty="0" smtClean="0"/>
              <a:t>Conrad Waddington (1905-1975) coined the term: “epigenetic landscape” to describe mechanisms that convert the genetic information into observable traits or phenotypes.</a:t>
            </a:r>
          </a:p>
          <a:p>
            <a:endParaRPr lang="en-US" dirty="0" smtClean="0"/>
          </a:p>
          <a:p>
            <a:r>
              <a:rPr lang="en-US" dirty="0" smtClean="0"/>
              <a:t>Epigenetic gene expression patterns and the associated phenotypes, once established, may persist through cell divisions without the involvement of a change in DNA sequence.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a:xfrm>
            <a:off x="558800" y="1246188"/>
            <a:ext cx="7948613" cy="5183187"/>
          </a:xfrm>
          <a:prstGeom prst="rect">
            <a:avLst/>
          </a:prstGeom>
          <a:noFill/>
        </p:spPr>
      </p:pic>
      <p:sp>
        <p:nvSpPr>
          <p:cNvPr id="3" name="Title 2"/>
          <p:cNvSpPr>
            <a:spLocks noGrp="1"/>
          </p:cNvSpPr>
          <p:nvPr>
            <p:ph type="title"/>
          </p:nvPr>
        </p:nvSpPr>
        <p:spPr/>
        <p:txBody>
          <a:bodyPr/>
          <a:lstStyle/>
          <a:p>
            <a:r>
              <a:rPr lang="en-US" dirty="0" smtClean="0"/>
              <a:t>Analysis by </a:t>
            </a:r>
            <a:r>
              <a:rPr lang="en-US" dirty="0" err="1" smtClean="0"/>
              <a:t>ChIP-Seq</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 tissue-chromatin </a:t>
            </a:r>
            <a:r>
              <a:rPr lang="en-US" dirty="0" err="1" smtClean="0"/>
              <a:t>immunoprecipitation</a:t>
            </a:r>
            <a:r>
              <a:rPr lang="en-US" dirty="0" smtClean="0"/>
              <a:t> (PAT-</a:t>
            </a:r>
            <a:r>
              <a:rPr lang="en-US" dirty="0" err="1" smtClean="0"/>
              <a:t>ChIP</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Pathological specimens from surgery or biopsies are </a:t>
            </a:r>
            <a:r>
              <a:rPr lang="en-US" dirty="0" err="1" smtClean="0"/>
              <a:t>crosslinked</a:t>
            </a:r>
            <a:r>
              <a:rPr lang="en-US" dirty="0" smtClean="0"/>
              <a:t> with formaldehyde at high concentrations(4%) for an extended period of time (overnight).</a:t>
            </a:r>
          </a:p>
          <a:p>
            <a:endParaRPr lang="en-US" dirty="0" smtClean="0"/>
          </a:p>
          <a:p>
            <a:r>
              <a:rPr lang="en-US" dirty="0" smtClean="0"/>
              <a:t>The fixed tissues are then dehydrated and included in paraffin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a:t>
            </a:r>
            <a:r>
              <a:rPr lang="en-US" dirty="0" err="1" smtClean="0"/>
              <a:t>ChIP</a:t>
            </a:r>
            <a:endParaRPr lang="en-US" dirty="0"/>
          </a:p>
        </p:txBody>
      </p:sp>
      <p:sp>
        <p:nvSpPr>
          <p:cNvPr id="3" name="Content Placeholder 2"/>
          <p:cNvSpPr>
            <a:spLocks noGrp="1"/>
          </p:cNvSpPr>
          <p:nvPr>
            <p:ph idx="1"/>
          </p:nvPr>
        </p:nvSpPr>
        <p:spPr/>
        <p:txBody>
          <a:bodyPr/>
          <a:lstStyle/>
          <a:p>
            <a:r>
              <a:rPr lang="en-US" dirty="0" err="1" smtClean="0"/>
              <a:t>Deparaffination</a:t>
            </a:r>
            <a:r>
              <a:rPr lang="en-US" dirty="0" smtClean="0"/>
              <a:t> of tissue samples by sequential incubations in </a:t>
            </a:r>
            <a:r>
              <a:rPr lang="en-US" dirty="0" err="1" smtClean="0"/>
              <a:t>histolemon</a:t>
            </a:r>
            <a:r>
              <a:rPr lang="en-US" dirty="0" smtClean="0"/>
              <a:t> solution</a:t>
            </a:r>
          </a:p>
          <a:p>
            <a:r>
              <a:rPr lang="en-US" dirty="0" smtClean="0"/>
              <a:t>Rehydration by decreasing concentrations of  ethanol from 100% to 95%, 70%, 50%, and 20%, with water as a final step</a:t>
            </a:r>
          </a:p>
          <a:p>
            <a:r>
              <a:rPr lang="en-US" dirty="0" smtClean="0"/>
              <a:t>Isolate chromatin and perform </a:t>
            </a:r>
            <a:r>
              <a:rPr lang="en-US" dirty="0" err="1" smtClean="0"/>
              <a:t>ChIP</a:t>
            </a:r>
            <a:r>
              <a:rPr lang="en-US" dirty="0" smtClean="0"/>
              <a:t> assay</a:t>
            </a:r>
            <a:endParaRPr lang="en-US" dirty="0"/>
          </a:p>
        </p:txBody>
      </p:sp>
      <p:sp>
        <p:nvSpPr>
          <p:cNvPr id="4" name="TextBox 3"/>
          <p:cNvSpPr txBox="1"/>
          <p:nvPr/>
        </p:nvSpPr>
        <p:spPr>
          <a:xfrm>
            <a:off x="475488" y="6373368"/>
            <a:ext cx="2331664" cy="369332"/>
          </a:xfrm>
          <a:prstGeom prst="rect">
            <a:avLst/>
          </a:prstGeom>
          <a:noFill/>
        </p:spPr>
        <p:txBody>
          <a:bodyPr wrap="none" rtlCol="0">
            <a:spAutoFit/>
          </a:bodyPr>
          <a:lstStyle/>
          <a:p>
            <a:r>
              <a:rPr lang="en-US" dirty="0" err="1" smtClean="0"/>
              <a:t>Fanelli</a:t>
            </a:r>
            <a:r>
              <a:rPr lang="en-US" dirty="0" smtClean="0"/>
              <a:t> et al PNAS 2010</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Cells-</a:t>
            </a:r>
            <a:r>
              <a:rPr lang="en-US" dirty="0" err="1" smtClean="0"/>
              <a:t>ChIPs</a:t>
            </a:r>
            <a:r>
              <a:rPr lang="en-US" dirty="0" smtClean="0"/>
              <a:t> </a:t>
            </a:r>
            <a:r>
              <a:rPr lang="en-US" dirty="0" err="1" smtClean="0"/>
              <a:t>vs</a:t>
            </a:r>
            <a:r>
              <a:rPr lang="en-US" dirty="0" smtClean="0"/>
              <a:t> PAT-</a:t>
            </a:r>
            <a:r>
              <a:rPr lang="en-US" dirty="0" err="1" smtClean="0"/>
              <a:t>ChIP</a:t>
            </a:r>
            <a:r>
              <a:rPr lang="en-US" dirty="0" smtClean="0"/>
              <a:t> </a:t>
            </a:r>
            <a:endParaRPr lang="en-US" dirty="0"/>
          </a:p>
        </p:txBody>
      </p:sp>
      <p:pic>
        <p:nvPicPr>
          <p:cNvPr id="199682" name="Picture 2"/>
          <p:cNvPicPr>
            <a:picLocks noGrp="1" noChangeAspect="1" noChangeArrowheads="1"/>
          </p:cNvPicPr>
          <p:nvPr>
            <p:ph idx="1"/>
          </p:nvPr>
        </p:nvPicPr>
        <p:blipFill>
          <a:blip r:embed="rId2" cstate="print"/>
          <a:srcRect/>
          <a:stretch>
            <a:fillRect/>
          </a:stretch>
        </p:blipFill>
        <p:spPr bwMode="auto">
          <a:xfrm>
            <a:off x="2734728" y="1600200"/>
            <a:ext cx="3674544" cy="4525963"/>
          </a:xfrm>
          <a:prstGeom prst="rect">
            <a:avLst/>
          </a:prstGeom>
          <a:noFill/>
          <a:ln w="9525">
            <a:noFill/>
            <a:miter lim="800000"/>
            <a:headEnd/>
            <a:tailEnd/>
          </a:ln>
        </p:spPr>
      </p:pic>
      <p:sp>
        <p:nvSpPr>
          <p:cNvPr id="5" name="TextBox 4"/>
          <p:cNvSpPr txBox="1"/>
          <p:nvPr/>
        </p:nvSpPr>
        <p:spPr>
          <a:xfrm>
            <a:off x="0" y="6396335"/>
            <a:ext cx="3526158" cy="461665"/>
          </a:xfrm>
          <a:prstGeom prst="rect">
            <a:avLst/>
          </a:prstGeom>
          <a:noFill/>
        </p:spPr>
        <p:txBody>
          <a:bodyPr wrap="none" rtlCol="0">
            <a:spAutoFit/>
          </a:bodyPr>
          <a:lstStyle/>
          <a:p>
            <a:r>
              <a:rPr lang="en-US" sz="1200" dirty="0" err="1" smtClean="0"/>
              <a:t>Fanelli</a:t>
            </a:r>
            <a:r>
              <a:rPr lang="en-US" sz="1200" dirty="0" smtClean="0"/>
              <a:t> et al PNAS 2010</a:t>
            </a:r>
          </a:p>
          <a:p>
            <a:r>
              <a:rPr lang="en-US" sz="1200" dirty="0" smtClean="0"/>
              <a:t>Detailed protocol </a:t>
            </a:r>
            <a:r>
              <a:rPr lang="en-US" sz="1200" dirty="0" err="1" smtClean="0"/>
              <a:t>Fanelli</a:t>
            </a:r>
            <a:r>
              <a:rPr lang="en-US" sz="1200" dirty="0" smtClean="0"/>
              <a:t> et al, Nature Protocols, 2011</a:t>
            </a:r>
            <a:endParaRPr lang="en-US"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PAT-</a:t>
            </a:r>
            <a:r>
              <a:rPr lang="en-US" dirty="0" err="1" smtClean="0"/>
              <a:t>ChIP</a:t>
            </a:r>
            <a:r>
              <a:rPr lang="en-US" dirty="0" smtClean="0"/>
              <a:t> in Human Specimen</a:t>
            </a:r>
            <a:endParaRPr lang="en-US" dirty="0"/>
          </a:p>
        </p:txBody>
      </p:sp>
      <p:pic>
        <p:nvPicPr>
          <p:cNvPr id="201731" name="Picture 3"/>
          <p:cNvPicPr>
            <a:picLocks noGrp="1" noChangeAspect="1" noChangeArrowheads="1"/>
          </p:cNvPicPr>
          <p:nvPr>
            <p:ph idx="1"/>
          </p:nvPr>
        </p:nvPicPr>
        <p:blipFill>
          <a:blip r:embed="rId2" cstate="print"/>
          <a:srcRect/>
          <a:stretch>
            <a:fillRect/>
          </a:stretch>
        </p:blipFill>
        <p:spPr bwMode="auto">
          <a:xfrm>
            <a:off x="1185862" y="2301081"/>
            <a:ext cx="67722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Epigenetic Biomarkers</a:t>
            </a:r>
            <a:endParaRPr lang="en-US" dirty="0"/>
          </a:p>
        </p:txBody>
      </p:sp>
      <p:sp>
        <p:nvSpPr>
          <p:cNvPr id="3" name="Content Placeholder 2"/>
          <p:cNvSpPr>
            <a:spLocks noGrp="1"/>
          </p:cNvSpPr>
          <p:nvPr>
            <p:ph idx="1"/>
          </p:nvPr>
        </p:nvSpPr>
        <p:spPr>
          <a:xfrm>
            <a:off x="457200" y="1351006"/>
            <a:ext cx="8229600" cy="4775158"/>
          </a:xfrm>
        </p:spPr>
        <p:txBody>
          <a:bodyPr>
            <a:normAutofit fontScale="40000" lnSpcReduction="20000"/>
          </a:bodyPr>
          <a:lstStyle/>
          <a:p>
            <a:pPr>
              <a:buNone/>
            </a:pPr>
            <a:r>
              <a:rPr lang="en-US" sz="4000" b="1" u="sng" dirty="0"/>
              <a:t>Expression/mutational status of histone modifying enzymes </a:t>
            </a:r>
          </a:p>
          <a:p>
            <a:pPr marL="0" indent="0">
              <a:buNone/>
            </a:pPr>
            <a:r>
              <a:rPr lang="en-US" sz="4000" dirty="0" smtClean="0"/>
              <a:t>PRC </a:t>
            </a:r>
            <a:r>
              <a:rPr lang="en-US" sz="4000" dirty="0"/>
              <a:t>components: EZH2, BM1  </a:t>
            </a:r>
          </a:p>
          <a:p>
            <a:pPr marL="0" indent="0">
              <a:buNone/>
            </a:pPr>
            <a:r>
              <a:rPr lang="en-US" sz="4000" dirty="0"/>
              <a:t>SWI/SNF components: BAF47, BRG1, BRM</a:t>
            </a:r>
          </a:p>
          <a:p>
            <a:pPr>
              <a:buNone/>
            </a:pPr>
            <a:endParaRPr lang="en-US" sz="4000" u="sng" dirty="0" smtClean="0"/>
          </a:p>
          <a:p>
            <a:pPr>
              <a:buNone/>
            </a:pPr>
            <a:endParaRPr lang="en-US" u="sng" dirty="0"/>
          </a:p>
          <a:p>
            <a:pPr>
              <a:buNone/>
            </a:pPr>
            <a:endParaRPr lang="en-US" u="sng" dirty="0" smtClean="0"/>
          </a:p>
          <a:p>
            <a:pPr>
              <a:buNone/>
            </a:pPr>
            <a:r>
              <a:rPr lang="en-US" sz="4000" b="1" u="sng" dirty="0" smtClean="0"/>
              <a:t>DNA Methylation /</a:t>
            </a:r>
            <a:r>
              <a:rPr lang="en-US" sz="4000" b="1" u="sng" dirty="0" err="1" smtClean="0"/>
              <a:t>hydroxymethylation</a:t>
            </a:r>
            <a:endParaRPr lang="en-US" sz="4000" b="1" u="sng" dirty="0" smtClean="0"/>
          </a:p>
          <a:p>
            <a:pPr>
              <a:buNone/>
            </a:pPr>
            <a:r>
              <a:rPr lang="en-US" sz="4000" dirty="0" smtClean="0"/>
              <a:t>Changes at specific loci or regions may be indicative of disease</a:t>
            </a:r>
          </a:p>
          <a:p>
            <a:pPr>
              <a:buNone/>
            </a:pPr>
            <a:r>
              <a:rPr lang="en-US" sz="4000" dirty="0" smtClean="0"/>
              <a:t>Changes in genomic levels </a:t>
            </a:r>
          </a:p>
          <a:p>
            <a:pPr>
              <a:buNone/>
            </a:pPr>
            <a:endParaRPr lang="en-US" dirty="0" smtClean="0"/>
          </a:p>
          <a:p>
            <a:pPr>
              <a:buNone/>
            </a:pPr>
            <a:endParaRPr lang="en-US" u="sng" dirty="0" smtClean="0"/>
          </a:p>
          <a:p>
            <a:endParaRPr lang="en-US" dirty="0" smtClean="0"/>
          </a:p>
          <a:p>
            <a:endParaRPr lang="en-US" dirty="0" smtClean="0"/>
          </a:p>
          <a:p>
            <a:pPr>
              <a:buNone/>
            </a:pPr>
            <a:r>
              <a:rPr lang="en-US" sz="4000" b="1" u="sng" dirty="0" smtClean="0"/>
              <a:t>Histone covalent modifications</a:t>
            </a:r>
          </a:p>
          <a:p>
            <a:pPr>
              <a:buNone/>
            </a:pPr>
            <a:r>
              <a:rPr lang="en-US" sz="4000" dirty="0" smtClean="0"/>
              <a:t>Changes at specific loci or regions may be indicative of disease</a:t>
            </a:r>
          </a:p>
          <a:p>
            <a:pPr>
              <a:buNone/>
            </a:pPr>
            <a:r>
              <a:rPr lang="en-US" sz="4000" dirty="0" smtClean="0"/>
              <a:t>Changes in genomic levels: </a:t>
            </a:r>
          </a:p>
          <a:p>
            <a:pPr marL="0" indent="0">
              <a:buNone/>
            </a:pPr>
            <a:r>
              <a:rPr lang="en-US" sz="4000" dirty="0" smtClean="0"/>
              <a:t>Decreased H3K16ac, H3K4me3, H4K20me3, increased H3K9me</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Treatment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HDAC Inhibitors: target the catalytic domain of HDACs, thus interfering with their substrate recognition</a:t>
            </a:r>
          </a:p>
          <a:p>
            <a:pPr>
              <a:buNone/>
            </a:pPr>
            <a:r>
              <a:rPr lang="en-US" u="sng" dirty="0" smtClean="0"/>
              <a:t>Short chain fatty acids:</a:t>
            </a:r>
          </a:p>
          <a:p>
            <a:pPr>
              <a:buNone/>
            </a:pPr>
            <a:r>
              <a:rPr lang="en-US" dirty="0" smtClean="0"/>
              <a:t>Sodium </a:t>
            </a:r>
            <a:r>
              <a:rPr lang="en-US" dirty="0" err="1" smtClean="0"/>
              <a:t>phenylbutyrate</a:t>
            </a:r>
            <a:r>
              <a:rPr lang="en-US" dirty="0" smtClean="0"/>
              <a:t>, sodium butyrate, and </a:t>
            </a:r>
            <a:r>
              <a:rPr lang="en-US" dirty="0" err="1" smtClean="0"/>
              <a:t>valproic</a:t>
            </a:r>
            <a:r>
              <a:rPr lang="en-US" dirty="0" smtClean="0"/>
              <a:t> acid</a:t>
            </a:r>
          </a:p>
          <a:p>
            <a:pPr>
              <a:buNone/>
            </a:pPr>
            <a:r>
              <a:rPr lang="en-US" u="sng" dirty="0" err="1" smtClean="0"/>
              <a:t>Hydroxamic</a:t>
            </a:r>
            <a:r>
              <a:rPr lang="en-US" u="sng" dirty="0" smtClean="0"/>
              <a:t> acids:</a:t>
            </a:r>
          </a:p>
          <a:p>
            <a:pPr>
              <a:buNone/>
            </a:pPr>
            <a:r>
              <a:rPr lang="en-US" dirty="0" err="1" smtClean="0"/>
              <a:t>Trichostatin</a:t>
            </a:r>
            <a:r>
              <a:rPr lang="en-US" dirty="0" smtClean="0"/>
              <a:t> A, </a:t>
            </a:r>
            <a:r>
              <a:rPr lang="en-US" dirty="0" err="1" smtClean="0"/>
              <a:t>vorinostat</a:t>
            </a:r>
            <a:r>
              <a:rPr lang="en-US" dirty="0" smtClean="0"/>
              <a:t>, and </a:t>
            </a:r>
            <a:r>
              <a:rPr lang="en-US" dirty="0" err="1" smtClean="0"/>
              <a:t>panobinostat</a:t>
            </a:r>
            <a:endParaRPr lang="en-US" dirty="0" smtClean="0"/>
          </a:p>
          <a:p>
            <a:pPr>
              <a:buNone/>
            </a:pPr>
            <a:r>
              <a:rPr lang="en-US" u="sng" dirty="0" smtClean="0"/>
              <a:t>Cyclic Peptides: </a:t>
            </a:r>
          </a:p>
          <a:p>
            <a:pPr>
              <a:buNone/>
            </a:pPr>
            <a:r>
              <a:rPr lang="en-US" dirty="0" err="1" smtClean="0"/>
              <a:t>Romidepsin</a:t>
            </a:r>
            <a:endParaRPr lang="en-US" dirty="0" smtClean="0"/>
          </a:p>
          <a:p>
            <a:pPr>
              <a:buNone/>
            </a:pPr>
            <a:r>
              <a:rPr lang="en-US" u="sng" dirty="0" err="1" smtClean="0"/>
              <a:t>Benzamides</a:t>
            </a:r>
            <a:r>
              <a:rPr lang="en-US" u="sng" dirty="0" smtClean="0"/>
              <a:t>:</a:t>
            </a:r>
          </a:p>
          <a:p>
            <a:pPr>
              <a:buNone/>
            </a:pPr>
            <a:r>
              <a:rPr lang="en-US" dirty="0" smtClean="0"/>
              <a:t>MGCD-0103</a:t>
            </a:r>
          </a:p>
          <a:p>
            <a:pPr>
              <a:buNone/>
            </a:pPr>
            <a:r>
              <a:rPr lang="en-US" dirty="0" err="1" smtClean="0"/>
              <a:t>eninostat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643804" y="1282986"/>
            <a:ext cx="7890596" cy="5575014"/>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err="1" smtClean="0"/>
              <a:t>HDACis</a:t>
            </a:r>
            <a:r>
              <a:rPr lang="en-US" dirty="0" smtClean="0"/>
              <a:t> are used in conjunction with other drugs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ature.com/nature/journal/v468/n7327/images/4681050a-f1.2.jpg"/>
          <p:cNvPicPr>
            <a:picLocks noChangeAspect="1" noChangeArrowheads="1"/>
          </p:cNvPicPr>
          <p:nvPr/>
        </p:nvPicPr>
        <p:blipFill>
          <a:blip r:embed="rId2" cstate="print"/>
          <a:srcRect/>
          <a:stretch>
            <a:fillRect/>
          </a:stretch>
        </p:blipFill>
        <p:spPr bwMode="auto">
          <a:xfrm>
            <a:off x="3519154" y="1382018"/>
            <a:ext cx="5287962" cy="4343400"/>
          </a:xfrm>
          <a:prstGeom prst="rect">
            <a:avLst/>
          </a:prstGeom>
          <a:noFill/>
          <a:ln w="9525">
            <a:noFill/>
            <a:miter lim="800000"/>
            <a:headEnd/>
            <a:tailEnd/>
          </a:ln>
        </p:spPr>
      </p:pic>
      <p:sp>
        <p:nvSpPr>
          <p:cNvPr id="3" name="TextBox 2"/>
          <p:cNvSpPr txBox="1"/>
          <p:nvPr/>
        </p:nvSpPr>
        <p:spPr>
          <a:xfrm>
            <a:off x="0" y="304800"/>
            <a:ext cx="8847935" cy="1077218"/>
          </a:xfrm>
          <a:prstGeom prst="rect">
            <a:avLst/>
          </a:prstGeom>
          <a:noFill/>
        </p:spPr>
        <p:txBody>
          <a:bodyPr wrap="none" rtlCol="0">
            <a:spAutoFit/>
          </a:bodyPr>
          <a:lstStyle/>
          <a:p>
            <a:r>
              <a:rPr lang="en-US" sz="3200" dirty="0" smtClean="0">
                <a:solidFill>
                  <a:schemeClr val="bg1"/>
                </a:solidFill>
              </a:rPr>
              <a:t>Chemical Inhibition of BRD4 Alters Gene Expression </a:t>
            </a:r>
          </a:p>
          <a:p>
            <a:r>
              <a:rPr lang="en-US" sz="3200" dirty="0" smtClean="0">
                <a:solidFill>
                  <a:schemeClr val="bg1"/>
                </a:solidFill>
              </a:rPr>
              <a:t> </a:t>
            </a:r>
            <a:endParaRPr lang="en-US" sz="3200" dirty="0">
              <a:solidFill>
                <a:schemeClr val="bg1"/>
              </a:solidFill>
            </a:endParaRPr>
          </a:p>
        </p:txBody>
      </p:sp>
      <p:pic>
        <p:nvPicPr>
          <p:cNvPr id="5" name="Picture 2" descr="http://www.nature.com/nrc/journal/v12/n7/images/nrc3256-f3.jpg"/>
          <p:cNvPicPr>
            <a:picLocks noChangeAspect="1" noChangeArrowheads="1"/>
          </p:cNvPicPr>
          <p:nvPr/>
        </p:nvPicPr>
        <p:blipFill>
          <a:blip r:embed="rId3" cstate="print"/>
          <a:srcRect/>
          <a:stretch>
            <a:fillRect/>
          </a:stretch>
        </p:blipFill>
        <p:spPr bwMode="auto">
          <a:xfrm>
            <a:off x="413473" y="1939041"/>
            <a:ext cx="3007895" cy="2057400"/>
          </a:xfrm>
          <a:prstGeom prst="rect">
            <a:avLst/>
          </a:prstGeom>
          <a:noFill/>
        </p:spPr>
      </p:pic>
      <p:sp>
        <p:nvSpPr>
          <p:cNvPr id="9" name="Rectangle 5"/>
          <p:cNvSpPr>
            <a:spLocks noChangeArrowheads="1"/>
          </p:cNvSpPr>
          <p:nvPr/>
        </p:nvSpPr>
        <p:spPr bwMode="auto">
          <a:xfrm>
            <a:off x="5682330" y="6211669"/>
            <a:ext cx="3124786" cy="461665"/>
          </a:xfrm>
          <a:prstGeom prst="rect">
            <a:avLst/>
          </a:prstGeom>
          <a:noFill/>
          <a:ln w="9525">
            <a:noFill/>
            <a:miter lim="800000"/>
            <a:headEnd/>
            <a:tailEnd/>
          </a:ln>
        </p:spPr>
        <p:txBody>
          <a:bodyPr wrap="square">
            <a:spAutoFit/>
          </a:bodyPr>
          <a:lstStyle/>
          <a:p>
            <a:r>
              <a:rPr lang="en-US" sz="1200" b="1" dirty="0">
                <a:solidFill>
                  <a:schemeClr val="bg1"/>
                </a:solidFill>
                <a:latin typeface="Arial" pitchFamily="34" charset="0"/>
                <a:cs typeface="Arial" pitchFamily="34" charset="0"/>
              </a:rPr>
              <a:t>Nature. 2010 December 23; 468(7327): 1067–1073.</a:t>
            </a:r>
          </a:p>
        </p:txBody>
      </p:sp>
      <p:sp>
        <p:nvSpPr>
          <p:cNvPr id="10" name="Title 9"/>
          <p:cNvSpPr>
            <a:spLocks noGrp="1"/>
          </p:cNvSpPr>
          <p:nvPr>
            <p:ph type="title"/>
          </p:nvPr>
        </p:nvSpPr>
        <p:spPr>
          <a:xfrm>
            <a:off x="144162" y="76930"/>
            <a:ext cx="8229600" cy="1143000"/>
          </a:xfrm>
        </p:spPr>
        <p:txBody>
          <a:bodyPr/>
          <a:lstStyle/>
          <a:p>
            <a:r>
              <a:rPr lang="en-US" dirty="0" smtClean="0"/>
              <a:t>Inhibiting BET-family proteins</a:t>
            </a:r>
            <a:endParaRPr lang="en-US" dirty="0"/>
          </a:p>
        </p:txBody>
      </p:sp>
    </p:spTree>
    <p:extLst>
      <p:ext uri="{BB962C8B-B14F-4D97-AF65-F5344CB8AC3E}">
        <p14:creationId xmlns:p14="http://schemas.microsoft.com/office/powerpoint/2010/main" val="37882185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Epigenetics</a:t>
            </a:r>
            <a:r>
              <a:rPr lang="en-US" dirty="0" smtClean="0"/>
              <a:t>: “An epigenetic trait is a stably heritable phenotype resulting from changes in a chromosome without alterations in the DNA sequence.  </a:t>
            </a:r>
          </a:p>
          <a:p>
            <a:r>
              <a:rPr lang="en-US" dirty="0" smtClean="0"/>
              <a:t>The best characterized epigenetic changes to occur in human diseases involve changes in DNA </a:t>
            </a:r>
            <a:r>
              <a:rPr lang="en-US" dirty="0" err="1" smtClean="0"/>
              <a:t>methylation</a:t>
            </a:r>
            <a:r>
              <a:rPr lang="en-US" dirty="0" smtClean="0"/>
              <a:t> profiles and/or </a:t>
            </a:r>
            <a:r>
              <a:rPr lang="en-US" dirty="0" err="1" smtClean="0"/>
              <a:t>histone</a:t>
            </a:r>
            <a:r>
              <a:rPr lang="en-US" dirty="0" smtClean="0"/>
              <a:t> modifications.</a:t>
            </a:r>
          </a:p>
          <a:p>
            <a:r>
              <a:rPr lang="en-US" dirty="0" smtClean="0"/>
              <a:t>These changes are amenable to therapeutic intervention.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774"/>
            <a:ext cx="8229600" cy="1143000"/>
          </a:xfrm>
        </p:spPr>
        <p:txBody>
          <a:bodyPr/>
          <a:lstStyle/>
          <a:p>
            <a:r>
              <a:rPr lang="en-US" dirty="0" smtClean="0"/>
              <a:t>DNA/Chromatin</a:t>
            </a:r>
            <a:endParaRPr lang="en-US" dirty="0"/>
          </a:p>
        </p:txBody>
      </p:sp>
      <p:pic>
        <p:nvPicPr>
          <p:cNvPr id="189442" name="Picture 2" descr="http://www.broadinstitute.org/files/news/images/2010/chromatin_states_2a.png"/>
          <p:cNvPicPr>
            <a:picLocks noChangeAspect="1" noChangeArrowheads="1"/>
          </p:cNvPicPr>
          <p:nvPr/>
        </p:nvPicPr>
        <p:blipFill>
          <a:blip r:embed="rId2" cstate="print"/>
          <a:srcRect/>
          <a:stretch>
            <a:fillRect/>
          </a:stretch>
        </p:blipFill>
        <p:spPr bwMode="auto">
          <a:xfrm>
            <a:off x="1801368" y="1857375"/>
            <a:ext cx="4462907" cy="4462907"/>
          </a:xfrm>
          <a:prstGeom prst="rect">
            <a:avLst/>
          </a:prstGeom>
          <a:noFill/>
        </p:spPr>
      </p:pic>
      <p:grpSp>
        <p:nvGrpSpPr>
          <p:cNvPr id="7" name="Group 6"/>
          <p:cNvGrpSpPr/>
          <p:nvPr/>
        </p:nvGrpSpPr>
        <p:grpSpPr>
          <a:xfrm>
            <a:off x="5230368" y="4105656"/>
            <a:ext cx="2707187" cy="1078992"/>
            <a:chOff x="5230368" y="4105656"/>
            <a:chExt cx="2707187" cy="1078992"/>
          </a:xfrm>
        </p:grpSpPr>
        <p:cxnSp>
          <p:nvCxnSpPr>
            <p:cNvPr id="5" name="Straight Arrow Connector 4"/>
            <p:cNvCxnSpPr/>
            <p:nvPr/>
          </p:nvCxnSpPr>
          <p:spPr>
            <a:xfrm flipV="1">
              <a:off x="5230368" y="4334256"/>
              <a:ext cx="2130552" cy="850392"/>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06640" y="4105656"/>
              <a:ext cx="530915" cy="369332"/>
            </a:xfrm>
            <a:prstGeom prst="rect">
              <a:avLst/>
            </a:prstGeom>
            <a:noFill/>
          </p:spPr>
          <p:txBody>
            <a:bodyPr wrap="none" rtlCol="0">
              <a:spAutoFit/>
            </a:bodyPr>
            <a:lstStyle/>
            <a:p>
              <a:r>
                <a:rPr lang="en-US" dirty="0" smtClean="0"/>
                <a:t>CH</a:t>
              </a:r>
              <a:r>
                <a:rPr lang="en-US" baseline="-25000" dirty="0" smtClean="0"/>
                <a:t>3</a:t>
              </a:r>
              <a:endParaRPr lang="en-U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77" y="1704535"/>
            <a:ext cx="8517926" cy="923330"/>
          </a:xfrm>
          <a:prstGeom prst="rect">
            <a:avLst/>
          </a:prstGeom>
        </p:spPr>
        <p:txBody>
          <a:bodyPr wrap="square">
            <a:spAutoFit/>
          </a:bodyPr>
          <a:lstStyle/>
          <a:p>
            <a:r>
              <a:rPr lang="en-US" b="1" u="sng" dirty="0" smtClean="0"/>
              <a:t>Biomarkers</a:t>
            </a:r>
            <a:r>
              <a:rPr lang="en-US" dirty="0" smtClean="0"/>
              <a:t> are characteristics which are objectively measured and evaluated as an indicator of the intrinsic causes of illnesses, the clinical course, and its modification by</a:t>
            </a:r>
          </a:p>
          <a:p>
            <a:r>
              <a:rPr lang="en-US" dirty="0" smtClean="0"/>
              <a:t>treatment.</a:t>
            </a:r>
            <a:endParaRPr lang="en-US" dirty="0"/>
          </a:p>
        </p:txBody>
      </p:sp>
      <p:sp>
        <p:nvSpPr>
          <p:cNvPr id="4" name="TextBox 3"/>
          <p:cNvSpPr txBox="1"/>
          <p:nvPr/>
        </p:nvSpPr>
        <p:spPr>
          <a:xfrm>
            <a:off x="617838" y="3188043"/>
            <a:ext cx="2843792" cy="2031325"/>
          </a:xfrm>
          <a:prstGeom prst="rect">
            <a:avLst/>
          </a:prstGeom>
          <a:noFill/>
        </p:spPr>
        <p:txBody>
          <a:bodyPr wrap="none" rtlCol="0">
            <a:spAutoFit/>
          </a:bodyPr>
          <a:lstStyle/>
          <a:p>
            <a:pPr marL="342900" indent="-342900">
              <a:buAutoNum type="arabicPeriod"/>
            </a:pPr>
            <a:r>
              <a:rPr lang="en-US" dirty="0" smtClean="0"/>
              <a:t>Gene expression</a:t>
            </a:r>
            <a:endParaRPr lang="en-US" dirty="0"/>
          </a:p>
          <a:p>
            <a:pPr marL="342900" indent="-342900">
              <a:buAutoNum type="arabicPeriod"/>
            </a:pPr>
            <a:endParaRPr lang="en-US" dirty="0"/>
          </a:p>
          <a:p>
            <a:pPr marL="342900" indent="-342900">
              <a:buAutoNum type="arabicPeriod"/>
            </a:pPr>
            <a:r>
              <a:rPr lang="en-US" dirty="0" smtClean="0"/>
              <a:t>Mutation analysis</a:t>
            </a:r>
            <a:endParaRPr lang="en-US" dirty="0"/>
          </a:p>
          <a:p>
            <a:pPr marL="342900" indent="-342900">
              <a:buAutoNum type="arabicPeriod"/>
            </a:pPr>
            <a:endParaRPr lang="en-US" dirty="0" smtClean="0"/>
          </a:p>
          <a:p>
            <a:pPr marL="342900" indent="-342900">
              <a:buAutoNum type="arabicPeriod"/>
            </a:pPr>
            <a:r>
              <a:rPr lang="en-US" dirty="0" smtClean="0"/>
              <a:t>DNA modifications</a:t>
            </a:r>
          </a:p>
          <a:p>
            <a:pPr marL="342900" indent="-342900">
              <a:buAutoNum type="arabicPeriod"/>
            </a:pPr>
            <a:endParaRPr lang="en-US" dirty="0"/>
          </a:p>
          <a:p>
            <a:pPr marL="342900" indent="-342900">
              <a:buAutoNum type="arabicPeriod"/>
            </a:pPr>
            <a:r>
              <a:rPr lang="en-US" dirty="0" smtClean="0"/>
              <a:t>Chromatin modifications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Portella</a:t>
            </a:r>
            <a:r>
              <a:rPr lang="en-US" dirty="0" smtClean="0"/>
              <a:t> and </a:t>
            </a:r>
            <a:r>
              <a:rPr lang="en-US" dirty="0" err="1" smtClean="0"/>
              <a:t>Esteller</a:t>
            </a:r>
            <a:r>
              <a:rPr lang="en-US" dirty="0" smtClean="0"/>
              <a:t> (2010) Epigenetic Modifications and Human </a:t>
            </a:r>
            <a:r>
              <a:rPr lang="en-US" dirty="0" err="1" smtClean="0"/>
              <a:t>Disease.Nature</a:t>
            </a:r>
            <a:r>
              <a:rPr lang="en-US" dirty="0" smtClean="0"/>
              <a:t> Biotech 28:1057-1068</a:t>
            </a:r>
          </a:p>
          <a:p>
            <a:r>
              <a:rPr lang="en-US" dirty="0" smtClean="0"/>
              <a:t>Taby and </a:t>
            </a:r>
            <a:r>
              <a:rPr lang="en-US" dirty="0" err="1" smtClean="0"/>
              <a:t>Issa</a:t>
            </a:r>
            <a:r>
              <a:rPr lang="en-US" dirty="0" smtClean="0"/>
              <a:t> (2010) Cancer </a:t>
            </a:r>
            <a:r>
              <a:rPr lang="en-US" dirty="0" err="1" smtClean="0"/>
              <a:t>Epigenetics</a:t>
            </a:r>
            <a:r>
              <a:rPr lang="en-US" dirty="0" smtClean="0"/>
              <a:t>. </a:t>
            </a:r>
            <a:r>
              <a:rPr lang="pt-BR" dirty="0" smtClean="0"/>
              <a:t>CA CANCER J CLIN 2010;60:376–392</a:t>
            </a:r>
          </a:p>
          <a:p>
            <a:r>
              <a:rPr lang="pt-BR" dirty="0" smtClean="0"/>
              <a:t>Allis and Muir (2010) Spreading Chromatin into Chemical Biology. ChemBiochem.</a:t>
            </a:r>
            <a:r>
              <a:rPr lang="en-US" dirty="0" smtClean="0"/>
              <a:t> 12, 264 – 279</a:t>
            </a:r>
          </a:p>
          <a:p>
            <a:r>
              <a:rPr lang="en-US" dirty="0" smtClean="0"/>
              <a:t>Required readings: hand outs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Nucleosome</a:t>
            </a:r>
            <a:r>
              <a:rPr lang="en-US" dirty="0" smtClean="0"/>
              <a:t> composition and Structure</a:t>
            </a:r>
            <a:endParaRPr lang="en-US" dirty="0"/>
          </a:p>
        </p:txBody>
      </p:sp>
      <p:graphicFrame>
        <p:nvGraphicFramePr>
          <p:cNvPr id="195586" name="Object 2"/>
          <p:cNvGraphicFramePr>
            <a:graphicFrameLocks noGrp="1" noChangeAspect="1"/>
          </p:cNvGraphicFramePr>
          <p:nvPr>
            <p:ph idx="1"/>
          </p:nvPr>
        </p:nvGraphicFramePr>
        <p:xfrm>
          <a:off x="5669470" y="2403188"/>
          <a:ext cx="3090589" cy="2068227"/>
        </p:xfrm>
        <a:graphic>
          <a:graphicData uri="http://schemas.openxmlformats.org/presentationml/2006/ole">
            <mc:AlternateContent xmlns:mc="http://schemas.openxmlformats.org/markup-compatibility/2006">
              <mc:Choice xmlns:v="urn:schemas-microsoft-com:vml" Requires="v">
                <p:oleObj spid="_x0000_s195648" name="Image" r:id="rId3" imgW="2505249" imgH="1676261" progId="Photoshop.Image.9">
                  <p:embed/>
                </p:oleObj>
              </mc:Choice>
              <mc:Fallback>
                <p:oleObj name="Image" r:id="rId3" imgW="2505249" imgH="1676261" progId="Photoshop.Image.9">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470" y="2403188"/>
                        <a:ext cx="3090589" cy="206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587" name="Object 3"/>
          <p:cNvGraphicFramePr>
            <a:graphicFrameLocks noChangeAspect="1"/>
          </p:cNvGraphicFramePr>
          <p:nvPr/>
        </p:nvGraphicFramePr>
        <p:xfrm>
          <a:off x="280416" y="2228088"/>
          <a:ext cx="4971011" cy="2179320"/>
        </p:xfrm>
        <a:graphic>
          <a:graphicData uri="http://schemas.openxmlformats.org/presentationml/2006/ole">
            <mc:AlternateContent xmlns:mc="http://schemas.openxmlformats.org/markup-compatibility/2006">
              <mc:Choice xmlns:v="urn:schemas-microsoft-com:vml" Requires="v">
                <p:oleObj spid="_x0000_s195649" name="Image" r:id="rId5" imgW="4263800" imgH="1429152" progId="Photoshop.Image.9">
                  <p:embed/>
                </p:oleObj>
              </mc:Choice>
              <mc:Fallback>
                <p:oleObj name="Image" r:id="rId5" imgW="4263800" imgH="1429152" progId="Photoshop.Image.9">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416" y="2228088"/>
                        <a:ext cx="4971011" cy="2179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915608" y="4767943"/>
            <a:ext cx="2227661" cy="2308324"/>
          </a:xfrm>
          <a:prstGeom prst="rect">
            <a:avLst/>
          </a:prstGeom>
          <a:noFill/>
        </p:spPr>
        <p:txBody>
          <a:bodyPr wrap="none" rtlCol="0">
            <a:spAutoFit/>
          </a:bodyPr>
          <a:lstStyle/>
          <a:p>
            <a:r>
              <a:rPr lang="en-US" u="sng" dirty="0" err="1" smtClean="0"/>
              <a:t>Histone</a:t>
            </a:r>
            <a:r>
              <a:rPr lang="en-US" u="sng" dirty="0" smtClean="0"/>
              <a:t> modifications</a:t>
            </a:r>
          </a:p>
          <a:p>
            <a:r>
              <a:rPr lang="en-US" dirty="0" err="1" smtClean="0"/>
              <a:t>Acetylation</a:t>
            </a:r>
            <a:endParaRPr lang="en-US" dirty="0" smtClean="0"/>
          </a:p>
          <a:p>
            <a:r>
              <a:rPr lang="en-US" dirty="0" err="1" smtClean="0"/>
              <a:t>Methylation</a:t>
            </a:r>
            <a:endParaRPr lang="en-US" dirty="0" smtClean="0"/>
          </a:p>
          <a:p>
            <a:r>
              <a:rPr lang="en-US" dirty="0" err="1" smtClean="0"/>
              <a:t>Phosphorylation</a:t>
            </a:r>
            <a:endParaRPr lang="en-US" dirty="0" smtClean="0"/>
          </a:p>
          <a:p>
            <a:r>
              <a:rPr lang="en-US" dirty="0" err="1" smtClean="0"/>
              <a:t>Ubiquitination</a:t>
            </a:r>
            <a:endParaRPr lang="en-US" dirty="0" smtClean="0"/>
          </a:p>
          <a:p>
            <a:r>
              <a:rPr lang="en-US" dirty="0" err="1" smtClean="0"/>
              <a:t>Sumoylation</a:t>
            </a:r>
            <a:endParaRPr lang="en-US" dirty="0" smtClean="0"/>
          </a:p>
          <a:p>
            <a:r>
              <a:rPr lang="en-US" dirty="0" err="1" smtClean="0"/>
              <a:t>Ribosylation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Epigenetics</a:t>
            </a:r>
            <a:r>
              <a:rPr lang="en-US" dirty="0" smtClean="0"/>
              <a:t> on a molecular level</a:t>
            </a:r>
            <a:endParaRPr lang="en-US" dirty="0"/>
          </a:p>
        </p:txBody>
      </p:sp>
      <p:sp>
        <p:nvSpPr>
          <p:cNvPr id="3" name="Content Placeholder 2"/>
          <p:cNvSpPr>
            <a:spLocks noGrp="1"/>
          </p:cNvSpPr>
          <p:nvPr>
            <p:ph idx="1"/>
          </p:nvPr>
        </p:nvSpPr>
        <p:spPr/>
        <p:txBody>
          <a:bodyPr>
            <a:normAutofit/>
          </a:bodyPr>
          <a:lstStyle/>
          <a:p>
            <a:r>
              <a:rPr lang="en-US" dirty="0" smtClean="0"/>
              <a:t>Covalent modifications of cytosine bases and </a:t>
            </a:r>
            <a:r>
              <a:rPr lang="en-US" dirty="0" err="1" smtClean="0"/>
              <a:t>histones</a:t>
            </a:r>
            <a:endParaRPr lang="en-US" dirty="0" smtClean="0"/>
          </a:p>
          <a:p>
            <a:r>
              <a:rPr lang="en-US" dirty="0" smtClean="0"/>
              <a:t>Positioning of </a:t>
            </a:r>
            <a:r>
              <a:rPr lang="en-US" dirty="0" err="1" smtClean="0"/>
              <a:t>nucleosomes</a:t>
            </a:r>
            <a:endParaRPr lang="en-US" dirty="0" smtClean="0"/>
          </a:p>
          <a:p>
            <a:pPr>
              <a:buNone/>
            </a:pPr>
            <a:r>
              <a:rPr lang="en-US" dirty="0" smtClean="0"/>
              <a:t>			</a:t>
            </a:r>
          </a:p>
          <a:p>
            <a:endParaRPr lang="en-US" dirty="0"/>
          </a:p>
          <a:p>
            <a:pPr>
              <a:buNone/>
            </a:pPr>
            <a:r>
              <a:rPr lang="en-US" dirty="0" smtClean="0"/>
              <a:t>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057401" y="3657600"/>
            <a:ext cx="4695825" cy="1897589"/>
          </a:xfrm>
          <a:prstGeom prst="rect">
            <a:avLst/>
          </a:prstGeom>
          <a:noFill/>
          <a:ln w="9525">
            <a:noFill/>
            <a:miter lim="800000"/>
            <a:headEnd/>
            <a:tailEnd/>
          </a:ln>
        </p:spPr>
      </p:pic>
      <p:cxnSp>
        <p:nvCxnSpPr>
          <p:cNvPr id="6" name="Straight Arrow Connector 5"/>
          <p:cNvCxnSpPr/>
          <p:nvPr/>
        </p:nvCxnSpPr>
        <p:spPr>
          <a:xfrm rot="5400000">
            <a:off x="3124201" y="56388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62201" y="6062246"/>
            <a:ext cx="1558312" cy="338554"/>
          </a:xfrm>
          <a:prstGeom prst="rect">
            <a:avLst/>
          </a:prstGeom>
          <a:noFill/>
        </p:spPr>
        <p:txBody>
          <a:bodyPr wrap="none" rtlCol="0">
            <a:spAutoFit/>
          </a:bodyPr>
          <a:lstStyle/>
          <a:p>
            <a:r>
              <a:rPr lang="en-US" sz="1600" dirty="0" smtClean="0"/>
              <a:t>Non-coding RNA</a:t>
            </a:r>
            <a:endParaRPr lang="en-US" sz="1600" dirty="0"/>
          </a:p>
        </p:txBody>
      </p:sp>
      <p:cxnSp>
        <p:nvCxnSpPr>
          <p:cNvPr id="9" name="Straight Arrow Connector 8"/>
          <p:cNvCxnSpPr/>
          <p:nvPr/>
        </p:nvCxnSpPr>
        <p:spPr>
          <a:xfrm>
            <a:off x="3886201" y="56388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76201" y="64770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876299" y="55245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01" y="4572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1" y="4419600"/>
            <a:ext cx="1673150" cy="307777"/>
          </a:xfrm>
          <a:prstGeom prst="rect">
            <a:avLst/>
          </a:prstGeom>
          <a:noFill/>
        </p:spPr>
        <p:txBody>
          <a:bodyPr wrap="none" rtlCol="0">
            <a:spAutoFit/>
          </a:bodyPr>
          <a:lstStyle/>
          <a:p>
            <a:r>
              <a:rPr lang="en-US" sz="1400" dirty="0" smtClean="0"/>
              <a:t>Epigenetic modifiers</a:t>
            </a:r>
            <a:endParaRPr lang="en-US" sz="1400" dirty="0"/>
          </a:p>
        </p:txBody>
      </p:sp>
      <p:cxnSp>
        <p:nvCxnSpPr>
          <p:cNvPr id="20" name="Straight Arrow Connector 19"/>
          <p:cNvCxnSpPr/>
          <p:nvPr/>
        </p:nvCxnSpPr>
        <p:spPr>
          <a:xfrm flipV="1">
            <a:off x="2514601" y="4191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1" y="6062246"/>
            <a:ext cx="712054" cy="338554"/>
          </a:xfrm>
          <a:prstGeom prst="rect">
            <a:avLst/>
          </a:prstGeom>
          <a:noFill/>
        </p:spPr>
        <p:txBody>
          <a:bodyPr wrap="none" rtlCol="0">
            <a:spAutoFit/>
          </a:bodyPr>
          <a:lstStyle/>
          <a:p>
            <a:r>
              <a:rPr lang="en-US" sz="1600" dirty="0" smtClean="0"/>
              <a:t>mRNA</a:t>
            </a:r>
            <a:endParaRPr lang="en-US" sz="1600" dirty="0"/>
          </a:p>
        </p:txBody>
      </p:sp>
      <p:cxnSp>
        <p:nvCxnSpPr>
          <p:cNvPr id="31" name="Straight Connector 30"/>
          <p:cNvCxnSpPr/>
          <p:nvPr/>
        </p:nvCxnSpPr>
        <p:spPr>
          <a:xfrm rot="5400000">
            <a:off x="2895601" y="6553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8001" y="67056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0601" y="6553200"/>
            <a:ext cx="304800"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0800000" flipH="1">
            <a:off x="5867401" y="4876800"/>
            <a:ext cx="1752600" cy="1219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20001" y="4648200"/>
            <a:ext cx="1412566" cy="307777"/>
          </a:xfrm>
          <a:prstGeom prst="rect">
            <a:avLst/>
          </a:prstGeom>
          <a:noFill/>
        </p:spPr>
        <p:txBody>
          <a:bodyPr wrap="none" rtlCol="0">
            <a:spAutoFit/>
          </a:bodyPr>
          <a:lstStyle/>
          <a:p>
            <a:r>
              <a:rPr lang="en-US" sz="1400" b="1" dirty="0" smtClean="0"/>
              <a:t>Gene expression</a:t>
            </a:r>
            <a:endParaRPr lang="en-US" sz="1400" b="1" dirty="0"/>
          </a:p>
        </p:txBody>
      </p:sp>
      <p:cxnSp>
        <p:nvCxnSpPr>
          <p:cNvPr id="19" name="Elbow Connector 18"/>
          <p:cNvCxnSpPr/>
          <p:nvPr/>
        </p:nvCxnSpPr>
        <p:spPr>
          <a:xfrm rot="10800000">
            <a:off x="6120715" y="4266058"/>
            <a:ext cx="1499287" cy="4777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lstStyle/>
          <a:p>
            <a:r>
              <a:rPr lang="en-US" dirty="0" smtClean="0"/>
              <a:t>Covalent Modifications of DNA</a:t>
            </a:r>
            <a:endParaRPr lang="en-US" dirty="0"/>
          </a:p>
        </p:txBody>
      </p:sp>
      <p:pic>
        <p:nvPicPr>
          <p:cNvPr id="22529" name="Picture 1"/>
          <p:cNvPicPr>
            <a:picLocks noGrp="1" noChangeAspect="1" noChangeArrowheads="1"/>
          </p:cNvPicPr>
          <p:nvPr>
            <p:ph idx="4294967295"/>
          </p:nvPr>
        </p:nvPicPr>
        <p:blipFill>
          <a:blip r:embed="rId3" cstate="print"/>
          <a:srcRect/>
          <a:stretch>
            <a:fillRect/>
          </a:stretch>
        </p:blipFill>
        <p:spPr bwMode="auto">
          <a:xfrm>
            <a:off x="6477000" y="990600"/>
            <a:ext cx="1533276" cy="1676400"/>
          </a:xfrm>
          <a:prstGeom prst="rect">
            <a:avLst/>
          </a:prstGeom>
          <a:noFill/>
          <a:ln w="9525">
            <a:noFill/>
            <a:miter lim="800000"/>
            <a:headEnd/>
            <a:tailEnd/>
          </a:ln>
        </p:spPr>
      </p:pic>
      <p:sp>
        <p:nvSpPr>
          <p:cNvPr id="5" name="Rectangle 4"/>
          <p:cNvSpPr/>
          <p:nvPr/>
        </p:nvSpPr>
        <p:spPr>
          <a:xfrm>
            <a:off x="7924800" y="1219200"/>
            <a:ext cx="1066800" cy="938719"/>
          </a:xfrm>
          <a:prstGeom prst="rect">
            <a:avLst/>
          </a:prstGeom>
        </p:spPr>
        <p:txBody>
          <a:bodyPr wrap="square">
            <a:spAutoFit/>
          </a:bodyPr>
          <a:lstStyle/>
          <a:p>
            <a:r>
              <a:rPr lang="en-US" sz="1100" b="1" dirty="0" smtClean="0"/>
              <a:t>Methyl groups</a:t>
            </a:r>
            <a:br>
              <a:rPr lang="en-US" sz="1100" b="1" dirty="0" smtClean="0"/>
            </a:br>
            <a:r>
              <a:rPr lang="en-US" sz="1100" b="1" dirty="0" smtClean="0"/>
              <a:t>(red) in DNA</a:t>
            </a:r>
            <a:br>
              <a:rPr lang="en-US" sz="1100" b="1" dirty="0" smtClean="0"/>
            </a:br>
            <a:r>
              <a:rPr lang="en-US" sz="1100" b="1" dirty="0" smtClean="0"/>
              <a:t>(provided by</a:t>
            </a:r>
            <a:br>
              <a:rPr lang="en-US" sz="1100" b="1" dirty="0" smtClean="0"/>
            </a:br>
            <a:r>
              <a:rPr lang="en-US" sz="1100" b="1" dirty="0" smtClean="0"/>
              <a:t>Dr. Craig Cooney)</a:t>
            </a:r>
            <a:endParaRPr lang="en-US" sz="1100" dirty="0"/>
          </a:p>
        </p:txBody>
      </p:sp>
      <p:sp>
        <p:nvSpPr>
          <p:cNvPr id="6" name="TextBox 5"/>
          <p:cNvSpPr txBox="1"/>
          <p:nvPr/>
        </p:nvSpPr>
        <p:spPr>
          <a:xfrm>
            <a:off x="228600" y="1447800"/>
            <a:ext cx="5085751" cy="1815882"/>
          </a:xfrm>
          <a:prstGeom prst="rect">
            <a:avLst/>
          </a:prstGeom>
          <a:noFill/>
        </p:spPr>
        <p:txBody>
          <a:bodyPr wrap="none" rtlCol="0">
            <a:spAutoFit/>
          </a:bodyPr>
          <a:lstStyle/>
          <a:p>
            <a:r>
              <a:rPr lang="en-US" sz="2000" dirty="0" smtClean="0"/>
              <a:t>Most widely studied epigenetic modification is </a:t>
            </a:r>
          </a:p>
          <a:p>
            <a:r>
              <a:rPr lang="en-US" sz="2000" dirty="0" smtClean="0"/>
              <a:t>cytosine </a:t>
            </a:r>
            <a:r>
              <a:rPr lang="en-US" sz="2000" dirty="0" err="1" smtClean="0"/>
              <a:t>methylation</a:t>
            </a:r>
            <a:r>
              <a:rPr lang="en-US" sz="2000" dirty="0" smtClean="0"/>
              <a:t>.</a:t>
            </a:r>
          </a:p>
          <a:p>
            <a:endParaRPr lang="en-US" dirty="0" smtClean="0"/>
          </a:p>
          <a:p>
            <a:r>
              <a:rPr lang="en-US" dirty="0" smtClean="0"/>
              <a:t> </a:t>
            </a:r>
          </a:p>
          <a:p>
            <a:endParaRPr lang="en-US" dirty="0" smtClean="0"/>
          </a:p>
          <a:p>
            <a:endParaRPr lang="en-US" dirty="0"/>
          </a:p>
        </p:txBody>
      </p:sp>
      <p:pic>
        <p:nvPicPr>
          <p:cNvPr id="7" name="Picture 3" descr="DNA Methylation Reaction"/>
          <p:cNvPicPr>
            <a:picLocks noChangeAspect="1" noChangeArrowheads="1"/>
          </p:cNvPicPr>
          <p:nvPr/>
        </p:nvPicPr>
        <p:blipFill>
          <a:blip r:embed="rId4" cstate="print"/>
          <a:srcRect/>
          <a:stretch>
            <a:fillRect/>
          </a:stretch>
        </p:blipFill>
        <p:spPr bwMode="auto">
          <a:xfrm>
            <a:off x="381000" y="2667000"/>
            <a:ext cx="6248400" cy="353527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30835</TotalTime>
  <Words>2652</Words>
  <Application>Microsoft Office PowerPoint</Application>
  <PresentationFormat>On-screen Show (4:3)</PresentationFormat>
  <Paragraphs>482</Paragraphs>
  <Slides>61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Image</vt:lpstr>
      <vt:lpstr>Epigenomics</vt:lpstr>
      <vt:lpstr>Outline</vt:lpstr>
      <vt:lpstr>Goals </vt:lpstr>
      <vt:lpstr>Epigenetics/epigenomics- a definition</vt:lpstr>
      <vt:lpstr>Epigenetics</vt:lpstr>
      <vt:lpstr>DNA/Chromatin</vt:lpstr>
      <vt:lpstr>Nucleosome composition and Structure</vt:lpstr>
      <vt:lpstr>Epigenetics on a molecular level</vt:lpstr>
      <vt:lpstr>Covalent Modifications of DNA</vt:lpstr>
      <vt:lpstr>PowerPoint Presentation</vt:lpstr>
      <vt:lpstr>Sites of Cytosine Methylation</vt:lpstr>
      <vt:lpstr>DNA Methylation and Gene Expression</vt:lpstr>
      <vt:lpstr>DNA Methyltransferases (DNMTs)</vt:lpstr>
      <vt:lpstr>Hydroxymethylation</vt:lpstr>
      <vt:lpstr>PowerPoint Presentation</vt:lpstr>
      <vt:lpstr>Common Cancer Related Aberrations in DNA Methylation Patterns</vt:lpstr>
      <vt:lpstr>PowerPoint Presentation</vt:lpstr>
      <vt:lpstr>Mechanisms that may lead to aberrant DNA methylation in cancer</vt:lpstr>
      <vt:lpstr>PowerPoint Presentation</vt:lpstr>
      <vt:lpstr>DNA Methylation and Patient Survival in Lung Cancer</vt:lpstr>
      <vt:lpstr>PowerPoint Presentation</vt:lpstr>
      <vt:lpstr>PowerPoint Presentation</vt:lpstr>
      <vt:lpstr>Methods for detecting DNA methylation</vt:lpstr>
      <vt:lpstr>Methylation-Sensitive Restriction Digestion Assay</vt:lpstr>
      <vt:lpstr>HELP Assay</vt:lpstr>
      <vt:lpstr>Immunoprecipitation Based Enrichment Assays</vt:lpstr>
      <vt:lpstr>Bisulfite Conversion</vt:lpstr>
      <vt:lpstr>PowerPoint Presentation</vt:lpstr>
      <vt:lpstr>Epigenetic Treatment</vt:lpstr>
      <vt:lpstr>Mechanisms of Action</vt:lpstr>
      <vt:lpstr>PowerPoint Presentation</vt:lpstr>
      <vt:lpstr>Chromatin as an Epigenetic Regulator</vt:lpstr>
      <vt:lpstr>PowerPoint Presentation</vt:lpstr>
      <vt:lpstr>Histone Modifications</vt:lpstr>
      <vt:lpstr>PowerPoint Presentation</vt:lpstr>
      <vt:lpstr>Histone Modifying Enzymes</vt:lpstr>
      <vt:lpstr>PowerPoint Presentation</vt:lpstr>
      <vt:lpstr>PowerPoint Presentation</vt:lpstr>
      <vt:lpstr>Histone Modifying Enzymes</vt:lpstr>
      <vt:lpstr>PowerPoint Presentation</vt:lpstr>
      <vt:lpstr>EZH2 mediated gene silencing in Cancer</vt:lpstr>
      <vt:lpstr>PowerPoint Presentation</vt:lpstr>
      <vt:lpstr>BRD4 Promotes Transcription</vt:lpstr>
      <vt:lpstr>Nucleosome Positioning </vt:lpstr>
      <vt:lpstr>Enzymes that Regulate Nucleosome Positioning/structure</vt:lpstr>
      <vt:lpstr>PowerPoint Presentation</vt:lpstr>
      <vt:lpstr>PowerPoint Presentation</vt:lpstr>
      <vt:lpstr>PowerPoint Presentation</vt:lpstr>
      <vt:lpstr>Chromatin Immunoprecipitation for investigating histone modifications</vt:lpstr>
      <vt:lpstr>Analysis by ChIP-Seq</vt:lpstr>
      <vt:lpstr>Pathology tissue-chromatin immunoprecipitation (PAT-ChIP)</vt:lpstr>
      <vt:lpstr>PAT-ChIP</vt:lpstr>
      <vt:lpstr>Comparison of Cells-ChIPs vs PAT-ChIP </vt:lpstr>
      <vt:lpstr>Use of PAT-ChIP in Human Specimen</vt:lpstr>
      <vt:lpstr>Potential Epigenetic Biomarkers</vt:lpstr>
      <vt:lpstr>Epigenetic Treatment</vt:lpstr>
      <vt:lpstr>HDACis are used in conjunction with other drugs</vt:lpstr>
      <vt:lpstr>Inhibiting BET-family proteins</vt:lpstr>
      <vt:lpstr>Summary</vt:lpstr>
      <vt:lpstr>PowerPoint Presentation</vt:lpstr>
      <vt:lpstr>References</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 of Cancer</dc:title>
  <dc:creator>idelaserna</dc:creator>
  <cp:lastModifiedBy>de la Serna, Ivana</cp:lastModifiedBy>
  <cp:revision>2413</cp:revision>
  <dcterms:created xsi:type="dcterms:W3CDTF">2011-02-25T19:34:12Z</dcterms:created>
  <dcterms:modified xsi:type="dcterms:W3CDTF">2014-02-06T14:40:59Z</dcterms:modified>
</cp:coreProperties>
</file>