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61" r:id="rId3"/>
    <p:sldId id="256" r:id="rId4"/>
    <p:sldId id="338" r:id="rId5"/>
    <p:sldId id="258" r:id="rId6"/>
    <p:sldId id="259" r:id="rId7"/>
    <p:sldId id="260" r:id="rId8"/>
    <p:sldId id="263" r:id="rId9"/>
    <p:sldId id="264" r:id="rId10"/>
    <p:sldId id="262" r:id="rId11"/>
    <p:sldId id="312" r:id="rId12"/>
    <p:sldId id="266" r:id="rId13"/>
    <p:sldId id="309" r:id="rId14"/>
    <p:sldId id="265" r:id="rId15"/>
    <p:sldId id="310" r:id="rId16"/>
    <p:sldId id="313" r:id="rId17"/>
    <p:sldId id="314" r:id="rId18"/>
    <p:sldId id="316" r:id="rId19"/>
    <p:sldId id="323" r:id="rId20"/>
    <p:sldId id="340" r:id="rId21"/>
    <p:sldId id="324" r:id="rId22"/>
    <p:sldId id="325" r:id="rId23"/>
    <p:sldId id="326" r:id="rId24"/>
    <p:sldId id="327" r:id="rId25"/>
    <p:sldId id="328" r:id="rId26"/>
    <p:sldId id="329" r:id="rId27"/>
    <p:sldId id="330" r:id="rId28"/>
    <p:sldId id="342" r:id="rId29"/>
    <p:sldId id="341" r:id="rId30"/>
    <p:sldId id="331" r:id="rId31"/>
    <p:sldId id="332" r:id="rId32"/>
    <p:sldId id="333" r:id="rId33"/>
    <p:sldId id="334" r:id="rId34"/>
    <p:sldId id="335" r:id="rId35"/>
    <p:sldId id="336" r:id="rId36"/>
    <p:sldId id="337" r:id="rId37"/>
    <p:sldId id="33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4" d="100"/>
          <a:sy n="194" d="100"/>
        </p:scale>
        <p:origin x="-228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School%20Stuff\Independant%20Study%20class\Paper%20to%20puplish\population%20distribution%20graphs%20and%20results.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xon:Users:afedorov:Documents:1000genomes_IBC2013:Paper2014_1000genomes:Graphs:Suppl.1.xls"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Exon:Users:afedorov:Documents:1000genomes_IBC2013:Paper2014_1000genomes:Graphs:Suppli.%202.xls" TargetMode="External"/><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11141090071"/>
          <c:y val="0.172352755905512"/>
          <c:w val="0.873544182583587"/>
          <c:h val="0.70774138232721"/>
        </c:manualLayout>
      </c:layout>
      <c:lineChart>
        <c:grouping val="standard"/>
        <c:varyColors val="0"/>
        <c:ser>
          <c:idx val="1"/>
          <c:order val="0"/>
          <c:tx>
            <c:strRef>
              <c:f>'[POP_GRAPH.xlsx]All pop graph'!$B$1</c:f>
              <c:strCache>
                <c:ptCount val="1"/>
                <c:pt idx="0">
                  <c:v>ASW-60</c:v>
                </c:pt>
              </c:strCache>
            </c:strRef>
          </c:tx>
          <c:marker>
            <c:symbol val="squar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graph'!$B$2:$B$282</c:f>
              <c:numCache>
                <c:formatCode>General</c:formatCode>
                <c:ptCount val="281"/>
                <c:pt idx="1">
                  <c:v>1.0</c:v>
                </c:pt>
                <c:pt idx="6">
                  <c:v>1.0</c:v>
                </c:pt>
                <c:pt idx="39">
                  <c:v>1.0</c:v>
                </c:pt>
                <c:pt idx="126">
                  <c:v>1.0</c:v>
                </c:pt>
                <c:pt idx="140">
                  <c:v>1.0</c:v>
                </c:pt>
                <c:pt idx="142">
                  <c:v>1.0</c:v>
                </c:pt>
                <c:pt idx="157">
                  <c:v>1.0</c:v>
                </c:pt>
                <c:pt idx="177">
                  <c:v>1.0</c:v>
                </c:pt>
                <c:pt idx="194">
                  <c:v>1.0</c:v>
                </c:pt>
                <c:pt idx="200">
                  <c:v>2.0</c:v>
                </c:pt>
                <c:pt idx="202">
                  <c:v>1.0</c:v>
                </c:pt>
                <c:pt idx="205">
                  <c:v>1.0</c:v>
                </c:pt>
                <c:pt idx="206">
                  <c:v>1.0</c:v>
                </c:pt>
                <c:pt idx="209">
                  <c:v>2.0</c:v>
                </c:pt>
                <c:pt idx="210">
                  <c:v>1.0</c:v>
                </c:pt>
                <c:pt idx="212">
                  <c:v>2.0</c:v>
                </c:pt>
                <c:pt idx="213">
                  <c:v>2.0</c:v>
                </c:pt>
                <c:pt idx="214">
                  <c:v>2.0</c:v>
                </c:pt>
                <c:pt idx="215">
                  <c:v>1.0</c:v>
                </c:pt>
                <c:pt idx="216">
                  <c:v>2.0</c:v>
                </c:pt>
                <c:pt idx="218">
                  <c:v>5.0</c:v>
                </c:pt>
                <c:pt idx="219">
                  <c:v>2.0</c:v>
                </c:pt>
                <c:pt idx="220">
                  <c:v>3.0</c:v>
                </c:pt>
                <c:pt idx="221">
                  <c:v>3.0</c:v>
                </c:pt>
                <c:pt idx="222">
                  <c:v>3.0</c:v>
                </c:pt>
                <c:pt idx="223">
                  <c:v>1.0</c:v>
                </c:pt>
                <c:pt idx="224">
                  <c:v>3.0</c:v>
                </c:pt>
                <c:pt idx="225">
                  <c:v>4.0</c:v>
                </c:pt>
                <c:pt idx="226">
                  <c:v>10.0</c:v>
                </c:pt>
                <c:pt idx="227">
                  <c:v>7.0</c:v>
                </c:pt>
                <c:pt idx="228">
                  <c:v>9.0</c:v>
                </c:pt>
                <c:pt idx="229">
                  <c:v>8.0</c:v>
                </c:pt>
                <c:pt idx="230">
                  <c:v>8.0</c:v>
                </c:pt>
                <c:pt idx="231">
                  <c:v>12.0</c:v>
                </c:pt>
                <c:pt idx="232">
                  <c:v>16.0</c:v>
                </c:pt>
                <c:pt idx="233">
                  <c:v>14.0</c:v>
                </c:pt>
                <c:pt idx="234">
                  <c:v>19.0</c:v>
                </c:pt>
                <c:pt idx="235">
                  <c:v>26.0</c:v>
                </c:pt>
                <c:pt idx="236">
                  <c:v>20.0</c:v>
                </c:pt>
                <c:pt idx="237">
                  <c:v>33.0</c:v>
                </c:pt>
                <c:pt idx="238">
                  <c:v>44.0</c:v>
                </c:pt>
                <c:pt idx="239">
                  <c:v>61.0</c:v>
                </c:pt>
                <c:pt idx="240">
                  <c:v>63.0</c:v>
                </c:pt>
                <c:pt idx="241">
                  <c:v>92.0</c:v>
                </c:pt>
                <c:pt idx="242">
                  <c:v>132.0</c:v>
                </c:pt>
                <c:pt idx="243">
                  <c:v>132.0</c:v>
                </c:pt>
                <c:pt idx="244">
                  <c:v>173.0</c:v>
                </c:pt>
                <c:pt idx="245">
                  <c:v>175.0</c:v>
                </c:pt>
                <c:pt idx="246">
                  <c:v>160.0</c:v>
                </c:pt>
                <c:pt idx="247">
                  <c:v>162.0</c:v>
                </c:pt>
                <c:pt idx="248">
                  <c:v>117.0</c:v>
                </c:pt>
                <c:pt idx="249">
                  <c:v>87.0</c:v>
                </c:pt>
                <c:pt idx="250">
                  <c:v>69.0</c:v>
                </c:pt>
                <c:pt idx="251">
                  <c:v>41.0</c:v>
                </c:pt>
                <c:pt idx="252">
                  <c:v>28.0</c:v>
                </c:pt>
                <c:pt idx="253">
                  <c:v>16.0</c:v>
                </c:pt>
                <c:pt idx="254">
                  <c:v>10.0</c:v>
                </c:pt>
                <c:pt idx="255">
                  <c:v>6.0</c:v>
                </c:pt>
                <c:pt idx="256">
                  <c:v>8.0</c:v>
                </c:pt>
                <c:pt idx="257">
                  <c:v>2.0</c:v>
                </c:pt>
                <c:pt idx="258">
                  <c:v>3.0</c:v>
                </c:pt>
                <c:pt idx="259">
                  <c:v>2.0</c:v>
                </c:pt>
                <c:pt idx="261">
                  <c:v>1.0</c:v>
                </c:pt>
                <c:pt idx="262">
                  <c:v>3.0</c:v>
                </c:pt>
                <c:pt idx="263">
                  <c:v>3.0</c:v>
                </c:pt>
                <c:pt idx="264">
                  <c:v>1.0</c:v>
                </c:pt>
                <c:pt idx="265">
                  <c:v>1.0</c:v>
                </c:pt>
                <c:pt idx="267">
                  <c:v>1.0</c:v>
                </c:pt>
                <c:pt idx="268">
                  <c:v>2.0</c:v>
                </c:pt>
                <c:pt idx="269">
                  <c:v>1.0</c:v>
                </c:pt>
                <c:pt idx="271">
                  <c:v>1.0</c:v>
                </c:pt>
                <c:pt idx="278">
                  <c:v>1.0</c:v>
                </c:pt>
              </c:numCache>
            </c:numRef>
          </c:val>
          <c:smooth val="0"/>
        </c:ser>
        <c:ser>
          <c:idx val="2"/>
          <c:order val="1"/>
          <c:tx>
            <c:strRef>
              <c:f>'[POP_GRAPH.xlsx]All pop graph'!$C$1</c:f>
              <c:strCache>
                <c:ptCount val="1"/>
                <c:pt idx="0">
                  <c:v>CEU-84</c:v>
                </c:pt>
              </c:strCache>
            </c:strRef>
          </c:tx>
          <c:marker>
            <c:symbol val="triangle"/>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graph'!$C$2:$C$282</c:f>
              <c:numCache>
                <c:formatCode>General</c:formatCode>
                <c:ptCount val="281"/>
                <c:pt idx="78">
                  <c:v>1.0</c:v>
                </c:pt>
                <c:pt idx="88">
                  <c:v>1.0</c:v>
                </c:pt>
                <c:pt idx="95">
                  <c:v>1.0</c:v>
                </c:pt>
                <c:pt idx="98">
                  <c:v>2.0</c:v>
                </c:pt>
                <c:pt idx="99">
                  <c:v>3.0</c:v>
                </c:pt>
                <c:pt idx="100">
                  <c:v>8.0</c:v>
                </c:pt>
                <c:pt idx="101">
                  <c:v>13.0</c:v>
                </c:pt>
                <c:pt idx="102">
                  <c:v>55.0</c:v>
                </c:pt>
                <c:pt idx="103">
                  <c:v>112.0</c:v>
                </c:pt>
                <c:pt idx="104">
                  <c:v>228.0</c:v>
                </c:pt>
                <c:pt idx="105">
                  <c:v>361.0</c:v>
                </c:pt>
                <c:pt idx="106">
                  <c:v>516.0</c:v>
                </c:pt>
                <c:pt idx="107">
                  <c:v>544.0</c:v>
                </c:pt>
                <c:pt idx="108">
                  <c:v>587.0</c:v>
                </c:pt>
                <c:pt idx="109">
                  <c:v>485.0</c:v>
                </c:pt>
                <c:pt idx="110">
                  <c:v>328.0</c:v>
                </c:pt>
                <c:pt idx="111">
                  <c:v>172.0</c:v>
                </c:pt>
                <c:pt idx="112">
                  <c:v>84.0</c:v>
                </c:pt>
                <c:pt idx="113">
                  <c:v>49.0</c:v>
                </c:pt>
                <c:pt idx="114">
                  <c:v>14.0</c:v>
                </c:pt>
                <c:pt idx="115">
                  <c:v>6.0</c:v>
                </c:pt>
              </c:numCache>
            </c:numRef>
          </c:val>
          <c:smooth val="0"/>
        </c:ser>
        <c:ser>
          <c:idx val="3"/>
          <c:order val="2"/>
          <c:tx>
            <c:strRef>
              <c:f>'[POP_GRAPH.xlsx]All pop graph'!$D$1</c:f>
              <c:strCache>
                <c:ptCount val="1"/>
                <c:pt idx="0">
                  <c:v>CHB-96</c:v>
                </c:pt>
              </c:strCache>
            </c:strRef>
          </c:tx>
          <c:marker>
            <c:symbol val="x"/>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graph'!$D$2:$D$282</c:f>
              <c:numCache>
                <c:formatCode>General</c:formatCode>
                <c:ptCount val="281"/>
                <c:pt idx="73">
                  <c:v>2.0</c:v>
                </c:pt>
                <c:pt idx="74">
                  <c:v>11.0</c:v>
                </c:pt>
                <c:pt idx="75">
                  <c:v>40.0</c:v>
                </c:pt>
                <c:pt idx="76">
                  <c:v>91.0</c:v>
                </c:pt>
                <c:pt idx="77">
                  <c:v>171.0</c:v>
                </c:pt>
                <c:pt idx="78">
                  <c:v>315.0</c:v>
                </c:pt>
                <c:pt idx="79">
                  <c:v>416.0</c:v>
                </c:pt>
                <c:pt idx="80">
                  <c:v>545.0</c:v>
                </c:pt>
                <c:pt idx="81">
                  <c:v>588.0</c:v>
                </c:pt>
                <c:pt idx="82">
                  <c:v>500.0</c:v>
                </c:pt>
                <c:pt idx="83">
                  <c:v>430.0</c:v>
                </c:pt>
                <c:pt idx="84">
                  <c:v>367.0</c:v>
                </c:pt>
                <c:pt idx="85">
                  <c:v>327.0</c:v>
                </c:pt>
                <c:pt idx="86">
                  <c:v>265.0</c:v>
                </c:pt>
                <c:pt idx="87">
                  <c:v>183.0</c:v>
                </c:pt>
                <c:pt idx="88">
                  <c:v>165.0</c:v>
                </c:pt>
                <c:pt idx="89">
                  <c:v>110.0</c:v>
                </c:pt>
                <c:pt idx="90">
                  <c:v>63.0</c:v>
                </c:pt>
                <c:pt idx="91">
                  <c:v>37.0</c:v>
                </c:pt>
                <c:pt idx="92">
                  <c:v>19.0</c:v>
                </c:pt>
                <c:pt idx="93">
                  <c:v>6.0</c:v>
                </c:pt>
                <c:pt idx="94">
                  <c:v>2.0</c:v>
                </c:pt>
                <c:pt idx="95">
                  <c:v>2.0</c:v>
                </c:pt>
                <c:pt idx="96">
                  <c:v>1.0</c:v>
                </c:pt>
              </c:numCache>
            </c:numRef>
          </c:val>
          <c:smooth val="0"/>
        </c:ser>
        <c:ser>
          <c:idx val="4"/>
          <c:order val="3"/>
          <c:tx>
            <c:strRef>
              <c:f>'[POP_GRAPH.xlsx]All pop graph'!$E$1</c:f>
              <c:strCache>
                <c:ptCount val="1"/>
                <c:pt idx="0">
                  <c:v>CHS-99</c:v>
                </c:pt>
              </c:strCache>
            </c:strRef>
          </c:tx>
          <c:marker>
            <c:symbol val="star"/>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graph'!$E$2:$E$282</c:f>
              <c:numCache>
                <c:formatCode>General</c:formatCode>
                <c:ptCount val="281"/>
                <c:pt idx="0">
                  <c:v>9.0</c:v>
                </c:pt>
                <c:pt idx="13">
                  <c:v>1.0</c:v>
                </c:pt>
                <c:pt idx="34">
                  <c:v>1.0</c:v>
                </c:pt>
                <c:pt idx="50">
                  <c:v>1.0</c:v>
                </c:pt>
                <c:pt idx="51">
                  <c:v>1.0</c:v>
                </c:pt>
                <c:pt idx="53">
                  <c:v>2.0</c:v>
                </c:pt>
                <c:pt idx="54">
                  <c:v>1.0</c:v>
                </c:pt>
                <c:pt idx="65">
                  <c:v>1.0</c:v>
                </c:pt>
                <c:pt idx="70">
                  <c:v>1.0</c:v>
                </c:pt>
                <c:pt idx="73">
                  <c:v>2.0</c:v>
                </c:pt>
                <c:pt idx="74">
                  <c:v>1.0</c:v>
                </c:pt>
                <c:pt idx="75">
                  <c:v>15.0</c:v>
                </c:pt>
                <c:pt idx="76">
                  <c:v>30.0</c:v>
                </c:pt>
                <c:pt idx="77">
                  <c:v>101.0</c:v>
                </c:pt>
                <c:pt idx="78">
                  <c:v>262.0</c:v>
                </c:pt>
                <c:pt idx="79">
                  <c:v>456.0</c:v>
                </c:pt>
                <c:pt idx="80">
                  <c:v>741.0</c:v>
                </c:pt>
                <c:pt idx="81">
                  <c:v>759.0</c:v>
                </c:pt>
                <c:pt idx="82">
                  <c:v>699.0</c:v>
                </c:pt>
                <c:pt idx="83">
                  <c:v>588.0</c:v>
                </c:pt>
                <c:pt idx="84">
                  <c:v>477.0</c:v>
                </c:pt>
                <c:pt idx="85">
                  <c:v>366.0</c:v>
                </c:pt>
                <c:pt idx="86">
                  <c:v>216.0</c:v>
                </c:pt>
                <c:pt idx="87">
                  <c:v>110.0</c:v>
                </c:pt>
                <c:pt idx="88">
                  <c:v>67.0</c:v>
                </c:pt>
                <c:pt idx="89">
                  <c:v>27.0</c:v>
                </c:pt>
                <c:pt idx="90">
                  <c:v>12.0</c:v>
                </c:pt>
                <c:pt idx="91">
                  <c:v>2.0</c:v>
                </c:pt>
                <c:pt idx="92">
                  <c:v>1.0</c:v>
                </c:pt>
              </c:numCache>
            </c:numRef>
          </c:val>
          <c:smooth val="0"/>
        </c:ser>
        <c:ser>
          <c:idx val="5"/>
          <c:order val="4"/>
          <c:tx>
            <c:strRef>
              <c:f>'[POP_GRAPH.xlsx]All pop graph'!$F$1</c:f>
              <c:strCache>
                <c:ptCount val="1"/>
                <c:pt idx="0">
                  <c:v>CLM-59</c:v>
                </c:pt>
              </c:strCache>
            </c:strRef>
          </c:tx>
          <c:marker>
            <c:symbol val="circ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graph'!$F$2:$F$282</c:f>
              <c:numCache>
                <c:formatCode>General</c:formatCode>
                <c:ptCount val="281"/>
                <c:pt idx="91">
                  <c:v>1.0</c:v>
                </c:pt>
                <c:pt idx="97">
                  <c:v>1.0</c:v>
                </c:pt>
                <c:pt idx="112">
                  <c:v>2.0</c:v>
                </c:pt>
                <c:pt idx="113">
                  <c:v>1.0</c:v>
                </c:pt>
                <c:pt idx="114">
                  <c:v>1.0</c:v>
                </c:pt>
                <c:pt idx="115">
                  <c:v>7.0</c:v>
                </c:pt>
                <c:pt idx="116">
                  <c:v>1.0</c:v>
                </c:pt>
                <c:pt idx="117">
                  <c:v>7.0</c:v>
                </c:pt>
                <c:pt idx="118">
                  <c:v>8.0</c:v>
                </c:pt>
                <c:pt idx="119">
                  <c:v>13.0</c:v>
                </c:pt>
                <c:pt idx="120">
                  <c:v>12.0</c:v>
                </c:pt>
                <c:pt idx="121">
                  <c:v>18.0</c:v>
                </c:pt>
                <c:pt idx="122">
                  <c:v>27.0</c:v>
                </c:pt>
                <c:pt idx="123">
                  <c:v>32.0</c:v>
                </c:pt>
                <c:pt idx="124">
                  <c:v>41.0</c:v>
                </c:pt>
                <c:pt idx="125">
                  <c:v>35.0</c:v>
                </c:pt>
                <c:pt idx="126">
                  <c:v>58.0</c:v>
                </c:pt>
                <c:pt idx="127">
                  <c:v>69.0</c:v>
                </c:pt>
                <c:pt idx="128">
                  <c:v>48.0</c:v>
                </c:pt>
                <c:pt idx="129">
                  <c:v>55.0</c:v>
                </c:pt>
                <c:pt idx="130">
                  <c:v>57.0</c:v>
                </c:pt>
                <c:pt idx="131">
                  <c:v>72.0</c:v>
                </c:pt>
                <c:pt idx="132">
                  <c:v>67.0</c:v>
                </c:pt>
                <c:pt idx="133">
                  <c:v>56.0</c:v>
                </c:pt>
                <c:pt idx="134">
                  <c:v>64.0</c:v>
                </c:pt>
                <c:pt idx="135">
                  <c:v>62.0</c:v>
                </c:pt>
                <c:pt idx="136">
                  <c:v>58.0</c:v>
                </c:pt>
                <c:pt idx="137">
                  <c:v>61.0</c:v>
                </c:pt>
                <c:pt idx="138">
                  <c:v>64.0</c:v>
                </c:pt>
                <c:pt idx="139">
                  <c:v>38.0</c:v>
                </c:pt>
                <c:pt idx="140">
                  <c:v>60.0</c:v>
                </c:pt>
                <c:pt idx="141">
                  <c:v>49.0</c:v>
                </c:pt>
                <c:pt idx="142">
                  <c:v>36.0</c:v>
                </c:pt>
                <c:pt idx="143">
                  <c:v>34.0</c:v>
                </c:pt>
                <c:pt idx="144">
                  <c:v>42.0</c:v>
                </c:pt>
                <c:pt idx="145">
                  <c:v>50.0</c:v>
                </c:pt>
                <c:pt idx="146">
                  <c:v>25.0</c:v>
                </c:pt>
                <c:pt idx="147">
                  <c:v>31.0</c:v>
                </c:pt>
                <c:pt idx="148">
                  <c:v>17.0</c:v>
                </c:pt>
                <c:pt idx="149">
                  <c:v>30.0</c:v>
                </c:pt>
                <c:pt idx="150">
                  <c:v>29.0</c:v>
                </c:pt>
                <c:pt idx="151">
                  <c:v>14.0</c:v>
                </c:pt>
                <c:pt idx="152">
                  <c:v>12.0</c:v>
                </c:pt>
                <c:pt idx="153">
                  <c:v>14.0</c:v>
                </c:pt>
                <c:pt idx="154">
                  <c:v>21.0</c:v>
                </c:pt>
                <c:pt idx="155">
                  <c:v>12.0</c:v>
                </c:pt>
                <c:pt idx="156">
                  <c:v>7.0</c:v>
                </c:pt>
                <c:pt idx="157">
                  <c:v>10.0</c:v>
                </c:pt>
                <c:pt idx="158">
                  <c:v>9.0</c:v>
                </c:pt>
                <c:pt idx="159">
                  <c:v>8.0</c:v>
                </c:pt>
                <c:pt idx="160">
                  <c:v>11.0</c:v>
                </c:pt>
                <c:pt idx="161">
                  <c:v>7.0</c:v>
                </c:pt>
                <c:pt idx="162">
                  <c:v>18.0</c:v>
                </c:pt>
                <c:pt idx="163">
                  <c:v>10.0</c:v>
                </c:pt>
                <c:pt idx="164">
                  <c:v>10.0</c:v>
                </c:pt>
                <c:pt idx="165">
                  <c:v>12.0</c:v>
                </c:pt>
                <c:pt idx="166">
                  <c:v>6.0</c:v>
                </c:pt>
                <c:pt idx="167">
                  <c:v>9.0</c:v>
                </c:pt>
                <c:pt idx="168">
                  <c:v>9.0</c:v>
                </c:pt>
                <c:pt idx="169">
                  <c:v>3.0</c:v>
                </c:pt>
                <c:pt idx="170">
                  <c:v>8.0</c:v>
                </c:pt>
                <c:pt idx="171">
                  <c:v>9.0</c:v>
                </c:pt>
                <c:pt idx="172">
                  <c:v>9.0</c:v>
                </c:pt>
                <c:pt idx="173">
                  <c:v>7.0</c:v>
                </c:pt>
                <c:pt idx="174">
                  <c:v>13.0</c:v>
                </c:pt>
                <c:pt idx="175">
                  <c:v>11.0</c:v>
                </c:pt>
                <c:pt idx="176">
                  <c:v>10.0</c:v>
                </c:pt>
                <c:pt idx="177">
                  <c:v>10.0</c:v>
                </c:pt>
                <c:pt idx="178">
                  <c:v>13.0</c:v>
                </c:pt>
                <c:pt idx="179">
                  <c:v>7.0</c:v>
                </c:pt>
                <c:pt idx="180">
                  <c:v>10.0</c:v>
                </c:pt>
                <c:pt idx="181">
                  <c:v>5.0</c:v>
                </c:pt>
                <c:pt idx="182">
                  <c:v>3.0</c:v>
                </c:pt>
                <c:pt idx="183">
                  <c:v>2.0</c:v>
                </c:pt>
                <c:pt idx="184">
                  <c:v>3.0</c:v>
                </c:pt>
                <c:pt idx="185">
                  <c:v>2.0</c:v>
                </c:pt>
                <c:pt idx="186">
                  <c:v>1.0</c:v>
                </c:pt>
                <c:pt idx="187">
                  <c:v>3.0</c:v>
                </c:pt>
                <c:pt idx="188">
                  <c:v>1.0</c:v>
                </c:pt>
                <c:pt idx="191">
                  <c:v>1.0</c:v>
                </c:pt>
                <c:pt idx="198">
                  <c:v>1.0</c:v>
                </c:pt>
              </c:numCache>
            </c:numRef>
          </c:val>
          <c:smooth val="0"/>
        </c:ser>
        <c:ser>
          <c:idx val="6"/>
          <c:order val="5"/>
          <c:tx>
            <c:strRef>
              <c:f>'[POP_GRAPH.xlsx]All pop graph'!$G$1</c:f>
              <c:strCache>
                <c:ptCount val="1"/>
                <c:pt idx="0">
                  <c:v>FIN-93</c:v>
                </c:pt>
              </c:strCache>
            </c:strRef>
          </c:tx>
          <c:marker>
            <c:symbol val="plus"/>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graph'!$G$2:$G$282</c:f>
              <c:numCache>
                <c:formatCode>General</c:formatCode>
                <c:ptCount val="281"/>
                <c:pt idx="99">
                  <c:v>2.0</c:v>
                </c:pt>
                <c:pt idx="100">
                  <c:v>4.0</c:v>
                </c:pt>
                <c:pt idx="101">
                  <c:v>14.0</c:v>
                </c:pt>
                <c:pt idx="102">
                  <c:v>38.0</c:v>
                </c:pt>
                <c:pt idx="103">
                  <c:v>100.0</c:v>
                </c:pt>
                <c:pt idx="104">
                  <c:v>183.0</c:v>
                </c:pt>
                <c:pt idx="105">
                  <c:v>335.0</c:v>
                </c:pt>
                <c:pt idx="106">
                  <c:v>486.0</c:v>
                </c:pt>
                <c:pt idx="107">
                  <c:v>541.0</c:v>
                </c:pt>
                <c:pt idx="108">
                  <c:v>570.0</c:v>
                </c:pt>
                <c:pt idx="109">
                  <c:v>476.0</c:v>
                </c:pt>
                <c:pt idx="110">
                  <c:v>380.0</c:v>
                </c:pt>
                <c:pt idx="111">
                  <c:v>295.0</c:v>
                </c:pt>
                <c:pt idx="112">
                  <c:v>253.0</c:v>
                </c:pt>
                <c:pt idx="113">
                  <c:v>201.0</c:v>
                </c:pt>
                <c:pt idx="114">
                  <c:v>179.0</c:v>
                </c:pt>
                <c:pt idx="115">
                  <c:v>112.0</c:v>
                </c:pt>
                <c:pt idx="116">
                  <c:v>71.0</c:v>
                </c:pt>
                <c:pt idx="117">
                  <c:v>23.0</c:v>
                </c:pt>
                <c:pt idx="118">
                  <c:v>13.0</c:v>
                </c:pt>
                <c:pt idx="119">
                  <c:v>2.0</c:v>
                </c:pt>
              </c:numCache>
            </c:numRef>
          </c:val>
          <c:smooth val="0"/>
        </c:ser>
        <c:ser>
          <c:idx val="7"/>
          <c:order val="6"/>
          <c:tx>
            <c:strRef>
              <c:f>'[POP_GRAPH.xlsx]All pop graph'!$H$1</c:f>
              <c:strCache>
                <c:ptCount val="1"/>
                <c:pt idx="0">
                  <c:v>GBR-89</c:v>
                </c:pt>
              </c:strCache>
            </c:strRef>
          </c:tx>
          <c:marker>
            <c:symbol val="dot"/>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graph'!$H$2:$H$282</c:f>
              <c:numCache>
                <c:formatCode>General</c:formatCode>
                <c:ptCount val="281"/>
                <c:pt idx="16">
                  <c:v>1.0</c:v>
                </c:pt>
                <c:pt idx="60">
                  <c:v>1.0</c:v>
                </c:pt>
                <c:pt idx="70">
                  <c:v>1.0</c:v>
                </c:pt>
                <c:pt idx="71">
                  <c:v>1.0</c:v>
                </c:pt>
                <c:pt idx="83">
                  <c:v>1.0</c:v>
                </c:pt>
                <c:pt idx="99">
                  <c:v>1.0</c:v>
                </c:pt>
                <c:pt idx="100">
                  <c:v>1.0</c:v>
                </c:pt>
                <c:pt idx="101">
                  <c:v>7.0</c:v>
                </c:pt>
                <c:pt idx="102">
                  <c:v>14.0</c:v>
                </c:pt>
                <c:pt idx="103">
                  <c:v>37.0</c:v>
                </c:pt>
                <c:pt idx="104">
                  <c:v>110.0</c:v>
                </c:pt>
                <c:pt idx="105">
                  <c:v>181.0</c:v>
                </c:pt>
                <c:pt idx="106">
                  <c:v>309.0</c:v>
                </c:pt>
                <c:pt idx="107">
                  <c:v>438.0</c:v>
                </c:pt>
                <c:pt idx="108">
                  <c:v>490.0</c:v>
                </c:pt>
                <c:pt idx="109">
                  <c:v>468.0</c:v>
                </c:pt>
                <c:pt idx="110">
                  <c:v>421.0</c:v>
                </c:pt>
                <c:pt idx="111">
                  <c:v>341.0</c:v>
                </c:pt>
                <c:pt idx="112">
                  <c:v>300.0</c:v>
                </c:pt>
                <c:pt idx="113">
                  <c:v>256.0</c:v>
                </c:pt>
                <c:pt idx="114">
                  <c:v>204.0</c:v>
                </c:pt>
                <c:pt idx="115">
                  <c:v>165.0</c:v>
                </c:pt>
                <c:pt idx="116">
                  <c:v>90.0</c:v>
                </c:pt>
                <c:pt idx="117">
                  <c:v>53.0</c:v>
                </c:pt>
                <c:pt idx="118">
                  <c:v>16.0</c:v>
                </c:pt>
                <c:pt idx="119">
                  <c:v>8.0</c:v>
                </c:pt>
                <c:pt idx="120">
                  <c:v>1.0</c:v>
                </c:pt>
              </c:numCache>
            </c:numRef>
          </c:val>
          <c:smooth val="0"/>
        </c:ser>
        <c:ser>
          <c:idx val="8"/>
          <c:order val="7"/>
          <c:tx>
            <c:strRef>
              <c:f>'[POP_GRAPH.xlsx]All pop graph'!$I$1</c:f>
              <c:strCache>
                <c:ptCount val="1"/>
                <c:pt idx="0">
                  <c:v>IBS-13</c:v>
                </c:pt>
              </c:strCache>
            </c:strRef>
          </c:tx>
          <c:marker>
            <c:symbol val="dash"/>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graph'!$I$2:$I$282</c:f>
              <c:numCache>
                <c:formatCode>General</c:formatCode>
                <c:ptCount val="281"/>
                <c:pt idx="104">
                  <c:v>2.0</c:v>
                </c:pt>
                <c:pt idx="105">
                  <c:v>5.0</c:v>
                </c:pt>
                <c:pt idx="106">
                  <c:v>5.0</c:v>
                </c:pt>
                <c:pt idx="107">
                  <c:v>1.0</c:v>
                </c:pt>
                <c:pt idx="108">
                  <c:v>1.0</c:v>
                </c:pt>
                <c:pt idx="109">
                  <c:v>3.0</c:v>
                </c:pt>
                <c:pt idx="110">
                  <c:v>2.0</c:v>
                </c:pt>
                <c:pt idx="111">
                  <c:v>4.0</c:v>
                </c:pt>
                <c:pt idx="112">
                  <c:v>6.0</c:v>
                </c:pt>
                <c:pt idx="113">
                  <c:v>3.0</c:v>
                </c:pt>
                <c:pt idx="114">
                  <c:v>11.0</c:v>
                </c:pt>
                <c:pt idx="115">
                  <c:v>15.0</c:v>
                </c:pt>
                <c:pt idx="116">
                  <c:v>18.0</c:v>
                </c:pt>
                <c:pt idx="117">
                  <c:v>8.0</c:v>
                </c:pt>
                <c:pt idx="118">
                  <c:v>2.0</c:v>
                </c:pt>
                <c:pt idx="119">
                  <c:v>5.0</c:v>
                </c:pt>
              </c:numCache>
            </c:numRef>
          </c:val>
          <c:smooth val="0"/>
        </c:ser>
        <c:ser>
          <c:idx val="9"/>
          <c:order val="8"/>
          <c:tx>
            <c:strRef>
              <c:f>'[POP_GRAPH.xlsx]All pop graph'!$J$1</c:f>
              <c:strCache>
                <c:ptCount val="1"/>
                <c:pt idx="0">
                  <c:v>JPT-88</c:v>
                </c:pt>
              </c:strCache>
            </c:strRef>
          </c:tx>
          <c:marker>
            <c:symbol val="diamond"/>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graph'!$J$2:$J$282</c:f>
              <c:numCache>
                <c:formatCode>General</c:formatCode>
                <c:ptCount val="281"/>
                <c:pt idx="73">
                  <c:v>2.0</c:v>
                </c:pt>
                <c:pt idx="75">
                  <c:v>9.0</c:v>
                </c:pt>
                <c:pt idx="76">
                  <c:v>44.0</c:v>
                </c:pt>
                <c:pt idx="77">
                  <c:v>98.0</c:v>
                </c:pt>
                <c:pt idx="78">
                  <c:v>232.0</c:v>
                </c:pt>
                <c:pt idx="79">
                  <c:v>371.0</c:v>
                </c:pt>
                <c:pt idx="80">
                  <c:v>506.0</c:v>
                </c:pt>
                <c:pt idx="81">
                  <c:v>548.0</c:v>
                </c:pt>
                <c:pt idx="82">
                  <c:v>476.0</c:v>
                </c:pt>
                <c:pt idx="83">
                  <c:v>424.0</c:v>
                </c:pt>
                <c:pt idx="84">
                  <c:v>314.0</c:v>
                </c:pt>
                <c:pt idx="85">
                  <c:v>247.0</c:v>
                </c:pt>
                <c:pt idx="86">
                  <c:v>191.0</c:v>
                </c:pt>
                <c:pt idx="87">
                  <c:v>152.0</c:v>
                </c:pt>
                <c:pt idx="88">
                  <c:v>124.0</c:v>
                </c:pt>
                <c:pt idx="89">
                  <c:v>83.0</c:v>
                </c:pt>
                <c:pt idx="90">
                  <c:v>42.0</c:v>
                </c:pt>
                <c:pt idx="91">
                  <c:v>20.0</c:v>
                </c:pt>
                <c:pt idx="92">
                  <c:v>20.0</c:v>
                </c:pt>
                <c:pt idx="93">
                  <c:v>6.0</c:v>
                </c:pt>
                <c:pt idx="94">
                  <c:v>3.0</c:v>
                </c:pt>
                <c:pt idx="95">
                  <c:v>1.0</c:v>
                </c:pt>
                <c:pt idx="96">
                  <c:v>1.0</c:v>
                </c:pt>
                <c:pt idx="97">
                  <c:v>1.0</c:v>
                </c:pt>
                <c:pt idx="99">
                  <c:v>1.0</c:v>
                </c:pt>
              </c:numCache>
            </c:numRef>
          </c:val>
          <c:smooth val="0"/>
        </c:ser>
        <c:ser>
          <c:idx val="10"/>
          <c:order val="9"/>
          <c:tx>
            <c:strRef>
              <c:f>'[POP_GRAPH.xlsx]All pop graph'!$K$1</c:f>
              <c:strCache>
                <c:ptCount val="1"/>
                <c:pt idx="0">
                  <c:v>LWK-96</c:v>
                </c:pt>
              </c:strCache>
            </c:strRef>
          </c:tx>
          <c:marker>
            <c:symbol val="squar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graph'!$K$2:$K$282</c:f>
              <c:numCache>
                <c:formatCode>General</c:formatCode>
                <c:ptCount val="281"/>
                <c:pt idx="6">
                  <c:v>1.0</c:v>
                </c:pt>
                <c:pt idx="8">
                  <c:v>1.0</c:v>
                </c:pt>
                <c:pt idx="15">
                  <c:v>1.0</c:v>
                </c:pt>
                <c:pt idx="18">
                  <c:v>1.0</c:v>
                </c:pt>
                <c:pt idx="31">
                  <c:v>2.0</c:v>
                </c:pt>
                <c:pt idx="38">
                  <c:v>2.0</c:v>
                </c:pt>
                <c:pt idx="42">
                  <c:v>2.0</c:v>
                </c:pt>
                <c:pt idx="128">
                  <c:v>1.0</c:v>
                </c:pt>
                <c:pt idx="141">
                  <c:v>1.0</c:v>
                </c:pt>
                <c:pt idx="148">
                  <c:v>1.0</c:v>
                </c:pt>
                <c:pt idx="154">
                  <c:v>1.0</c:v>
                </c:pt>
                <c:pt idx="165">
                  <c:v>1.0</c:v>
                </c:pt>
                <c:pt idx="175">
                  <c:v>1.0</c:v>
                </c:pt>
                <c:pt idx="185">
                  <c:v>1.0</c:v>
                </c:pt>
                <c:pt idx="196">
                  <c:v>1.0</c:v>
                </c:pt>
                <c:pt idx="197">
                  <c:v>1.0</c:v>
                </c:pt>
                <c:pt idx="203">
                  <c:v>1.0</c:v>
                </c:pt>
                <c:pt idx="205">
                  <c:v>1.0</c:v>
                </c:pt>
                <c:pt idx="208">
                  <c:v>1.0</c:v>
                </c:pt>
                <c:pt idx="215">
                  <c:v>1.0</c:v>
                </c:pt>
                <c:pt idx="217">
                  <c:v>2.0</c:v>
                </c:pt>
                <c:pt idx="218">
                  <c:v>1.0</c:v>
                </c:pt>
                <c:pt idx="219">
                  <c:v>1.0</c:v>
                </c:pt>
                <c:pt idx="222">
                  <c:v>3.0</c:v>
                </c:pt>
                <c:pt idx="223">
                  <c:v>2.0</c:v>
                </c:pt>
                <c:pt idx="225">
                  <c:v>2.0</c:v>
                </c:pt>
                <c:pt idx="226">
                  <c:v>1.0</c:v>
                </c:pt>
                <c:pt idx="228">
                  <c:v>4.0</c:v>
                </c:pt>
                <c:pt idx="229">
                  <c:v>2.0</c:v>
                </c:pt>
                <c:pt idx="230">
                  <c:v>3.0</c:v>
                </c:pt>
                <c:pt idx="231">
                  <c:v>2.0</c:v>
                </c:pt>
                <c:pt idx="232">
                  <c:v>1.0</c:v>
                </c:pt>
                <c:pt idx="233">
                  <c:v>5.0</c:v>
                </c:pt>
                <c:pt idx="235">
                  <c:v>5.0</c:v>
                </c:pt>
                <c:pt idx="236">
                  <c:v>4.0</c:v>
                </c:pt>
                <c:pt idx="237">
                  <c:v>2.0</c:v>
                </c:pt>
                <c:pt idx="238">
                  <c:v>3.0</c:v>
                </c:pt>
                <c:pt idx="239">
                  <c:v>7.0</c:v>
                </c:pt>
                <c:pt idx="240">
                  <c:v>12.0</c:v>
                </c:pt>
                <c:pt idx="241">
                  <c:v>32.0</c:v>
                </c:pt>
                <c:pt idx="242">
                  <c:v>62.0</c:v>
                </c:pt>
                <c:pt idx="243">
                  <c:v>104.0</c:v>
                </c:pt>
                <c:pt idx="244">
                  <c:v>192.0</c:v>
                </c:pt>
                <c:pt idx="245">
                  <c:v>324.0</c:v>
                </c:pt>
                <c:pt idx="246">
                  <c:v>481.0</c:v>
                </c:pt>
                <c:pt idx="247">
                  <c:v>565.0</c:v>
                </c:pt>
                <c:pt idx="248">
                  <c:v>603.0</c:v>
                </c:pt>
                <c:pt idx="249">
                  <c:v>533.0</c:v>
                </c:pt>
                <c:pt idx="250">
                  <c:v>503.0</c:v>
                </c:pt>
                <c:pt idx="251">
                  <c:v>429.0</c:v>
                </c:pt>
                <c:pt idx="252">
                  <c:v>304.0</c:v>
                </c:pt>
                <c:pt idx="253">
                  <c:v>191.0</c:v>
                </c:pt>
                <c:pt idx="254">
                  <c:v>129.0</c:v>
                </c:pt>
                <c:pt idx="255">
                  <c:v>68.0</c:v>
                </c:pt>
                <c:pt idx="256">
                  <c:v>31.0</c:v>
                </c:pt>
                <c:pt idx="257">
                  <c:v>14.0</c:v>
                </c:pt>
                <c:pt idx="258">
                  <c:v>4.0</c:v>
                </c:pt>
                <c:pt idx="259">
                  <c:v>2.0</c:v>
                </c:pt>
              </c:numCache>
            </c:numRef>
          </c:val>
          <c:smooth val="0"/>
        </c:ser>
        <c:ser>
          <c:idx val="11"/>
          <c:order val="10"/>
          <c:tx>
            <c:strRef>
              <c:f>'[POP_GRAPH.xlsx]All pop graph'!$L$1</c:f>
              <c:strCache>
                <c:ptCount val="1"/>
                <c:pt idx="0">
                  <c:v>MXL-65</c:v>
                </c:pt>
              </c:strCache>
            </c:strRef>
          </c:tx>
          <c:marker>
            <c:symbol val="triang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graph'!$L$2:$L$282</c:f>
              <c:numCache>
                <c:formatCode>General</c:formatCode>
                <c:ptCount val="281"/>
                <c:pt idx="0">
                  <c:v>5.0</c:v>
                </c:pt>
                <c:pt idx="42">
                  <c:v>1.0</c:v>
                </c:pt>
                <c:pt idx="46">
                  <c:v>1.0</c:v>
                </c:pt>
                <c:pt idx="50">
                  <c:v>1.0</c:v>
                </c:pt>
                <c:pt idx="51">
                  <c:v>1.0</c:v>
                </c:pt>
                <c:pt idx="54">
                  <c:v>1.0</c:v>
                </c:pt>
                <c:pt idx="56">
                  <c:v>1.0</c:v>
                </c:pt>
                <c:pt idx="58">
                  <c:v>2.0</c:v>
                </c:pt>
                <c:pt idx="61">
                  <c:v>2.0</c:v>
                </c:pt>
                <c:pt idx="63">
                  <c:v>1.0</c:v>
                </c:pt>
                <c:pt idx="69">
                  <c:v>1.0</c:v>
                </c:pt>
                <c:pt idx="72">
                  <c:v>1.0</c:v>
                </c:pt>
                <c:pt idx="73">
                  <c:v>1.0</c:v>
                </c:pt>
                <c:pt idx="74">
                  <c:v>1.0</c:v>
                </c:pt>
                <c:pt idx="75">
                  <c:v>2.0</c:v>
                </c:pt>
                <c:pt idx="76">
                  <c:v>3.0</c:v>
                </c:pt>
                <c:pt idx="77">
                  <c:v>4.0</c:v>
                </c:pt>
                <c:pt idx="78">
                  <c:v>1.0</c:v>
                </c:pt>
                <c:pt idx="79">
                  <c:v>4.0</c:v>
                </c:pt>
                <c:pt idx="81">
                  <c:v>3.0</c:v>
                </c:pt>
                <c:pt idx="82">
                  <c:v>3.0</c:v>
                </c:pt>
                <c:pt idx="83">
                  <c:v>2.0</c:v>
                </c:pt>
                <c:pt idx="84">
                  <c:v>5.0</c:v>
                </c:pt>
                <c:pt idx="85">
                  <c:v>2.0</c:v>
                </c:pt>
                <c:pt idx="86">
                  <c:v>3.0</c:v>
                </c:pt>
                <c:pt idx="87">
                  <c:v>1.0</c:v>
                </c:pt>
                <c:pt idx="88">
                  <c:v>5.0</c:v>
                </c:pt>
                <c:pt idx="89">
                  <c:v>7.0</c:v>
                </c:pt>
                <c:pt idx="90">
                  <c:v>6.0</c:v>
                </c:pt>
                <c:pt idx="91">
                  <c:v>2.0</c:v>
                </c:pt>
                <c:pt idx="92">
                  <c:v>6.0</c:v>
                </c:pt>
                <c:pt idx="93">
                  <c:v>3.0</c:v>
                </c:pt>
                <c:pt idx="94">
                  <c:v>2.0</c:v>
                </c:pt>
                <c:pt idx="95">
                  <c:v>7.0</c:v>
                </c:pt>
                <c:pt idx="96">
                  <c:v>9.0</c:v>
                </c:pt>
                <c:pt idx="97">
                  <c:v>12.0</c:v>
                </c:pt>
                <c:pt idx="98">
                  <c:v>9.0</c:v>
                </c:pt>
                <c:pt idx="99">
                  <c:v>15.0</c:v>
                </c:pt>
                <c:pt idx="100">
                  <c:v>14.0</c:v>
                </c:pt>
                <c:pt idx="101">
                  <c:v>12.0</c:v>
                </c:pt>
                <c:pt idx="102">
                  <c:v>7.0</c:v>
                </c:pt>
                <c:pt idx="103">
                  <c:v>13.0</c:v>
                </c:pt>
                <c:pt idx="104">
                  <c:v>12.0</c:v>
                </c:pt>
                <c:pt idx="105">
                  <c:v>23.0</c:v>
                </c:pt>
                <c:pt idx="106">
                  <c:v>20.0</c:v>
                </c:pt>
                <c:pt idx="107">
                  <c:v>19.0</c:v>
                </c:pt>
                <c:pt idx="108">
                  <c:v>29.0</c:v>
                </c:pt>
                <c:pt idx="109">
                  <c:v>26.0</c:v>
                </c:pt>
                <c:pt idx="110">
                  <c:v>27.0</c:v>
                </c:pt>
                <c:pt idx="111">
                  <c:v>24.0</c:v>
                </c:pt>
                <c:pt idx="112">
                  <c:v>36.0</c:v>
                </c:pt>
                <c:pt idx="113">
                  <c:v>41.0</c:v>
                </c:pt>
                <c:pt idx="114">
                  <c:v>39.0</c:v>
                </c:pt>
                <c:pt idx="115">
                  <c:v>44.0</c:v>
                </c:pt>
                <c:pt idx="116">
                  <c:v>53.0</c:v>
                </c:pt>
                <c:pt idx="117">
                  <c:v>46.0</c:v>
                </c:pt>
                <c:pt idx="118">
                  <c:v>64.0</c:v>
                </c:pt>
                <c:pt idx="119">
                  <c:v>69.0</c:v>
                </c:pt>
                <c:pt idx="120">
                  <c:v>76.0</c:v>
                </c:pt>
                <c:pt idx="121">
                  <c:v>95.0</c:v>
                </c:pt>
                <c:pt idx="122">
                  <c:v>74.0</c:v>
                </c:pt>
                <c:pt idx="123">
                  <c:v>77.0</c:v>
                </c:pt>
                <c:pt idx="124">
                  <c:v>93.0</c:v>
                </c:pt>
                <c:pt idx="125">
                  <c:v>106.0</c:v>
                </c:pt>
                <c:pt idx="126">
                  <c:v>94.0</c:v>
                </c:pt>
                <c:pt idx="127">
                  <c:v>78.0</c:v>
                </c:pt>
                <c:pt idx="128">
                  <c:v>94.0</c:v>
                </c:pt>
                <c:pt idx="129">
                  <c:v>76.0</c:v>
                </c:pt>
                <c:pt idx="130">
                  <c:v>62.0</c:v>
                </c:pt>
                <c:pt idx="131">
                  <c:v>74.0</c:v>
                </c:pt>
                <c:pt idx="132">
                  <c:v>55.0</c:v>
                </c:pt>
                <c:pt idx="133">
                  <c:v>47.0</c:v>
                </c:pt>
                <c:pt idx="134">
                  <c:v>38.0</c:v>
                </c:pt>
                <c:pt idx="135">
                  <c:v>38.0</c:v>
                </c:pt>
                <c:pt idx="136">
                  <c:v>16.0</c:v>
                </c:pt>
                <c:pt idx="137">
                  <c:v>18.0</c:v>
                </c:pt>
                <c:pt idx="138">
                  <c:v>20.0</c:v>
                </c:pt>
                <c:pt idx="139">
                  <c:v>18.0</c:v>
                </c:pt>
                <c:pt idx="140">
                  <c:v>17.0</c:v>
                </c:pt>
                <c:pt idx="141">
                  <c:v>16.0</c:v>
                </c:pt>
                <c:pt idx="142">
                  <c:v>18.0</c:v>
                </c:pt>
                <c:pt idx="143">
                  <c:v>12.0</c:v>
                </c:pt>
                <c:pt idx="144">
                  <c:v>11.0</c:v>
                </c:pt>
                <c:pt idx="145">
                  <c:v>8.0</c:v>
                </c:pt>
                <c:pt idx="146">
                  <c:v>1.0</c:v>
                </c:pt>
                <c:pt idx="147">
                  <c:v>16.0</c:v>
                </c:pt>
                <c:pt idx="148">
                  <c:v>6.0</c:v>
                </c:pt>
                <c:pt idx="149">
                  <c:v>6.0</c:v>
                </c:pt>
                <c:pt idx="150">
                  <c:v>8.0</c:v>
                </c:pt>
                <c:pt idx="151">
                  <c:v>6.0</c:v>
                </c:pt>
                <c:pt idx="152">
                  <c:v>3.0</c:v>
                </c:pt>
                <c:pt idx="153">
                  <c:v>2.0</c:v>
                </c:pt>
                <c:pt idx="154">
                  <c:v>2.0</c:v>
                </c:pt>
                <c:pt idx="155">
                  <c:v>3.0</c:v>
                </c:pt>
                <c:pt idx="157">
                  <c:v>1.0</c:v>
                </c:pt>
                <c:pt idx="159">
                  <c:v>1.0</c:v>
                </c:pt>
                <c:pt idx="160">
                  <c:v>2.0</c:v>
                </c:pt>
                <c:pt idx="162">
                  <c:v>1.0</c:v>
                </c:pt>
                <c:pt idx="163">
                  <c:v>2.0</c:v>
                </c:pt>
              </c:numCache>
            </c:numRef>
          </c:val>
          <c:smooth val="0"/>
        </c:ser>
        <c:ser>
          <c:idx val="12"/>
          <c:order val="11"/>
          <c:tx>
            <c:strRef>
              <c:f>'[POP_GRAPH.xlsx]All pop graph'!$M$1</c:f>
              <c:strCache>
                <c:ptCount val="1"/>
                <c:pt idx="0">
                  <c:v>PUR-54</c:v>
                </c:pt>
              </c:strCache>
            </c:strRef>
          </c:tx>
          <c:spPr>
            <a:ln>
              <a:solidFill>
                <a:schemeClr val="accent1"/>
              </a:solidFill>
            </a:ln>
          </c:spPr>
          <c:marker>
            <c:symbol val="diamond"/>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graph'!$M$2:$M$282</c:f>
              <c:numCache>
                <c:formatCode>General</c:formatCode>
                <c:ptCount val="281"/>
                <c:pt idx="113">
                  <c:v>2.0</c:v>
                </c:pt>
                <c:pt idx="119">
                  <c:v>5.0</c:v>
                </c:pt>
                <c:pt idx="120">
                  <c:v>5.0</c:v>
                </c:pt>
                <c:pt idx="121">
                  <c:v>5.0</c:v>
                </c:pt>
                <c:pt idx="122">
                  <c:v>9.0</c:v>
                </c:pt>
                <c:pt idx="123">
                  <c:v>4.0</c:v>
                </c:pt>
                <c:pt idx="124">
                  <c:v>9.0</c:v>
                </c:pt>
                <c:pt idx="125">
                  <c:v>18.0</c:v>
                </c:pt>
                <c:pt idx="126">
                  <c:v>15.0</c:v>
                </c:pt>
                <c:pt idx="127">
                  <c:v>18.0</c:v>
                </c:pt>
                <c:pt idx="128">
                  <c:v>25.0</c:v>
                </c:pt>
                <c:pt idx="129">
                  <c:v>38.0</c:v>
                </c:pt>
                <c:pt idx="130">
                  <c:v>49.0</c:v>
                </c:pt>
                <c:pt idx="131">
                  <c:v>54.0</c:v>
                </c:pt>
                <c:pt idx="132">
                  <c:v>51.0</c:v>
                </c:pt>
                <c:pt idx="133">
                  <c:v>64.0</c:v>
                </c:pt>
                <c:pt idx="134">
                  <c:v>55.0</c:v>
                </c:pt>
                <c:pt idx="135">
                  <c:v>62.0</c:v>
                </c:pt>
                <c:pt idx="136">
                  <c:v>62.0</c:v>
                </c:pt>
                <c:pt idx="137">
                  <c:v>60.0</c:v>
                </c:pt>
                <c:pt idx="138">
                  <c:v>41.0</c:v>
                </c:pt>
                <c:pt idx="139">
                  <c:v>49.0</c:v>
                </c:pt>
                <c:pt idx="140">
                  <c:v>46.0</c:v>
                </c:pt>
                <c:pt idx="141">
                  <c:v>40.0</c:v>
                </c:pt>
                <c:pt idx="142">
                  <c:v>41.0</c:v>
                </c:pt>
                <c:pt idx="143">
                  <c:v>29.0</c:v>
                </c:pt>
                <c:pt idx="144">
                  <c:v>47.0</c:v>
                </c:pt>
                <c:pt idx="145">
                  <c:v>51.0</c:v>
                </c:pt>
                <c:pt idx="146">
                  <c:v>30.0</c:v>
                </c:pt>
                <c:pt idx="147">
                  <c:v>43.0</c:v>
                </c:pt>
                <c:pt idx="148">
                  <c:v>59.0</c:v>
                </c:pt>
                <c:pt idx="149">
                  <c:v>47.0</c:v>
                </c:pt>
                <c:pt idx="150">
                  <c:v>63.0</c:v>
                </c:pt>
                <c:pt idx="151">
                  <c:v>44.0</c:v>
                </c:pt>
                <c:pt idx="152">
                  <c:v>33.0</c:v>
                </c:pt>
                <c:pt idx="153">
                  <c:v>32.0</c:v>
                </c:pt>
                <c:pt idx="154">
                  <c:v>22.0</c:v>
                </c:pt>
                <c:pt idx="155">
                  <c:v>23.0</c:v>
                </c:pt>
                <c:pt idx="156">
                  <c:v>15.0</c:v>
                </c:pt>
                <c:pt idx="157">
                  <c:v>7.0</c:v>
                </c:pt>
                <c:pt idx="158">
                  <c:v>7.0</c:v>
                </c:pt>
                <c:pt idx="159">
                  <c:v>17.0</c:v>
                </c:pt>
                <c:pt idx="160">
                  <c:v>7.0</c:v>
                </c:pt>
                <c:pt idx="161">
                  <c:v>6.0</c:v>
                </c:pt>
                <c:pt idx="162">
                  <c:v>5.0</c:v>
                </c:pt>
                <c:pt idx="163">
                  <c:v>3.0</c:v>
                </c:pt>
                <c:pt idx="164">
                  <c:v>5.0</c:v>
                </c:pt>
                <c:pt idx="165">
                  <c:v>6.0</c:v>
                </c:pt>
                <c:pt idx="166">
                  <c:v>2.0</c:v>
                </c:pt>
                <c:pt idx="167">
                  <c:v>1.0</c:v>
                </c:pt>
                <c:pt idx="206">
                  <c:v>1.0</c:v>
                </c:pt>
                <c:pt idx="207">
                  <c:v>1.0</c:v>
                </c:pt>
                <c:pt idx="208">
                  <c:v>3.0</c:v>
                </c:pt>
                <c:pt idx="209">
                  <c:v>8.0</c:v>
                </c:pt>
                <c:pt idx="210">
                  <c:v>12.0</c:v>
                </c:pt>
                <c:pt idx="211">
                  <c:v>4.0</c:v>
                </c:pt>
                <c:pt idx="212">
                  <c:v>9.0</c:v>
                </c:pt>
                <c:pt idx="213">
                  <c:v>8.0</c:v>
                </c:pt>
                <c:pt idx="214">
                  <c:v>3.0</c:v>
                </c:pt>
                <c:pt idx="215">
                  <c:v>2.0</c:v>
                </c:pt>
                <c:pt idx="216">
                  <c:v>2.0</c:v>
                </c:pt>
                <c:pt idx="218">
                  <c:v>1.0</c:v>
                </c:pt>
              </c:numCache>
            </c:numRef>
          </c:val>
          <c:smooth val="0"/>
        </c:ser>
        <c:ser>
          <c:idx val="13"/>
          <c:order val="12"/>
          <c:tx>
            <c:strRef>
              <c:f>'[POP_GRAPH.xlsx]All pop graph'!$N$1</c:f>
              <c:strCache>
                <c:ptCount val="1"/>
                <c:pt idx="0">
                  <c:v>TSI-96</c:v>
                </c:pt>
              </c:strCache>
            </c:strRef>
          </c:tx>
          <c:marker>
            <c:symbol val="star"/>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graph'!$N$2:$N$282</c:f>
              <c:numCache>
                <c:formatCode>General</c:formatCode>
                <c:ptCount val="281"/>
                <c:pt idx="90">
                  <c:v>1.0</c:v>
                </c:pt>
                <c:pt idx="94">
                  <c:v>1.0</c:v>
                </c:pt>
                <c:pt idx="96">
                  <c:v>1.0</c:v>
                </c:pt>
                <c:pt idx="101">
                  <c:v>1.0</c:v>
                </c:pt>
                <c:pt idx="103">
                  <c:v>3.0</c:v>
                </c:pt>
                <c:pt idx="104">
                  <c:v>6.0</c:v>
                </c:pt>
                <c:pt idx="105">
                  <c:v>29.0</c:v>
                </c:pt>
                <c:pt idx="106">
                  <c:v>92.0</c:v>
                </c:pt>
                <c:pt idx="107">
                  <c:v>260.0</c:v>
                </c:pt>
                <c:pt idx="108">
                  <c:v>444.0</c:v>
                </c:pt>
                <c:pt idx="109">
                  <c:v>763.0</c:v>
                </c:pt>
                <c:pt idx="110">
                  <c:v>906.0</c:v>
                </c:pt>
                <c:pt idx="111">
                  <c:v>883.0</c:v>
                </c:pt>
                <c:pt idx="112">
                  <c:v>598.0</c:v>
                </c:pt>
                <c:pt idx="113">
                  <c:v>359.0</c:v>
                </c:pt>
                <c:pt idx="114">
                  <c:v>165.0</c:v>
                </c:pt>
                <c:pt idx="115">
                  <c:v>103.0</c:v>
                </c:pt>
                <c:pt idx="116">
                  <c:v>27.0</c:v>
                </c:pt>
                <c:pt idx="117">
                  <c:v>10.0</c:v>
                </c:pt>
                <c:pt idx="118">
                  <c:v>3.0</c:v>
                </c:pt>
                <c:pt idx="119">
                  <c:v>1.0</c:v>
                </c:pt>
              </c:numCache>
            </c:numRef>
          </c:val>
          <c:smooth val="0"/>
        </c:ser>
        <c:ser>
          <c:idx val="14"/>
          <c:order val="13"/>
          <c:tx>
            <c:strRef>
              <c:f>'[POP_GRAPH.xlsx]All pop graph'!$O$1</c:f>
              <c:strCache>
                <c:ptCount val="1"/>
                <c:pt idx="0">
                  <c:v>YRI-87</c:v>
                </c:pt>
              </c:strCache>
            </c:strRef>
          </c:tx>
          <c:marker>
            <c:symbol val="circ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graph'!$O$2:$O$282</c:f>
              <c:numCache>
                <c:formatCode>General</c:formatCode>
                <c:ptCount val="281"/>
                <c:pt idx="230">
                  <c:v>1.0</c:v>
                </c:pt>
                <c:pt idx="231">
                  <c:v>1.0</c:v>
                </c:pt>
                <c:pt idx="233">
                  <c:v>4.0</c:v>
                </c:pt>
                <c:pt idx="234">
                  <c:v>11.0</c:v>
                </c:pt>
                <c:pt idx="235">
                  <c:v>35.0</c:v>
                </c:pt>
                <c:pt idx="236">
                  <c:v>98.0</c:v>
                </c:pt>
                <c:pt idx="237">
                  <c:v>159.0</c:v>
                </c:pt>
                <c:pt idx="238">
                  <c:v>314.0</c:v>
                </c:pt>
                <c:pt idx="239">
                  <c:v>454.0</c:v>
                </c:pt>
                <c:pt idx="240">
                  <c:v>561.0</c:v>
                </c:pt>
                <c:pt idx="241">
                  <c:v>569.0</c:v>
                </c:pt>
                <c:pt idx="242">
                  <c:v>452.0</c:v>
                </c:pt>
                <c:pt idx="243">
                  <c:v>398.0</c:v>
                </c:pt>
                <c:pt idx="244">
                  <c:v>277.0</c:v>
                </c:pt>
                <c:pt idx="245">
                  <c:v>222.0</c:v>
                </c:pt>
                <c:pt idx="246">
                  <c:v>133.0</c:v>
                </c:pt>
                <c:pt idx="247">
                  <c:v>80.0</c:v>
                </c:pt>
                <c:pt idx="248">
                  <c:v>36.0</c:v>
                </c:pt>
                <c:pt idx="249">
                  <c:v>15.0</c:v>
                </c:pt>
                <c:pt idx="250">
                  <c:v>7.0</c:v>
                </c:pt>
                <c:pt idx="251">
                  <c:v>1.0</c:v>
                </c:pt>
              </c:numCache>
            </c:numRef>
          </c:val>
          <c:smooth val="0"/>
        </c:ser>
        <c:dLbls>
          <c:showLegendKey val="0"/>
          <c:showVal val="0"/>
          <c:showCatName val="0"/>
          <c:showSerName val="0"/>
          <c:showPercent val="0"/>
          <c:showBubbleSize val="0"/>
        </c:dLbls>
        <c:marker val="1"/>
        <c:smooth val="0"/>
        <c:axId val="556374952"/>
        <c:axId val="556377640"/>
      </c:lineChart>
      <c:catAx>
        <c:axId val="556374952"/>
        <c:scaling>
          <c:orientation val="minMax"/>
        </c:scaling>
        <c:delete val="0"/>
        <c:axPos val="b"/>
        <c:numFmt formatCode="General" sourceLinked="1"/>
        <c:majorTickMark val="out"/>
        <c:minorTickMark val="none"/>
        <c:tickLblPos val="nextTo"/>
        <c:txPr>
          <a:bodyPr/>
          <a:lstStyle/>
          <a:p>
            <a:pPr>
              <a:defRPr sz="1400"/>
            </a:pPr>
            <a:endParaRPr lang="en-US"/>
          </a:p>
        </c:txPr>
        <c:crossAx val="556377640"/>
        <c:crosses val="autoZero"/>
        <c:auto val="1"/>
        <c:lblAlgn val="ctr"/>
        <c:lblOffset val="100"/>
        <c:tickLblSkip val="20"/>
        <c:tickMarkSkip val="20"/>
        <c:noMultiLvlLbl val="0"/>
      </c:catAx>
      <c:valAx>
        <c:axId val="556377640"/>
        <c:scaling>
          <c:orientation val="minMax"/>
        </c:scaling>
        <c:delete val="0"/>
        <c:axPos val="l"/>
        <c:numFmt formatCode="General" sourceLinked="1"/>
        <c:majorTickMark val="none"/>
        <c:minorTickMark val="none"/>
        <c:tickLblPos val="nextTo"/>
        <c:crossAx val="556374952"/>
        <c:crosses val="autoZero"/>
        <c:crossBetween val="between"/>
      </c:valAx>
      <c:spPr>
        <a:solidFill>
          <a:sysClr val="window" lastClr="FFFFFF"/>
        </a:solidFill>
        <a:ln>
          <a:noFill/>
        </a:ln>
      </c:spPr>
    </c:plotArea>
    <c:plotVisOnly val="1"/>
    <c:dispBlanksAs val="gap"/>
    <c:showDLblsOverMax val="0"/>
  </c:chart>
  <c:spPr>
    <a:ln>
      <a:solidFill>
        <a:srgbClr val="EEECE1">
          <a:lumMod val="50000"/>
        </a:srgbClr>
      </a:solidFill>
    </a:ln>
    <a:scene3d>
      <a:camera prst="orthographicFront"/>
      <a:lightRig rig="threePt" dir="t"/>
    </a:scene3d>
    <a:sp3d>
      <a:bevelB prst="relaxedInset"/>
    </a:sp3d>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85562073060066"/>
          <c:y val="0.107037858657761"/>
          <c:w val="0.755334739283906"/>
          <c:h val="0.647659702545991"/>
        </c:manualLayout>
      </c:layout>
      <c:lineChart>
        <c:grouping val="standard"/>
        <c:varyColors val="0"/>
        <c:ser>
          <c:idx val="3"/>
          <c:order val="0"/>
          <c:tx>
            <c:strRef>
              <c:f>'Suppl. Figure1 '!$C$1</c:f>
              <c:strCache>
                <c:ptCount val="1"/>
                <c:pt idx="0">
                  <c:v>LWK</c:v>
                </c:pt>
              </c:strCache>
            </c:strRef>
          </c:tx>
          <c:spPr>
            <a:ln w="12700">
              <a:solidFill>
                <a:srgbClr val="666699"/>
              </a:solidFill>
              <a:prstDash val="solid"/>
            </a:ln>
          </c:spPr>
          <c:marker>
            <c:symbol val="x"/>
            <c:size val="3"/>
            <c:spPr>
              <a:solidFill>
                <a:srgbClr val="71588F"/>
              </a:solidFill>
              <a:ln>
                <a:solidFill>
                  <a:srgbClr val="666699"/>
                </a:solidFill>
                <a:prstDash val="solid"/>
              </a:ln>
            </c:spPr>
          </c:marker>
          <c:cat>
            <c:numRef>
              <c:f>'Suppl. Figure1 '!$A$2:$A$302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Figure1 '!$C$2:$C$302</c:f>
              <c:numCache>
                <c:formatCode>General</c:formatCode>
                <c:ptCount val="301"/>
                <c:pt idx="6">
                  <c:v>1.0</c:v>
                </c:pt>
                <c:pt idx="8">
                  <c:v>1.0</c:v>
                </c:pt>
                <c:pt idx="15">
                  <c:v>1.0</c:v>
                </c:pt>
                <c:pt idx="18">
                  <c:v>1.0</c:v>
                </c:pt>
                <c:pt idx="31">
                  <c:v>2.0</c:v>
                </c:pt>
                <c:pt idx="38">
                  <c:v>2.0</c:v>
                </c:pt>
                <c:pt idx="42">
                  <c:v>2.0</c:v>
                </c:pt>
                <c:pt idx="128">
                  <c:v>1.0</c:v>
                </c:pt>
                <c:pt idx="141">
                  <c:v>1.0</c:v>
                </c:pt>
                <c:pt idx="148">
                  <c:v>1.0</c:v>
                </c:pt>
                <c:pt idx="154">
                  <c:v>1.0</c:v>
                </c:pt>
                <c:pt idx="165">
                  <c:v>1.0</c:v>
                </c:pt>
                <c:pt idx="175">
                  <c:v>1.0</c:v>
                </c:pt>
                <c:pt idx="185">
                  <c:v>1.0</c:v>
                </c:pt>
                <c:pt idx="196">
                  <c:v>1.0</c:v>
                </c:pt>
                <c:pt idx="197">
                  <c:v>1.0</c:v>
                </c:pt>
                <c:pt idx="203">
                  <c:v>1.0</c:v>
                </c:pt>
                <c:pt idx="205">
                  <c:v>1.0</c:v>
                </c:pt>
                <c:pt idx="208">
                  <c:v>1.0</c:v>
                </c:pt>
                <c:pt idx="215">
                  <c:v>1.0</c:v>
                </c:pt>
                <c:pt idx="217">
                  <c:v>2.0</c:v>
                </c:pt>
                <c:pt idx="218">
                  <c:v>1.0</c:v>
                </c:pt>
                <c:pt idx="219">
                  <c:v>1.0</c:v>
                </c:pt>
                <c:pt idx="222">
                  <c:v>3.0</c:v>
                </c:pt>
                <c:pt idx="223">
                  <c:v>2.0</c:v>
                </c:pt>
                <c:pt idx="225">
                  <c:v>2.0</c:v>
                </c:pt>
                <c:pt idx="226">
                  <c:v>1.0</c:v>
                </c:pt>
                <c:pt idx="228">
                  <c:v>4.0</c:v>
                </c:pt>
                <c:pt idx="229">
                  <c:v>2.0</c:v>
                </c:pt>
                <c:pt idx="230">
                  <c:v>3.0</c:v>
                </c:pt>
                <c:pt idx="231">
                  <c:v>2.0</c:v>
                </c:pt>
                <c:pt idx="232">
                  <c:v>1.0</c:v>
                </c:pt>
                <c:pt idx="233">
                  <c:v>5.0</c:v>
                </c:pt>
                <c:pt idx="235">
                  <c:v>5.0</c:v>
                </c:pt>
                <c:pt idx="236">
                  <c:v>4.0</c:v>
                </c:pt>
                <c:pt idx="237">
                  <c:v>2.0</c:v>
                </c:pt>
                <c:pt idx="238">
                  <c:v>3.0</c:v>
                </c:pt>
                <c:pt idx="239">
                  <c:v>7.0</c:v>
                </c:pt>
                <c:pt idx="240">
                  <c:v>12.0</c:v>
                </c:pt>
                <c:pt idx="241">
                  <c:v>32.0</c:v>
                </c:pt>
                <c:pt idx="242">
                  <c:v>62.0</c:v>
                </c:pt>
                <c:pt idx="243">
                  <c:v>104.0</c:v>
                </c:pt>
                <c:pt idx="244">
                  <c:v>192.0</c:v>
                </c:pt>
                <c:pt idx="245">
                  <c:v>324.0</c:v>
                </c:pt>
                <c:pt idx="246">
                  <c:v>481.0</c:v>
                </c:pt>
                <c:pt idx="247">
                  <c:v>565.0</c:v>
                </c:pt>
                <c:pt idx="248">
                  <c:v>603.0</c:v>
                </c:pt>
                <c:pt idx="249">
                  <c:v>533.0</c:v>
                </c:pt>
                <c:pt idx="250">
                  <c:v>503.0</c:v>
                </c:pt>
                <c:pt idx="251">
                  <c:v>429.0</c:v>
                </c:pt>
                <c:pt idx="252">
                  <c:v>304.0</c:v>
                </c:pt>
                <c:pt idx="253">
                  <c:v>191.0</c:v>
                </c:pt>
                <c:pt idx="254">
                  <c:v>129.0</c:v>
                </c:pt>
                <c:pt idx="255">
                  <c:v>68.0</c:v>
                </c:pt>
                <c:pt idx="256">
                  <c:v>31.0</c:v>
                </c:pt>
                <c:pt idx="257">
                  <c:v>14.0</c:v>
                </c:pt>
                <c:pt idx="258">
                  <c:v>4.0</c:v>
                </c:pt>
                <c:pt idx="259">
                  <c:v>2.0</c:v>
                </c:pt>
              </c:numCache>
            </c:numRef>
          </c:val>
          <c:smooth val="0"/>
        </c:ser>
        <c:ser>
          <c:idx val="0"/>
          <c:order val="1"/>
          <c:tx>
            <c:strRef>
              <c:f>'Suppl. Figure1 '!$D$1</c:f>
              <c:strCache>
                <c:ptCount val="1"/>
                <c:pt idx="0">
                  <c:v>FIN</c:v>
                </c:pt>
              </c:strCache>
            </c:strRef>
          </c:tx>
          <c:spPr>
            <a:ln w="12700">
              <a:solidFill>
                <a:srgbClr val="666699"/>
              </a:solidFill>
              <a:prstDash val="solid"/>
            </a:ln>
          </c:spPr>
          <c:marker>
            <c:symbol val="diamond"/>
            <c:size val="3"/>
            <c:spPr>
              <a:solidFill>
                <a:srgbClr val="4572A7"/>
              </a:solidFill>
              <a:ln>
                <a:solidFill>
                  <a:srgbClr val="666699"/>
                </a:solidFill>
                <a:prstDash val="solid"/>
              </a:ln>
            </c:spPr>
          </c:marker>
          <c:cat>
            <c:numRef>
              <c:f>'Suppl. Figure1 '!$A$2:$A$302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Figure1 '!$D$2:$D$302</c:f>
              <c:numCache>
                <c:formatCode>General</c:formatCode>
                <c:ptCount val="301"/>
                <c:pt idx="99">
                  <c:v>2.0</c:v>
                </c:pt>
                <c:pt idx="100">
                  <c:v>4.0</c:v>
                </c:pt>
                <c:pt idx="101">
                  <c:v>14.0</c:v>
                </c:pt>
                <c:pt idx="102">
                  <c:v>38.0</c:v>
                </c:pt>
                <c:pt idx="103">
                  <c:v>100.0</c:v>
                </c:pt>
                <c:pt idx="104">
                  <c:v>183.0</c:v>
                </c:pt>
                <c:pt idx="105">
                  <c:v>335.0</c:v>
                </c:pt>
                <c:pt idx="106">
                  <c:v>486.0</c:v>
                </c:pt>
                <c:pt idx="107">
                  <c:v>541.0</c:v>
                </c:pt>
                <c:pt idx="108">
                  <c:v>570.0</c:v>
                </c:pt>
                <c:pt idx="109">
                  <c:v>476.0</c:v>
                </c:pt>
                <c:pt idx="110">
                  <c:v>380.0</c:v>
                </c:pt>
                <c:pt idx="111">
                  <c:v>295.0</c:v>
                </c:pt>
                <c:pt idx="112">
                  <c:v>253.0</c:v>
                </c:pt>
                <c:pt idx="113">
                  <c:v>201.0</c:v>
                </c:pt>
                <c:pt idx="114">
                  <c:v>179.0</c:v>
                </c:pt>
                <c:pt idx="115">
                  <c:v>112.0</c:v>
                </c:pt>
                <c:pt idx="116">
                  <c:v>71.0</c:v>
                </c:pt>
                <c:pt idx="117">
                  <c:v>23.0</c:v>
                </c:pt>
                <c:pt idx="118">
                  <c:v>13.0</c:v>
                </c:pt>
                <c:pt idx="119">
                  <c:v>2.0</c:v>
                </c:pt>
              </c:numCache>
            </c:numRef>
          </c:val>
          <c:smooth val="0"/>
        </c:ser>
        <c:ser>
          <c:idx val="5"/>
          <c:order val="2"/>
          <c:tx>
            <c:strRef>
              <c:f>'Suppl. Figure1 '!$F$1</c:f>
              <c:strCache>
                <c:ptCount val="1"/>
                <c:pt idx="0">
                  <c:v>CHB</c:v>
                </c:pt>
              </c:strCache>
            </c:strRef>
          </c:tx>
          <c:spPr>
            <a:ln w="12700">
              <a:solidFill>
                <a:srgbClr val="FF9900"/>
              </a:solidFill>
              <a:prstDash val="solid"/>
            </a:ln>
          </c:spPr>
          <c:marker>
            <c:symbol val="circle"/>
            <c:size val="3"/>
            <c:spPr>
              <a:solidFill>
                <a:srgbClr val="DB843D"/>
              </a:solidFill>
              <a:ln>
                <a:solidFill>
                  <a:srgbClr val="FF9900"/>
                </a:solidFill>
                <a:prstDash val="solid"/>
              </a:ln>
            </c:spPr>
          </c:marker>
          <c:cat>
            <c:numRef>
              <c:f>'Suppl. Figure1 '!$A$2:$A$302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Figure1 '!$F$2:$F$302</c:f>
              <c:numCache>
                <c:formatCode>General</c:formatCode>
                <c:ptCount val="301"/>
                <c:pt idx="73">
                  <c:v>2.0</c:v>
                </c:pt>
                <c:pt idx="74">
                  <c:v>11.0</c:v>
                </c:pt>
                <c:pt idx="75">
                  <c:v>40.0</c:v>
                </c:pt>
                <c:pt idx="76">
                  <c:v>91.0</c:v>
                </c:pt>
                <c:pt idx="77">
                  <c:v>171.0</c:v>
                </c:pt>
                <c:pt idx="78">
                  <c:v>315.0</c:v>
                </c:pt>
                <c:pt idx="79">
                  <c:v>416.0</c:v>
                </c:pt>
                <c:pt idx="80">
                  <c:v>545.0</c:v>
                </c:pt>
                <c:pt idx="81">
                  <c:v>588.0</c:v>
                </c:pt>
                <c:pt idx="82">
                  <c:v>500.0</c:v>
                </c:pt>
                <c:pt idx="83">
                  <c:v>430.0</c:v>
                </c:pt>
                <c:pt idx="84">
                  <c:v>367.0</c:v>
                </c:pt>
                <c:pt idx="85">
                  <c:v>327.0</c:v>
                </c:pt>
                <c:pt idx="86">
                  <c:v>265.0</c:v>
                </c:pt>
                <c:pt idx="87">
                  <c:v>183.0</c:v>
                </c:pt>
                <c:pt idx="88">
                  <c:v>165.0</c:v>
                </c:pt>
                <c:pt idx="89">
                  <c:v>110.0</c:v>
                </c:pt>
                <c:pt idx="90">
                  <c:v>63.0</c:v>
                </c:pt>
                <c:pt idx="91">
                  <c:v>37.0</c:v>
                </c:pt>
                <c:pt idx="92">
                  <c:v>19.0</c:v>
                </c:pt>
                <c:pt idx="93">
                  <c:v>6.0</c:v>
                </c:pt>
                <c:pt idx="94">
                  <c:v>2.0</c:v>
                </c:pt>
                <c:pt idx="95">
                  <c:v>2.0</c:v>
                </c:pt>
                <c:pt idx="96">
                  <c:v>1.0</c:v>
                </c:pt>
              </c:numCache>
            </c:numRef>
          </c:val>
          <c:smooth val="0"/>
        </c:ser>
        <c:ser>
          <c:idx val="4"/>
          <c:order val="3"/>
          <c:tx>
            <c:strRef>
              <c:f>'Suppl. Figure1 '!$E$1</c:f>
              <c:strCache>
                <c:ptCount val="1"/>
                <c:pt idx="0">
                  <c:v>LWK vs CHB</c:v>
                </c:pt>
              </c:strCache>
            </c:strRef>
          </c:tx>
          <c:spPr>
            <a:ln w="12700">
              <a:solidFill>
                <a:srgbClr val="33CCCC"/>
              </a:solidFill>
              <a:prstDash val="solid"/>
            </a:ln>
          </c:spPr>
          <c:marker>
            <c:symbol val="star"/>
            <c:size val="3"/>
            <c:spPr>
              <a:solidFill>
                <a:srgbClr val="4198AF"/>
              </a:solidFill>
              <a:ln>
                <a:solidFill>
                  <a:srgbClr val="33CCCC"/>
                </a:solidFill>
                <a:prstDash val="solid"/>
              </a:ln>
            </c:spPr>
          </c:marker>
          <c:cat>
            <c:numRef>
              <c:f>'Suppl. Figure1 '!$A$2:$A$302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Figure1 '!$E$2:$E$302</c:f>
              <c:numCache>
                <c:formatCode>General</c:formatCode>
                <c:ptCount val="301"/>
                <c:pt idx="270">
                  <c:v>1.0</c:v>
                </c:pt>
                <c:pt idx="271">
                  <c:v>8.0</c:v>
                </c:pt>
                <c:pt idx="272">
                  <c:v>33.0</c:v>
                </c:pt>
                <c:pt idx="273">
                  <c:v>74.0</c:v>
                </c:pt>
                <c:pt idx="274">
                  <c:v>147.0</c:v>
                </c:pt>
                <c:pt idx="275">
                  <c:v>239.0</c:v>
                </c:pt>
                <c:pt idx="276">
                  <c:v>406.0</c:v>
                </c:pt>
                <c:pt idx="277">
                  <c:v>731.0</c:v>
                </c:pt>
                <c:pt idx="278">
                  <c:v>1001.0</c:v>
                </c:pt>
                <c:pt idx="279">
                  <c:v>1198.0</c:v>
                </c:pt>
                <c:pt idx="280">
                  <c:v>1183.0</c:v>
                </c:pt>
                <c:pt idx="281">
                  <c:v>1219.0</c:v>
                </c:pt>
                <c:pt idx="282">
                  <c:v>1080.0</c:v>
                </c:pt>
                <c:pt idx="283">
                  <c:v>865.0</c:v>
                </c:pt>
                <c:pt idx="284">
                  <c:v>582.0</c:v>
                </c:pt>
                <c:pt idx="285">
                  <c:v>351.0</c:v>
                </c:pt>
                <c:pt idx="286">
                  <c:v>186.0</c:v>
                </c:pt>
                <c:pt idx="287">
                  <c:v>74.0</c:v>
                </c:pt>
                <c:pt idx="288">
                  <c:v>25.0</c:v>
                </c:pt>
                <c:pt idx="289">
                  <c:v>4.0</c:v>
                </c:pt>
                <c:pt idx="290">
                  <c:v>2.0</c:v>
                </c:pt>
              </c:numCache>
            </c:numRef>
          </c:val>
          <c:smooth val="0"/>
        </c:ser>
        <c:ser>
          <c:idx val="2"/>
          <c:order val="4"/>
          <c:tx>
            <c:strRef>
              <c:f>'Suppl. Figure1 '!$B$1</c:f>
              <c:strCache>
                <c:ptCount val="1"/>
                <c:pt idx="0">
                  <c:v>LWK vs FIN</c:v>
                </c:pt>
              </c:strCache>
            </c:strRef>
          </c:tx>
          <c:spPr>
            <a:ln w="12700">
              <a:solidFill>
                <a:srgbClr val="90713A"/>
              </a:solidFill>
              <a:prstDash val="solid"/>
            </a:ln>
          </c:spPr>
          <c:marker>
            <c:symbol val="triangle"/>
            <c:size val="3"/>
            <c:spPr>
              <a:solidFill>
                <a:srgbClr val="89A54E"/>
              </a:solidFill>
              <a:ln>
                <a:solidFill>
                  <a:srgbClr val="90713A"/>
                </a:solidFill>
                <a:prstDash val="solid"/>
              </a:ln>
            </c:spPr>
          </c:marker>
          <c:cat>
            <c:numRef>
              <c:f>'Suppl. Figure1 '!$A$2:$A$302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Figure1 '!$B$2:$B$302</c:f>
              <c:numCache>
                <c:formatCode>General</c:formatCode>
                <c:ptCount val="301"/>
                <c:pt idx="268">
                  <c:v>3.0</c:v>
                </c:pt>
                <c:pt idx="269">
                  <c:v>30.0</c:v>
                </c:pt>
                <c:pt idx="270">
                  <c:v>74.0</c:v>
                </c:pt>
                <c:pt idx="271">
                  <c:v>106.0</c:v>
                </c:pt>
                <c:pt idx="272">
                  <c:v>187.0</c:v>
                </c:pt>
                <c:pt idx="273">
                  <c:v>284.0</c:v>
                </c:pt>
                <c:pt idx="274">
                  <c:v>530.0</c:v>
                </c:pt>
                <c:pt idx="275">
                  <c:v>769.0</c:v>
                </c:pt>
                <c:pt idx="276">
                  <c:v>974.0</c:v>
                </c:pt>
                <c:pt idx="277">
                  <c:v>1162.0</c:v>
                </c:pt>
                <c:pt idx="278">
                  <c:v>1193.0</c:v>
                </c:pt>
                <c:pt idx="279">
                  <c:v>1093.0</c:v>
                </c:pt>
                <c:pt idx="280">
                  <c:v>934.0</c:v>
                </c:pt>
                <c:pt idx="281">
                  <c:v>690.0</c:v>
                </c:pt>
                <c:pt idx="282">
                  <c:v>496.0</c:v>
                </c:pt>
                <c:pt idx="283">
                  <c:v>280.0</c:v>
                </c:pt>
                <c:pt idx="284">
                  <c:v>141.0</c:v>
                </c:pt>
                <c:pt idx="285">
                  <c:v>48.0</c:v>
                </c:pt>
                <c:pt idx="286">
                  <c:v>16.0</c:v>
                </c:pt>
                <c:pt idx="287">
                  <c:v>9.0</c:v>
                </c:pt>
                <c:pt idx="288">
                  <c:v>2.0</c:v>
                </c:pt>
              </c:numCache>
            </c:numRef>
          </c:val>
          <c:smooth val="0"/>
        </c:ser>
        <c:dLbls>
          <c:showLegendKey val="0"/>
          <c:showVal val="0"/>
          <c:showCatName val="0"/>
          <c:showSerName val="0"/>
          <c:showPercent val="0"/>
          <c:showBubbleSize val="0"/>
        </c:dLbls>
        <c:marker val="1"/>
        <c:smooth val="0"/>
        <c:axId val="575699448"/>
        <c:axId val="575704504"/>
      </c:lineChart>
      <c:catAx>
        <c:axId val="575699448"/>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b="1"/>
            </a:pPr>
            <a:endParaRPr lang="en-US"/>
          </a:p>
        </c:txPr>
        <c:crossAx val="575704504"/>
        <c:crosses val="autoZero"/>
        <c:auto val="1"/>
        <c:lblAlgn val="ctr"/>
        <c:lblOffset val="100"/>
        <c:tickLblSkip val="10"/>
        <c:tickMarkSkip val="10"/>
        <c:noMultiLvlLbl val="0"/>
      </c:catAx>
      <c:valAx>
        <c:axId val="575704504"/>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808080"/>
            </a:solidFill>
            <a:prstDash val="solid"/>
          </a:ln>
        </c:spPr>
        <c:txPr>
          <a:bodyPr/>
          <a:lstStyle/>
          <a:p>
            <a:pPr>
              <a:defRPr b="1"/>
            </a:pPr>
            <a:endParaRPr lang="en-US"/>
          </a:p>
        </c:txPr>
        <c:crossAx val="575699448"/>
        <c:crosses val="autoZero"/>
        <c:crossBetween val="between"/>
      </c:valAx>
      <c:spPr>
        <a:solidFill>
          <a:srgbClr val="FFFFFF"/>
        </a:solidFill>
        <a:ln w="25400">
          <a:noFill/>
        </a:ln>
      </c:spPr>
    </c:plotArea>
    <c:legend>
      <c:legendPos val="r"/>
      <c:layout>
        <c:manualLayout>
          <c:xMode val="edge"/>
          <c:yMode val="edge"/>
          <c:x val="0.863124332888428"/>
          <c:y val="0.130952000348771"/>
          <c:w val="0.119162687749522"/>
          <c:h val="0.636902910787206"/>
        </c:manualLayout>
      </c:layout>
      <c:overlay val="0"/>
      <c:spPr>
        <a:noFill/>
        <a:ln w="25400">
          <a:noFill/>
        </a:ln>
      </c:spPr>
    </c:legend>
    <c:plotVisOnly val="1"/>
    <c:dispBlanksAs val="gap"/>
    <c:showDLblsOverMax val="0"/>
  </c:chart>
  <c:spPr>
    <a:solidFill>
      <a:srgbClr val="FFFFFF"/>
    </a:solidFill>
    <a:ln w="3175">
      <a:solidFill>
        <a:srgbClr val="CCCCFF"/>
      </a:solidFill>
      <a:prstDash val="solid"/>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01420638198696"/>
          <c:y val="0.0673778798483523"/>
          <c:w val="0.764057751143567"/>
          <c:h val="0.652289417172336"/>
        </c:manualLayout>
      </c:layout>
      <c:lineChart>
        <c:grouping val="standard"/>
        <c:varyColors val="0"/>
        <c:ser>
          <c:idx val="2"/>
          <c:order val="0"/>
          <c:tx>
            <c:strRef>
              <c:f>'Suppl. Figure 2'!$B$1</c:f>
              <c:strCache>
                <c:ptCount val="1"/>
                <c:pt idx="0">
                  <c:v>CHB VS JPT</c:v>
                </c:pt>
              </c:strCache>
            </c:strRef>
          </c:tx>
          <c:spPr>
            <a:ln w="12700">
              <a:solidFill>
                <a:srgbClr val="FF8080"/>
              </a:solidFill>
              <a:prstDash val="solid"/>
            </a:ln>
          </c:spPr>
          <c:marker>
            <c:symbol val="triangle"/>
            <c:size val="4"/>
            <c:spPr>
              <a:solidFill>
                <a:srgbClr val="89A54E"/>
              </a:solidFill>
              <a:ln>
                <a:solidFill>
                  <a:srgbClr val="90713A"/>
                </a:solidFill>
                <a:prstDash val="solid"/>
              </a:ln>
            </c:spPr>
          </c:marker>
          <c:dPt>
            <c:idx val="77"/>
            <c:bubble3D val="0"/>
            <c:spPr>
              <a:ln w="12700">
                <a:solidFill>
                  <a:srgbClr val="FF8080"/>
                </a:solidFill>
                <a:prstDash val="solid"/>
              </a:ln>
            </c:spPr>
          </c:dPt>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2'!$B$2:$B$302</c:f>
              <c:numCache>
                <c:formatCode>General</c:formatCode>
                <c:ptCount val="301"/>
                <c:pt idx="76">
                  <c:v>2.0</c:v>
                </c:pt>
                <c:pt idx="77">
                  <c:v>5.0</c:v>
                </c:pt>
                <c:pt idx="78">
                  <c:v>13.0</c:v>
                </c:pt>
                <c:pt idx="79">
                  <c:v>39.0</c:v>
                </c:pt>
                <c:pt idx="80">
                  <c:v>111.0</c:v>
                </c:pt>
                <c:pt idx="81">
                  <c:v>273.0</c:v>
                </c:pt>
                <c:pt idx="82">
                  <c:v>522.0</c:v>
                </c:pt>
                <c:pt idx="83">
                  <c:v>791.0</c:v>
                </c:pt>
                <c:pt idx="84">
                  <c:v>1070.0</c:v>
                </c:pt>
                <c:pt idx="85">
                  <c:v>1129.0</c:v>
                </c:pt>
                <c:pt idx="86">
                  <c:v>1013.0</c:v>
                </c:pt>
                <c:pt idx="87">
                  <c:v>832.0</c:v>
                </c:pt>
                <c:pt idx="88">
                  <c:v>713.0</c:v>
                </c:pt>
                <c:pt idx="89">
                  <c:v>546.0</c:v>
                </c:pt>
                <c:pt idx="90">
                  <c:v>477.0</c:v>
                </c:pt>
                <c:pt idx="91">
                  <c:v>366.0</c:v>
                </c:pt>
                <c:pt idx="92">
                  <c:v>288.0</c:v>
                </c:pt>
                <c:pt idx="93">
                  <c:v>191.0</c:v>
                </c:pt>
                <c:pt idx="94">
                  <c:v>135.0</c:v>
                </c:pt>
                <c:pt idx="95">
                  <c:v>63.0</c:v>
                </c:pt>
                <c:pt idx="96">
                  <c:v>29.0</c:v>
                </c:pt>
                <c:pt idx="97">
                  <c:v>12.0</c:v>
                </c:pt>
                <c:pt idx="98">
                  <c:v>6.0</c:v>
                </c:pt>
                <c:pt idx="99">
                  <c:v>4.0</c:v>
                </c:pt>
                <c:pt idx="100">
                  <c:v>1.0</c:v>
                </c:pt>
                <c:pt idx="101">
                  <c:v>2.0</c:v>
                </c:pt>
              </c:numCache>
            </c:numRef>
          </c:val>
          <c:smooth val="0"/>
        </c:ser>
        <c:ser>
          <c:idx val="3"/>
          <c:order val="1"/>
          <c:tx>
            <c:strRef>
              <c:f>'Suppl. Figure 2'!$C$1</c:f>
              <c:strCache>
                <c:ptCount val="1"/>
                <c:pt idx="0">
                  <c:v>CHB</c:v>
                </c:pt>
              </c:strCache>
            </c:strRef>
          </c:tx>
          <c:spPr>
            <a:ln w="25400">
              <a:solidFill>
                <a:srgbClr val="FFCC99"/>
              </a:solidFill>
              <a:prstDash val="solid"/>
            </a:ln>
          </c:spPr>
          <c:marker>
            <c:symbol val="x"/>
            <c:size val="2"/>
            <c:spPr>
              <a:solidFill>
                <a:srgbClr val="71588F"/>
              </a:solidFill>
              <a:ln>
                <a:solidFill>
                  <a:srgbClr val="666699"/>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2'!$C$2:$C$302</c:f>
              <c:numCache>
                <c:formatCode>General</c:formatCode>
                <c:ptCount val="301"/>
                <c:pt idx="73">
                  <c:v>2.0</c:v>
                </c:pt>
                <c:pt idx="74">
                  <c:v>11.0</c:v>
                </c:pt>
                <c:pt idx="75">
                  <c:v>40.0</c:v>
                </c:pt>
                <c:pt idx="76">
                  <c:v>91.0</c:v>
                </c:pt>
                <c:pt idx="77">
                  <c:v>171.0</c:v>
                </c:pt>
                <c:pt idx="78">
                  <c:v>315.0</c:v>
                </c:pt>
                <c:pt idx="79">
                  <c:v>416.0</c:v>
                </c:pt>
                <c:pt idx="80">
                  <c:v>545.0</c:v>
                </c:pt>
                <c:pt idx="81">
                  <c:v>588.0</c:v>
                </c:pt>
                <c:pt idx="82">
                  <c:v>500.0</c:v>
                </c:pt>
                <c:pt idx="83">
                  <c:v>430.0</c:v>
                </c:pt>
                <c:pt idx="84">
                  <c:v>367.0</c:v>
                </c:pt>
                <c:pt idx="85">
                  <c:v>327.0</c:v>
                </c:pt>
                <c:pt idx="86">
                  <c:v>265.0</c:v>
                </c:pt>
                <c:pt idx="87">
                  <c:v>183.0</c:v>
                </c:pt>
                <c:pt idx="88">
                  <c:v>165.0</c:v>
                </c:pt>
                <c:pt idx="89">
                  <c:v>110.0</c:v>
                </c:pt>
                <c:pt idx="90">
                  <c:v>63.0</c:v>
                </c:pt>
                <c:pt idx="91">
                  <c:v>37.0</c:v>
                </c:pt>
                <c:pt idx="92">
                  <c:v>19.0</c:v>
                </c:pt>
                <c:pt idx="93">
                  <c:v>6.0</c:v>
                </c:pt>
                <c:pt idx="94">
                  <c:v>2.0</c:v>
                </c:pt>
                <c:pt idx="95">
                  <c:v>2.0</c:v>
                </c:pt>
                <c:pt idx="96">
                  <c:v>1.0</c:v>
                </c:pt>
              </c:numCache>
            </c:numRef>
          </c:val>
          <c:smooth val="0"/>
        </c:ser>
        <c:ser>
          <c:idx val="0"/>
          <c:order val="2"/>
          <c:tx>
            <c:strRef>
              <c:f>'Suppl. Figure 2'!$D$1</c:f>
              <c:strCache>
                <c:ptCount val="1"/>
                <c:pt idx="0">
                  <c:v>JPT</c:v>
                </c:pt>
              </c:strCache>
            </c:strRef>
          </c:tx>
          <c:spPr>
            <a:ln w="12700">
              <a:solidFill>
                <a:srgbClr val="993300"/>
              </a:solidFill>
              <a:prstDash val="solid"/>
            </a:ln>
          </c:spPr>
          <c:marker>
            <c:symbol val="x"/>
            <c:size val="4"/>
            <c:spPr>
              <a:solidFill>
                <a:srgbClr val="4572A7"/>
              </a:solidFill>
              <a:ln>
                <a:solidFill>
                  <a:srgbClr val="666699"/>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2'!$D$2:$D$302</c:f>
              <c:numCache>
                <c:formatCode>General</c:formatCode>
                <c:ptCount val="301"/>
                <c:pt idx="73">
                  <c:v>2.0</c:v>
                </c:pt>
                <c:pt idx="75">
                  <c:v>9.0</c:v>
                </c:pt>
                <c:pt idx="76">
                  <c:v>44.0</c:v>
                </c:pt>
                <c:pt idx="77">
                  <c:v>98.0</c:v>
                </c:pt>
                <c:pt idx="78">
                  <c:v>232.0</c:v>
                </c:pt>
                <c:pt idx="79">
                  <c:v>371.0</c:v>
                </c:pt>
                <c:pt idx="80">
                  <c:v>506.0</c:v>
                </c:pt>
                <c:pt idx="81">
                  <c:v>548.0</c:v>
                </c:pt>
                <c:pt idx="82">
                  <c:v>476.0</c:v>
                </c:pt>
                <c:pt idx="83">
                  <c:v>424.0</c:v>
                </c:pt>
                <c:pt idx="84">
                  <c:v>314.0</c:v>
                </c:pt>
                <c:pt idx="85">
                  <c:v>247.0</c:v>
                </c:pt>
                <c:pt idx="86">
                  <c:v>191.0</c:v>
                </c:pt>
                <c:pt idx="87">
                  <c:v>152.0</c:v>
                </c:pt>
                <c:pt idx="88">
                  <c:v>124.0</c:v>
                </c:pt>
                <c:pt idx="89">
                  <c:v>83.0</c:v>
                </c:pt>
                <c:pt idx="90">
                  <c:v>42.0</c:v>
                </c:pt>
                <c:pt idx="91">
                  <c:v>20.0</c:v>
                </c:pt>
                <c:pt idx="92">
                  <c:v>20.0</c:v>
                </c:pt>
                <c:pt idx="93">
                  <c:v>6.0</c:v>
                </c:pt>
                <c:pt idx="94">
                  <c:v>3.0</c:v>
                </c:pt>
                <c:pt idx="95">
                  <c:v>1.0</c:v>
                </c:pt>
                <c:pt idx="96">
                  <c:v>1.0</c:v>
                </c:pt>
                <c:pt idx="97">
                  <c:v>1.0</c:v>
                </c:pt>
                <c:pt idx="99">
                  <c:v>1.0</c:v>
                </c:pt>
              </c:numCache>
            </c:numRef>
          </c:val>
          <c:smooth val="0"/>
        </c:ser>
        <c:ser>
          <c:idx val="4"/>
          <c:order val="3"/>
          <c:tx>
            <c:strRef>
              <c:f>'Suppl. Figure 2'!$E$1</c:f>
              <c:strCache>
                <c:ptCount val="1"/>
                <c:pt idx="0">
                  <c:v>TSI vs FIN</c:v>
                </c:pt>
              </c:strCache>
            </c:strRef>
          </c:tx>
          <c:spPr>
            <a:ln w="12700">
              <a:solidFill>
                <a:srgbClr val="33CCCC"/>
              </a:solidFill>
              <a:prstDash val="solid"/>
            </a:ln>
          </c:spPr>
          <c:marker>
            <c:symbol val="star"/>
            <c:size val="4"/>
            <c:spPr>
              <a:solidFill>
                <a:srgbClr val="4198AF"/>
              </a:solidFill>
              <a:ln>
                <a:solidFill>
                  <a:srgbClr val="33CCCC"/>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2'!$E$2:$E$302</c:f>
              <c:numCache>
                <c:formatCode>General</c:formatCode>
                <c:ptCount val="301"/>
                <c:pt idx="108">
                  <c:v>3.0</c:v>
                </c:pt>
                <c:pt idx="109">
                  <c:v>14.0</c:v>
                </c:pt>
                <c:pt idx="110">
                  <c:v>40.0</c:v>
                </c:pt>
                <c:pt idx="111">
                  <c:v>147.0</c:v>
                </c:pt>
                <c:pt idx="112">
                  <c:v>292.0</c:v>
                </c:pt>
                <c:pt idx="113">
                  <c:v>599.0</c:v>
                </c:pt>
                <c:pt idx="114">
                  <c:v>869.0</c:v>
                </c:pt>
                <c:pt idx="115">
                  <c:v>1177.0</c:v>
                </c:pt>
                <c:pt idx="116">
                  <c:v>1449.0</c:v>
                </c:pt>
                <c:pt idx="117">
                  <c:v>1275.0</c:v>
                </c:pt>
                <c:pt idx="118">
                  <c:v>1143.0</c:v>
                </c:pt>
                <c:pt idx="119">
                  <c:v>760.0</c:v>
                </c:pt>
                <c:pt idx="120">
                  <c:v>511.0</c:v>
                </c:pt>
                <c:pt idx="121">
                  <c:v>310.0</c:v>
                </c:pt>
                <c:pt idx="122">
                  <c:v>190.0</c:v>
                </c:pt>
                <c:pt idx="123">
                  <c:v>123.0</c:v>
                </c:pt>
                <c:pt idx="124">
                  <c:v>63.0</c:v>
                </c:pt>
                <c:pt idx="125">
                  <c:v>38.0</c:v>
                </c:pt>
                <c:pt idx="126">
                  <c:v>9.0</c:v>
                </c:pt>
                <c:pt idx="127">
                  <c:v>7.0</c:v>
                </c:pt>
                <c:pt idx="128">
                  <c:v>1.0</c:v>
                </c:pt>
                <c:pt idx="129">
                  <c:v>1.0</c:v>
                </c:pt>
              </c:numCache>
            </c:numRef>
          </c:val>
          <c:smooth val="0"/>
        </c:ser>
        <c:ser>
          <c:idx val="5"/>
          <c:order val="4"/>
          <c:tx>
            <c:strRef>
              <c:f>'Suppl. Figure 2'!$F$1</c:f>
              <c:strCache>
                <c:ptCount val="1"/>
                <c:pt idx="0">
                  <c:v>FIN</c:v>
                </c:pt>
              </c:strCache>
            </c:strRef>
          </c:tx>
          <c:spPr>
            <a:ln w="12700">
              <a:solidFill>
                <a:srgbClr val="99CCFF"/>
              </a:solidFill>
              <a:prstDash val="solid"/>
            </a:ln>
          </c:spPr>
          <c:marker>
            <c:symbol val="circle"/>
            <c:size val="2"/>
            <c:spPr>
              <a:solidFill>
                <a:srgbClr val="DB843D"/>
              </a:solidFill>
              <a:ln>
                <a:solidFill>
                  <a:srgbClr val="FF9900"/>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2'!$F$2:$F$302</c:f>
              <c:numCache>
                <c:formatCode>General</c:formatCode>
                <c:ptCount val="301"/>
                <c:pt idx="99">
                  <c:v>2.0</c:v>
                </c:pt>
                <c:pt idx="100">
                  <c:v>4.0</c:v>
                </c:pt>
                <c:pt idx="101">
                  <c:v>14.0</c:v>
                </c:pt>
                <c:pt idx="102">
                  <c:v>38.0</c:v>
                </c:pt>
                <c:pt idx="103">
                  <c:v>100.0</c:v>
                </c:pt>
                <c:pt idx="104">
                  <c:v>183.0</c:v>
                </c:pt>
                <c:pt idx="105">
                  <c:v>335.0</c:v>
                </c:pt>
                <c:pt idx="106">
                  <c:v>486.0</c:v>
                </c:pt>
                <c:pt idx="107">
                  <c:v>541.0</c:v>
                </c:pt>
                <c:pt idx="108">
                  <c:v>570.0</c:v>
                </c:pt>
                <c:pt idx="109">
                  <c:v>476.0</c:v>
                </c:pt>
                <c:pt idx="110">
                  <c:v>380.0</c:v>
                </c:pt>
                <c:pt idx="111">
                  <c:v>295.0</c:v>
                </c:pt>
                <c:pt idx="112">
                  <c:v>253.0</c:v>
                </c:pt>
                <c:pt idx="113">
                  <c:v>201.0</c:v>
                </c:pt>
                <c:pt idx="114">
                  <c:v>179.0</c:v>
                </c:pt>
                <c:pt idx="115">
                  <c:v>112.0</c:v>
                </c:pt>
                <c:pt idx="116">
                  <c:v>71.0</c:v>
                </c:pt>
                <c:pt idx="117">
                  <c:v>23.0</c:v>
                </c:pt>
                <c:pt idx="118">
                  <c:v>13.0</c:v>
                </c:pt>
                <c:pt idx="119">
                  <c:v>2.0</c:v>
                </c:pt>
              </c:numCache>
            </c:numRef>
          </c:val>
          <c:smooth val="0"/>
        </c:ser>
        <c:ser>
          <c:idx val="6"/>
          <c:order val="5"/>
          <c:tx>
            <c:strRef>
              <c:f>'Suppl. Figure 2'!$G$1</c:f>
              <c:strCache>
                <c:ptCount val="1"/>
                <c:pt idx="0">
                  <c:v>TSI</c:v>
                </c:pt>
              </c:strCache>
            </c:strRef>
          </c:tx>
          <c:spPr>
            <a:ln w="12700">
              <a:solidFill>
                <a:srgbClr val="9999FF"/>
              </a:solidFill>
              <a:prstDash val="solid"/>
            </a:ln>
          </c:spPr>
          <c:marker>
            <c:symbol val="square"/>
            <c:size val="2"/>
            <c:spPr>
              <a:solidFill>
                <a:srgbClr val="E46C0A"/>
              </a:solidFill>
              <a:ln>
                <a:solidFill>
                  <a:srgbClr val="9999FF"/>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2'!$G$2:$G$302</c:f>
              <c:numCache>
                <c:formatCode>General</c:formatCode>
                <c:ptCount val="301"/>
                <c:pt idx="90">
                  <c:v>1.0</c:v>
                </c:pt>
                <c:pt idx="94">
                  <c:v>1.0</c:v>
                </c:pt>
                <c:pt idx="96">
                  <c:v>1.0</c:v>
                </c:pt>
                <c:pt idx="101">
                  <c:v>1.0</c:v>
                </c:pt>
                <c:pt idx="103">
                  <c:v>3.0</c:v>
                </c:pt>
                <c:pt idx="104">
                  <c:v>6.0</c:v>
                </c:pt>
                <c:pt idx="105">
                  <c:v>29.0</c:v>
                </c:pt>
                <c:pt idx="106">
                  <c:v>92.0</c:v>
                </c:pt>
                <c:pt idx="107">
                  <c:v>260.0</c:v>
                </c:pt>
                <c:pt idx="108">
                  <c:v>444.0</c:v>
                </c:pt>
                <c:pt idx="109">
                  <c:v>763.0</c:v>
                </c:pt>
                <c:pt idx="110">
                  <c:v>906.0</c:v>
                </c:pt>
                <c:pt idx="111">
                  <c:v>883.0</c:v>
                </c:pt>
                <c:pt idx="112">
                  <c:v>598.0</c:v>
                </c:pt>
                <c:pt idx="113">
                  <c:v>359.0</c:v>
                </c:pt>
                <c:pt idx="114">
                  <c:v>165.0</c:v>
                </c:pt>
                <c:pt idx="115">
                  <c:v>103.0</c:v>
                </c:pt>
                <c:pt idx="116">
                  <c:v>27.0</c:v>
                </c:pt>
                <c:pt idx="117">
                  <c:v>10.0</c:v>
                </c:pt>
                <c:pt idx="118">
                  <c:v>3.0</c:v>
                </c:pt>
                <c:pt idx="119">
                  <c:v>1.0</c:v>
                </c:pt>
              </c:numCache>
            </c:numRef>
          </c:val>
          <c:smooth val="0"/>
        </c:ser>
        <c:ser>
          <c:idx val="7"/>
          <c:order val="6"/>
          <c:tx>
            <c:strRef>
              <c:f>'Suppl. Figure 2'!$H$1</c:f>
              <c:strCache>
                <c:ptCount val="1"/>
                <c:pt idx="0">
                  <c:v>LWK vs YRI</c:v>
                </c:pt>
              </c:strCache>
            </c:strRef>
          </c:tx>
          <c:spPr>
            <a:ln w="12700">
              <a:solidFill>
                <a:srgbClr val="333300"/>
              </a:solidFill>
              <a:prstDash val="solid"/>
            </a:ln>
          </c:spPr>
          <c:marker>
            <c:symbol val="diamond"/>
            <c:size val="4"/>
            <c:spPr>
              <a:solidFill>
                <a:srgbClr val="D19392"/>
              </a:solidFill>
              <a:ln>
                <a:solidFill>
                  <a:srgbClr val="FF8080"/>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2'!$H$2:$H$302</c:f>
              <c:numCache>
                <c:formatCode>General</c:formatCode>
                <c:ptCount val="301"/>
                <c:pt idx="243">
                  <c:v>4.0</c:v>
                </c:pt>
                <c:pt idx="244">
                  <c:v>2.0</c:v>
                </c:pt>
                <c:pt idx="245">
                  <c:v>48.0</c:v>
                </c:pt>
                <c:pt idx="246">
                  <c:v>112.0</c:v>
                </c:pt>
                <c:pt idx="247">
                  <c:v>302.0</c:v>
                </c:pt>
                <c:pt idx="248">
                  <c:v>572.0</c:v>
                </c:pt>
                <c:pt idx="249">
                  <c:v>790.0</c:v>
                </c:pt>
                <c:pt idx="250">
                  <c:v>1052.0</c:v>
                </c:pt>
                <c:pt idx="251">
                  <c:v>1098.0</c:v>
                </c:pt>
                <c:pt idx="252">
                  <c:v>1020.0</c:v>
                </c:pt>
                <c:pt idx="253">
                  <c:v>920.0</c:v>
                </c:pt>
                <c:pt idx="254">
                  <c:v>688.0</c:v>
                </c:pt>
                <c:pt idx="255">
                  <c:v>498.0</c:v>
                </c:pt>
                <c:pt idx="256">
                  <c:v>276.0</c:v>
                </c:pt>
                <c:pt idx="257">
                  <c:v>170.0</c:v>
                </c:pt>
                <c:pt idx="258">
                  <c:v>74.0</c:v>
                </c:pt>
                <c:pt idx="259">
                  <c:v>28.0</c:v>
                </c:pt>
                <c:pt idx="260">
                  <c:v>2.0</c:v>
                </c:pt>
              </c:numCache>
            </c:numRef>
          </c:val>
          <c:smooth val="0"/>
        </c:ser>
        <c:ser>
          <c:idx val="8"/>
          <c:order val="7"/>
          <c:tx>
            <c:strRef>
              <c:f>'Suppl. Figure 2'!$I$1</c:f>
              <c:strCache>
                <c:ptCount val="1"/>
                <c:pt idx="0">
                  <c:v>YRI</c:v>
                </c:pt>
              </c:strCache>
            </c:strRef>
          </c:tx>
          <c:spPr>
            <a:ln w="12700">
              <a:solidFill>
                <a:srgbClr val="CCFFCC"/>
              </a:solidFill>
              <a:prstDash val="solid"/>
            </a:ln>
          </c:spPr>
          <c:marker>
            <c:symbol val="dash"/>
            <c:size val="2"/>
            <c:spPr>
              <a:solidFill>
                <a:srgbClr val="B9CD96"/>
              </a:solidFill>
              <a:ln>
                <a:solidFill>
                  <a:srgbClr val="FFCC99"/>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2'!$I$2:$I$302</c:f>
              <c:numCache>
                <c:formatCode>General</c:formatCode>
                <c:ptCount val="301"/>
                <c:pt idx="230">
                  <c:v>1.0</c:v>
                </c:pt>
                <c:pt idx="231">
                  <c:v>1.0</c:v>
                </c:pt>
                <c:pt idx="233">
                  <c:v>4.0</c:v>
                </c:pt>
                <c:pt idx="234">
                  <c:v>11.0</c:v>
                </c:pt>
                <c:pt idx="235">
                  <c:v>35.0</c:v>
                </c:pt>
                <c:pt idx="236">
                  <c:v>98.0</c:v>
                </c:pt>
                <c:pt idx="237">
                  <c:v>159.0</c:v>
                </c:pt>
                <c:pt idx="238">
                  <c:v>314.0</c:v>
                </c:pt>
                <c:pt idx="239">
                  <c:v>454.0</c:v>
                </c:pt>
                <c:pt idx="240">
                  <c:v>561.0</c:v>
                </c:pt>
                <c:pt idx="241">
                  <c:v>569.0</c:v>
                </c:pt>
                <c:pt idx="242">
                  <c:v>452.0</c:v>
                </c:pt>
                <c:pt idx="243">
                  <c:v>398.0</c:v>
                </c:pt>
                <c:pt idx="244">
                  <c:v>277.0</c:v>
                </c:pt>
                <c:pt idx="245">
                  <c:v>222.0</c:v>
                </c:pt>
                <c:pt idx="246">
                  <c:v>133.0</c:v>
                </c:pt>
                <c:pt idx="247">
                  <c:v>80.0</c:v>
                </c:pt>
                <c:pt idx="248">
                  <c:v>36.0</c:v>
                </c:pt>
                <c:pt idx="249">
                  <c:v>15.0</c:v>
                </c:pt>
                <c:pt idx="250">
                  <c:v>7.0</c:v>
                </c:pt>
                <c:pt idx="251">
                  <c:v>1.0</c:v>
                </c:pt>
              </c:numCache>
            </c:numRef>
          </c:val>
          <c:smooth val="0"/>
        </c:ser>
        <c:ser>
          <c:idx val="9"/>
          <c:order val="8"/>
          <c:tx>
            <c:strRef>
              <c:f>'Suppl. Figure 2'!$J$1</c:f>
              <c:strCache>
                <c:ptCount val="1"/>
                <c:pt idx="0">
                  <c:v>LWK</c:v>
                </c:pt>
              </c:strCache>
            </c:strRef>
          </c:tx>
          <c:spPr>
            <a:ln w="12700">
              <a:solidFill>
                <a:srgbClr val="90713A"/>
              </a:solidFill>
              <a:prstDash val="solid"/>
            </a:ln>
          </c:spPr>
          <c:marker>
            <c:symbol val="diamond"/>
            <c:size val="2"/>
            <c:spPr>
              <a:solidFill>
                <a:srgbClr val="A99BBD"/>
              </a:solidFill>
              <a:ln>
                <a:solidFill>
                  <a:srgbClr val="9999FF"/>
                </a:solidFill>
                <a:prstDash val="solid"/>
              </a:ln>
            </c:spPr>
          </c:marker>
          <c:cat>
            <c:numRef>
              <c:f>'Suppl. Figure 2'!$A$2:$A$302</c:f>
              <c:numCache>
                <c:formatCode>General</c:formatCode>
                <c:ptCount val="301"/>
                <c:pt idx="0">
                  <c:v>2.7</c:v>
                </c:pt>
                <c:pt idx="1">
                  <c:v>2.71</c:v>
                </c:pt>
                <c:pt idx="2">
                  <c:v>2.72</c:v>
                </c:pt>
                <c:pt idx="3">
                  <c:v>2.73</c:v>
                </c:pt>
                <c:pt idx="4">
                  <c:v>2.74</c:v>
                </c:pt>
                <c:pt idx="5">
                  <c:v>2.75</c:v>
                </c:pt>
                <c:pt idx="6">
                  <c:v>2.76</c:v>
                </c:pt>
                <c:pt idx="7">
                  <c:v>2.77</c:v>
                </c:pt>
                <c:pt idx="8">
                  <c:v>2.78</c:v>
                </c:pt>
                <c:pt idx="9">
                  <c:v>2.79</c:v>
                </c:pt>
                <c:pt idx="10">
                  <c:v>2.8</c:v>
                </c:pt>
                <c:pt idx="11">
                  <c:v>2.81</c:v>
                </c:pt>
                <c:pt idx="12">
                  <c:v>2.82</c:v>
                </c:pt>
                <c:pt idx="13">
                  <c:v>2.83</c:v>
                </c:pt>
                <c:pt idx="14">
                  <c:v>2.84</c:v>
                </c:pt>
                <c:pt idx="15">
                  <c:v>2.85</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3.31</c:v>
                </c:pt>
                <c:pt idx="62">
                  <c:v>3.32</c:v>
                </c:pt>
                <c:pt idx="63">
                  <c:v>3.33</c:v>
                </c:pt>
                <c:pt idx="64">
                  <c:v>3.34</c:v>
                </c:pt>
                <c:pt idx="65">
                  <c:v>3.35</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3.81</c:v>
                </c:pt>
                <c:pt idx="112">
                  <c:v>3.82</c:v>
                </c:pt>
                <c:pt idx="113">
                  <c:v>3.83</c:v>
                </c:pt>
                <c:pt idx="114">
                  <c:v>3.84</c:v>
                </c:pt>
                <c:pt idx="115">
                  <c:v>3.85</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c:v>
                </c:pt>
                <c:pt idx="174">
                  <c:v>4.44</c:v>
                </c:pt>
                <c:pt idx="175">
                  <c:v>4.45</c:v>
                </c:pt>
                <c:pt idx="176">
                  <c:v>4.46</c:v>
                </c:pt>
                <c:pt idx="177">
                  <c:v>4.47</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c:v>
                </c:pt>
                <c:pt idx="224">
                  <c:v>4.94</c:v>
                </c:pt>
                <c:pt idx="225">
                  <c:v>4.95</c:v>
                </c:pt>
                <c:pt idx="226">
                  <c:v>4.96</c:v>
                </c:pt>
                <c:pt idx="227">
                  <c:v>4.97</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c:v>
                </c:pt>
                <c:pt idx="274">
                  <c:v>5.44</c:v>
                </c:pt>
                <c:pt idx="275">
                  <c:v>5.45</c:v>
                </c:pt>
                <c:pt idx="276">
                  <c:v>5.46</c:v>
                </c:pt>
                <c:pt idx="277">
                  <c:v>5.47</c:v>
                </c:pt>
                <c:pt idx="278">
                  <c:v>5.48</c:v>
                </c:pt>
                <c:pt idx="279">
                  <c:v>5.49</c:v>
                </c:pt>
                <c:pt idx="280">
                  <c:v>5.5</c:v>
                </c:pt>
                <c:pt idx="281">
                  <c:v>5.51</c:v>
                </c:pt>
                <c:pt idx="282">
                  <c:v>5.52</c:v>
                </c:pt>
                <c:pt idx="283">
                  <c:v>5.53</c:v>
                </c:pt>
                <c:pt idx="284">
                  <c:v>5.54</c:v>
                </c:pt>
                <c:pt idx="285">
                  <c:v>5.55</c:v>
                </c:pt>
                <c:pt idx="286">
                  <c:v>5.56</c:v>
                </c:pt>
                <c:pt idx="287">
                  <c:v>5.57</c:v>
                </c:pt>
                <c:pt idx="288">
                  <c:v>5.58</c:v>
                </c:pt>
                <c:pt idx="289">
                  <c:v>5.59</c:v>
                </c:pt>
                <c:pt idx="290">
                  <c:v>5.6</c:v>
                </c:pt>
                <c:pt idx="291">
                  <c:v>5.609999999999998</c:v>
                </c:pt>
                <c:pt idx="292">
                  <c:v>5.619999999999996</c:v>
                </c:pt>
                <c:pt idx="293">
                  <c:v>5.63</c:v>
                </c:pt>
                <c:pt idx="294">
                  <c:v>5.64</c:v>
                </c:pt>
                <c:pt idx="295">
                  <c:v>5.649999999999998</c:v>
                </c:pt>
                <c:pt idx="296">
                  <c:v>5.659999999999996</c:v>
                </c:pt>
                <c:pt idx="297">
                  <c:v>5.67</c:v>
                </c:pt>
                <c:pt idx="298">
                  <c:v>5.68</c:v>
                </c:pt>
                <c:pt idx="299">
                  <c:v>5.689999999999999</c:v>
                </c:pt>
                <c:pt idx="300">
                  <c:v>5.7</c:v>
                </c:pt>
              </c:numCache>
            </c:numRef>
          </c:cat>
          <c:val>
            <c:numRef>
              <c:f>'Suppl. Figure 2'!$J$2:$J$302</c:f>
              <c:numCache>
                <c:formatCode>General</c:formatCode>
                <c:ptCount val="301"/>
                <c:pt idx="6">
                  <c:v>1.0</c:v>
                </c:pt>
                <c:pt idx="8">
                  <c:v>1.0</c:v>
                </c:pt>
                <c:pt idx="15">
                  <c:v>1.0</c:v>
                </c:pt>
                <c:pt idx="18">
                  <c:v>1.0</c:v>
                </c:pt>
                <c:pt idx="31">
                  <c:v>2.0</c:v>
                </c:pt>
                <c:pt idx="38">
                  <c:v>2.0</c:v>
                </c:pt>
                <c:pt idx="42">
                  <c:v>2.0</c:v>
                </c:pt>
                <c:pt idx="128">
                  <c:v>1.0</c:v>
                </c:pt>
                <c:pt idx="141">
                  <c:v>1.0</c:v>
                </c:pt>
                <c:pt idx="148">
                  <c:v>1.0</c:v>
                </c:pt>
                <c:pt idx="154">
                  <c:v>1.0</c:v>
                </c:pt>
                <c:pt idx="165">
                  <c:v>1.0</c:v>
                </c:pt>
                <c:pt idx="175">
                  <c:v>1.0</c:v>
                </c:pt>
                <c:pt idx="185">
                  <c:v>1.0</c:v>
                </c:pt>
                <c:pt idx="196">
                  <c:v>1.0</c:v>
                </c:pt>
                <c:pt idx="197">
                  <c:v>1.0</c:v>
                </c:pt>
                <c:pt idx="203">
                  <c:v>1.0</c:v>
                </c:pt>
                <c:pt idx="205">
                  <c:v>1.0</c:v>
                </c:pt>
                <c:pt idx="208">
                  <c:v>1.0</c:v>
                </c:pt>
                <c:pt idx="215">
                  <c:v>1.0</c:v>
                </c:pt>
                <c:pt idx="217">
                  <c:v>2.0</c:v>
                </c:pt>
                <c:pt idx="218">
                  <c:v>1.0</c:v>
                </c:pt>
                <c:pt idx="219">
                  <c:v>1.0</c:v>
                </c:pt>
                <c:pt idx="222">
                  <c:v>3.0</c:v>
                </c:pt>
                <c:pt idx="223">
                  <c:v>2.0</c:v>
                </c:pt>
                <c:pt idx="225">
                  <c:v>2.0</c:v>
                </c:pt>
                <c:pt idx="226">
                  <c:v>1.0</c:v>
                </c:pt>
                <c:pt idx="228">
                  <c:v>4.0</c:v>
                </c:pt>
                <c:pt idx="229">
                  <c:v>2.0</c:v>
                </c:pt>
                <c:pt idx="230">
                  <c:v>3.0</c:v>
                </c:pt>
                <c:pt idx="231">
                  <c:v>2.0</c:v>
                </c:pt>
                <c:pt idx="232">
                  <c:v>1.0</c:v>
                </c:pt>
                <c:pt idx="233">
                  <c:v>5.0</c:v>
                </c:pt>
                <c:pt idx="235">
                  <c:v>5.0</c:v>
                </c:pt>
                <c:pt idx="236">
                  <c:v>4.0</c:v>
                </c:pt>
                <c:pt idx="237">
                  <c:v>2.0</c:v>
                </c:pt>
                <c:pt idx="238">
                  <c:v>3.0</c:v>
                </c:pt>
                <c:pt idx="239">
                  <c:v>7.0</c:v>
                </c:pt>
                <c:pt idx="240">
                  <c:v>12.0</c:v>
                </c:pt>
                <c:pt idx="241">
                  <c:v>32.0</c:v>
                </c:pt>
                <c:pt idx="242">
                  <c:v>62.0</c:v>
                </c:pt>
                <c:pt idx="243">
                  <c:v>104.0</c:v>
                </c:pt>
                <c:pt idx="244">
                  <c:v>192.0</c:v>
                </c:pt>
                <c:pt idx="245">
                  <c:v>324.0</c:v>
                </c:pt>
                <c:pt idx="246">
                  <c:v>481.0</c:v>
                </c:pt>
                <c:pt idx="247">
                  <c:v>565.0</c:v>
                </c:pt>
                <c:pt idx="248">
                  <c:v>603.0</c:v>
                </c:pt>
                <c:pt idx="249">
                  <c:v>533.0</c:v>
                </c:pt>
                <c:pt idx="250">
                  <c:v>503.0</c:v>
                </c:pt>
                <c:pt idx="251">
                  <c:v>429.0</c:v>
                </c:pt>
                <c:pt idx="252">
                  <c:v>304.0</c:v>
                </c:pt>
                <c:pt idx="253">
                  <c:v>191.0</c:v>
                </c:pt>
                <c:pt idx="254">
                  <c:v>129.0</c:v>
                </c:pt>
                <c:pt idx="255">
                  <c:v>68.0</c:v>
                </c:pt>
                <c:pt idx="256">
                  <c:v>31.0</c:v>
                </c:pt>
                <c:pt idx="257">
                  <c:v>14.0</c:v>
                </c:pt>
                <c:pt idx="258">
                  <c:v>4.0</c:v>
                </c:pt>
                <c:pt idx="259">
                  <c:v>2.0</c:v>
                </c:pt>
              </c:numCache>
            </c:numRef>
          </c:val>
          <c:smooth val="0"/>
        </c:ser>
        <c:dLbls>
          <c:showLegendKey val="0"/>
          <c:showVal val="0"/>
          <c:showCatName val="0"/>
          <c:showSerName val="0"/>
          <c:showPercent val="0"/>
          <c:showBubbleSize val="0"/>
        </c:dLbls>
        <c:marker val="1"/>
        <c:smooth val="0"/>
        <c:axId val="575799128"/>
        <c:axId val="575802072"/>
      </c:lineChart>
      <c:catAx>
        <c:axId val="575799128"/>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b="1"/>
            </a:pPr>
            <a:endParaRPr lang="en-US"/>
          </a:p>
        </c:txPr>
        <c:crossAx val="575802072"/>
        <c:crosses val="autoZero"/>
        <c:auto val="1"/>
        <c:lblAlgn val="ctr"/>
        <c:lblOffset val="100"/>
        <c:tickLblSkip val="10"/>
        <c:tickMarkSkip val="10"/>
        <c:noMultiLvlLbl val="0"/>
      </c:catAx>
      <c:valAx>
        <c:axId val="575802072"/>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808080"/>
            </a:solidFill>
            <a:prstDash val="solid"/>
          </a:ln>
        </c:spPr>
        <c:txPr>
          <a:bodyPr/>
          <a:lstStyle/>
          <a:p>
            <a:pPr>
              <a:defRPr b="1"/>
            </a:pPr>
            <a:endParaRPr lang="en-US"/>
          </a:p>
        </c:txPr>
        <c:crossAx val="575799128"/>
        <c:crosses val="autoZero"/>
        <c:crossBetween val="between"/>
      </c:valAx>
      <c:spPr>
        <a:noFill/>
        <a:ln w="25400">
          <a:noFill/>
        </a:ln>
      </c:spPr>
    </c:plotArea>
    <c:legend>
      <c:legendPos val="r"/>
      <c:layout>
        <c:manualLayout>
          <c:xMode val="edge"/>
          <c:yMode val="edge"/>
          <c:x val="0.861842624368742"/>
          <c:y val="0.0242424063074054"/>
          <c:w val="0.120065861791829"/>
          <c:h val="0.727272189222161"/>
        </c:manualLayout>
      </c:layout>
      <c:overlay val="0"/>
      <c:spPr>
        <a:noFill/>
        <a:ln w="25400">
          <a:noFill/>
        </a:ln>
      </c:spPr>
      <c:txPr>
        <a:bodyPr/>
        <a:lstStyle/>
        <a:p>
          <a:pPr>
            <a:defRPr b="1"/>
          </a:pPr>
          <a:endParaRPr lang="en-US"/>
        </a:p>
      </c:txPr>
    </c:legend>
    <c:plotVisOnly val="1"/>
    <c:dispBlanksAs val="gap"/>
    <c:showDLblsOverMax val="0"/>
  </c:chart>
  <c:spPr>
    <a:solidFill>
      <a:srgbClr val="FFFFFF"/>
    </a:solidFill>
    <a:ln w="3175">
      <a:solidFill>
        <a:srgbClr val="CCCCFF"/>
      </a:solidFill>
      <a:prstDash val="solid"/>
    </a:ln>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FCEE8-EE66-4B70-8A78-1C5E9AEBE5C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7121D28-4F59-499D-A1F1-964E05299CC3}">
      <dgm:prSet phldrT="[Text]"/>
      <dgm:spPr>
        <a:solidFill>
          <a:schemeClr val="accent2"/>
        </a:solidFill>
        <a:scene3d>
          <a:camera prst="orthographicFront"/>
          <a:lightRig rig="threePt" dir="t"/>
        </a:scene3d>
        <a:sp3d>
          <a:bevelB prst="relaxedInset"/>
        </a:sp3d>
      </dgm:spPr>
      <dgm:t>
        <a:bodyPr/>
        <a:lstStyle/>
        <a:p>
          <a:r>
            <a:rPr lang="en-US" dirty="0" smtClean="0"/>
            <a:t>1000 Genome Project</a:t>
          </a:r>
          <a:endParaRPr lang="en-US" dirty="0"/>
        </a:p>
      </dgm:t>
    </dgm:pt>
    <dgm:pt modelId="{9E14BC3B-64D1-4C69-85C0-0F613B2D46D1}" type="parTrans" cxnId="{B9DB4038-27FA-4757-96C5-3E24B341352C}">
      <dgm:prSet/>
      <dgm:spPr/>
      <dgm:t>
        <a:bodyPr/>
        <a:lstStyle/>
        <a:p>
          <a:endParaRPr lang="en-US"/>
        </a:p>
      </dgm:t>
    </dgm:pt>
    <dgm:pt modelId="{749DAE39-E53C-4FA1-B1CD-1AC1026DA2E2}" type="sibTrans" cxnId="{B9DB4038-27FA-4757-96C5-3E24B341352C}">
      <dgm:prSet/>
      <dgm:spPr/>
      <dgm:t>
        <a:bodyPr/>
        <a:lstStyle/>
        <a:p>
          <a:endParaRPr lang="en-US"/>
        </a:p>
      </dgm:t>
    </dgm:pt>
    <dgm:pt modelId="{EBF4A44F-0683-42E6-B417-86A94FB7EF6A}">
      <dgm:prSet phldrT="[Text]"/>
      <dgm:spPr>
        <a:scene3d>
          <a:camera prst="orthographicFront"/>
          <a:lightRig rig="threePt" dir="t"/>
        </a:scene3d>
        <a:sp3d>
          <a:bevelB prst="relaxedInset"/>
        </a:sp3d>
      </dgm:spPr>
      <dgm:t>
        <a:bodyPr/>
        <a:lstStyle/>
        <a:p>
          <a:r>
            <a:rPr lang="en-US" dirty="0" smtClean="0"/>
            <a:t>LWK</a:t>
          </a:r>
          <a:endParaRPr lang="en-US" dirty="0"/>
        </a:p>
      </dgm:t>
    </dgm:pt>
    <dgm:pt modelId="{46E75FA1-5650-4C13-B349-7B01E6073E29}" type="parTrans" cxnId="{176D7611-9DC1-430C-A8E7-46E0D1E8124A}">
      <dgm:prSet/>
      <dgm:spPr>
        <a:scene3d>
          <a:camera prst="orthographicFront"/>
          <a:lightRig rig="threePt" dir="t"/>
        </a:scene3d>
        <a:sp3d>
          <a:bevelB prst="relaxedInset"/>
        </a:sp3d>
      </dgm:spPr>
      <dgm:t>
        <a:bodyPr/>
        <a:lstStyle/>
        <a:p>
          <a:endParaRPr lang="en-US"/>
        </a:p>
      </dgm:t>
    </dgm:pt>
    <dgm:pt modelId="{E9CDE353-0553-4048-AC1E-B85B3CBF2BE8}" type="sibTrans" cxnId="{176D7611-9DC1-430C-A8E7-46E0D1E8124A}">
      <dgm:prSet/>
      <dgm:spPr/>
      <dgm:t>
        <a:bodyPr/>
        <a:lstStyle/>
        <a:p>
          <a:endParaRPr lang="en-US"/>
        </a:p>
      </dgm:t>
    </dgm:pt>
    <dgm:pt modelId="{066CA487-9F95-48CB-83E7-2C314714867C}">
      <dgm:prSet phldrT="[Text]"/>
      <dgm:spPr>
        <a:scene3d>
          <a:camera prst="orthographicFront"/>
          <a:lightRig rig="threePt" dir="t"/>
        </a:scene3d>
        <a:sp3d>
          <a:bevelB prst="relaxedInset"/>
        </a:sp3d>
      </dgm:spPr>
      <dgm:t>
        <a:bodyPr/>
        <a:lstStyle/>
        <a:p>
          <a:r>
            <a:rPr lang="en-US" dirty="0" smtClean="0"/>
            <a:t>FIN</a:t>
          </a:r>
          <a:endParaRPr lang="en-US" dirty="0"/>
        </a:p>
      </dgm:t>
    </dgm:pt>
    <dgm:pt modelId="{331F0D89-63C3-4A63-8C4F-5317C06E2A32}" type="parTrans" cxnId="{35A56855-796A-482E-A368-2960F0DBEF9A}">
      <dgm:prSet/>
      <dgm:spPr>
        <a:scene3d>
          <a:camera prst="orthographicFront"/>
          <a:lightRig rig="threePt" dir="t"/>
        </a:scene3d>
        <a:sp3d>
          <a:bevelB prst="relaxedInset"/>
        </a:sp3d>
      </dgm:spPr>
      <dgm:t>
        <a:bodyPr/>
        <a:lstStyle/>
        <a:p>
          <a:endParaRPr lang="en-US"/>
        </a:p>
      </dgm:t>
    </dgm:pt>
    <dgm:pt modelId="{A8AE2A06-203A-4340-9018-5EDD5C777D63}" type="sibTrans" cxnId="{35A56855-796A-482E-A368-2960F0DBEF9A}">
      <dgm:prSet/>
      <dgm:spPr/>
      <dgm:t>
        <a:bodyPr/>
        <a:lstStyle/>
        <a:p>
          <a:endParaRPr lang="en-US"/>
        </a:p>
      </dgm:t>
    </dgm:pt>
    <dgm:pt modelId="{296239AC-F66F-4F8F-91A8-D7ACF9B84321}">
      <dgm:prSet phldrT="[Text]"/>
      <dgm:spPr>
        <a:scene3d>
          <a:camera prst="orthographicFront"/>
          <a:lightRig rig="threePt" dir="t"/>
        </a:scene3d>
        <a:sp3d>
          <a:bevelB prst="relaxedInset"/>
        </a:sp3d>
      </dgm:spPr>
      <dgm:t>
        <a:bodyPr/>
        <a:lstStyle/>
        <a:p>
          <a:r>
            <a:rPr lang="en-US" dirty="0" smtClean="0"/>
            <a:t>JPT</a:t>
          </a:r>
          <a:endParaRPr lang="en-US" dirty="0"/>
        </a:p>
      </dgm:t>
    </dgm:pt>
    <dgm:pt modelId="{9C31CAFD-BD92-4DF4-8399-961159427F9B}" type="parTrans" cxnId="{8740A6A7-4B73-4D59-9867-4C90E283AC89}">
      <dgm:prSet/>
      <dgm:spPr>
        <a:scene3d>
          <a:camera prst="orthographicFront"/>
          <a:lightRig rig="threePt" dir="t"/>
        </a:scene3d>
        <a:sp3d>
          <a:bevelB prst="relaxedInset"/>
        </a:sp3d>
      </dgm:spPr>
      <dgm:t>
        <a:bodyPr/>
        <a:lstStyle/>
        <a:p>
          <a:endParaRPr lang="en-US"/>
        </a:p>
      </dgm:t>
    </dgm:pt>
    <dgm:pt modelId="{8B79FCDB-FA14-4E52-B968-F745E577EC5D}" type="sibTrans" cxnId="{8740A6A7-4B73-4D59-9867-4C90E283AC89}">
      <dgm:prSet/>
      <dgm:spPr/>
      <dgm:t>
        <a:bodyPr/>
        <a:lstStyle/>
        <a:p>
          <a:endParaRPr lang="en-US"/>
        </a:p>
      </dgm:t>
    </dgm:pt>
    <dgm:pt modelId="{428ABFA4-8F9B-43D6-B789-D5A5E7778F7C}">
      <dgm:prSet phldrT="[Text]"/>
      <dgm:spPr>
        <a:scene3d>
          <a:camera prst="orthographicFront"/>
          <a:lightRig rig="threePt" dir="t"/>
        </a:scene3d>
        <a:sp3d>
          <a:bevelB prst="relaxedInset"/>
        </a:sp3d>
      </dgm:spPr>
      <dgm:t>
        <a:bodyPr/>
        <a:lstStyle/>
        <a:p>
          <a:r>
            <a:rPr lang="en-US" dirty="0" smtClean="0"/>
            <a:t>GBR</a:t>
          </a:r>
          <a:endParaRPr lang="en-US" dirty="0"/>
        </a:p>
      </dgm:t>
    </dgm:pt>
    <dgm:pt modelId="{5078CEE8-A2EA-460A-AC95-F92938D17A42}" type="parTrans" cxnId="{97797808-CBDD-44C7-A591-8468EC6392D6}">
      <dgm:prSet/>
      <dgm:spPr>
        <a:scene3d>
          <a:camera prst="orthographicFront"/>
          <a:lightRig rig="threePt" dir="t"/>
        </a:scene3d>
        <a:sp3d>
          <a:bevelB prst="relaxedInset"/>
        </a:sp3d>
      </dgm:spPr>
      <dgm:t>
        <a:bodyPr/>
        <a:lstStyle/>
        <a:p>
          <a:endParaRPr lang="en-US"/>
        </a:p>
      </dgm:t>
    </dgm:pt>
    <dgm:pt modelId="{6BDDA0B3-798C-4EA6-BBB9-C69FD289EA0C}" type="sibTrans" cxnId="{97797808-CBDD-44C7-A591-8468EC6392D6}">
      <dgm:prSet/>
      <dgm:spPr/>
      <dgm:t>
        <a:bodyPr/>
        <a:lstStyle/>
        <a:p>
          <a:endParaRPr lang="en-US"/>
        </a:p>
      </dgm:t>
    </dgm:pt>
    <dgm:pt modelId="{E276201F-EA19-4EF6-B0D5-15FFE15049A5}">
      <dgm:prSet phldrT="[Text]"/>
      <dgm:spPr>
        <a:scene3d>
          <a:camera prst="orthographicFront"/>
          <a:lightRig rig="threePt" dir="t"/>
        </a:scene3d>
        <a:sp3d>
          <a:bevelB prst="relaxedInset"/>
        </a:sp3d>
      </dgm:spPr>
      <dgm:t>
        <a:bodyPr/>
        <a:lstStyle/>
        <a:p>
          <a:r>
            <a:rPr lang="en-US" dirty="0" smtClean="0"/>
            <a:t>CHB</a:t>
          </a:r>
          <a:endParaRPr lang="en-US" dirty="0"/>
        </a:p>
      </dgm:t>
    </dgm:pt>
    <dgm:pt modelId="{58399F32-517F-4869-81D5-4DA9717AC01A}" type="parTrans" cxnId="{BDC18261-EADB-4A77-AB79-AAE223FDE1B5}">
      <dgm:prSet/>
      <dgm:spPr>
        <a:scene3d>
          <a:camera prst="orthographicFront"/>
          <a:lightRig rig="threePt" dir="t"/>
        </a:scene3d>
        <a:sp3d>
          <a:bevelB prst="relaxedInset"/>
        </a:sp3d>
      </dgm:spPr>
      <dgm:t>
        <a:bodyPr/>
        <a:lstStyle/>
        <a:p>
          <a:endParaRPr lang="en-US"/>
        </a:p>
      </dgm:t>
    </dgm:pt>
    <dgm:pt modelId="{29D69611-A034-4F0B-AFDC-0CE348A62A3B}" type="sibTrans" cxnId="{BDC18261-EADB-4A77-AB79-AAE223FDE1B5}">
      <dgm:prSet/>
      <dgm:spPr/>
      <dgm:t>
        <a:bodyPr/>
        <a:lstStyle/>
        <a:p>
          <a:endParaRPr lang="en-US"/>
        </a:p>
      </dgm:t>
    </dgm:pt>
    <dgm:pt modelId="{16ACFB9F-7137-4AAD-9971-FAB66A040E35}">
      <dgm:prSet phldrT="[Text]"/>
      <dgm:spPr>
        <a:scene3d>
          <a:camera prst="orthographicFront"/>
          <a:lightRig rig="threePt" dir="t"/>
        </a:scene3d>
        <a:sp3d>
          <a:bevelB prst="relaxedInset"/>
        </a:sp3d>
      </dgm:spPr>
      <dgm:t>
        <a:bodyPr/>
        <a:lstStyle/>
        <a:p>
          <a:r>
            <a:rPr lang="en-US" dirty="0" smtClean="0"/>
            <a:t>TSI</a:t>
          </a:r>
          <a:endParaRPr lang="en-US" dirty="0"/>
        </a:p>
      </dgm:t>
    </dgm:pt>
    <dgm:pt modelId="{702058CE-5EEE-436D-99FB-79B28E745C53}" type="parTrans" cxnId="{1B973DCD-F6D0-43D1-A37A-E915F534A822}">
      <dgm:prSet/>
      <dgm:spPr>
        <a:scene3d>
          <a:camera prst="orthographicFront"/>
          <a:lightRig rig="threePt" dir="t"/>
        </a:scene3d>
        <a:sp3d>
          <a:bevelB prst="relaxedInset"/>
        </a:sp3d>
      </dgm:spPr>
      <dgm:t>
        <a:bodyPr/>
        <a:lstStyle/>
        <a:p>
          <a:endParaRPr lang="en-US"/>
        </a:p>
      </dgm:t>
    </dgm:pt>
    <dgm:pt modelId="{B0B00087-5537-4A2B-B566-66834A7E422B}" type="sibTrans" cxnId="{1B973DCD-F6D0-43D1-A37A-E915F534A822}">
      <dgm:prSet/>
      <dgm:spPr/>
      <dgm:t>
        <a:bodyPr/>
        <a:lstStyle/>
        <a:p>
          <a:endParaRPr lang="en-US"/>
        </a:p>
      </dgm:t>
    </dgm:pt>
    <dgm:pt modelId="{F2F232CD-A60D-4746-BE5D-C8C6ED591CDE}">
      <dgm:prSet phldrT="[Text]"/>
      <dgm:spPr>
        <a:scene3d>
          <a:camera prst="orthographicFront"/>
          <a:lightRig rig="threePt" dir="t"/>
        </a:scene3d>
        <a:sp3d>
          <a:bevelB prst="relaxedInset"/>
        </a:sp3d>
      </dgm:spPr>
      <dgm:t>
        <a:bodyPr/>
        <a:lstStyle/>
        <a:p>
          <a:r>
            <a:rPr lang="en-US" dirty="0" smtClean="0"/>
            <a:t>PUR</a:t>
          </a:r>
          <a:endParaRPr lang="en-US" dirty="0"/>
        </a:p>
      </dgm:t>
    </dgm:pt>
    <dgm:pt modelId="{0BBFB7D1-145A-4F05-87FA-AE2B687FB45E}" type="parTrans" cxnId="{DD4C83B4-EF92-4D31-9808-E1AF44DB8C75}">
      <dgm:prSet/>
      <dgm:spPr>
        <a:scene3d>
          <a:camera prst="orthographicFront"/>
          <a:lightRig rig="threePt" dir="t"/>
        </a:scene3d>
        <a:sp3d>
          <a:bevelB prst="relaxedInset"/>
        </a:sp3d>
      </dgm:spPr>
      <dgm:t>
        <a:bodyPr/>
        <a:lstStyle/>
        <a:p>
          <a:endParaRPr lang="en-US"/>
        </a:p>
      </dgm:t>
    </dgm:pt>
    <dgm:pt modelId="{C2E89870-B573-4B47-93A4-2F941DB3B273}" type="sibTrans" cxnId="{DD4C83B4-EF92-4D31-9808-E1AF44DB8C75}">
      <dgm:prSet/>
      <dgm:spPr/>
      <dgm:t>
        <a:bodyPr/>
        <a:lstStyle/>
        <a:p>
          <a:endParaRPr lang="en-US"/>
        </a:p>
      </dgm:t>
    </dgm:pt>
    <dgm:pt modelId="{597D75C7-CCA8-48B3-8565-A75FA678195D}">
      <dgm:prSet phldrT="[Text]"/>
      <dgm:spPr>
        <a:scene3d>
          <a:camera prst="orthographicFront"/>
          <a:lightRig rig="threePt" dir="t"/>
        </a:scene3d>
        <a:sp3d>
          <a:bevelB prst="relaxedInset"/>
        </a:sp3d>
      </dgm:spPr>
      <dgm:t>
        <a:bodyPr/>
        <a:lstStyle/>
        <a:p>
          <a:r>
            <a:rPr lang="en-US" dirty="0" smtClean="0"/>
            <a:t>MXL</a:t>
          </a:r>
          <a:endParaRPr lang="en-US" dirty="0"/>
        </a:p>
      </dgm:t>
    </dgm:pt>
    <dgm:pt modelId="{49B7F6CC-5095-44CF-A321-F54C39C43BD8}" type="parTrans" cxnId="{BA98F9F9-576B-44D5-AD1B-9CC07BB512B1}">
      <dgm:prSet/>
      <dgm:spPr>
        <a:scene3d>
          <a:camera prst="orthographicFront"/>
          <a:lightRig rig="threePt" dir="t"/>
        </a:scene3d>
        <a:sp3d>
          <a:bevelB prst="relaxedInset"/>
        </a:sp3d>
      </dgm:spPr>
      <dgm:t>
        <a:bodyPr/>
        <a:lstStyle/>
        <a:p>
          <a:endParaRPr lang="en-US"/>
        </a:p>
      </dgm:t>
    </dgm:pt>
    <dgm:pt modelId="{9ED4D4CC-2F16-408A-8EC2-F9FE66F119E6}" type="sibTrans" cxnId="{BA98F9F9-576B-44D5-AD1B-9CC07BB512B1}">
      <dgm:prSet/>
      <dgm:spPr/>
      <dgm:t>
        <a:bodyPr/>
        <a:lstStyle/>
        <a:p>
          <a:endParaRPr lang="en-US"/>
        </a:p>
      </dgm:t>
    </dgm:pt>
    <dgm:pt modelId="{3E93F991-7A77-4859-85BA-BB7737A7EC53}">
      <dgm:prSet phldrT="[Text]"/>
      <dgm:spPr>
        <a:scene3d>
          <a:camera prst="orthographicFront"/>
          <a:lightRig rig="threePt" dir="t"/>
        </a:scene3d>
        <a:sp3d>
          <a:bevelB prst="relaxedInset"/>
        </a:sp3d>
      </dgm:spPr>
      <dgm:t>
        <a:bodyPr/>
        <a:lstStyle/>
        <a:p>
          <a:r>
            <a:rPr lang="en-US" dirty="0" smtClean="0"/>
            <a:t>IBS</a:t>
          </a:r>
          <a:endParaRPr lang="en-US" dirty="0"/>
        </a:p>
      </dgm:t>
    </dgm:pt>
    <dgm:pt modelId="{DEBD2DDD-269D-43D1-AF96-E2F92D537B3B}" type="parTrans" cxnId="{010D818C-57CF-4872-95CD-ECE7830C1360}">
      <dgm:prSet/>
      <dgm:spPr>
        <a:scene3d>
          <a:camera prst="orthographicFront"/>
          <a:lightRig rig="threePt" dir="t"/>
        </a:scene3d>
        <a:sp3d>
          <a:bevelB prst="relaxedInset"/>
        </a:sp3d>
      </dgm:spPr>
      <dgm:t>
        <a:bodyPr/>
        <a:lstStyle/>
        <a:p>
          <a:endParaRPr lang="en-US"/>
        </a:p>
      </dgm:t>
    </dgm:pt>
    <dgm:pt modelId="{16AE51F1-47C8-4E80-A130-0007E4F4C123}" type="sibTrans" cxnId="{010D818C-57CF-4872-95CD-ECE7830C1360}">
      <dgm:prSet/>
      <dgm:spPr/>
      <dgm:t>
        <a:bodyPr/>
        <a:lstStyle/>
        <a:p>
          <a:endParaRPr lang="en-US"/>
        </a:p>
      </dgm:t>
    </dgm:pt>
    <dgm:pt modelId="{09DEB2D3-1FD2-420B-B2D2-8FE09284F435}">
      <dgm:prSet phldrT="[Text]"/>
      <dgm:spPr>
        <a:scene3d>
          <a:camera prst="orthographicFront"/>
          <a:lightRig rig="threePt" dir="t"/>
        </a:scene3d>
        <a:sp3d>
          <a:bevelB prst="relaxedInset"/>
        </a:sp3d>
      </dgm:spPr>
      <dgm:t>
        <a:bodyPr/>
        <a:lstStyle/>
        <a:p>
          <a:r>
            <a:rPr lang="en-US" dirty="0" smtClean="0"/>
            <a:t>CLM</a:t>
          </a:r>
          <a:endParaRPr lang="en-US" dirty="0"/>
        </a:p>
      </dgm:t>
    </dgm:pt>
    <dgm:pt modelId="{B69C512C-4FF5-4113-8712-D51E13883E7D}" type="parTrans" cxnId="{276111BA-1BAE-4176-965C-067DE7B64552}">
      <dgm:prSet/>
      <dgm:spPr>
        <a:scene3d>
          <a:camera prst="orthographicFront"/>
          <a:lightRig rig="threePt" dir="t"/>
        </a:scene3d>
        <a:sp3d>
          <a:bevelB prst="relaxedInset"/>
        </a:sp3d>
      </dgm:spPr>
      <dgm:t>
        <a:bodyPr/>
        <a:lstStyle/>
        <a:p>
          <a:endParaRPr lang="en-US"/>
        </a:p>
      </dgm:t>
    </dgm:pt>
    <dgm:pt modelId="{1A194565-46D1-42DE-AA32-65782225BC2A}" type="sibTrans" cxnId="{276111BA-1BAE-4176-965C-067DE7B64552}">
      <dgm:prSet/>
      <dgm:spPr/>
      <dgm:t>
        <a:bodyPr/>
        <a:lstStyle/>
        <a:p>
          <a:endParaRPr lang="en-US"/>
        </a:p>
      </dgm:t>
    </dgm:pt>
    <dgm:pt modelId="{36BA8967-4520-4513-B736-F6E6A6A74381}">
      <dgm:prSet phldrT="[Text]"/>
      <dgm:spPr>
        <a:scene3d>
          <a:camera prst="orthographicFront"/>
          <a:lightRig rig="threePt" dir="t"/>
        </a:scene3d>
        <a:sp3d>
          <a:bevelB prst="relaxedInset"/>
        </a:sp3d>
      </dgm:spPr>
      <dgm:t>
        <a:bodyPr/>
        <a:lstStyle/>
        <a:p>
          <a:r>
            <a:rPr lang="en-US" dirty="0" smtClean="0"/>
            <a:t>CEU</a:t>
          </a:r>
          <a:endParaRPr lang="en-US" dirty="0"/>
        </a:p>
      </dgm:t>
    </dgm:pt>
    <dgm:pt modelId="{5F7084A8-6BB6-4F73-A600-F4B0B153BEFA}" type="parTrans" cxnId="{CD6B6DEB-5119-4D2F-826F-21EAC5A8D2B7}">
      <dgm:prSet/>
      <dgm:spPr>
        <a:scene3d>
          <a:camera prst="orthographicFront"/>
          <a:lightRig rig="threePt" dir="t"/>
        </a:scene3d>
        <a:sp3d>
          <a:bevelB prst="relaxedInset"/>
        </a:sp3d>
      </dgm:spPr>
      <dgm:t>
        <a:bodyPr/>
        <a:lstStyle/>
        <a:p>
          <a:endParaRPr lang="en-US"/>
        </a:p>
      </dgm:t>
    </dgm:pt>
    <dgm:pt modelId="{630C9FAA-FF31-4185-9625-092BA40A44BF}" type="sibTrans" cxnId="{CD6B6DEB-5119-4D2F-826F-21EAC5A8D2B7}">
      <dgm:prSet/>
      <dgm:spPr/>
      <dgm:t>
        <a:bodyPr/>
        <a:lstStyle/>
        <a:p>
          <a:endParaRPr lang="en-US"/>
        </a:p>
      </dgm:t>
    </dgm:pt>
    <dgm:pt modelId="{54877E2B-DE43-40EB-8CFF-7D70B4785A30}">
      <dgm:prSet phldrT="[Text]"/>
      <dgm:spPr>
        <a:scene3d>
          <a:camera prst="orthographicFront"/>
          <a:lightRig rig="threePt" dir="t"/>
        </a:scene3d>
        <a:sp3d>
          <a:bevelB prst="relaxedInset"/>
        </a:sp3d>
      </dgm:spPr>
      <dgm:t>
        <a:bodyPr/>
        <a:lstStyle/>
        <a:p>
          <a:r>
            <a:rPr lang="en-US" dirty="0" smtClean="0"/>
            <a:t>ASW</a:t>
          </a:r>
          <a:endParaRPr lang="en-US" dirty="0"/>
        </a:p>
      </dgm:t>
    </dgm:pt>
    <dgm:pt modelId="{DB78D867-52F5-4422-BB86-25FB94489065}" type="parTrans" cxnId="{2E693CF3-0FD3-401C-A697-D381B8B1D12A}">
      <dgm:prSet/>
      <dgm:spPr>
        <a:scene3d>
          <a:camera prst="orthographicFront"/>
          <a:lightRig rig="threePt" dir="t"/>
        </a:scene3d>
        <a:sp3d>
          <a:bevelB prst="relaxedInset"/>
        </a:sp3d>
      </dgm:spPr>
      <dgm:t>
        <a:bodyPr/>
        <a:lstStyle/>
        <a:p>
          <a:endParaRPr lang="en-US"/>
        </a:p>
      </dgm:t>
    </dgm:pt>
    <dgm:pt modelId="{1FD140C3-3B03-4827-8AD6-5509F6774859}" type="sibTrans" cxnId="{2E693CF3-0FD3-401C-A697-D381B8B1D12A}">
      <dgm:prSet/>
      <dgm:spPr/>
      <dgm:t>
        <a:bodyPr/>
        <a:lstStyle/>
        <a:p>
          <a:endParaRPr lang="en-US"/>
        </a:p>
      </dgm:t>
    </dgm:pt>
    <dgm:pt modelId="{ABF4AE17-5658-4B12-8248-CE4263FDC7E4}">
      <dgm:prSet phldrT="[Text]"/>
      <dgm:spPr>
        <a:scene3d>
          <a:camera prst="orthographicFront"/>
          <a:lightRig rig="threePt" dir="t"/>
        </a:scene3d>
        <a:sp3d>
          <a:bevelB prst="relaxedInset"/>
        </a:sp3d>
      </dgm:spPr>
      <dgm:t>
        <a:bodyPr/>
        <a:lstStyle/>
        <a:p>
          <a:r>
            <a:rPr lang="en-US" dirty="0" smtClean="0"/>
            <a:t>YRI</a:t>
          </a:r>
          <a:endParaRPr lang="en-US" dirty="0"/>
        </a:p>
      </dgm:t>
    </dgm:pt>
    <dgm:pt modelId="{9301FB7E-AB7C-4245-936D-7FC862040308}" type="parTrans" cxnId="{01AA3A3A-067F-4468-A146-0CBA7A7AB170}">
      <dgm:prSet/>
      <dgm:spPr>
        <a:scene3d>
          <a:camera prst="orthographicFront"/>
          <a:lightRig rig="threePt" dir="t"/>
        </a:scene3d>
        <a:sp3d>
          <a:bevelB prst="relaxedInset"/>
        </a:sp3d>
      </dgm:spPr>
      <dgm:t>
        <a:bodyPr/>
        <a:lstStyle/>
        <a:p>
          <a:endParaRPr lang="en-US"/>
        </a:p>
      </dgm:t>
    </dgm:pt>
    <dgm:pt modelId="{95830058-07B8-4903-B2BA-F9C0DCC898F1}" type="sibTrans" cxnId="{01AA3A3A-067F-4468-A146-0CBA7A7AB170}">
      <dgm:prSet/>
      <dgm:spPr/>
      <dgm:t>
        <a:bodyPr/>
        <a:lstStyle/>
        <a:p>
          <a:endParaRPr lang="en-US"/>
        </a:p>
      </dgm:t>
    </dgm:pt>
    <dgm:pt modelId="{17704F9A-CE6C-4ABD-8F29-CC1309F70A9D}">
      <dgm:prSet phldrT="[Text]"/>
      <dgm:spPr>
        <a:scene3d>
          <a:camera prst="orthographicFront"/>
          <a:lightRig rig="threePt" dir="t"/>
        </a:scene3d>
        <a:sp3d>
          <a:bevelB prst="relaxedInset"/>
        </a:sp3d>
      </dgm:spPr>
      <dgm:t>
        <a:bodyPr/>
        <a:lstStyle/>
        <a:p>
          <a:r>
            <a:rPr lang="en-US" dirty="0" smtClean="0"/>
            <a:t>CHS</a:t>
          </a:r>
          <a:endParaRPr lang="en-US" dirty="0"/>
        </a:p>
      </dgm:t>
    </dgm:pt>
    <dgm:pt modelId="{15FE87CB-6EEB-4411-8CB3-6FCE1EE491CD}" type="parTrans" cxnId="{9057153C-8C3E-4D38-AA63-DE96DAB69544}">
      <dgm:prSet/>
      <dgm:spPr>
        <a:scene3d>
          <a:camera prst="orthographicFront"/>
          <a:lightRig rig="threePt" dir="t"/>
        </a:scene3d>
        <a:sp3d>
          <a:bevelB prst="relaxedInset"/>
        </a:sp3d>
      </dgm:spPr>
      <dgm:t>
        <a:bodyPr/>
        <a:lstStyle/>
        <a:p>
          <a:endParaRPr lang="en-US"/>
        </a:p>
      </dgm:t>
    </dgm:pt>
    <dgm:pt modelId="{74918A0D-8257-4D05-821F-B5D3D89FA290}" type="sibTrans" cxnId="{9057153C-8C3E-4D38-AA63-DE96DAB69544}">
      <dgm:prSet/>
      <dgm:spPr/>
      <dgm:t>
        <a:bodyPr/>
        <a:lstStyle/>
        <a:p>
          <a:endParaRPr lang="en-US"/>
        </a:p>
      </dgm:t>
    </dgm:pt>
    <dgm:pt modelId="{758FA74E-26F3-4B40-98FA-5C16AE12B0EC}" type="pres">
      <dgm:prSet presAssocID="{5ACFCEE8-EE66-4B70-8A78-1C5E9AEBE5CC}" presName="cycle" presStyleCnt="0">
        <dgm:presLayoutVars>
          <dgm:chMax val="1"/>
          <dgm:dir/>
          <dgm:animLvl val="ctr"/>
          <dgm:resizeHandles val="exact"/>
        </dgm:presLayoutVars>
      </dgm:prSet>
      <dgm:spPr/>
      <dgm:t>
        <a:bodyPr/>
        <a:lstStyle/>
        <a:p>
          <a:endParaRPr lang="en-US"/>
        </a:p>
      </dgm:t>
    </dgm:pt>
    <dgm:pt modelId="{94FBC13B-C721-4820-AA08-93FB38F98CC9}" type="pres">
      <dgm:prSet presAssocID="{E7121D28-4F59-499D-A1F1-964E05299CC3}" presName="centerShape" presStyleLbl="node0" presStyleIdx="0" presStyleCnt="1" custScaleX="258987" custScaleY="258987"/>
      <dgm:spPr/>
      <dgm:t>
        <a:bodyPr/>
        <a:lstStyle/>
        <a:p>
          <a:endParaRPr lang="en-US"/>
        </a:p>
      </dgm:t>
    </dgm:pt>
    <dgm:pt modelId="{6763CED6-AA6B-4669-AB23-5AE92D0FB4DA}" type="pres">
      <dgm:prSet presAssocID="{46E75FA1-5650-4C13-B349-7B01E6073E29}" presName="Name9" presStyleLbl="parChTrans1D2" presStyleIdx="0" presStyleCnt="14"/>
      <dgm:spPr/>
      <dgm:t>
        <a:bodyPr/>
        <a:lstStyle/>
        <a:p>
          <a:endParaRPr lang="en-US"/>
        </a:p>
      </dgm:t>
    </dgm:pt>
    <dgm:pt modelId="{EB144827-3B1E-4BAA-9BF9-AF9C1B5BA5FA}" type="pres">
      <dgm:prSet presAssocID="{46E75FA1-5650-4C13-B349-7B01E6073E29}" presName="connTx" presStyleLbl="parChTrans1D2" presStyleIdx="0" presStyleCnt="14"/>
      <dgm:spPr/>
      <dgm:t>
        <a:bodyPr/>
        <a:lstStyle/>
        <a:p>
          <a:endParaRPr lang="en-US"/>
        </a:p>
      </dgm:t>
    </dgm:pt>
    <dgm:pt modelId="{B3F449AF-CD42-47BC-A815-E016560DBB60}" type="pres">
      <dgm:prSet presAssocID="{EBF4A44F-0683-42E6-B417-86A94FB7EF6A}" presName="node" presStyleLbl="node1" presStyleIdx="0" presStyleCnt="14">
        <dgm:presLayoutVars>
          <dgm:bulletEnabled val="1"/>
        </dgm:presLayoutVars>
      </dgm:prSet>
      <dgm:spPr/>
      <dgm:t>
        <a:bodyPr/>
        <a:lstStyle/>
        <a:p>
          <a:endParaRPr lang="en-US"/>
        </a:p>
      </dgm:t>
    </dgm:pt>
    <dgm:pt modelId="{288104C7-09E9-4D4A-AFFC-F6019C8F86A0}" type="pres">
      <dgm:prSet presAssocID="{331F0D89-63C3-4A63-8C4F-5317C06E2A32}" presName="Name9" presStyleLbl="parChTrans1D2" presStyleIdx="1" presStyleCnt="14"/>
      <dgm:spPr/>
      <dgm:t>
        <a:bodyPr/>
        <a:lstStyle/>
        <a:p>
          <a:endParaRPr lang="en-US"/>
        </a:p>
      </dgm:t>
    </dgm:pt>
    <dgm:pt modelId="{E8B9C7F7-9B62-48A4-8D3E-8D0BB86A7E77}" type="pres">
      <dgm:prSet presAssocID="{331F0D89-63C3-4A63-8C4F-5317C06E2A32}" presName="connTx" presStyleLbl="parChTrans1D2" presStyleIdx="1" presStyleCnt="14"/>
      <dgm:spPr/>
      <dgm:t>
        <a:bodyPr/>
        <a:lstStyle/>
        <a:p>
          <a:endParaRPr lang="en-US"/>
        </a:p>
      </dgm:t>
    </dgm:pt>
    <dgm:pt modelId="{C2FB2AB8-1D92-4C80-AC54-E56CC5A7E0F1}" type="pres">
      <dgm:prSet presAssocID="{066CA487-9F95-48CB-83E7-2C314714867C}" presName="node" presStyleLbl="node1" presStyleIdx="1" presStyleCnt="14">
        <dgm:presLayoutVars>
          <dgm:bulletEnabled val="1"/>
        </dgm:presLayoutVars>
      </dgm:prSet>
      <dgm:spPr/>
      <dgm:t>
        <a:bodyPr/>
        <a:lstStyle/>
        <a:p>
          <a:endParaRPr lang="en-US"/>
        </a:p>
      </dgm:t>
    </dgm:pt>
    <dgm:pt modelId="{9CF5D08E-11E3-4B1C-8159-E604A0D2045E}" type="pres">
      <dgm:prSet presAssocID="{9C31CAFD-BD92-4DF4-8399-961159427F9B}" presName="Name9" presStyleLbl="parChTrans1D2" presStyleIdx="2" presStyleCnt="14"/>
      <dgm:spPr/>
      <dgm:t>
        <a:bodyPr/>
        <a:lstStyle/>
        <a:p>
          <a:endParaRPr lang="en-US"/>
        </a:p>
      </dgm:t>
    </dgm:pt>
    <dgm:pt modelId="{034EF7C9-E45C-4507-8545-F534DE017418}" type="pres">
      <dgm:prSet presAssocID="{9C31CAFD-BD92-4DF4-8399-961159427F9B}" presName="connTx" presStyleLbl="parChTrans1D2" presStyleIdx="2" presStyleCnt="14"/>
      <dgm:spPr/>
      <dgm:t>
        <a:bodyPr/>
        <a:lstStyle/>
        <a:p>
          <a:endParaRPr lang="en-US"/>
        </a:p>
      </dgm:t>
    </dgm:pt>
    <dgm:pt modelId="{54CD4056-873D-41FD-8A5B-47D5D86E5107}" type="pres">
      <dgm:prSet presAssocID="{296239AC-F66F-4F8F-91A8-D7ACF9B84321}" presName="node" presStyleLbl="node1" presStyleIdx="2" presStyleCnt="14">
        <dgm:presLayoutVars>
          <dgm:bulletEnabled val="1"/>
        </dgm:presLayoutVars>
      </dgm:prSet>
      <dgm:spPr/>
      <dgm:t>
        <a:bodyPr/>
        <a:lstStyle/>
        <a:p>
          <a:endParaRPr lang="en-US"/>
        </a:p>
      </dgm:t>
    </dgm:pt>
    <dgm:pt modelId="{06E8939A-A8E8-48F9-B6B0-0CA5B1C16C28}" type="pres">
      <dgm:prSet presAssocID="{5078CEE8-A2EA-460A-AC95-F92938D17A42}" presName="Name9" presStyleLbl="parChTrans1D2" presStyleIdx="3" presStyleCnt="14"/>
      <dgm:spPr/>
      <dgm:t>
        <a:bodyPr/>
        <a:lstStyle/>
        <a:p>
          <a:endParaRPr lang="en-US"/>
        </a:p>
      </dgm:t>
    </dgm:pt>
    <dgm:pt modelId="{63F3C5A2-EAA0-4C8F-AB1C-4DA0C59A9294}" type="pres">
      <dgm:prSet presAssocID="{5078CEE8-A2EA-460A-AC95-F92938D17A42}" presName="connTx" presStyleLbl="parChTrans1D2" presStyleIdx="3" presStyleCnt="14"/>
      <dgm:spPr/>
      <dgm:t>
        <a:bodyPr/>
        <a:lstStyle/>
        <a:p>
          <a:endParaRPr lang="en-US"/>
        </a:p>
      </dgm:t>
    </dgm:pt>
    <dgm:pt modelId="{311F6DBD-08D0-48A2-9E70-0654F0739E24}" type="pres">
      <dgm:prSet presAssocID="{428ABFA4-8F9B-43D6-B789-D5A5E7778F7C}" presName="node" presStyleLbl="node1" presStyleIdx="3" presStyleCnt="14">
        <dgm:presLayoutVars>
          <dgm:bulletEnabled val="1"/>
        </dgm:presLayoutVars>
      </dgm:prSet>
      <dgm:spPr/>
      <dgm:t>
        <a:bodyPr/>
        <a:lstStyle/>
        <a:p>
          <a:endParaRPr lang="en-US"/>
        </a:p>
      </dgm:t>
    </dgm:pt>
    <dgm:pt modelId="{2A480042-A57A-47D3-BAB5-D9C0AF8A59FE}" type="pres">
      <dgm:prSet presAssocID="{702058CE-5EEE-436D-99FB-79B28E745C53}" presName="Name9" presStyleLbl="parChTrans1D2" presStyleIdx="4" presStyleCnt="14"/>
      <dgm:spPr/>
      <dgm:t>
        <a:bodyPr/>
        <a:lstStyle/>
        <a:p>
          <a:endParaRPr lang="en-US"/>
        </a:p>
      </dgm:t>
    </dgm:pt>
    <dgm:pt modelId="{97100596-9981-44D8-A429-1E2FD8C74EC8}" type="pres">
      <dgm:prSet presAssocID="{702058CE-5EEE-436D-99FB-79B28E745C53}" presName="connTx" presStyleLbl="parChTrans1D2" presStyleIdx="4" presStyleCnt="14"/>
      <dgm:spPr/>
      <dgm:t>
        <a:bodyPr/>
        <a:lstStyle/>
        <a:p>
          <a:endParaRPr lang="en-US"/>
        </a:p>
      </dgm:t>
    </dgm:pt>
    <dgm:pt modelId="{8E427F10-94C8-4147-9006-91D9DAB2820E}" type="pres">
      <dgm:prSet presAssocID="{16ACFB9F-7137-4AAD-9971-FAB66A040E35}" presName="node" presStyleLbl="node1" presStyleIdx="4" presStyleCnt="14">
        <dgm:presLayoutVars>
          <dgm:bulletEnabled val="1"/>
        </dgm:presLayoutVars>
      </dgm:prSet>
      <dgm:spPr/>
      <dgm:t>
        <a:bodyPr/>
        <a:lstStyle/>
        <a:p>
          <a:endParaRPr lang="en-US"/>
        </a:p>
      </dgm:t>
    </dgm:pt>
    <dgm:pt modelId="{CBC3EBF6-999F-4887-95A7-B188CF13BE6C}" type="pres">
      <dgm:prSet presAssocID="{0BBFB7D1-145A-4F05-87FA-AE2B687FB45E}" presName="Name9" presStyleLbl="parChTrans1D2" presStyleIdx="5" presStyleCnt="14"/>
      <dgm:spPr/>
      <dgm:t>
        <a:bodyPr/>
        <a:lstStyle/>
        <a:p>
          <a:endParaRPr lang="en-US"/>
        </a:p>
      </dgm:t>
    </dgm:pt>
    <dgm:pt modelId="{D8B9F1A3-5351-4938-9500-F5970BA3334C}" type="pres">
      <dgm:prSet presAssocID="{0BBFB7D1-145A-4F05-87FA-AE2B687FB45E}" presName="connTx" presStyleLbl="parChTrans1D2" presStyleIdx="5" presStyleCnt="14"/>
      <dgm:spPr/>
      <dgm:t>
        <a:bodyPr/>
        <a:lstStyle/>
        <a:p>
          <a:endParaRPr lang="en-US"/>
        </a:p>
      </dgm:t>
    </dgm:pt>
    <dgm:pt modelId="{082083F8-E431-4848-A8B5-D73448227A06}" type="pres">
      <dgm:prSet presAssocID="{F2F232CD-A60D-4746-BE5D-C8C6ED591CDE}" presName="node" presStyleLbl="node1" presStyleIdx="5" presStyleCnt="14">
        <dgm:presLayoutVars>
          <dgm:bulletEnabled val="1"/>
        </dgm:presLayoutVars>
      </dgm:prSet>
      <dgm:spPr/>
      <dgm:t>
        <a:bodyPr/>
        <a:lstStyle/>
        <a:p>
          <a:endParaRPr lang="en-US"/>
        </a:p>
      </dgm:t>
    </dgm:pt>
    <dgm:pt modelId="{7F31D95D-15D0-4973-8E8E-4F70E7C2CCB9}" type="pres">
      <dgm:prSet presAssocID="{49B7F6CC-5095-44CF-A321-F54C39C43BD8}" presName="Name9" presStyleLbl="parChTrans1D2" presStyleIdx="6" presStyleCnt="14"/>
      <dgm:spPr/>
      <dgm:t>
        <a:bodyPr/>
        <a:lstStyle/>
        <a:p>
          <a:endParaRPr lang="en-US"/>
        </a:p>
      </dgm:t>
    </dgm:pt>
    <dgm:pt modelId="{36F869BE-67DC-43A2-BAB6-A654B8AAC622}" type="pres">
      <dgm:prSet presAssocID="{49B7F6CC-5095-44CF-A321-F54C39C43BD8}" presName="connTx" presStyleLbl="parChTrans1D2" presStyleIdx="6" presStyleCnt="14"/>
      <dgm:spPr/>
      <dgm:t>
        <a:bodyPr/>
        <a:lstStyle/>
        <a:p>
          <a:endParaRPr lang="en-US"/>
        </a:p>
      </dgm:t>
    </dgm:pt>
    <dgm:pt modelId="{8AFAA78C-5FFE-4D85-B212-FF170FD7E325}" type="pres">
      <dgm:prSet presAssocID="{597D75C7-CCA8-48B3-8565-A75FA678195D}" presName="node" presStyleLbl="node1" presStyleIdx="6" presStyleCnt="14">
        <dgm:presLayoutVars>
          <dgm:bulletEnabled val="1"/>
        </dgm:presLayoutVars>
      </dgm:prSet>
      <dgm:spPr/>
      <dgm:t>
        <a:bodyPr/>
        <a:lstStyle/>
        <a:p>
          <a:endParaRPr lang="en-US"/>
        </a:p>
      </dgm:t>
    </dgm:pt>
    <dgm:pt modelId="{BE88BE13-47AC-40EC-8724-D20FFDE280ED}" type="pres">
      <dgm:prSet presAssocID="{DEBD2DDD-269D-43D1-AF96-E2F92D537B3B}" presName="Name9" presStyleLbl="parChTrans1D2" presStyleIdx="7" presStyleCnt="14"/>
      <dgm:spPr/>
      <dgm:t>
        <a:bodyPr/>
        <a:lstStyle/>
        <a:p>
          <a:endParaRPr lang="en-US"/>
        </a:p>
      </dgm:t>
    </dgm:pt>
    <dgm:pt modelId="{4B0FB6A1-C336-4B7A-9487-DAA96212BEA4}" type="pres">
      <dgm:prSet presAssocID="{DEBD2DDD-269D-43D1-AF96-E2F92D537B3B}" presName="connTx" presStyleLbl="parChTrans1D2" presStyleIdx="7" presStyleCnt="14"/>
      <dgm:spPr/>
      <dgm:t>
        <a:bodyPr/>
        <a:lstStyle/>
        <a:p>
          <a:endParaRPr lang="en-US"/>
        </a:p>
      </dgm:t>
    </dgm:pt>
    <dgm:pt modelId="{6C92765C-1883-4262-B868-7DFD1EDEC213}" type="pres">
      <dgm:prSet presAssocID="{3E93F991-7A77-4859-85BA-BB7737A7EC53}" presName="node" presStyleLbl="node1" presStyleIdx="7" presStyleCnt="14">
        <dgm:presLayoutVars>
          <dgm:bulletEnabled val="1"/>
        </dgm:presLayoutVars>
      </dgm:prSet>
      <dgm:spPr/>
      <dgm:t>
        <a:bodyPr/>
        <a:lstStyle/>
        <a:p>
          <a:endParaRPr lang="en-US"/>
        </a:p>
      </dgm:t>
    </dgm:pt>
    <dgm:pt modelId="{E88EF1C4-9F80-4D57-B00E-76D6CCD37F91}" type="pres">
      <dgm:prSet presAssocID="{B69C512C-4FF5-4113-8712-D51E13883E7D}" presName="Name9" presStyleLbl="parChTrans1D2" presStyleIdx="8" presStyleCnt="14"/>
      <dgm:spPr/>
      <dgm:t>
        <a:bodyPr/>
        <a:lstStyle/>
        <a:p>
          <a:endParaRPr lang="en-US"/>
        </a:p>
      </dgm:t>
    </dgm:pt>
    <dgm:pt modelId="{D78F22AE-0A08-4A72-AB4A-86234B6573D1}" type="pres">
      <dgm:prSet presAssocID="{B69C512C-4FF5-4113-8712-D51E13883E7D}" presName="connTx" presStyleLbl="parChTrans1D2" presStyleIdx="8" presStyleCnt="14"/>
      <dgm:spPr/>
      <dgm:t>
        <a:bodyPr/>
        <a:lstStyle/>
        <a:p>
          <a:endParaRPr lang="en-US"/>
        </a:p>
      </dgm:t>
    </dgm:pt>
    <dgm:pt modelId="{654BC76D-3BC8-4B78-9540-6F212F1FF52E}" type="pres">
      <dgm:prSet presAssocID="{09DEB2D3-1FD2-420B-B2D2-8FE09284F435}" presName="node" presStyleLbl="node1" presStyleIdx="8" presStyleCnt="14">
        <dgm:presLayoutVars>
          <dgm:bulletEnabled val="1"/>
        </dgm:presLayoutVars>
      </dgm:prSet>
      <dgm:spPr/>
      <dgm:t>
        <a:bodyPr/>
        <a:lstStyle/>
        <a:p>
          <a:endParaRPr lang="en-US"/>
        </a:p>
      </dgm:t>
    </dgm:pt>
    <dgm:pt modelId="{38C7B3C7-134C-4EF7-A3F3-347E0F136473}" type="pres">
      <dgm:prSet presAssocID="{5F7084A8-6BB6-4F73-A600-F4B0B153BEFA}" presName="Name9" presStyleLbl="parChTrans1D2" presStyleIdx="9" presStyleCnt="14"/>
      <dgm:spPr/>
      <dgm:t>
        <a:bodyPr/>
        <a:lstStyle/>
        <a:p>
          <a:endParaRPr lang="en-US"/>
        </a:p>
      </dgm:t>
    </dgm:pt>
    <dgm:pt modelId="{8D0CF449-3DDE-4178-BBE4-7A3723FAC4BC}" type="pres">
      <dgm:prSet presAssocID="{5F7084A8-6BB6-4F73-A600-F4B0B153BEFA}" presName="connTx" presStyleLbl="parChTrans1D2" presStyleIdx="9" presStyleCnt="14"/>
      <dgm:spPr/>
      <dgm:t>
        <a:bodyPr/>
        <a:lstStyle/>
        <a:p>
          <a:endParaRPr lang="en-US"/>
        </a:p>
      </dgm:t>
    </dgm:pt>
    <dgm:pt modelId="{9EDF8C0A-2D85-4818-836B-224FFCABB706}" type="pres">
      <dgm:prSet presAssocID="{36BA8967-4520-4513-B736-F6E6A6A74381}" presName="node" presStyleLbl="node1" presStyleIdx="9" presStyleCnt="14">
        <dgm:presLayoutVars>
          <dgm:bulletEnabled val="1"/>
        </dgm:presLayoutVars>
      </dgm:prSet>
      <dgm:spPr/>
      <dgm:t>
        <a:bodyPr/>
        <a:lstStyle/>
        <a:p>
          <a:endParaRPr lang="en-US"/>
        </a:p>
      </dgm:t>
    </dgm:pt>
    <dgm:pt modelId="{52E0BD68-22AF-4A0C-9FBE-13C532F5ADCF}" type="pres">
      <dgm:prSet presAssocID="{DB78D867-52F5-4422-BB86-25FB94489065}" presName="Name9" presStyleLbl="parChTrans1D2" presStyleIdx="10" presStyleCnt="14"/>
      <dgm:spPr/>
      <dgm:t>
        <a:bodyPr/>
        <a:lstStyle/>
        <a:p>
          <a:endParaRPr lang="en-US"/>
        </a:p>
      </dgm:t>
    </dgm:pt>
    <dgm:pt modelId="{A36534EC-6444-4062-B6B0-AB3F85AB9BE5}" type="pres">
      <dgm:prSet presAssocID="{DB78D867-52F5-4422-BB86-25FB94489065}" presName="connTx" presStyleLbl="parChTrans1D2" presStyleIdx="10" presStyleCnt="14"/>
      <dgm:spPr/>
      <dgm:t>
        <a:bodyPr/>
        <a:lstStyle/>
        <a:p>
          <a:endParaRPr lang="en-US"/>
        </a:p>
      </dgm:t>
    </dgm:pt>
    <dgm:pt modelId="{B36B80E5-0D40-43EF-BD02-7E54D1DF38A0}" type="pres">
      <dgm:prSet presAssocID="{54877E2B-DE43-40EB-8CFF-7D70B4785A30}" presName="node" presStyleLbl="node1" presStyleIdx="10" presStyleCnt="14">
        <dgm:presLayoutVars>
          <dgm:bulletEnabled val="1"/>
        </dgm:presLayoutVars>
      </dgm:prSet>
      <dgm:spPr/>
      <dgm:t>
        <a:bodyPr/>
        <a:lstStyle/>
        <a:p>
          <a:endParaRPr lang="en-US"/>
        </a:p>
      </dgm:t>
    </dgm:pt>
    <dgm:pt modelId="{55854A65-0628-454A-A966-E72E6963B651}" type="pres">
      <dgm:prSet presAssocID="{9301FB7E-AB7C-4245-936D-7FC862040308}" presName="Name9" presStyleLbl="parChTrans1D2" presStyleIdx="11" presStyleCnt="14"/>
      <dgm:spPr/>
      <dgm:t>
        <a:bodyPr/>
        <a:lstStyle/>
        <a:p>
          <a:endParaRPr lang="en-US"/>
        </a:p>
      </dgm:t>
    </dgm:pt>
    <dgm:pt modelId="{2252DA13-A0DF-4C37-AF11-12D5D2A62460}" type="pres">
      <dgm:prSet presAssocID="{9301FB7E-AB7C-4245-936D-7FC862040308}" presName="connTx" presStyleLbl="parChTrans1D2" presStyleIdx="11" presStyleCnt="14"/>
      <dgm:spPr/>
      <dgm:t>
        <a:bodyPr/>
        <a:lstStyle/>
        <a:p>
          <a:endParaRPr lang="en-US"/>
        </a:p>
      </dgm:t>
    </dgm:pt>
    <dgm:pt modelId="{E2307936-AF0A-4E6F-B0A9-155C37380A16}" type="pres">
      <dgm:prSet presAssocID="{ABF4AE17-5658-4B12-8248-CE4263FDC7E4}" presName="node" presStyleLbl="node1" presStyleIdx="11" presStyleCnt="14">
        <dgm:presLayoutVars>
          <dgm:bulletEnabled val="1"/>
        </dgm:presLayoutVars>
      </dgm:prSet>
      <dgm:spPr/>
      <dgm:t>
        <a:bodyPr/>
        <a:lstStyle/>
        <a:p>
          <a:endParaRPr lang="en-US"/>
        </a:p>
      </dgm:t>
    </dgm:pt>
    <dgm:pt modelId="{0788D886-709B-4096-AC79-2DE442AC45A4}" type="pres">
      <dgm:prSet presAssocID="{15FE87CB-6EEB-4411-8CB3-6FCE1EE491CD}" presName="Name9" presStyleLbl="parChTrans1D2" presStyleIdx="12" presStyleCnt="14"/>
      <dgm:spPr/>
      <dgm:t>
        <a:bodyPr/>
        <a:lstStyle/>
        <a:p>
          <a:endParaRPr lang="en-US"/>
        </a:p>
      </dgm:t>
    </dgm:pt>
    <dgm:pt modelId="{723E4478-A393-42C7-A26F-7429304E6B03}" type="pres">
      <dgm:prSet presAssocID="{15FE87CB-6EEB-4411-8CB3-6FCE1EE491CD}" presName="connTx" presStyleLbl="parChTrans1D2" presStyleIdx="12" presStyleCnt="14"/>
      <dgm:spPr/>
      <dgm:t>
        <a:bodyPr/>
        <a:lstStyle/>
        <a:p>
          <a:endParaRPr lang="en-US"/>
        </a:p>
      </dgm:t>
    </dgm:pt>
    <dgm:pt modelId="{B9B61C17-1D5E-463F-A245-8C146C7F3699}" type="pres">
      <dgm:prSet presAssocID="{17704F9A-CE6C-4ABD-8F29-CC1309F70A9D}" presName="node" presStyleLbl="node1" presStyleIdx="12" presStyleCnt="14">
        <dgm:presLayoutVars>
          <dgm:bulletEnabled val="1"/>
        </dgm:presLayoutVars>
      </dgm:prSet>
      <dgm:spPr/>
      <dgm:t>
        <a:bodyPr/>
        <a:lstStyle/>
        <a:p>
          <a:endParaRPr lang="en-US"/>
        </a:p>
      </dgm:t>
    </dgm:pt>
    <dgm:pt modelId="{1BEED4FF-5A4B-4574-B6C9-C178233F9309}" type="pres">
      <dgm:prSet presAssocID="{58399F32-517F-4869-81D5-4DA9717AC01A}" presName="Name9" presStyleLbl="parChTrans1D2" presStyleIdx="13" presStyleCnt="14"/>
      <dgm:spPr/>
      <dgm:t>
        <a:bodyPr/>
        <a:lstStyle/>
        <a:p>
          <a:endParaRPr lang="en-US"/>
        </a:p>
      </dgm:t>
    </dgm:pt>
    <dgm:pt modelId="{817C5292-2FF1-4032-AC65-2851DFC6CE37}" type="pres">
      <dgm:prSet presAssocID="{58399F32-517F-4869-81D5-4DA9717AC01A}" presName="connTx" presStyleLbl="parChTrans1D2" presStyleIdx="13" presStyleCnt="14"/>
      <dgm:spPr/>
      <dgm:t>
        <a:bodyPr/>
        <a:lstStyle/>
        <a:p>
          <a:endParaRPr lang="en-US"/>
        </a:p>
      </dgm:t>
    </dgm:pt>
    <dgm:pt modelId="{807F78A5-F63D-44F0-8345-2EF27796EEC7}" type="pres">
      <dgm:prSet presAssocID="{E276201F-EA19-4EF6-B0D5-15FFE15049A5}" presName="node" presStyleLbl="node1" presStyleIdx="13" presStyleCnt="14">
        <dgm:presLayoutVars>
          <dgm:bulletEnabled val="1"/>
        </dgm:presLayoutVars>
      </dgm:prSet>
      <dgm:spPr/>
      <dgm:t>
        <a:bodyPr/>
        <a:lstStyle/>
        <a:p>
          <a:endParaRPr lang="en-US"/>
        </a:p>
      </dgm:t>
    </dgm:pt>
  </dgm:ptLst>
  <dgm:cxnLst>
    <dgm:cxn modelId="{2F883E71-6431-AA45-B6BD-3D07B2D6FE61}" type="presOf" srcId="{58399F32-517F-4869-81D5-4DA9717AC01A}" destId="{817C5292-2FF1-4032-AC65-2851DFC6CE37}" srcOrd="1" destOrd="0" presId="urn:microsoft.com/office/officeart/2005/8/layout/radial1"/>
    <dgm:cxn modelId="{02A77C7A-F8AC-D746-82C9-E8C6355F85D7}" type="presOf" srcId="{5ACFCEE8-EE66-4B70-8A78-1C5E9AEBE5CC}" destId="{758FA74E-26F3-4B40-98FA-5C16AE12B0EC}" srcOrd="0" destOrd="0" presId="urn:microsoft.com/office/officeart/2005/8/layout/radial1"/>
    <dgm:cxn modelId="{B9DB4038-27FA-4757-96C5-3E24B341352C}" srcId="{5ACFCEE8-EE66-4B70-8A78-1C5E9AEBE5CC}" destId="{E7121D28-4F59-499D-A1F1-964E05299CC3}" srcOrd="0" destOrd="0" parTransId="{9E14BC3B-64D1-4C69-85C0-0F613B2D46D1}" sibTransId="{749DAE39-E53C-4FA1-B1CD-1AC1026DA2E2}"/>
    <dgm:cxn modelId="{1E7B0780-D813-FC4A-AFCD-777A2F53A54A}" type="presOf" srcId="{3E93F991-7A77-4859-85BA-BB7737A7EC53}" destId="{6C92765C-1883-4262-B868-7DFD1EDEC213}" srcOrd="0" destOrd="0" presId="urn:microsoft.com/office/officeart/2005/8/layout/radial1"/>
    <dgm:cxn modelId="{C6F47B8E-B1B4-F746-95CC-7F37AA0EFC91}" type="presOf" srcId="{428ABFA4-8F9B-43D6-B789-D5A5E7778F7C}" destId="{311F6DBD-08D0-48A2-9E70-0654F0739E24}" srcOrd="0" destOrd="0" presId="urn:microsoft.com/office/officeart/2005/8/layout/radial1"/>
    <dgm:cxn modelId="{3850588F-5563-9A4C-A609-8563A209D64C}" type="presOf" srcId="{15FE87CB-6EEB-4411-8CB3-6FCE1EE491CD}" destId="{0788D886-709B-4096-AC79-2DE442AC45A4}" srcOrd="0" destOrd="0" presId="urn:microsoft.com/office/officeart/2005/8/layout/radial1"/>
    <dgm:cxn modelId="{97797808-CBDD-44C7-A591-8468EC6392D6}" srcId="{E7121D28-4F59-499D-A1F1-964E05299CC3}" destId="{428ABFA4-8F9B-43D6-B789-D5A5E7778F7C}" srcOrd="3" destOrd="0" parTransId="{5078CEE8-A2EA-460A-AC95-F92938D17A42}" sibTransId="{6BDDA0B3-798C-4EA6-BBB9-C69FD289EA0C}"/>
    <dgm:cxn modelId="{38285D9D-8D61-0A4E-B964-65685D01E15A}" type="presOf" srcId="{5078CEE8-A2EA-460A-AC95-F92938D17A42}" destId="{06E8939A-A8E8-48F9-B6B0-0CA5B1C16C28}" srcOrd="0" destOrd="0" presId="urn:microsoft.com/office/officeart/2005/8/layout/radial1"/>
    <dgm:cxn modelId="{FEBEE2B7-C969-994A-BAB1-5897C1299FA4}" type="presOf" srcId="{58399F32-517F-4869-81D5-4DA9717AC01A}" destId="{1BEED4FF-5A4B-4574-B6C9-C178233F9309}" srcOrd="0" destOrd="0" presId="urn:microsoft.com/office/officeart/2005/8/layout/radial1"/>
    <dgm:cxn modelId="{8740A6A7-4B73-4D59-9867-4C90E283AC89}" srcId="{E7121D28-4F59-499D-A1F1-964E05299CC3}" destId="{296239AC-F66F-4F8F-91A8-D7ACF9B84321}" srcOrd="2" destOrd="0" parTransId="{9C31CAFD-BD92-4DF4-8399-961159427F9B}" sibTransId="{8B79FCDB-FA14-4E52-B968-F745E577EC5D}"/>
    <dgm:cxn modelId="{C13AAE92-FB8F-8647-B2C3-5AAB6E26E9B3}" type="presOf" srcId="{36BA8967-4520-4513-B736-F6E6A6A74381}" destId="{9EDF8C0A-2D85-4818-836B-224FFCABB706}" srcOrd="0" destOrd="0" presId="urn:microsoft.com/office/officeart/2005/8/layout/radial1"/>
    <dgm:cxn modelId="{2AB41737-316A-DF48-B33A-A19872585CDE}" type="presOf" srcId="{49B7F6CC-5095-44CF-A321-F54C39C43BD8}" destId="{36F869BE-67DC-43A2-BAB6-A654B8AAC622}" srcOrd="1" destOrd="0" presId="urn:microsoft.com/office/officeart/2005/8/layout/radial1"/>
    <dgm:cxn modelId="{B8C1EC5D-C509-C24A-B1A0-011CD1AD5125}" type="presOf" srcId="{5078CEE8-A2EA-460A-AC95-F92938D17A42}" destId="{63F3C5A2-EAA0-4C8F-AB1C-4DA0C59A9294}" srcOrd="1" destOrd="0" presId="urn:microsoft.com/office/officeart/2005/8/layout/radial1"/>
    <dgm:cxn modelId="{010D818C-57CF-4872-95CD-ECE7830C1360}" srcId="{E7121D28-4F59-499D-A1F1-964E05299CC3}" destId="{3E93F991-7A77-4859-85BA-BB7737A7EC53}" srcOrd="7" destOrd="0" parTransId="{DEBD2DDD-269D-43D1-AF96-E2F92D537B3B}" sibTransId="{16AE51F1-47C8-4E80-A130-0007E4F4C123}"/>
    <dgm:cxn modelId="{924183BD-1F9F-A74B-B845-0B2983AADB36}" type="presOf" srcId="{ABF4AE17-5658-4B12-8248-CE4263FDC7E4}" destId="{E2307936-AF0A-4E6F-B0A9-155C37380A16}" srcOrd="0" destOrd="0" presId="urn:microsoft.com/office/officeart/2005/8/layout/radial1"/>
    <dgm:cxn modelId="{BD2FD5FE-9D48-BF47-A233-36AAC12058E6}" type="presOf" srcId="{702058CE-5EEE-436D-99FB-79B28E745C53}" destId="{97100596-9981-44D8-A429-1E2FD8C74EC8}" srcOrd="1" destOrd="0" presId="urn:microsoft.com/office/officeart/2005/8/layout/radial1"/>
    <dgm:cxn modelId="{1B973DCD-F6D0-43D1-A37A-E915F534A822}" srcId="{E7121D28-4F59-499D-A1F1-964E05299CC3}" destId="{16ACFB9F-7137-4AAD-9971-FAB66A040E35}" srcOrd="4" destOrd="0" parTransId="{702058CE-5EEE-436D-99FB-79B28E745C53}" sibTransId="{B0B00087-5537-4A2B-B566-66834A7E422B}"/>
    <dgm:cxn modelId="{CC1666D3-0558-9045-915B-3FCA1E3D96B2}" type="presOf" srcId="{DEBD2DDD-269D-43D1-AF96-E2F92D537B3B}" destId="{BE88BE13-47AC-40EC-8724-D20FFDE280ED}" srcOrd="0" destOrd="0" presId="urn:microsoft.com/office/officeart/2005/8/layout/radial1"/>
    <dgm:cxn modelId="{BD16B8BF-0545-5844-8A6A-C22678F882A8}" type="presOf" srcId="{9C31CAFD-BD92-4DF4-8399-961159427F9B}" destId="{9CF5D08E-11E3-4B1C-8159-E604A0D2045E}" srcOrd="0" destOrd="0" presId="urn:microsoft.com/office/officeart/2005/8/layout/radial1"/>
    <dgm:cxn modelId="{01AA3A3A-067F-4468-A146-0CBA7A7AB170}" srcId="{E7121D28-4F59-499D-A1F1-964E05299CC3}" destId="{ABF4AE17-5658-4B12-8248-CE4263FDC7E4}" srcOrd="11" destOrd="0" parTransId="{9301FB7E-AB7C-4245-936D-7FC862040308}" sibTransId="{95830058-07B8-4903-B2BA-F9C0DCC898F1}"/>
    <dgm:cxn modelId="{CECB4D64-136F-2D49-8B56-72ED81BBC8E9}" type="presOf" srcId="{0BBFB7D1-145A-4F05-87FA-AE2B687FB45E}" destId="{D8B9F1A3-5351-4938-9500-F5970BA3334C}" srcOrd="1" destOrd="0" presId="urn:microsoft.com/office/officeart/2005/8/layout/radial1"/>
    <dgm:cxn modelId="{9057153C-8C3E-4D38-AA63-DE96DAB69544}" srcId="{E7121D28-4F59-499D-A1F1-964E05299CC3}" destId="{17704F9A-CE6C-4ABD-8F29-CC1309F70A9D}" srcOrd="12" destOrd="0" parTransId="{15FE87CB-6EEB-4411-8CB3-6FCE1EE491CD}" sibTransId="{74918A0D-8257-4D05-821F-B5D3D89FA290}"/>
    <dgm:cxn modelId="{C5568EED-FC6E-FF4E-8F07-318E946B86E5}" type="presOf" srcId="{702058CE-5EEE-436D-99FB-79B28E745C53}" destId="{2A480042-A57A-47D3-BAB5-D9C0AF8A59FE}" srcOrd="0" destOrd="0" presId="urn:microsoft.com/office/officeart/2005/8/layout/radial1"/>
    <dgm:cxn modelId="{BDC18261-EADB-4A77-AB79-AAE223FDE1B5}" srcId="{E7121D28-4F59-499D-A1F1-964E05299CC3}" destId="{E276201F-EA19-4EF6-B0D5-15FFE15049A5}" srcOrd="13" destOrd="0" parTransId="{58399F32-517F-4869-81D5-4DA9717AC01A}" sibTransId="{29D69611-A034-4F0B-AFDC-0CE348A62A3B}"/>
    <dgm:cxn modelId="{07C0C64B-0BDB-0149-B921-741945C6D7C3}" type="presOf" srcId="{17704F9A-CE6C-4ABD-8F29-CC1309F70A9D}" destId="{B9B61C17-1D5E-463F-A245-8C146C7F3699}" srcOrd="0" destOrd="0" presId="urn:microsoft.com/office/officeart/2005/8/layout/radial1"/>
    <dgm:cxn modelId="{6A0F767B-4A50-E04D-97A0-1C75DED5234A}" type="presOf" srcId="{DB78D867-52F5-4422-BB86-25FB94489065}" destId="{A36534EC-6444-4062-B6B0-AB3F85AB9BE5}" srcOrd="1" destOrd="0" presId="urn:microsoft.com/office/officeart/2005/8/layout/radial1"/>
    <dgm:cxn modelId="{BA98F9F9-576B-44D5-AD1B-9CC07BB512B1}" srcId="{E7121D28-4F59-499D-A1F1-964E05299CC3}" destId="{597D75C7-CCA8-48B3-8565-A75FA678195D}" srcOrd="6" destOrd="0" parTransId="{49B7F6CC-5095-44CF-A321-F54C39C43BD8}" sibTransId="{9ED4D4CC-2F16-408A-8EC2-F9FE66F119E6}"/>
    <dgm:cxn modelId="{D25E014F-F68D-8D42-AF2B-9F3690997D3E}" type="presOf" srcId="{0BBFB7D1-145A-4F05-87FA-AE2B687FB45E}" destId="{CBC3EBF6-999F-4887-95A7-B188CF13BE6C}" srcOrd="0" destOrd="0" presId="urn:microsoft.com/office/officeart/2005/8/layout/radial1"/>
    <dgm:cxn modelId="{10CA9DD6-D626-3C4C-A2C7-29892E7BCE2D}" type="presOf" srcId="{16ACFB9F-7137-4AAD-9971-FAB66A040E35}" destId="{8E427F10-94C8-4147-9006-91D9DAB2820E}" srcOrd="0" destOrd="0" presId="urn:microsoft.com/office/officeart/2005/8/layout/radial1"/>
    <dgm:cxn modelId="{74931856-E2B6-FB4B-A596-980E4FE295A6}" type="presOf" srcId="{49B7F6CC-5095-44CF-A321-F54C39C43BD8}" destId="{7F31D95D-15D0-4973-8E8E-4F70E7C2CCB9}" srcOrd="0" destOrd="0" presId="urn:microsoft.com/office/officeart/2005/8/layout/radial1"/>
    <dgm:cxn modelId="{92B77D16-1563-D349-84E1-B706E6F4F207}" type="presOf" srcId="{46E75FA1-5650-4C13-B349-7B01E6073E29}" destId="{EB144827-3B1E-4BAA-9BF9-AF9C1B5BA5FA}" srcOrd="1" destOrd="0" presId="urn:microsoft.com/office/officeart/2005/8/layout/radial1"/>
    <dgm:cxn modelId="{F96767C1-7FC5-1B4B-A8A2-1D166615497A}" type="presOf" srcId="{15FE87CB-6EEB-4411-8CB3-6FCE1EE491CD}" destId="{723E4478-A393-42C7-A26F-7429304E6B03}" srcOrd="1" destOrd="0" presId="urn:microsoft.com/office/officeart/2005/8/layout/radial1"/>
    <dgm:cxn modelId="{DACE2B72-5383-5749-B9E4-A6A41A98D89D}" type="presOf" srcId="{296239AC-F66F-4F8F-91A8-D7ACF9B84321}" destId="{54CD4056-873D-41FD-8A5B-47D5D86E5107}" srcOrd="0" destOrd="0" presId="urn:microsoft.com/office/officeart/2005/8/layout/radial1"/>
    <dgm:cxn modelId="{ACEEDCB9-A298-FF4A-BCCC-0A303509A35F}" type="presOf" srcId="{597D75C7-CCA8-48B3-8565-A75FA678195D}" destId="{8AFAA78C-5FFE-4D85-B212-FF170FD7E325}" srcOrd="0" destOrd="0" presId="urn:microsoft.com/office/officeart/2005/8/layout/radial1"/>
    <dgm:cxn modelId="{276111BA-1BAE-4176-965C-067DE7B64552}" srcId="{E7121D28-4F59-499D-A1F1-964E05299CC3}" destId="{09DEB2D3-1FD2-420B-B2D2-8FE09284F435}" srcOrd="8" destOrd="0" parTransId="{B69C512C-4FF5-4113-8712-D51E13883E7D}" sibTransId="{1A194565-46D1-42DE-AA32-65782225BC2A}"/>
    <dgm:cxn modelId="{F8BF36F2-028E-2E4A-BC24-2EE3A3968438}" type="presOf" srcId="{331F0D89-63C3-4A63-8C4F-5317C06E2A32}" destId="{E8B9C7F7-9B62-48A4-8D3E-8D0BB86A7E77}" srcOrd="1" destOrd="0" presId="urn:microsoft.com/office/officeart/2005/8/layout/radial1"/>
    <dgm:cxn modelId="{176D7611-9DC1-430C-A8E7-46E0D1E8124A}" srcId="{E7121D28-4F59-499D-A1F1-964E05299CC3}" destId="{EBF4A44F-0683-42E6-B417-86A94FB7EF6A}" srcOrd="0" destOrd="0" parTransId="{46E75FA1-5650-4C13-B349-7B01E6073E29}" sibTransId="{E9CDE353-0553-4048-AC1E-B85B3CBF2BE8}"/>
    <dgm:cxn modelId="{7FF19B05-1D4A-2348-B6AF-B5833BB07C4E}" type="presOf" srcId="{F2F232CD-A60D-4746-BE5D-C8C6ED591CDE}" destId="{082083F8-E431-4848-A8B5-D73448227A06}" srcOrd="0" destOrd="0" presId="urn:microsoft.com/office/officeart/2005/8/layout/radial1"/>
    <dgm:cxn modelId="{DD4C83B4-EF92-4D31-9808-E1AF44DB8C75}" srcId="{E7121D28-4F59-499D-A1F1-964E05299CC3}" destId="{F2F232CD-A60D-4746-BE5D-C8C6ED591CDE}" srcOrd="5" destOrd="0" parTransId="{0BBFB7D1-145A-4F05-87FA-AE2B687FB45E}" sibTransId="{C2E89870-B573-4B47-93A4-2F941DB3B273}"/>
    <dgm:cxn modelId="{5F51C090-8975-9642-A124-8FE17AFACA93}" type="presOf" srcId="{B69C512C-4FF5-4113-8712-D51E13883E7D}" destId="{D78F22AE-0A08-4A72-AB4A-86234B6573D1}" srcOrd="1" destOrd="0" presId="urn:microsoft.com/office/officeart/2005/8/layout/radial1"/>
    <dgm:cxn modelId="{2E693CF3-0FD3-401C-A697-D381B8B1D12A}" srcId="{E7121D28-4F59-499D-A1F1-964E05299CC3}" destId="{54877E2B-DE43-40EB-8CFF-7D70B4785A30}" srcOrd="10" destOrd="0" parTransId="{DB78D867-52F5-4422-BB86-25FB94489065}" sibTransId="{1FD140C3-3B03-4827-8AD6-5509F6774859}"/>
    <dgm:cxn modelId="{18BC2CBC-B10F-6C47-AD1B-D7E7191E8E8A}" type="presOf" srcId="{9301FB7E-AB7C-4245-936D-7FC862040308}" destId="{2252DA13-A0DF-4C37-AF11-12D5D2A62460}" srcOrd="1" destOrd="0" presId="urn:microsoft.com/office/officeart/2005/8/layout/radial1"/>
    <dgm:cxn modelId="{141003F2-A911-6F47-A026-C422D42863EB}" type="presOf" srcId="{331F0D89-63C3-4A63-8C4F-5317C06E2A32}" destId="{288104C7-09E9-4D4A-AFFC-F6019C8F86A0}" srcOrd="0" destOrd="0" presId="urn:microsoft.com/office/officeart/2005/8/layout/radial1"/>
    <dgm:cxn modelId="{C05E6B08-1B5B-D744-99A3-FDF8721795C8}" type="presOf" srcId="{5F7084A8-6BB6-4F73-A600-F4B0B153BEFA}" destId="{8D0CF449-3DDE-4178-BBE4-7A3723FAC4BC}" srcOrd="1" destOrd="0" presId="urn:microsoft.com/office/officeart/2005/8/layout/radial1"/>
    <dgm:cxn modelId="{5D76D01F-9F91-C140-9387-AF2F740E9AE0}" type="presOf" srcId="{E7121D28-4F59-499D-A1F1-964E05299CC3}" destId="{94FBC13B-C721-4820-AA08-93FB38F98CC9}" srcOrd="0" destOrd="0" presId="urn:microsoft.com/office/officeart/2005/8/layout/radial1"/>
    <dgm:cxn modelId="{7C8761A0-005A-2B45-AF92-4EB2A4ED6114}" type="presOf" srcId="{E276201F-EA19-4EF6-B0D5-15FFE15049A5}" destId="{807F78A5-F63D-44F0-8345-2EF27796EEC7}" srcOrd="0" destOrd="0" presId="urn:microsoft.com/office/officeart/2005/8/layout/radial1"/>
    <dgm:cxn modelId="{6A0073D0-D6F5-CF4D-B4D8-435BA2C764C2}" type="presOf" srcId="{B69C512C-4FF5-4113-8712-D51E13883E7D}" destId="{E88EF1C4-9F80-4D57-B00E-76D6CCD37F91}" srcOrd="0" destOrd="0" presId="urn:microsoft.com/office/officeart/2005/8/layout/radial1"/>
    <dgm:cxn modelId="{35A56855-796A-482E-A368-2960F0DBEF9A}" srcId="{E7121D28-4F59-499D-A1F1-964E05299CC3}" destId="{066CA487-9F95-48CB-83E7-2C314714867C}" srcOrd="1" destOrd="0" parTransId="{331F0D89-63C3-4A63-8C4F-5317C06E2A32}" sibTransId="{A8AE2A06-203A-4340-9018-5EDD5C777D63}"/>
    <dgm:cxn modelId="{9C45EC81-3BD9-7248-8F0D-BFABD43BE184}" type="presOf" srcId="{066CA487-9F95-48CB-83E7-2C314714867C}" destId="{C2FB2AB8-1D92-4C80-AC54-E56CC5A7E0F1}" srcOrd="0" destOrd="0" presId="urn:microsoft.com/office/officeart/2005/8/layout/radial1"/>
    <dgm:cxn modelId="{C4339171-8B7F-214C-9DE3-3D506B9FB344}" type="presOf" srcId="{9301FB7E-AB7C-4245-936D-7FC862040308}" destId="{55854A65-0628-454A-A966-E72E6963B651}" srcOrd="0" destOrd="0" presId="urn:microsoft.com/office/officeart/2005/8/layout/radial1"/>
    <dgm:cxn modelId="{60FC7855-2A3B-9F43-A3F4-DC76BA9A5ABE}" type="presOf" srcId="{EBF4A44F-0683-42E6-B417-86A94FB7EF6A}" destId="{B3F449AF-CD42-47BC-A815-E016560DBB60}" srcOrd="0" destOrd="0" presId="urn:microsoft.com/office/officeart/2005/8/layout/radial1"/>
    <dgm:cxn modelId="{CD6B6DEB-5119-4D2F-826F-21EAC5A8D2B7}" srcId="{E7121D28-4F59-499D-A1F1-964E05299CC3}" destId="{36BA8967-4520-4513-B736-F6E6A6A74381}" srcOrd="9" destOrd="0" parTransId="{5F7084A8-6BB6-4F73-A600-F4B0B153BEFA}" sibTransId="{630C9FAA-FF31-4185-9625-092BA40A44BF}"/>
    <dgm:cxn modelId="{7C0BDC2F-04F9-3A48-B629-B0BFBF1FB6C3}" type="presOf" srcId="{DEBD2DDD-269D-43D1-AF96-E2F92D537B3B}" destId="{4B0FB6A1-C336-4B7A-9487-DAA96212BEA4}" srcOrd="1" destOrd="0" presId="urn:microsoft.com/office/officeart/2005/8/layout/radial1"/>
    <dgm:cxn modelId="{9DB88399-190C-3E42-A2A8-288E332B70AC}" type="presOf" srcId="{09DEB2D3-1FD2-420B-B2D2-8FE09284F435}" destId="{654BC76D-3BC8-4B78-9540-6F212F1FF52E}" srcOrd="0" destOrd="0" presId="urn:microsoft.com/office/officeart/2005/8/layout/radial1"/>
    <dgm:cxn modelId="{0888C466-07A0-DE4A-A693-C5943A1D9C6C}" type="presOf" srcId="{46E75FA1-5650-4C13-B349-7B01E6073E29}" destId="{6763CED6-AA6B-4669-AB23-5AE92D0FB4DA}" srcOrd="0" destOrd="0" presId="urn:microsoft.com/office/officeart/2005/8/layout/radial1"/>
    <dgm:cxn modelId="{F26CB7FC-A7B7-1144-94AE-5BF70CBAD230}" type="presOf" srcId="{54877E2B-DE43-40EB-8CFF-7D70B4785A30}" destId="{B36B80E5-0D40-43EF-BD02-7E54D1DF38A0}" srcOrd="0" destOrd="0" presId="urn:microsoft.com/office/officeart/2005/8/layout/radial1"/>
    <dgm:cxn modelId="{EB06545A-2A5D-9140-80BF-7BACE4F7ECBA}" type="presOf" srcId="{9C31CAFD-BD92-4DF4-8399-961159427F9B}" destId="{034EF7C9-E45C-4507-8545-F534DE017418}" srcOrd="1" destOrd="0" presId="urn:microsoft.com/office/officeart/2005/8/layout/radial1"/>
    <dgm:cxn modelId="{9E950C87-A18E-B842-A182-4B89C800646F}" type="presOf" srcId="{5F7084A8-6BB6-4F73-A600-F4B0B153BEFA}" destId="{38C7B3C7-134C-4EF7-A3F3-347E0F136473}" srcOrd="0" destOrd="0" presId="urn:microsoft.com/office/officeart/2005/8/layout/radial1"/>
    <dgm:cxn modelId="{A7112A2F-3A45-974F-AB9D-3289A04F1A82}" type="presOf" srcId="{DB78D867-52F5-4422-BB86-25FB94489065}" destId="{52E0BD68-22AF-4A0C-9FBE-13C532F5ADCF}" srcOrd="0" destOrd="0" presId="urn:microsoft.com/office/officeart/2005/8/layout/radial1"/>
    <dgm:cxn modelId="{86937FD6-C017-5049-A53D-3F88F8E2DF18}" type="presParOf" srcId="{758FA74E-26F3-4B40-98FA-5C16AE12B0EC}" destId="{94FBC13B-C721-4820-AA08-93FB38F98CC9}" srcOrd="0" destOrd="0" presId="urn:microsoft.com/office/officeart/2005/8/layout/radial1"/>
    <dgm:cxn modelId="{1D9F35FC-7CF3-5A4F-815A-1845E02E888B}" type="presParOf" srcId="{758FA74E-26F3-4B40-98FA-5C16AE12B0EC}" destId="{6763CED6-AA6B-4669-AB23-5AE92D0FB4DA}" srcOrd="1" destOrd="0" presId="urn:microsoft.com/office/officeart/2005/8/layout/radial1"/>
    <dgm:cxn modelId="{44DFC521-BD44-CC4E-9090-B13B04EFABB2}" type="presParOf" srcId="{6763CED6-AA6B-4669-AB23-5AE92D0FB4DA}" destId="{EB144827-3B1E-4BAA-9BF9-AF9C1B5BA5FA}" srcOrd="0" destOrd="0" presId="urn:microsoft.com/office/officeart/2005/8/layout/radial1"/>
    <dgm:cxn modelId="{747096BB-A900-9044-8ADB-5B086D0EC34C}" type="presParOf" srcId="{758FA74E-26F3-4B40-98FA-5C16AE12B0EC}" destId="{B3F449AF-CD42-47BC-A815-E016560DBB60}" srcOrd="2" destOrd="0" presId="urn:microsoft.com/office/officeart/2005/8/layout/radial1"/>
    <dgm:cxn modelId="{63B7274C-4407-B845-8F17-2CE7CEFADB1C}" type="presParOf" srcId="{758FA74E-26F3-4B40-98FA-5C16AE12B0EC}" destId="{288104C7-09E9-4D4A-AFFC-F6019C8F86A0}" srcOrd="3" destOrd="0" presId="urn:microsoft.com/office/officeart/2005/8/layout/radial1"/>
    <dgm:cxn modelId="{AF5EBF8E-9B24-AF43-874A-0BD9DB48378B}" type="presParOf" srcId="{288104C7-09E9-4D4A-AFFC-F6019C8F86A0}" destId="{E8B9C7F7-9B62-48A4-8D3E-8D0BB86A7E77}" srcOrd="0" destOrd="0" presId="urn:microsoft.com/office/officeart/2005/8/layout/radial1"/>
    <dgm:cxn modelId="{8D576BC5-6E52-7945-9CD6-615D02019679}" type="presParOf" srcId="{758FA74E-26F3-4B40-98FA-5C16AE12B0EC}" destId="{C2FB2AB8-1D92-4C80-AC54-E56CC5A7E0F1}" srcOrd="4" destOrd="0" presId="urn:microsoft.com/office/officeart/2005/8/layout/radial1"/>
    <dgm:cxn modelId="{C9B1E36F-864C-4D4B-870C-3775205406D8}" type="presParOf" srcId="{758FA74E-26F3-4B40-98FA-5C16AE12B0EC}" destId="{9CF5D08E-11E3-4B1C-8159-E604A0D2045E}" srcOrd="5" destOrd="0" presId="urn:microsoft.com/office/officeart/2005/8/layout/radial1"/>
    <dgm:cxn modelId="{92D84360-5A3F-784B-A694-10C6F5C03648}" type="presParOf" srcId="{9CF5D08E-11E3-4B1C-8159-E604A0D2045E}" destId="{034EF7C9-E45C-4507-8545-F534DE017418}" srcOrd="0" destOrd="0" presId="urn:microsoft.com/office/officeart/2005/8/layout/radial1"/>
    <dgm:cxn modelId="{FBC2B1EB-733D-E04F-896E-3636E3714EA9}" type="presParOf" srcId="{758FA74E-26F3-4B40-98FA-5C16AE12B0EC}" destId="{54CD4056-873D-41FD-8A5B-47D5D86E5107}" srcOrd="6" destOrd="0" presId="urn:microsoft.com/office/officeart/2005/8/layout/radial1"/>
    <dgm:cxn modelId="{D7D52C6A-2123-5C49-905A-57EABDF5E6EF}" type="presParOf" srcId="{758FA74E-26F3-4B40-98FA-5C16AE12B0EC}" destId="{06E8939A-A8E8-48F9-B6B0-0CA5B1C16C28}" srcOrd="7" destOrd="0" presId="urn:microsoft.com/office/officeart/2005/8/layout/radial1"/>
    <dgm:cxn modelId="{00832A10-2728-C04F-944A-22AD1597741B}" type="presParOf" srcId="{06E8939A-A8E8-48F9-B6B0-0CA5B1C16C28}" destId="{63F3C5A2-EAA0-4C8F-AB1C-4DA0C59A9294}" srcOrd="0" destOrd="0" presId="urn:microsoft.com/office/officeart/2005/8/layout/radial1"/>
    <dgm:cxn modelId="{D02BA0ED-CC63-E14E-A47D-D99F1C7E9989}" type="presParOf" srcId="{758FA74E-26F3-4B40-98FA-5C16AE12B0EC}" destId="{311F6DBD-08D0-48A2-9E70-0654F0739E24}" srcOrd="8" destOrd="0" presId="urn:microsoft.com/office/officeart/2005/8/layout/radial1"/>
    <dgm:cxn modelId="{B7767343-CA01-1A43-AF72-485CAE95A557}" type="presParOf" srcId="{758FA74E-26F3-4B40-98FA-5C16AE12B0EC}" destId="{2A480042-A57A-47D3-BAB5-D9C0AF8A59FE}" srcOrd="9" destOrd="0" presId="urn:microsoft.com/office/officeart/2005/8/layout/radial1"/>
    <dgm:cxn modelId="{2C075F37-AC24-054B-A400-D264F5A1CAB8}" type="presParOf" srcId="{2A480042-A57A-47D3-BAB5-D9C0AF8A59FE}" destId="{97100596-9981-44D8-A429-1E2FD8C74EC8}" srcOrd="0" destOrd="0" presId="urn:microsoft.com/office/officeart/2005/8/layout/radial1"/>
    <dgm:cxn modelId="{5F48F348-0CF1-6045-B313-5BE26AF8D4AF}" type="presParOf" srcId="{758FA74E-26F3-4B40-98FA-5C16AE12B0EC}" destId="{8E427F10-94C8-4147-9006-91D9DAB2820E}" srcOrd="10" destOrd="0" presId="urn:microsoft.com/office/officeart/2005/8/layout/radial1"/>
    <dgm:cxn modelId="{6856221A-2040-8546-A503-BF4C893DC64F}" type="presParOf" srcId="{758FA74E-26F3-4B40-98FA-5C16AE12B0EC}" destId="{CBC3EBF6-999F-4887-95A7-B188CF13BE6C}" srcOrd="11" destOrd="0" presId="urn:microsoft.com/office/officeart/2005/8/layout/radial1"/>
    <dgm:cxn modelId="{33786288-98DE-FB4C-8D25-C3FA8F767005}" type="presParOf" srcId="{CBC3EBF6-999F-4887-95A7-B188CF13BE6C}" destId="{D8B9F1A3-5351-4938-9500-F5970BA3334C}" srcOrd="0" destOrd="0" presId="urn:microsoft.com/office/officeart/2005/8/layout/radial1"/>
    <dgm:cxn modelId="{5A9474C2-D76B-5F43-AE04-DFACF34EF217}" type="presParOf" srcId="{758FA74E-26F3-4B40-98FA-5C16AE12B0EC}" destId="{082083F8-E431-4848-A8B5-D73448227A06}" srcOrd="12" destOrd="0" presId="urn:microsoft.com/office/officeart/2005/8/layout/radial1"/>
    <dgm:cxn modelId="{AB0F9D28-7B1B-3F46-AF55-099D68F929B7}" type="presParOf" srcId="{758FA74E-26F3-4B40-98FA-5C16AE12B0EC}" destId="{7F31D95D-15D0-4973-8E8E-4F70E7C2CCB9}" srcOrd="13" destOrd="0" presId="urn:microsoft.com/office/officeart/2005/8/layout/radial1"/>
    <dgm:cxn modelId="{187C9CD2-E02A-F24C-9DEE-1E6694127896}" type="presParOf" srcId="{7F31D95D-15D0-4973-8E8E-4F70E7C2CCB9}" destId="{36F869BE-67DC-43A2-BAB6-A654B8AAC622}" srcOrd="0" destOrd="0" presId="urn:microsoft.com/office/officeart/2005/8/layout/radial1"/>
    <dgm:cxn modelId="{9E3B511B-305B-C547-AB72-44F925412D22}" type="presParOf" srcId="{758FA74E-26F3-4B40-98FA-5C16AE12B0EC}" destId="{8AFAA78C-5FFE-4D85-B212-FF170FD7E325}" srcOrd="14" destOrd="0" presId="urn:microsoft.com/office/officeart/2005/8/layout/radial1"/>
    <dgm:cxn modelId="{5F3E4931-3956-3B48-90A3-910E98F0200B}" type="presParOf" srcId="{758FA74E-26F3-4B40-98FA-5C16AE12B0EC}" destId="{BE88BE13-47AC-40EC-8724-D20FFDE280ED}" srcOrd="15" destOrd="0" presId="urn:microsoft.com/office/officeart/2005/8/layout/radial1"/>
    <dgm:cxn modelId="{3966217C-606A-364F-841A-871F4C4CB4B7}" type="presParOf" srcId="{BE88BE13-47AC-40EC-8724-D20FFDE280ED}" destId="{4B0FB6A1-C336-4B7A-9487-DAA96212BEA4}" srcOrd="0" destOrd="0" presId="urn:microsoft.com/office/officeart/2005/8/layout/radial1"/>
    <dgm:cxn modelId="{0177EFC9-8842-AD43-B2FE-BEEB092A3EFB}" type="presParOf" srcId="{758FA74E-26F3-4B40-98FA-5C16AE12B0EC}" destId="{6C92765C-1883-4262-B868-7DFD1EDEC213}" srcOrd="16" destOrd="0" presId="urn:microsoft.com/office/officeart/2005/8/layout/radial1"/>
    <dgm:cxn modelId="{F4872290-5992-3641-A69D-FAF6E92BA2D6}" type="presParOf" srcId="{758FA74E-26F3-4B40-98FA-5C16AE12B0EC}" destId="{E88EF1C4-9F80-4D57-B00E-76D6CCD37F91}" srcOrd="17" destOrd="0" presId="urn:microsoft.com/office/officeart/2005/8/layout/radial1"/>
    <dgm:cxn modelId="{957DD771-7B75-3F4B-BCD3-6D3A061A13D7}" type="presParOf" srcId="{E88EF1C4-9F80-4D57-B00E-76D6CCD37F91}" destId="{D78F22AE-0A08-4A72-AB4A-86234B6573D1}" srcOrd="0" destOrd="0" presId="urn:microsoft.com/office/officeart/2005/8/layout/radial1"/>
    <dgm:cxn modelId="{FA2646DF-12AA-6545-8B98-F01DD7EB4F30}" type="presParOf" srcId="{758FA74E-26F3-4B40-98FA-5C16AE12B0EC}" destId="{654BC76D-3BC8-4B78-9540-6F212F1FF52E}" srcOrd="18" destOrd="0" presId="urn:microsoft.com/office/officeart/2005/8/layout/radial1"/>
    <dgm:cxn modelId="{F6432F76-B8F9-6F45-B248-F8C532133783}" type="presParOf" srcId="{758FA74E-26F3-4B40-98FA-5C16AE12B0EC}" destId="{38C7B3C7-134C-4EF7-A3F3-347E0F136473}" srcOrd="19" destOrd="0" presId="urn:microsoft.com/office/officeart/2005/8/layout/radial1"/>
    <dgm:cxn modelId="{C0522558-C228-8F4D-B08F-145F957A297E}" type="presParOf" srcId="{38C7B3C7-134C-4EF7-A3F3-347E0F136473}" destId="{8D0CF449-3DDE-4178-BBE4-7A3723FAC4BC}" srcOrd="0" destOrd="0" presId="urn:microsoft.com/office/officeart/2005/8/layout/radial1"/>
    <dgm:cxn modelId="{93FAD6A0-35EC-A34C-A59B-9D4B11E4765B}" type="presParOf" srcId="{758FA74E-26F3-4B40-98FA-5C16AE12B0EC}" destId="{9EDF8C0A-2D85-4818-836B-224FFCABB706}" srcOrd="20" destOrd="0" presId="urn:microsoft.com/office/officeart/2005/8/layout/radial1"/>
    <dgm:cxn modelId="{84B5A2DC-D156-4E40-A59E-0776C0D7ED5E}" type="presParOf" srcId="{758FA74E-26F3-4B40-98FA-5C16AE12B0EC}" destId="{52E0BD68-22AF-4A0C-9FBE-13C532F5ADCF}" srcOrd="21" destOrd="0" presId="urn:microsoft.com/office/officeart/2005/8/layout/radial1"/>
    <dgm:cxn modelId="{3471D05E-FFB2-7948-9CFC-F104EB2BE3D3}" type="presParOf" srcId="{52E0BD68-22AF-4A0C-9FBE-13C532F5ADCF}" destId="{A36534EC-6444-4062-B6B0-AB3F85AB9BE5}" srcOrd="0" destOrd="0" presId="urn:microsoft.com/office/officeart/2005/8/layout/radial1"/>
    <dgm:cxn modelId="{4C8062D0-00D9-6E41-959C-74367F0A6518}" type="presParOf" srcId="{758FA74E-26F3-4B40-98FA-5C16AE12B0EC}" destId="{B36B80E5-0D40-43EF-BD02-7E54D1DF38A0}" srcOrd="22" destOrd="0" presId="urn:microsoft.com/office/officeart/2005/8/layout/radial1"/>
    <dgm:cxn modelId="{2E14EF57-7AC7-7E47-9BAE-3ADC9100FBD8}" type="presParOf" srcId="{758FA74E-26F3-4B40-98FA-5C16AE12B0EC}" destId="{55854A65-0628-454A-A966-E72E6963B651}" srcOrd="23" destOrd="0" presId="urn:microsoft.com/office/officeart/2005/8/layout/radial1"/>
    <dgm:cxn modelId="{A2DB7A6B-E44E-E04A-871E-5B373CF2A0C0}" type="presParOf" srcId="{55854A65-0628-454A-A966-E72E6963B651}" destId="{2252DA13-A0DF-4C37-AF11-12D5D2A62460}" srcOrd="0" destOrd="0" presId="urn:microsoft.com/office/officeart/2005/8/layout/radial1"/>
    <dgm:cxn modelId="{494E3A12-066D-2944-A1D1-B75303F4A7FA}" type="presParOf" srcId="{758FA74E-26F3-4B40-98FA-5C16AE12B0EC}" destId="{E2307936-AF0A-4E6F-B0A9-155C37380A16}" srcOrd="24" destOrd="0" presId="urn:microsoft.com/office/officeart/2005/8/layout/radial1"/>
    <dgm:cxn modelId="{C036D2E0-2417-534F-8671-CD5440A02745}" type="presParOf" srcId="{758FA74E-26F3-4B40-98FA-5C16AE12B0EC}" destId="{0788D886-709B-4096-AC79-2DE442AC45A4}" srcOrd="25" destOrd="0" presId="urn:microsoft.com/office/officeart/2005/8/layout/radial1"/>
    <dgm:cxn modelId="{E607B6C7-4B78-6647-A304-5DC78B601AF7}" type="presParOf" srcId="{0788D886-709B-4096-AC79-2DE442AC45A4}" destId="{723E4478-A393-42C7-A26F-7429304E6B03}" srcOrd="0" destOrd="0" presId="urn:microsoft.com/office/officeart/2005/8/layout/radial1"/>
    <dgm:cxn modelId="{F3AB3338-C41C-F643-8E98-942931A7D690}" type="presParOf" srcId="{758FA74E-26F3-4B40-98FA-5C16AE12B0EC}" destId="{B9B61C17-1D5E-463F-A245-8C146C7F3699}" srcOrd="26" destOrd="0" presId="urn:microsoft.com/office/officeart/2005/8/layout/radial1"/>
    <dgm:cxn modelId="{517C1B05-5CA5-2E43-A1AC-0BC360400261}" type="presParOf" srcId="{758FA74E-26F3-4B40-98FA-5C16AE12B0EC}" destId="{1BEED4FF-5A4B-4574-B6C9-C178233F9309}" srcOrd="27" destOrd="0" presId="urn:microsoft.com/office/officeart/2005/8/layout/radial1"/>
    <dgm:cxn modelId="{83E0D755-85FA-AB4D-B53B-369BFDDE46F7}" type="presParOf" srcId="{1BEED4FF-5A4B-4574-B6C9-C178233F9309}" destId="{817C5292-2FF1-4032-AC65-2851DFC6CE37}" srcOrd="0" destOrd="0" presId="urn:microsoft.com/office/officeart/2005/8/layout/radial1"/>
    <dgm:cxn modelId="{4BE75DFF-89D4-704B-B951-8CFE0015B95C}" type="presParOf" srcId="{758FA74E-26F3-4B40-98FA-5C16AE12B0EC}" destId="{807F78A5-F63D-44F0-8345-2EF27796EEC7}" srcOrd="2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C13B-C721-4820-AA08-93FB38F98CC9}">
      <dsp:nvSpPr>
        <dsp:cNvPr id="0" name=""/>
        <dsp:cNvSpPr/>
      </dsp:nvSpPr>
      <dsp:spPr>
        <a:xfrm>
          <a:off x="2235974" y="1450086"/>
          <a:ext cx="1740066" cy="1740066"/>
        </a:xfrm>
        <a:prstGeom prst="ellipse">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1000 Genome Project</a:t>
          </a:r>
          <a:endParaRPr lang="en-US" sz="2600" kern="1200" dirty="0"/>
        </a:p>
      </dsp:txBody>
      <dsp:txXfrm>
        <a:off x="2490801" y="1704913"/>
        <a:ext cx="1230412" cy="1230412"/>
      </dsp:txXfrm>
    </dsp:sp>
    <dsp:sp modelId="{6763CED6-AA6B-4669-AB23-5AE92D0FB4DA}">
      <dsp:nvSpPr>
        <dsp:cNvPr id="0" name=""/>
        <dsp:cNvSpPr/>
      </dsp:nvSpPr>
      <dsp:spPr>
        <a:xfrm rot="16200000">
          <a:off x="2726421" y="1060766"/>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028" y="1051521"/>
        <a:ext cx="37958" cy="37958"/>
      </dsp:txXfrm>
    </dsp:sp>
    <dsp:sp modelId="{B3F449AF-CD42-47BC-A815-E016560DBB60}">
      <dsp:nvSpPr>
        <dsp:cNvPr id="0" name=""/>
        <dsp:cNvSpPr/>
      </dsp:nvSpPr>
      <dsp:spPr>
        <a:xfrm>
          <a:off x="2770071" y="1904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LWK</a:t>
          </a:r>
          <a:endParaRPr lang="en-US" sz="1800" kern="1200" dirty="0"/>
        </a:p>
      </dsp:txBody>
      <dsp:txXfrm>
        <a:off x="2868465" y="117434"/>
        <a:ext cx="475085" cy="475085"/>
      </dsp:txXfrm>
    </dsp:sp>
    <dsp:sp modelId="{288104C7-09E9-4D4A-AFFC-F6019C8F86A0}">
      <dsp:nvSpPr>
        <dsp:cNvPr id="0" name=""/>
        <dsp:cNvSpPr/>
      </dsp:nvSpPr>
      <dsp:spPr>
        <a:xfrm rot="17742857">
          <a:off x="3268611" y="1184517"/>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29218" y="1175272"/>
        <a:ext cx="37958" cy="37958"/>
      </dsp:txXfrm>
    </dsp:sp>
    <dsp:sp modelId="{C2FB2AB8-1D92-4C80-AC54-E56CC5A7E0F1}">
      <dsp:nvSpPr>
        <dsp:cNvPr id="0" name=""/>
        <dsp:cNvSpPr/>
      </dsp:nvSpPr>
      <dsp:spPr>
        <a:xfrm>
          <a:off x="3622714" y="21365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FIN</a:t>
          </a:r>
          <a:endParaRPr lang="en-US" sz="1800" kern="1200" dirty="0"/>
        </a:p>
      </dsp:txBody>
      <dsp:txXfrm>
        <a:off x="3721108" y="312044"/>
        <a:ext cx="475085" cy="475085"/>
      </dsp:txXfrm>
    </dsp:sp>
    <dsp:sp modelId="{9CF5D08E-11E3-4B1C-8159-E604A0D2045E}">
      <dsp:nvSpPr>
        <dsp:cNvPr id="0" name=""/>
        <dsp:cNvSpPr/>
      </dsp:nvSpPr>
      <dsp:spPr>
        <a:xfrm rot="19285714">
          <a:off x="3703413" y="153126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4020" y="1522015"/>
        <a:ext cx="37958" cy="37958"/>
      </dsp:txXfrm>
    </dsp:sp>
    <dsp:sp modelId="{54CD4056-873D-41FD-8A5B-47D5D86E5107}">
      <dsp:nvSpPr>
        <dsp:cNvPr id="0" name=""/>
        <dsp:cNvSpPr/>
      </dsp:nvSpPr>
      <dsp:spPr>
        <a:xfrm>
          <a:off x="4306481" y="758936"/>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JPT</a:t>
          </a:r>
          <a:endParaRPr lang="en-US" sz="1800" kern="1200" dirty="0"/>
        </a:p>
      </dsp:txBody>
      <dsp:txXfrm>
        <a:off x="4404875" y="857330"/>
        <a:ext cx="475085" cy="475085"/>
      </dsp:txXfrm>
    </dsp:sp>
    <dsp:sp modelId="{06E8939A-A8E8-48F9-B6B0-0CA5B1C16C28}">
      <dsp:nvSpPr>
        <dsp:cNvPr id="0" name=""/>
        <dsp:cNvSpPr/>
      </dsp:nvSpPr>
      <dsp:spPr>
        <a:xfrm rot="20828571">
          <a:off x="3944710" y="2032319"/>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5317" y="2023074"/>
        <a:ext cx="37958" cy="37958"/>
      </dsp:txXfrm>
    </dsp:sp>
    <dsp:sp modelId="{311F6DBD-08D0-48A2-9E70-0654F0739E24}">
      <dsp:nvSpPr>
        <dsp:cNvPr id="0" name=""/>
        <dsp:cNvSpPr/>
      </dsp:nvSpPr>
      <dsp:spPr>
        <a:xfrm>
          <a:off x="4685943" y="1546897"/>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GBR</a:t>
          </a:r>
          <a:endParaRPr lang="en-US" sz="1800" kern="1200" dirty="0"/>
        </a:p>
      </dsp:txBody>
      <dsp:txXfrm>
        <a:off x="4784337" y="1645291"/>
        <a:ext cx="475085" cy="475085"/>
      </dsp:txXfrm>
    </dsp:sp>
    <dsp:sp modelId="{2A480042-A57A-47D3-BAB5-D9C0AF8A59FE}">
      <dsp:nvSpPr>
        <dsp:cNvPr id="0" name=""/>
        <dsp:cNvSpPr/>
      </dsp:nvSpPr>
      <dsp:spPr>
        <a:xfrm rot="771429">
          <a:off x="3944710" y="2588452"/>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5317" y="2579207"/>
        <a:ext cx="37958" cy="37958"/>
      </dsp:txXfrm>
    </dsp:sp>
    <dsp:sp modelId="{8E427F10-94C8-4147-9006-91D9DAB2820E}">
      <dsp:nvSpPr>
        <dsp:cNvPr id="0" name=""/>
        <dsp:cNvSpPr/>
      </dsp:nvSpPr>
      <dsp:spPr>
        <a:xfrm>
          <a:off x="4685943" y="2421468"/>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TSI</a:t>
          </a:r>
          <a:endParaRPr lang="en-US" sz="1800" kern="1200" dirty="0"/>
        </a:p>
      </dsp:txBody>
      <dsp:txXfrm>
        <a:off x="4784337" y="2519862"/>
        <a:ext cx="475085" cy="475085"/>
      </dsp:txXfrm>
    </dsp:sp>
    <dsp:sp modelId="{CBC3EBF6-999F-4887-95A7-B188CF13BE6C}">
      <dsp:nvSpPr>
        <dsp:cNvPr id="0" name=""/>
        <dsp:cNvSpPr/>
      </dsp:nvSpPr>
      <dsp:spPr>
        <a:xfrm rot="2314286">
          <a:off x="3703413" y="308951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4020" y="3080265"/>
        <a:ext cx="37958" cy="37958"/>
      </dsp:txXfrm>
    </dsp:sp>
    <dsp:sp modelId="{082083F8-E431-4848-A8B5-D73448227A06}">
      <dsp:nvSpPr>
        <dsp:cNvPr id="0" name=""/>
        <dsp:cNvSpPr/>
      </dsp:nvSpPr>
      <dsp:spPr>
        <a:xfrm>
          <a:off x="4306481" y="3209429"/>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PUR</a:t>
          </a:r>
          <a:endParaRPr lang="en-US" sz="1800" kern="1200" dirty="0"/>
        </a:p>
      </dsp:txBody>
      <dsp:txXfrm>
        <a:off x="4404875" y="3307823"/>
        <a:ext cx="475085" cy="475085"/>
      </dsp:txXfrm>
    </dsp:sp>
    <dsp:sp modelId="{7F31D95D-15D0-4973-8E8E-4F70E7C2CCB9}">
      <dsp:nvSpPr>
        <dsp:cNvPr id="0" name=""/>
        <dsp:cNvSpPr/>
      </dsp:nvSpPr>
      <dsp:spPr>
        <a:xfrm rot="3857143">
          <a:off x="3268611" y="3436254"/>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29218" y="3427008"/>
        <a:ext cx="37958" cy="37958"/>
      </dsp:txXfrm>
    </dsp:sp>
    <dsp:sp modelId="{8AFAA78C-5FFE-4D85-B212-FF170FD7E325}">
      <dsp:nvSpPr>
        <dsp:cNvPr id="0" name=""/>
        <dsp:cNvSpPr/>
      </dsp:nvSpPr>
      <dsp:spPr>
        <a:xfrm>
          <a:off x="3622714" y="375471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MXL</a:t>
          </a:r>
          <a:endParaRPr lang="en-US" sz="1800" kern="1200" dirty="0"/>
        </a:p>
      </dsp:txBody>
      <dsp:txXfrm>
        <a:off x="3721108" y="3853109"/>
        <a:ext cx="475085" cy="475085"/>
      </dsp:txXfrm>
    </dsp:sp>
    <dsp:sp modelId="{BE88BE13-47AC-40EC-8724-D20FFDE280ED}">
      <dsp:nvSpPr>
        <dsp:cNvPr id="0" name=""/>
        <dsp:cNvSpPr/>
      </dsp:nvSpPr>
      <dsp:spPr>
        <a:xfrm rot="5400000">
          <a:off x="2726421" y="3560005"/>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028" y="3550760"/>
        <a:ext cx="37958" cy="37958"/>
      </dsp:txXfrm>
    </dsp:sp>
    <dsp:sp modelId="{6C92765C-1883-4262-B868-7DFD1EDEC213}">
      <dsp:nvSpPr>
        <dsp:cNvPr id="0" name=""/>
        <dsp:cNvSpPr/>
      </dsp:nvSpPr>
      <dsp:spPr>
        <a:xfrm>
          <a:off x="2770071" y="394932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IBS</a:t>
          </a:r>
          <a:endParaRPr lang="en-US" sz="1800" kern="1200" dirty="0"/>
        </a:p>
      </dsp:txBody>
      <dsp:txXfrm>
        <a:off x="2868465" y="4047719"/>
        <a:ext cx="475085" cy="475085"/>
      </dsp:txXfrm>
    </dsp:sp>
    <dsp:sp modelId="{E88EF1C4-9F80-4D57-B00E-76D6CCD37F91}">
      <dsp:nvSpPr>
        <dsp:cNvPr id="0" name=""/>
        <dsp:cNvSpPr/>
      </dsp:nvSpPr>
      <dsp:spPr>
        <a:xfrm rot="6942857">
          <a:off x="2184232" y="3436254"/>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4839" y="3427008"/>
        <a:ext cx="37958" cy="37958"/>
      </dsp:txXfrm>
    </dsp:sp>
    <dsp:sp modelId="{654BC76D-3BC8-4B78-9540-6F212F1FF52E}">
      <dsp:nvSpPr>
        <dsp:cNvPr id="0" name=""/>
        <dsp:cNvSpPr/>
      </dsp:nvSpPr>
      <dsp:spPr>
        <a:xfrm>
          <a:off x="1917427" y="375471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CLM</a:t>
          </a:r>
          <a:endParaRPr lang="en-US" sz="1800" kern="1200" dirty="0"/>
        </a:p>
      </dsp:txBody>
      <dsp:txXfrm>
        <a:off x="2015821" y="3853109"/>
        <a:ext cx="475085" cy="475085"/>
      </dsp:txXfrm>
    </dsp:sp>
    <dsp:sp modelId="{38C7B3C7-134C-4EF7-A3F3-347E0F136473}">
      <dsp:nvSpPr>
        <dsp:cNvPr id="0" name=""/>
        <dsp:cNvSpPr/>
      </dsp:nvSpPr>
      <dsp:spPr>
        <a:xfrm rot="8485714">
          <a:off x="1749429" y="308951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10036" y="3080265"/>
        <a:ext cx="37958" cy="37958"/>
      </dsp:txXfrm>
    </dsp:sp>
    <dsp:sp modelId="{9EDF8C0A-2D85-4818-836B-224FFCABB706}">
      <dsp:nvSpPr>
        <dsp:cNvPr id="0" name=""/>
        <dsp:cNvSpPr/>
      </dsp:nvSpPr>
      <dsp:spPr>
        <a:xfrm>
          <a:off x="1233660" y="3209429"/>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CEU</a:t>
          </a:r>
          <a:endParaRPr lang="en-US" sz="1800" kern="1200" dirty="0"/>
        </a:p>
      </dsp:txBody>
      <dsp:txXfrm>
        <a:off x="1332054" y="3307823"/>
        <a:ext cx="475085" cy="475085"/>
      </dsp:txXfrm>
    </dsp:sp>
    <dsp:sp modelId="{52E0BD68-22AF-4A0C-9FBE-13C532F5ADCF}">
      <dsp:nvSpPr>
        <dsp:cNvPr id="0" name=""/>
        <dsp:cNvSpPr/>
      </dsp:nvSpPr>
      <dsp:spPr>
        <a:xfrm rot="10028571">
          <a:off x="1508132" y="2588452"/>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8739" y="2579207"/>
        <a:ext cx="37958" cy="37958"/>
      </dsp:txXfrm>
    </dsp:sp>
    <dsp:sp modelId="{B36B80E5-0D40-43EF-BD02-7E54D1DF38A0}">
      <dsp:nvSpPr>
        <dsp:cNvPr id="0" name=""/>
        <dsp:cNvSpPr/>
      </dsp:nvSpPr>
      <dsp:spPr>
        <a:xfrm>
          <a:off x="854198" y="2421468"/>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ASW</a:t>
          </a:r>
          <a:endParaRPr lang="en-US" sz="1800" kern="1200" dirty="0"/>
        </a:p>
      </dsp:txBody>
      <dsp:txXfrm>
        <a:off x="952592" y="2519862"/>
        <a:ext cx="475085" cy="475085"/>
      </dsp:txXfrm>
    </dsp:sp>
    <dsp:sp modelId="{55854A65-0628-454A-A966-E72E6963B651}">
      <dsp:nvSpPr>
        <dsp:cNvPr id="0" name=""/>
        <dsp:cNvSpPr/>
      </dsp:nvSpPr>
      <dsp:spPr>
        <a:xfrm rot="11571429">
          <a:off x="1508132" y="2032319"/>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8739" y="2023074"/>
        <a:ext cx="37958" cy="37958"/>
      </dsp:txXfrm>
    </dsp:sp>
    <dsp:sp modelId="{E2307936-AF0A-4E6F-B0A9-155C37380A16}">
      <dsp:nvSpPr>
        <dsp:cNvPr id="0" name=""/>
        <dsp:cNvSpPr/>
      </dsp:nvSpPr>
      <dsp:spPr>
        <a:xfrm>
          <a:off x="854198" y="1546897"/>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YRI</a:t>
          </a:r>
          <a:endParaRPr lang="en-US" sz="1800" kern="1200" dirty="0"/>
        </a:p>
      </dsp:txBody>
      <dsp:txXfrm>
        <a:off x="952592" y="1645291"/>
        <a:ext cx="475085" cy="475085"/>
      </dsp:txXfrm>
    </dsp:sp>
    <dsp:sp modelId="{0788D886-709B-4096-AC79-2DE442AC45A4}">
      <dsp:nvSpPr>
        <dsp:cNvPr id="0" name=""/>
        <dsp:cNvSpPr/>
      </dsp:nvSpPr>
      <dsp:spPr>
        <a:xfrm rot="13114286">
          <a:off x="1749429" y="153126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10036" y="1522015"/>
        <a:ext cx="37958" cy="37958"/>
      </dsp:txXfrm>
    </dsp:sp>
    <dsp:sp modelId="{B9B61C17-1D5E-463F-A245-8C146C7F3699}">
      <dsp:nvSpPr>
        <dsp:cNvPr id="0" name=""/>
        <dsp:cNvSpPr/>
      </dsp:nvSpPr>
      <dsp:spPr>
        <a:xfrm>
          <a:off x="1233660" y="758936"/>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CHS</a:t>
          </a:r>
          <a:endParaRPr lang="en-US" sz="1800" kern="1200" dirty="0"/>
        </a:p>
      </dsp:txBody>
      <dsp:txXfrm>
        <a:off x="1332054" y="857330"/>
        <a:ext cx="475085" cy="475085"/>
      </dsp:txXfrm>
    </dsp:sp>
    <dsp:sp modelId="{1BEED4FF-5A4B-4574-B6C9-C178233F9309}">
      <dsp:nvSpPr>
        <dsp:cNvPr id="0" name=""/>
        <dsp:cNvSpPr/>
      </dsp:nvSpPr>
      <dsp:spPr>
        <a:xfrm rot="14657143">
          <a:off x="2184232" y="1184517"/>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4839" y="1175272"/>
        <a:ext cx="37958" cy="37958"/>
      </dsp:txXfrm>
    </dsp:sp>
    <dsp:sp modelId="{807F78A5-F63D-44F0-8345-2EF27796EEC7}">
      <dsp:nvSpPr>
        <dsp:cNvPr id="0" name=""/>
        <dsp:cNvSpPr/>
      </dsp:nvSpPr>
      <dsp:spPr>
        <a:xfrm>
          <a:off x="1917427" y="21365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CHB</a:t>
          </a:r>
          <a:endParaRPr lang="en-US" sz="1800" kern="1200" dirty="0"/>
        </a:p>
      </dsp:txBody>
      <dsp:txXfrm>
        <a:off x="2015821" y="312044"/>
        <a:ext cx="475085" cy="4750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cdr:x>
      <cdr:y>0.2</cdr:y>
    </cdr:from>
    <cdr:to>
      <cdr:x>0.03636</cdr:x>
      <cdr:y>0.77333</cdr:y>
    </cdr:to>
    <cdr:sp macro="" textlink="">
      <cdr:nvSpPr>
        <cdr:cNvPr id="4" name="TextBox 1"/>
        <cdr:cNvSpPr txBox="1"/>
      </cdr:nvSpPr>
      <cdr:spPr>
        <a:xfrm xmlns:a="http://schemas.openxmlformats.org/drawingml/2006/main">
          <a:off x="0" y="1143000"/>
          <a:ext cx="304800" cy="327660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t>Number Of </a:t>
          </a:r>
          <a:r>
            <a:rPr lang="en-US" sz="1800" b="1" dirty="0" smtClean="0"/>
            <a:t>Pairs of Individuals </a:t>
          </a:r>
          <a:endParaRPr lang="en-US" sz="1800" b="1" dirty="0"/>
        </a:p>
      </cdr:txBody>
    </cdr:sp>
  </cdr:relSizeAnchor>
  <cdr:relSizeAnchor xmlns:cdr="http://schemas.openxmlformats.org/drawingml/2006/chartDrawing">
    <cdr:from>
      <cdr:x>0.01818</cdr:x>
      <cdr:y>0.02667</cdr:y>
    </cdr:from>
    <cdr:to>
      <cdr:x>0.98182</cdr:x>
      <cdr:y>0.16419</cdr:y>
    </cdr:to>
    <cdr:sp macro="" textlink="">
      <cdr:nvSpPr>
        <cdr:cNvPr id="5" name="TextBox 4"/>
        <cdr:cNvSpPr txBox="1"/>
      </cdr:nvSpPr>
      <cdr:spPr>
        <a:xfrm xmlns:a="http://schemas.openxmlformats.org/drawingml/2006/main">
          <a:off x="152400" y="152400"/>
          <a:ext cx="8077231" cy="7859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rtl="0"/>
          <a:r>
            <a:rPr lang="en-US" sz="2400" b="1" dirty="0" smtClean="0"/>
            <a:t>distribution of the number of genetic variants  among pairs of individuals from the same population </a:t>
          </a:r>
          <a:endParaRPr lang="en-US" sz="2400" b="1" dirty="0"/>
        </a:p>
      </cdr:txBody>
    </cdr:sp>
  </cdr:relSizeAnchor>
  <cdr:relSizeAnchor xmlns:cdr="http://schemas.openxmlformats.org/drawingml/2006/chartDrawing">
    <cdr:from>
      <cdr:x>0.22264</cdr:x>
      <cdr:y>0.2594</cdr:y>
    </cdr:from>
    <cdr:to>
      <cdr:x>0.37929</cdr:x>
      <cdr:y>0.3394</cdr:y>
    </cdr:to>
    <cdr:sp macro="" textlink="">
      <cdr:nvSpPr>
        <cdr:cNvPr id="6" name="TextBox 5"/>
        <cdr:cNvSpPr txBox="1"/>
      </cdr:nvSpPr>
      <cdr:spPr>
        <a:xfrm xmlns:a="http://schemas.openxmlformats.org/drawingml/2006/main">
          <a:off x="1785835" y="1427385"/>
          <a:ext cx="1256518" cy="44020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indent="0" algn="ctr"/>
          <a:r>
            <a:rPr lang="en-US" sz="1600" b="1" dirty="0" smtClean="0"/>
            <a:t>3 </a:t>
          </a:r>
          <a:r>
            <a:rPr lang="en-US" sz="1600" b="1" dirty="0" smtClean="0">
              <a:latin typeface="+mn-lt"/>
              <a:ea typeface="+mn-ea"/>
              <a:cs typeface="+mn-cs"/>
            </a:rPr>
            <a:t>Asian Populations</a:t>
          </a:r>
        </a:p>
      </cdr:txBody>
    </cdr:sp>
  </cdr:relSizeAnchor>
  <cdr:relSizeAnchor xmlns:cdr="http://schemas.openxmlformats.org/drawingml/2006/chartDrawing">
    <cdr:from>
      <cdr:x>0.45455</cdr:x>
      <cdr:y>0.66667</cdr:y>
    </cdr:from>
    <cdr:to>
      <cdr:x>0.63636</cdr:x>
      <cdr:y>0.82667</cdr:y>
    </cdr:to>
    <cdr:sp macro="" textlink="">
      <cdr:nvSpPr>
        <cdr:cNvPr id="7" name="TextBox 6"/>
        <cdr:cNvSpPr txBox="1"/>
      </cdr:nvSpPr>
      <cdr:spPr>
        <a:xfrm xmlns:a="http://schemas.openxmlformats.org/drawingml/2006/main">
          <a:off x="3810000" y="3810000"/>
          <a:ext cx="1524000" cy="914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3 American Populations</a:t>
          </a:r>
          <a:endParaRPr lang="en-US" sz="1600" b="1" dirty="0"/>
        </a:p>
      </cdr:txBody>
    </cdr:sp>
  </cdr:relSizeAnchor>
  <cdr:relSizeAnchor xmlns:cdr="http://schemas.openxmlformats.org/drawingml/2006/chartDrawing">
    <cdr:from>
      <cdr:x>0.36364</cdr:x>
      <cdr:y>0.17333</cdr:y>
    </cdr:from>
    <cdr:to>
      <cdr:x>0.63636</cdr:x>
      <cdr:y>0.28</cdr:y>
    </cdr:to>
    <cdr:sp macro="" textlink="">
      <cdr:nvSpPr>
        <cdr:cNvPr id="8" name="TextBox 7"/>
        <cdr:cNvSpPr txBox="1"/>
      </cdr:nvSpPr>
      <cdr:spPr>
        <a:xfrm xmlns:a="http://schemas.openxmlformats.org/drawingml/2006/main">
          <a:off x="3048000" y="990600"/>
          <a:ext cx="22860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5 European Populations</a:t>
          </a:r>
          <a:endParaRPr lang="en-US" sz="1600" b="1" dirty="0"/>
        </a:p>
      </cdr:txBody>
    </cdr:sp>
  </cdr:relSizeAnchor>
  <cdr:relSizeAnchor xmlns:cdr="http://schemas.openxmlformats.org/drawingml/2006/chartDrawing">
    <cdr:from>
      <cdr:x>0.82727</cdr:x>
      <cdr:y>0.33333</cdr:y>
    </cdr:from>
    <cdr:to>
      <cdr:x>0.98182</cdr:x>
      <cdr:y>0.41333</cdr:y>
    </cdr:to>
    <cdr:sp macro="" textlink="">
      <cdr:nvSpPr>
        <cdr:cNvPr id="9" name="TextBox 8"/>
        <cdr:cNvSpPr txBox="1"/>
      </cdr:nvSpPr>
      <cdr:spPr>
        <a:xfrm xmlns:a="http://schemas.openxmlformats.org/drawingml/2006/main">
          <a:off x="6934200" y="1905000"/>
          <a:ext cx="12954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3 African Populations</a:t>
          </a:r>
          <a:endParaRPr lang="en-US" sz="1600" b="1" dirty="0"/>
        </a:p>
      </cdr:txBody>
    </cdr:sp>
  </cdr:relSizeAnchor>
  <cdr:relSizeAnchor xmlns:cdr="http://schemas.openxmlformats.org/drawingml/2006/chartDrawing">
    <cdr:from>
      <cdr:x>0.30909</cdr:x>
      <cdr:y>0.93333</cdr:y>
    </cdr:from>
    <cdr:to>
      <cdr:x>0.64545</cdr:x>
      <cdr:y>1</cdr:y>
    </cdr:to>
    <cdr:sp macro="" textlink="">
      <cdr:nvSpPr>
        <cdr:cNvPr id="11" name="TextBox 10"/>
        <cdr:cNvSpPr txBox="1"/>
      </cdr:nvSpPr>
      <cdr:spPr>
        <a:xfrm xmlns:a="http://schemas.openxmlformats.org/drawingml/2006/main">
          <a:off x="2590800" y="5334000"/>
          <a:ext cx="2819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smtClean="0"/>
            <a:t>Number of Differences * 1,000,000</a:t>
          </a: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0.00642</cdr:x>
      <cdr:y>0.11857</cdr:y>
    </cdr:from>
    <cdr:to>
      <cdr:x>0.03495</cdr:x>
      <cdr:y>0.73017</cdr:y>
    </cdr:to>
    <cdr:sp macro="" textlink="">
      <cdr:nvSpPr>
        <cdr:cNvPr id="4" name="TextBox 1"/>
        <cdr:cNvSpPr txBox="1"/>
      </cdr:nvSpPr>
      <cdr:spPr>
        <a:xfrm xmlns:a="http://schemas.openxmlformats.org/drawingml/2006/main">
          <a:off x="50585" y="480357"/>
          <a:ext cx="224850" cy="247779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a:t># of pairs of individuals </a:t>
          </a:r>
        </a:p>
      </cdr:txBody>
    </cdr:sp>
  </cdr:relSizeAnchor>
  <cdr:relSizeAnchor xmlns:cdr="http://schemas.openxmlformats.org/drawingml/2006/chartDrawing">
    <cdr:from>
      <cdr:x>0.10291</cdr:x>
      <cdr:y>0.85326</cdr:y>
    </cdr:from>
    <cdr:to>
      <cdr:x>0.79022</cdr:x>
      <cdr:y>0.93546</cdr:y>
    </cdr:to>
    <cdr:sp macro="" textlink="">
      <cdr:nvSpPr>
        <cdr:cNvPr id="7" name="TextBox 1"/>
        <cdr:cNvSpPr txBox="1"/>
      </cdr:nvSpPr>
      <cdr:spPr>
        <a:xfrm xmlns:a="http://schemas.openxmlformats.org/drawingml/2006/main">
          <a:off x="811076" y="3456824"/>
          <a:ext cx="5417001" cy="3330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indent="0"/>
          <a:r>
            <a:rPr lang="en-US" sz="1400" b="1">
              <a:latin typeface="Calibri"/>
              <a:ea typeface="+mn-ea"/>
              <a:cs typeface="+mn-cs"/>
            </a:rPr>
            <a:t>Number of total genomic</a:t>
          </a:r>
          <a:r>
            <a:rPr lang="en-US" sz="1400" b="1" baseline="0">
              <a:latin typeface="Calibri"/>
              <a:ea typeface="+mn-ea"/>
              <a:cs typeface="+mn-cs"/>
            </a:rPr>
            <a:t> variants d</a:t>
          </a:r>
          <a:r>
            <a:rPr lang="en-US" sz="1400" b="1">
              <a:latin typeface="Calibri"/>
              <a:ea typeface="+mn-ea"/>
              <a:cs typeface="+mn-cs"/>
            </a:rPr>
            <a:t>ifferences (in millions)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a:off x="28014" y="0"/>
          <a:ext cx="61633" cy="1884269"/>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a:t># of pairs of individuals </a:t>
          </a:r>
        </a:p>
      </cdr:txBody>
    </cdr:sp>
  </cdr:relSizeAnchor>
  <cdr:relSizeAnchor xmlns:cdr="http://schemas.openxmlformats.org/drawingml/2006/chartDrawing">
    <cdr:from>
      <cdr:x>0.14115</cdr:x>
      <cdr:y>0.82571</cdr:y>
    </cdr:from>
    <cdr:to>
      <cdr:x>0.82603</cdr:x>
      <cdr:y>0.9051</cdr:y>
    </cdr:to>
    <cdr:sp macro="" textlink="">
      <cdr:nvSpPr>
        <cdr:cNvPr id="7" name="TextBox 1"/>
        <cdr:cNvSpPr txBox="1"/>
      </cdr:nvSpPr>
      <cdr:spPr>
        <a:xfrm xmlns:a="http://schemas.openxmlformats.org/drawingml/2006/main">
          <a:off x="1016001" y="1912755"/>
          <a:ext cx="4714874" cy="152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indent="0"/>
          <a:r>
            <a:rPr lang="en-US" sz="1400" b="1">
              <a:latin typeface="Calibri"/>
              <a:ea typeface="+mn-ea"/>
              <a:cs typeface="+mn-cs"/>
            </a:rPr>
            <a:t>Number of total genomic variants</a:t>
          </a:r>
          <a:r>
            <a:rPr lang="en-US" sz="1400" b="1" baseline="0">
              <a:latin typeface="Calibri"/>
              <a:ea typeface="+mn-ea"/>
              <a:cs typeface="+mn-cs"/>
            </a:rPr>
            <a:t> d</a:t>
          </a:r>
          <a:r>
            <a:rPr lang="en-US" sz="1400" b="1">
              <a:latin typeface="Calibri"/>
              <a:ea typeface="+mn-ea"/>
              <a:cs typeface="+mn-cs"/>
            </a:rPr>
            <a:t>ifferences (in millions)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2AE15-2467-D042-B38D-313923213358}" type="datetimeFigureOut">
              <a:rPr lang="en-US" smtClean="0"/>
              <a:t>1/26/15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056D6-1289-9C46-9DAE-1E9902DA6CFE}" type="slidenum">
              <a:rPr lang="en-US" smtClean="0"/>
              <a:t>‹#›</a:t>
            </a:fld>
            <a:endParaRPr lang="en-US"/>
          </a:p>
        </p:txBody>
      </p:sp>
    </p:spTree>
    <p:extLst>
      <p:ext uri="{BB962C8B-B14F-4D97-AF65-F5344CB8AC3E}">
        <p14:creationId xmlns:p14="http://schemas.microsoft.com/office/powerpoint/2010/main" val="3686528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4E6122B9-A1AA-CF45-925E-CD5ED251B2E0}"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7D774-81A8-A94B-B1D0-9EAA3C92DB47}"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131929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7D774-81A8-A94B-B1D0-9EAA3C92DB47}"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69843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7D774-81A8-A94B-B1D0-9EAA3C92DB47}"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390154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7D774-81A8-A94B-B1D0-9EAA3C92DB47}"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35676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7D774-81A8-A94B-B1D0-9EAA3C92DB47}"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366352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7D774-81A8-A94B-B1D0-9EAA3C92DB47}" type="datetimeFigureOut">
              <a:rPr lang="en-US" smtClean="0"/>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315821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7D774-81A8-A94B-B1D0-9EAA3C92DB47}" type="datetimeFigureOut">
              <a:rPr lang="en-US" smtClean="0"/>
              <a:t>1/26/15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196001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7D774-81A8-A94B-B1D0-9EAA3C92DB47}" type="datetimeFigureOut">
              <a:rPr lang="en-US" smtClean="0"/>
              <a:t>1/26/15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171906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7D774-81A8-A94B-B1D0-9EAA3C92DB47}" type="datetimeFigureOut">
              <a:rPr lang="en-US" smtClean="0"/>
              <a:t>1/26/15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352805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7D774-81A8-A94B-B1D0-9EAA3C92DB47}" type="datetimeFigureOut">
              <a:rPr lang="en-US" smtClean="0"/>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145629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7D774-81A8-A94B-B1D0-9EAA3C92DB47}" type="datetimeFigureOut">
              <a:rPr lang="en-US" smtClean="0"/>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1F24F-35CA-8240-8DE9-05901027BA27}" type="slidenum">
              <a:rPr lang="en-US" smtClean="0"/>
              <a:t>‹#›</a:t>
            </a:fld>
            <a:endParaRPr lang="en-US"/>
          </a:p>
        </p:txBody>
      </p:sp>
    </p:spTree>
    <p:extLst>
      <p:ext uri="{BB962C8B-B14F-4D97-AF65-F5344CB8AC3E}">
        <p14:creationId xmlns:p14="http://schemas.microsoft.com/office/powerpoint/2010/main" val="10886646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7D774-81A8-A94B-B1D0-9EAA3C92DB47}" type="datetimeFigureOut">
              <a:rPr lang="en-US" smtClean="0"/>
              <a:t>1/26/15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1F24F-35CA-8240-8DE9-05901027BA27}" type="slidenum">
              <a:rPr lang="en-US" smtClean="0"/>
              <a:t>‹#›</a:t>
            </a:fld>
            <a:endParaRPr lang="en-US"/>
          </a:p>
        </p:txBody>
      </p:sp>
    </p:spTree>
    <p:extLst>
      <p:ext uri="{BB962C8B-B14F-4D97-AF65-F5344CB8AC3E}">
        <p14:creationId xmlns:p14="http://schemas.microsoft.com/office/powerpoint/2010/main" val="335655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pg.utoledo.edu/~afedorov/lab/"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295471" indent="-113643" eaLnBrk="0" hangingPunct="0">
              <a:defRPr sz="1000">
                <a:solidFill>
                  <a:schemeClr val="tx1"/>
                </a:solidFill>
                <a:latin typeface="Arial" charset="0"/>
                <a:ea typeface="ＭＳ Ｐゴシック" charset="0"/>
              </a:defRPr>
            </a:lvl2pPr>
            <a:lvl3pPr marL="454571" indent="-90914" eaLnBrk="0" hangingPunct="0">
              <a:defRPr sz="1000">
                <a:solidFill>
                  <a:schemeClr val="tx1"/>
                </a:solidFill>
                <a:latin typeface="Arial" charset="0"/>
                <a:ea typeface="ＭＳ Ｐゴシック" charset="0"/>
              </a:defRPr>
            </a:lvl3pPr>
            <a:lvl4pPr marL="636400" indent="-90914" eaLnBrk="0" hangingPunct="0">
              <a:defRPr sz="1000">
                <a:solidFill>
                  <a:schemeClr val="tx1"/>
                </a:solidFill>
                <a:latin typeface="Arial" charset="0"/>
                <a:ea typeface="ＭＳ Ｐゴシック" charset="0"/>
              </a:defRPr>
            </a:lvl4pPr>
            <a:lvl5pPr marL="818228" indent="-90914" eaLnBrk="0" hangingPunct="0">
              <a:defRPr sz="1000">
                <a:solidFill>
                  <a:schemeClr val="tx1"/>
                </a:solidFill>
                <a:latin typeface="Arial" charset="0"/>
                <a:ea typeface="ＭＳ Ｐゴシック" charset="0"/>
              </a:defRPr>
            </a:lvl5pPr>
            <a:lvl6pPr marL="1000056" indent="-90914" eaLnBrk="0" fontAlgn="base" hangingPunct="0">
              <a:spcBef>
                <a:spcPct val="0"/>
              </a:spcBef>
              <a:spcAft>
                <a:spcPct val="0"/>
              </a:spcAft>
              <a:defRPr sz="1000">
                <a:solidFill>
                  <a:schemeClr val="tx1"/>
                </a:solidFill>
                <a:latin typeface="Arial" charset="0"/>
                <a:ea typeface="ＭＳ Ｐゴシック" charset="0"/>
              </a:defRPr>
            </a:lvl6pPr>
            <a:lvl7pPr marL="1181885" indent="-90914" eaLnBrk="0" fontAlgn="base" hangingPunct="0">
              <a:spcBef>
                <a:spcPct val="0"/>
              </a:spcBef>
              <a:spcAft>
                <a:spcPct val="0"/>
              </a:spcAft>
              <a:defRPr sz="1000">
                <a:solidFill>
                  <a:schemeClr val="tx1"/>
                </a:solidFill>
                <a:latin typeface="Arial" charset="0"/>
                <a:ea typeface="ＭＳ Ｐゴシック" charset="0"/>
              </a:defRPr>
            </a:lvl7pPr>
            <a:lvl8pPr marL="1363713" indent="-90914" eaLnBrk="0" fontAlgn="base" hangingPunct="0">
              <a:spcBef>
                <a:spcPct val="0"/>
              </a:spcBef>
              <a:spcAft>
                <a:spcPct val="0"/>
              </a:spcAft>
              <a:defRPr sz="1000">
                <a:solidFill>
                  <a:schemeClr val="tx1"/>
                </a:solidFill>
                <a:latin typeface="Arial" charset="0"/>
                <a:ea typeface="ＭＳ Ｐゴシック" charset="0"/>
              </a:defRPr>
            </a:lvl8pPr>
            <a:lvl9pPr marL="1545542" indent="-90914"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7840ED59-7F23-314C-8300-30BE541C321F}" type="slidenum">
              <a:rPr lang="en-US" sz="1300"/>
              <a:pPr eaLnBrk="1" hangingPunct="1"/>
              <a:t>1</a:t>
            </a:fld>
            <a:endParaRPr lang="en-US" sz="1300"/>
          </a:p>
        </p:txBody>
      </p:sp>
      <p:sp>
        <p:nvSpPr>
          <p:cNvPr id="19458" name="Rectangle 4"/>
          <p:cNvSpPr>
            <a:spLocks noChangeArrowheads="1"/>
          </p:cNvSpPr>
          <p:nvPr/>
        </p:nvSpPr>
        <p:spPr bwMode="auto">
          <a:xfrm>
            <a:off x="825500" y="304800"/>
            <a:ext cx="7874000" cy="582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34" tIns="42667" rIns="85334" bIns="42667"/>
          <a:lstStyle/>
          <a:p>
            <a:pPr algn="ctr">
              <a:lnSpc>
                <a:spcPct val="90000"/>
              </a:lnSpc>
              <a:spcBef>
                <a:spcPct val="20000"/>
              </a:spcBef>
            </a:pPr>
            <a:endParaRPr lang="en-US" sz="2200"/>
          </a:p>
          <a:p>
            <a:pPr algn="ctr">
              <a:lnSpc>
                <a:spcPct val="90000"/>
              </a:lnSpc>
              <a:spcBef>
                <a:spcPct val="20000"/>
              </a:spcBef>
            </a:pPr>
            <a:r>
              <a:rPr lang="en-US" sz="2200"/>
              <a:t>Alexei Fedorov, Ph.D.</a:t>
            </a:r>
            <a:br>
              <a:rPr lang="en-US" sz="2200"/>
            </a:br>
            <a:endParaRPr lang="en-US" sz="2200"/>
          </a:p>
          <a:p>
            <a:pPr algn="ctr">
              <a:lnSpc>
                <a:spcPct val="90000"/>
              </a:lnSpc>
              <a:spcBef>
                <a:spcPct val="20000"/>
              </a:spcBef>
            </a:pPr>
            <a:r>
              <a:rPr lang="en-US" sz="2200"/>
              <a:t>Associate Professor</a:t>
            </a:r>
            <a:br>
              <a:rPr lang="en-US" sz="2200"/>
            </a:br>
            <a:r>
              <a:rPr lang="en-US" sz="2200"/>
              <a:t>Head of Bioinformatics Lab</a:t>
            </a:r>
            <a:br>
              <a:rPr lang="en-US" sz="2200"/>
            </a:br>
            <a:r>
              <a:rPr lang="en-US" sz="2200"/>
              <a:t>Department of Medicine</a:t>
            </a:r>
            <a:br>
              <a:rPr lang="en-US" sz="2200"/>
            </a:br>
            <a:endParaRPr lang="en-US" sz="2200"/>
          </a:p>
          <a:p>
            <a:pPr algn="ctr">
              <a:lnSpc>
                <a:spcPct val="90000"/>
              </a:lnSpc>
              <a:spcBef>
                <a:spcPct val="20000"/>
              </a:spcBef>
            </a:pPr>
            <a:r>
              <a:rPr lang="en-US" sz="2200"/>
              <a:t>Vice Director</a:t>
            </a:r>
          </a:p>
          <a:p>
            <a:pPr algn="ctr">
              <a:lnSpc>
                <a:spcPct val="90000"/>
              </a:lnSpc>
              <a:spcBef>
                <a:spcPct val="20000"/>
              </a:spcBef>
            </a:pPr>
            <a:r>
              <a:rPr lang="en-US" sz="2200"/>
              <a:t>Program in Bioinformatics and Genomics/Proteomics </a:t>
            </a:r>
          </a:p>
          <a:p>
            <a:pPr algn="ctr">
              <a:lnSpc>
                <a:spcPct val="90000"/>
              </a:lnSpc>
              <a:spcBef>
                <a:spcPct val="20000"/>
              </a:spcBef>
            </a:pPr>
            <a:endParaRPr lang="en-US" sz="2200"/>
          </a:p>
          <a:p>
            <a:pPr algn="ctr">
              <a:lnSpc>
                <a:spcPct val="90000"/>
              </a:lnSpc>
              <a:spcBef>
                <a:spcPct val="20000"/>
              </a:spcBef>
            </a:pPr>
            <a:endParaRPr lang="en-US" sz="2200"/>
          </a:p>
          <a:p>
            <a:pPr algn="ctr">
              <a:lnSpc>
                <a:spcPct val="90000"/>
              </a:lnSpc>
              <a:spcBef>
                <a:spcPct val="20000"/>
              </a:spcBef>
            </a:pPr>
            <a:endParaRPr lang="en-US" sz="2200"/>
          </a:p>
          <a:p>
            <a:pPr algn="ctr">
              <a:lnSpc>
                <a:spcPct val="90000"/>
              </a:lnSpc>
              <a:spcBef>
                <a:spcPct val="20000"/>
              </a:spcBef>
            </a:pPr>
            <a:r>
              <a:rPr lang="en-US" sz="2200"/>
              <a:t>Tel: (419)‑383‑5270</a:t>
            </a:r>
            <a:br>
              <a:rPr lang="en-US" sz="2200"/>
            </a:br>
            <a:r>
              <a:rPr lang="en-US" sz="2200"/>
              <a:t>Email: alexei.fedorov@utoledo.edu</a:t>
            </a:r>
          </a:p>
          <a:p>
            <a:pPr algn="ctr">
              <a:lnSpc>
                <a:spcPct val="90000"/>
              </a:lnSpc>
              <a:spcBef>
                <a:spcPct val="20000"/>
              </a:spcBef>
            </a:pPr>
            <a:r>
              <a:rPr lang="en-US" sz="2200">
                <a:hlinkClick r:id="rId2"/>
              </a:rPr>
              <a:t>http://bpg.utoledo.edu/~afedorov/lab/</a:t>
            </a:r>
            <a:r>
              <a:rPr lang="en-US" sz="2200"/>
              <a:t> </a:t>
            </a:r>
          </a:p>
        </p:txBody>
      </p:sp>
    </p:spTree>
    <p:extLst>
      <p:ext uri="{BB962C8B-B14F-4D97-AF65-F5344CB8AC3E}">
        <p14:creationId xmlns:p14="http://schemas.microsoft.com/office/powerpoint/2010/main" val="1654735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16" y="113970"/>
            <a:ext cx="8458560" cy="170692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smtClean="0"/>
              <a:t>How genome sequence looks like?</a:t>
            </a:r>
            <a:br>
              <a:rPr lang="en-US" dirty="0" smtClean="0"/>
            </a:br>
            <a:r>
              <a:rPr lang="en-US" sz="2400" dirty="0" smtClean="0"/>
              <a:t>38.2 M SNPs; 3.9 M </a:t>
            </a:r>
            <a:r>
              <a:rPr lang="en-US" sz="2400" dirty="0"/>
              <a:t>short insertions/</a:t>
            </a:r>
            <a:r>
              <a:rPr lang="en-US" sz="2400" dirty="0" smtClean="0"/>
              <a:t>deletions; </a:t>
            </a:r>
            <a:r>
              <a:rPr lang="en-US" sz="2400" dirty="0"/>
              <a:t>and 14 K</a:t>
            </a:r>
            <a:r>
              <a:rPr lang="en-US" sz="2400" dirty="0" smtClean="0"/>
              <a:t> </a:t>
            </a:r>
            <a:r>
              <a:rPr lang="en-US" sz="2400" dirty="0"/>
              <a:t>deletions </a:t>
            </a:r>
          </a:p>
        </p:txBody>
      </p:sp>
      <p:pic>
        <p:nvPicPr>
          <p:cNvPr id="4" name="Picture 3" descr="Screen shot 2014-08-07 at 2.31.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123"/>
            <a:ext cx="9144000" cy="4618495"/>
          </a:xfrm>
          <a:prstGeom prst="rect">
            <a:avLst/>
          </a:prstGeom>
        </p:spPr>
      </p:pic>
    </p:spTree>
    <p:extLst>
      <p:ext uri="{BB962C8B-B14F-4D97-AF65-F5344CB8AC3E}">
        <p14:creationId xmlns:p14="http://schemas.microsoft.com/office/powerpoint/2010/main" val="37141370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381000"/>
            <a:ext cx="8763000" cy="609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2400" y="457200"/>
            <a:ext cx="8839200" cy="6096000"/>
          </a:xfrm>
          <a:prstGeom prst="rect">
            <a:avLst/>
          </a:prstGeom>
          <a:noFill/>
          <a:ln w="9525">
            <a:noFill/>
            <a:miter lim="800000"/>
            <a:headEnd/>
            <a:tailEnd/>
          </a:ln>
          <a:effectLst/>
        </p:spPr>
      </p:pic>
      <p:sp>
        <p:nvSpPr>
          <p:cNvPr id="8" name="Frame 7"/>
          <p:cNvSpPr/>
          <p:nvPr/>
        </p:nvSpPr>
        <p:spPr>
          <a:xfrm>
            <a:off x="1657600" y="1652650"/>
            <a:ext cx="3810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Frame 8"/>
          <p:cNvSpPr/>
          <p:nvPr/>
        </p:nvSpPr>
        <p:spPr>
          <a:xfrm>
            <a:off x="3352800" y="1652650"/>
            <a:ext cx="3810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Frame 11"/>
          <p:cNvSpPr/>
          <p:nvPr/>
        </p:nvSpPr>
        <p:spPr>
          <a:xfrm>
            <a:off x="3340925" y="3874325"/>
            <a:ext cx="381000" cy="228600"/>
          </a:xfrm>
          <a:prstGeom prst="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Frame 12"/>
          <p:cNvSpPr/>
          <p:nvPr/>
        </p:nvSpPr>
        <p:spPr>
          <a:xfrm>
            <a:off x="1693225" y="3881250"/>
            <a:ext cx="381000" cy="228600"/>
          </a:xfrm>
          <a:prstGeom prst="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79113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3" dur="1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14" dur="1500" accel="50000" fill="hold">
                                          <p:stCondLst>
                                            <p:cond delay="1500"/>
                                          </p:stCondLst>
                                        </p:cTn>
                                        <p:tgtEl>
                                          <p:spTgt spid="1027"/>
                                        </p:tgtEl>
                                        <p:attrNameLst>
                                          <p:attrName>ppt_w</p:attrName>
                                        </p:attrNameLst>
                                      </p:cBhvr>
                                      <p:tavLst>
                                        <p:tav tm="0">
                                          <p:val>
                                            <p:strVal val="#ppt_w*.05"/>
                                          </p:val>
                                        </p:tav>
                                        <p:tav tm="100000">
                                          <p:val>
                                            <p:strVal val="#ppt_w"/>
                                          </p:val>
                                        </p:tav>
                                      </p:tavLst>
                                    </p:anim>
                                    <p:anim calcmode="lin" valueType="num">
                                      <p:cBhvr>
                                        <p:cTn id="15" dur="3000" fill="hold"/>
                                        <p:tgtEl>
                                          <p:spTgt spid="1027"/>
                                        </p:tgtEl>
                                        <p:attrNameLst>
                                          <p:attrName>ppt_h</p:attrName>
                                        </p:attrNameLst>
                                      </p:cBhvr>
                                      <p:tavLst>
                                        <p:tav tm="0">
                                          <p:val>
                                            <p:strVal val="#ppt_h"/>
                                          </p:val>
                                        </p:tav>
                                        <p:tav tm="100000">
                                          <p:val>
                                            <p:strVal val="#ppt_h"/>
                                          </p:val>
                                        </p:tav>
                                      </p:tavLst>
                                    </p:anim>
                                    <p:anim calcmode="lin" valueType="num">
                                      <p:cBhvr>
                                        <p:cTn id="16" dur="1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7" dur="1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18" dur="1500" accel="50000" fill="hold">
                                          <p:stCondLst>
                                            <p:cond delay="1500"/>
                                          </p:stCondLst>
                                        </p:cTn>
                                        <p:tgtEl>
                                          <p:spTgt spid="1027"/>
                                        </p:tgtEl>
                                        <p:attrNameLst>
                                          <p:attrName>ppt_y</p:attrName>
                                        </p:attrNameLst>
                                      </p:cBhvr>
                                      <p:tavLst>
                                        <p:tav tm="0">
                                          <p:val>
                                            <p:strVal val="#ppt_y+.1"/>
                                          </p:val>
                                        </p:tav>
                                        <p:tav tm="100000">
                                          <p:val>
                                            <p:strVal val="#ppt_y"/>
                                          </p:val>
                                        </p:tav>
                                      </p:tavLst>
                                    </p:anim>
                                    <p:animEffect transition="in" filter="fade">
                                      <p:cBhvr>
                                        <p:cTn id="19" dur="3000" decel="50000">
                                          <p:stCondLst>
                                            <p:cond delay="0"/>
                                          </p:stCondLst>
                                        </p:cTn>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par>
                                <p:cTn id="28" presetID="31" presetClass="entr" presetSubtype="0" fill="hold" grpId="0" nodeType="withEffect">
                                  <p:stCondLst>
                                    <p:cond delay="0"/>
                                  </p:stCondLst>
                                  <p:iterate type="lt">
                                    <p:tmPct val="5000"/>
                                  </p:iterate>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anim calcmode="lin" valueType="num">
                                      <p:cBhvr>
                                        <p:cTn id="39" dur="2000" fill="hold"/>
                                        <p:tgtEl>
                                          <p:spTgt spid="13"/>
                                        </p:tgtEl>
                                        <p:attrNameLst>
                                          <p:attrName>style.rotation</p:attrName>
                                        </p:attrNameLst>
                                      </p:cBhvr>
                                      <p:tavLst>
                                        <p:tav tm="0">
                                          <p:val>
                                            <p:fltVal val="720"/>
                                          </p:val>
                                        </p:tav>
                                        <p:tav tm="100000">
                                          <p:val>
                                            <p:fltVal val="0"/>
                                          </p:val>
                                        </p:tav>
                                      </p:tavLst>
                                    </p:anim>
                                    <p:anim calcmode="lin" valueType="num">
                                      <p:cBhvr>
                                        <p:cTn id="40" dur="2000" fill="hold"/>
                                        <p:tgtEl>
                                          <p:spTgt spid="13"/>
                                        </p:tgtEl>
                                        <p:attrNameLst>
                                          <p:attrName>ppt_h</p:attrName>
                                        </p:attrNameLst>
                                      </p:cBhvr>
                                      <p:tavLst>
                                        <p:tav tm="0">
                                          <p:val>
                                            <p:fltVal val="0"/>
                                          </p:val>
                                        </p:tav>
                                        <p:tav tm="100000">
                                          <p:val>
                                            <p:strVal val="#ppt_h"/>
                                          </p:val>
                                        </p:tav>
                                      </p:tavLst>
                                    </p:anim>
                                    <p:anim calcmode="lin" valueType="num">
                                      <p:cBhvr>
                                        <p:cTn id="41" dur="2000" fill="hold"/>
                                        <p:tgtEl>
                                          <p:spTgt spid="13"/>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anim calcmode="lin" valueType="num">
                                      <p:cBhvr>
                                        <p:cTn id="45" dur="2000" fill="hold"/>
                                        <p:tgtEl>
                                          <p:spTgt spid="12"/>
                                        </p:tgtEl>
                                        <p:attrNameLst>
                                          <p:attrName>style.rotation</p:attrName>
                                        </p:attrNameLst>
                                      </p:cBhvr>
                                      <p:tavLst>
                                        <p:tav tm="0">
                                          <p:val>
                                            <p:fltVal val="720"/>
                                          </p:val>
                                        </p:tav>
                                        <p:tav tm="100000">
                                          <p:val>
                                            <p:fltVal val="0"/>
                                          </p:val>
                                        </p:tav>
                                      </p:tavLst>
                                    </p:anim>
                                    <p:anim calcmode="lin" valueType="num">
                                      <p:cBhvr>
                                        <p:cTn id="46" dur="2000" fill="hold"/>
                                        <p:tgtEl>
                                          <p:spTgt spid="12"/>
                                        </p:tgtEl>
                                        <p:attrNameLst>
                                          <p:attrName>ppt_h</p:attrName>
                                        </p:attrNameLst>
                                      </p:cBhvr>
                                      <p:tavLst>
                                        <p:tav tm="0">
                                          <p:val>
                                            <p:fltVal val="0"/>
                                          </p:val>
                                        </p:tav>
                                        <p:tav tm="100000">
                                          <p:val>
                                            <p:strVal val="#ppt_h"/>
                                          </p:val>
                                        </p:tav>
                                      </p:tavLst>
                                    </p:anim>
                                    <p:anim calcmode="lin" valueType="num">
                                      <p:cBhvr>
                                        <p:cTn id="47"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295471" indent="-113643" eaLnBrk="0" hangingPunct="0">
              <a:defRPr sz="1000">
                <a:solidFill>
                  <a:schemeClr val="tx1"/>
                </a:solidFill>
                <a:latin typeface="Arial" charset="0"/>
                <a:ea typeface="ＭＳ Ｐゴシック" charset="0"/>
              </a:defRPr>
            </a:lvl2pPr>
            <a:lvl3pPr marL="454571" indent="-90914" eaLnBrk="0" hangingPunct="0">
              <a:defRPr sz="1000">
                <a:solidFill>
                  <a:schemeClr val="tx1"/>
                </a:solidFill>
                <a:latin typeface="Arial" charset="0"/>
                <a:ea typeface="ＭＳ Ｐゴシック" charset="0"/>
              </a:defRPr>
            </a:lvl3pPr>
            <a:lvl4pPr marL="636400" indent="-90914" eaLnBrk="0" hangingPunct="0">
              <a:defRPr sz="1000">
                <a:solidFill>
                  <a:schemeClr val="tx1"/>
                </a:solidFill>
                <a:latin typeface="Arial" charset="0"/>
                <a:ea typeface="ＭＳ Ｐゴシック" charset="0"/>
              </a:defRPr>
            </a:lvl4pPr>
            <a:lvl5pPr marL="818228" indent="-90914" eaLnBrk="0" hangingPunct="0">
              <a:defRPr sz="1000">
                <a:solidFill>
                  <a:schemeClr val="tx1"/>
                </a:solidFill>
                <a:latin typeface="Arial" charset="0"/>
                <a:ea typeface="ＭＳ Ｐゴシック" charset="0"/>
              </a:defRPr>
            </a:lvl5pPr>
            <a:lvl6pPr marL="1000056" indent="-90914" eaLnBrk="0" fontAlgn="base" hangingPunct="0">
              <a:spcBef>
                <a:spcPct val="0"/>
              </a:spcBef>
              <a:spcAft>
                <a:spcPct val="0"/>
              </a:spcAft>
              <a:defRPr sz="1000">
                <a:solidFill>
                  <a:schemeClr val="tx1"/>
                </a:solidFill>
                <a:latin typeface="Arial" charset="0"/>
                <a:ea typeface="ＭＳ Ｐゴシック" charset="0"/>
              </a:defRPr>
            </a:lvl6pPr>
            <a:lvl7pPr marL="1181885" indent="-90914" eaLnBrk="0" fontAlgn="base" hangingPunct="0">
              <a:spcBef>
                <a:spcPct val="0"/>
              </a:spcBef>
              <a:spcAft>
                <a:spcPct val="0"/>
              </a:spcAft>
              <a:defRPr sz="1000">
                <a:solidFill>
                  <a:schemeClr val="tx1"/>
                </a:solidFill>
                <a:latin typeface="Arial" charset="0"/>
                <a:ea typeface="ＭＳ Ｐゴシック" charset="0"/>
              </a:defRPr>
            </a:lvl7pPr>
            <a:lvl8pPr marL="1363713" indent="-90914" eaLnBrk="0" fontAlgn="base" hangingPunct="0">
              <a:spcBef>
                <a:spcPct val="0"/>
              </a:spcBef>
              <a:spcAft>
                <a:spcPct val="0"/>
              </a:spcAft>
              <a:defRPr sz="1000">
                <a:solidFill>
                  <a:schemeClr val="tx1"/>
                </a:solidFill>
                <a:latin typeface="Arial" charset="0"/>
                <a:ea typeface="ＭＳ Ｐゴシック" charset="0"/>
              </a:defRPr>
            </a:lvl8pPr>
            <a:lvl9pPr marL="1545542" indent="-90914"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C1630453-0C5B-174F-BBD9-04DE695041D9}" type="slidenum">
              <a:rPr lang="en-US" sz="1300"/>
              <a:pPr eaLnBrk="1" hangingPunct="1"/>
              <a:t>12</a:t>
            </a:fld>
            <a:endParaRPr lang="en-US" sz="1300"/>
          </a:p>
        </p:txBody>
      </p:sp>
      <p:sp>
        <p:nvSpPr>
          <p:cNvPr id="35842" name="Rectangle 2"/>
          <p:cNvSpPr>
            <a:spLocks noGrp="1" noChangeArrowheads="1"/>
          </p:cNvSpPr>
          <p:nvPr>
            <p:ph type="title"/>
          </p:nvPr>
        </p:nvSpPr>
        <p:spPr/>
        <p:txBody>
          <a:bodyPr/>
          <a:lstStyle/>
          <a:p>
            <a:pPr eaLnBrk="1" hangingPunct="1"/>
            <a:r>
              <a:rPr lang="en-US">
                <a:solidFill>
                  <a:srgbClr val="FB191C"/>
                </a:solidFill>
                <a:latin typeface="Arial" charset="0"/>
                <a:ea typeface="ＭＳ Ｐゴシック" charset="0"/>
                <a:cs typeface="ＭＳ Ｐゴシック" charset="0"/>
              </a:rPr>
              <a:t>Human chromosome 1</a:t>
            </a:r>
          </a:p>
        </p:txBody>
      </p:sp>
      <p:sp>
        <p:nvSpPr>
          <p:cNvPr id="35843" name="Rectangle 3"/>
          <p:cNvSpPr>
            <a:spLocks noGrp="1" noChangeArrowheads="1"/>
          </p:cNvSpPr>
          <p:nvPr>
            <p:ph type="body" idx="1"/>
          </p:nvPr>
        </p:nvSpPr>
        <p:spPr>
          <a:xfrm>
            <a:off x="1330193" y="1790700"/>
            <a:ext cx="4076568" cy="3276600"/>
          </a:xfrm>
        </p:spPr>
        <p:txBody>
          <a:bodyPr/>
          <a:lstStyle/>
          <a:p>
            <a:pPr eaLnBrk="1" hangingPunct="1">
              <a:lnSpc>
                <a:spcPct val="90000"/>
              </a:lnSpc>
              <a:buFontTx/>
              <a:buNone/>
            </a:pPr>
            <a:r>
              <a:rPr lang="en-US" sz="2200" b="1">
                <a:solidFill>
                  <a:srgbClr val="000000"/>
                </a:solidFill>
                <a:latin typeface="Geneva" charset="0"/>
                <a:ea typeface="ＭＳ Ｐゴシック" charset="0"/>
                <a:cs typeface="ＭＳ Ｐゴシック" charset="0"/>
              </a:rPr>
              <a:t>4,814,628 lines =</a:t>
            </a:r>
          </a:p>
          <a:p>
            <a:pPr eaLnBrk="1" hangingPunct="1">
              <a:lnSpc>
                <a:spcPct val="90000"/>
              </a:lnSpc>
              <a:buFontTx/>
              <a:buNone/>
            </a:pPr>
            <a:endParaRPr lang="en-US" sz="2200" b="1">
              <a:solidFill>
                <a:srgbClr val="000000"/>
              </a:solidFill>
              <a:latin typeface="Geneva" charset="0"/>
              <a:ea typeface="ＭＳ Ｐゴシック" charset="0"/>
              <a:cs typeface="ＭＳ Ｐゴシック" charset="0"/>
            </a:endParaRPr>
          </a:p>
          <a:p>
            <a:pPr eaLnBrk="1" hangingPunct="1">
              <a:lnSpc>
                <a:spcPct val="90000"/>
              </a:lnSpc>
              <a:buFontTx/>
              <a:buNone/>
            </a:pPr>
            <a:endParaRPr lang="en-US" sz="2200" b="1">
              <a:solidFill>
                <a:srgbClr val="000000"/>
              </a:solidFill>
              <a:latin typeface="Geneva" charset="0"/>
              <a:ea typeface="ＭＳ Ｐゴシック" charset="0"/>
              <a:cs typeface="ＭＳ Ｐゴシック" charset="0"/>
            </a:endParaRPr>
          </a:p>
          <a:p>
            <a:pPr eaLnBrk="1" hangingPunct="1">
              <a:lnSpc>
                <a:spcPct val="90000"/>
              </a:lnSpc>
              <a:buFontTx/>
              <a:buNone/>
            </a:pPr>
            <a:r>
              <a:rPr lang="en-US" sz="2200" b="1">
                <a:solidFill>
                  <a:srgbClr val="000000"/>
                </a:solidFill>
                <a:latin typeface="Geneva" charset="0"/>
                <a:ea typeface="ＭＳ Ｐゴシック" charset="0"/>
                <a:cs typeface="ＭＳ Ｐゴシック" charset="0"/>
              </a:rPr>
              <a:t>  =100,000 pages </a:t>
            </a:r>
          </a:p>
          <a:p>
            <a:pPr eaLnBrk="1" hangingPunct="1">
              <a:lnSpc>
                <a:spcPct val="90000"/>
              </a:lnSpc>
              <a:buFontTx/>
              <a:buNone/>
            </a:pPr>
            <a:endParaRPr lang="en-US" sz="2200" b="1">
              <a:solidFill>
                <a:srgbClr val="000000"/>
              </a:solidFill>
              <a:latin typeface="Geneva" charset="0"/>
              <a:ea typeface="ＭＳ Ｐゴシック" charset="0"/>
              <a:cs typeface="ＭＳ Ｐゴシック" charset="0"/>
            </a:endParaRPr>
          </a:p>
          <a:p>
            <a:pPr eaLnBrk="1" hangingPunct="1">
              <a:lnSpc>
                <a:spcPct val="90000"/>
              </a:lnSpc>
              <a:buFontTx/>
              <a:buNone/>
            </a:pPr>
            <a:endParaRPr lang="en-US" sz="2200" b="1">
              <a:solidFill>
                <a:srgbClr val="000000"/>
              </a:solidFill>
              <a:latin typeface="Geneva" charset="0"/>
              <a:ea typeface="ＭＳ Ｐゴシック" charset="0"/>
              <a:cs typeface="ＭＳ Ｐゴシック" charset="0"/>
            </a:endParaRPr>
          </a:p>
          <a:p>
            <a:pPr eaLnBrk="1" hangingPunct="1">
              <a:lnSpc>
                <a:spcPct val="90000"/>
              </a:lnSpc>
              <a:buFontTx/>
              <a:buNone/>
            </a:pPr>
            <a:r>
              <a:rPr lang="en-US" sz="2200" b="1">
                <a:solidFill>
                  <a:srgbClr val="000000"/>
                </a:solidFill>
                <a:latin typeface="Geneva" charset="0"/>
                <a:ea typeface="ＭＳ Ｐゴシック" charset="0"/>
                <a:cs typeface="ＭＳ Ｐゴシック" charset="0"/>
              </a:rPr>
              <a:t>= </a:t>
            </a:r>
            <a:r>
              <a:rPr lang="en-US" sz="2200" b="1">
                <a:solidFill>
                  <a:srgbClr val="FB191C"/>
                </a:solidFill>
                <a:latin typeface="Geneva" charset="0"/>
                <a:ea typeface="ＭＳ Ｐゴシック" charset="0"/>
                <a:cs typeface="ＭＳ Ｐゴシック" charset="0"/>
              </a:rPr>
              <a:t>100 books</a:t>
            </a:r>
            <a:endParaRPr lang="en-US" sz="2200" b="1">
              <a:solidFill>
                <a:srgbClr val="000000"/>
              </a:solidFill>
              <a:latin typeface="Geneva" charset="0"/>
              <a:ea typeface="ＭＳ Ｐゴシック" charset="0"/>
              <a:cs typeface="ＭＳ Ｐゴシック" charset="0"/>
            </a:endParaRPr>
          </a:p>
          <a:p>
            <a:pPr eaLnBrk="1" hangingPunct="1">
              <a:lnSpc>
                <a:spcPct val="90000"/>
              </a:lnSpc>
              <a:buFontTx/>
              <a:buNone/>
            </a:pPr>
            <a:r>
              <a:rPr lang="en-US" sz="2200" b="1">
                <a:solidFill>
                  <a:srgbClr val="000000"/>
                </a:solidFill>
                <a:latin typeface="Geneva" charset="0"/>
                <a:ea typeface="ＭＳ Ｐゴシック" charset="0"/>
                <a:cs typeface="ＭＳ Ｐゴシック" charset="0"/>
              </a:rPr>
              <a:t>(1000 pages each) </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120" y="3429000"/>
            <a:ext cx="2830380" cy="246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6158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9-18 at 3.1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485906"/>
            <a:ext cx="8877300" cy="5715000"/>
          </a:xfrm>
          <a:prstGeom prst="rect">
            <a:avLst/>
          </a:prstGeom>
        </p:spPr>
      </p:pic>
    </p:spTree>
    <p:extLst>
      <p:ext uri="{BB962C8B-B14F-4D97-AF65-F5344CB8AC3E}">
        <p14:creationId xmlns:p14="http://schemas.microsoft.com/office/powerpoint/2010/main" val="312422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98236479"/>
              </p:ext>
            </p:extLst>
          </p:nvPr>
        </p:nvGraphicFramePr>
        <p:xfrm>
          <a:off x="304800" y="31094"/>
          <a:ext cx="8021181" cy="55026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58151" y="5881940"/>
            <a:ext cx="8930452" cy="830997"/>
          </a:xfrm>
          <a:prstGeom prst="rect">
            <a:avLst/>
          </a:prstGeom>
          <a:solidFill>
            <a:srgbClr val="E3FF0C"/>
          </a:solidFill>
        </p:spPr>
        <p:txBody>
          <a:bodyPr wrap="square" rtlCol="0">
            <a:spAutoFit/>
          </a:bodyPr>
          <a:lstStyle/>
          <a:p>
            <a:r>
              <a:rPr lang="en-US" sz="2400" dirty="0" smtClean="0"/>
              <a:t>BOTTOM LINE:  </a:t>
            </a:r>
            <a:r>
              <a:rPr lang="en-US" sz="2400" dirty="0"/>
              <a:t>Two individuals, even from the same population, differ from one another </a:t>
            </a:r>
            <a:r>
              <a:rPr lang="en-US" sz="2400" dirty="0" smtClean="0"/>
              <a:t>by </a:t>
            </a:r>
            <a:r>
              <a:rPr lang="en-US" sz="2400" dirty="0"/>
              <a:t>millions of SNPs </a:t>
            </a:r>
          </a:p>
        </p:txBody>
      </p:sp>
    </p:spTree>
    <p:extLst>
      <p:ext uri="{BB962C8B-B14F-4D97-AF65-F5344CB8AC3E}">
        <p14:creationId xmlns:p14="http://schemas.microsoft.com/office/powerpoint/2010/main" val="2331699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populations from different continents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5609702"/>
              </p:ext>
            </p:extLst>
          </p:nvPr>
        </p:nvGraphicFramePr>
        <p:xfrm>
          <a:off x="631264" y="1915955"/>
          <a:ext cx="7881471"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45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22"/>
            <a:ext cx="8229600" cy="1143000"/>
          </a:xfrm>
        </p:spPr>
        <p:txBody>
          <a:bodyPr>
            <a:normAutofit fontScale="90000"/>
          </a:bodyPr>
          <a:lstStyle/>
          <a:p>
            <a:r>
              <a:rPr lang="en-US" dirty="0" smtClean="0"/>
              <a:t>Differences between populations from the same continent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184548563"/>
              </p:ext>
            </p:extLst>
          </p:nvPr>
        </p:nvGraphicFramePr>
        <p:xfrm>
          <a:off x="715682" y="1901523"/>
          <a:ext cx="7712635" cy="4245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75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7" y="0"/>
            <a:ext cx="7648784" cy="6858000"/>
          </a:xfrm>
          <a:prstGeom prst="rect">
            <a:avLst/>
          </a:prstGeom>
        </p:spPr>
      </p:pic>
      <p:sp>
        <p:nvSpPr>
          <p:cNvPr id="5" name="TextBox 4"/>
          <p:cNvSpPr txBox="1"/>
          <p:nvPr/>
        </p:nvSpPr>
        <p:spPr>
          <a:xfrm>
            <a:off x="1644812" y="267777"/>
            <a:ext cx="7015308" cy="707886"/>
          </a:xfrm>
          <a:prstGeom prst="rect">
            <a:avLst/>
          </a:prstGeom>
          <a:noFill/>
        </p:spPr>
        <p:txBody>
          <a:bodyPr wrap="square" rtlCol="0">
            <a:spAutoFit/>
          </a:bodyPr>
          <a:lstStyle/>
          <a:p>
            <a:r>
              <a:rPr lang="en-US" sz="4000" dirty="0">
                <a:solidFill>
                  <a:srgbClr val="FF0000"/>
                </a:solidFill>
              </a:rPr>
              <a:t>Why the peaks are narrow?</a:t>
            </a:r>
          </a:p>
        </p:txBody>
      </p:sp>
    </p:spTree>
    <p:extLst>
      <p:ext uri="{BB962C8B-B14F-4D97-AF65-F5344CB8AC3E}">
        <p14:creationId xmlns:p14="http://schemas.microsoft.com/office/powerpoint/2010/main" val="4198768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337" y="160523"/>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smtClean="0"/>
              <a:t>Major haplotypes of human hemeoxygenase-1 gene (only of frequent SNPs are shown)</a:t>
            </a:r>
            <a:endParaRPr lang="en-US" sz="3200" dirty="0"/>
          </a:p>
        </p:txBody>
      </p:sp>
      <p:sp>
        <p:nvSpPr>
          <p:cNvPr id="4" name="TextBox 3"/>
          <p:cNvSpPr txBox="1"/>
          <p:nvPr/>
        </p:nvSpPr>
        <p:spPr>
          <a:xfrm>
            <a:off x="441513" y="5543640"/>
            <a:ext cx="8302115" cy="1200328"/>
          </a:xfrm>
          <a:prstGeom prst="rect">
            <a:avLst/>
          </a:prstGeom>
          <a:solidFill>
            <a:srgbClr val="E3FF0C"/>
          </a:solidFill>
        </p:spPr>
        <p:txBody>
          <a:bodyPr wrap="square" rtlCol="0">
            <a:spAutoFit/>
          </a:bodyPr>
          <a:lstStyle/>
          <a:p>
            <a:r>
              <a:rPr lang="en-US" sz="2400" b="1" dirty="0" smtClean="0"/>
              <a:t>The bottom line: </a:t>
            </a:r>
            <a:r>
              <a:rPr lang="en-US" sz="2400" i="1" dirty="0" smtClean="0"/>
              <a:t>Mutations never exist alone but in groups linked with each other and forming haplotypes that slowly change due to meiotic recombination and selection/drift</a:t>
            </a:r>
            <a:endParaRPr lang="en-US" sz="2400" i="1" dirty="0"/>
          </a:p>
        </p:txBody>
      </p:sp>
      <p:pic>
        <p:nvPicPr>
          <p:cNvPr id="3" name="Picture 2" descr="Screen shot 2013-10-31 at 3.15.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9827"/>
            <a:ext cx="9144000" cy="3781008"/>
          </a:xfrm>
          <a:prstGeom prst="rect">
            <a:avLst/>
          </a:prstGeom>
        </p:spPr>
      </p:pic>
    </p:spTree>
    <p:extLst>
      <p:ext uri="{BB962C8B-B14F-4D97-AF65-F5344CB8AC3E}">
        <p14:creationId xmlns:p14="http://schemas.microsoft.com/office/powerpoint/2010/main" val="26185506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ha-MandalFig1b.jpg"/>
          <p:cNvPicPr>
            <a:picLocks noChangeAspect="1"/>
          </p:cNvPicPr>
          <p:nvPr/>
        </p:nvPicPr>
        <p:blipFill>
          <a:blip r:embed="rId2"/>
          <a:stretch>
            <a:fillRect/>
          </a:stretch>
        </p:blipFill>
        <p:spPr>
          <a:xfrm>
            <a:off x="381000" y="1219200"/>
            <a:ext cx="6553200" cy="4187005"/>
          </a:xfrm>
          <a:prstGeom prst="rect">
            <a:avLst/>
          </a:prstGeom>
        </p:spPr>
      </p:pic>
      <p:sp>
        <p:nvSpPr>
          <p:cNvPr id="5" name="Oval 4"/>
          <p:cNvSpPr/>
          <p:nvPr/>
        </p:nvSpPr>
        <p:spPr>
          <a:xfrm>
            <a:off x="4953000" y="3962400"/>
            <a:ext cx="6096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381000"/>
            <a:ext cx="7924800" cy="369332"/>
          </a:xfrm>
          <a:prstGeom prst="rect">
            <a:avLst/>
          </a:prstGeom>
          <a:noFill/>
        </p:spPr>
        <p:txBody>
          <a:bodyPr wrap="square" rtlCol="0">
            <a:spAutoFit/>
          </a:bodyPr>
          <a:lstStyle/>
          <a:p>
            <a:r>
              <a:rPr lang="en-US" dirty="0" smtClean="0"/>
              <a:t>4</a:t>
            </a:r>
            <a:r>
              <a:rPr lang="en-US" baseline="30000" dirty="0" smtClean="0"/>
              <a:t>th</a:t>
            </a:r>
            <a:r>
              <a:rPr lang="en-US" dirty="0" smtClean="0"/>
              <a:t> SNP of red </a:t>
            </a:r>
            <a:r>
              <a:rPr lang="en-US" dirty="0" err="1" smtClean="0"/>
              <a:t>haplotype</a:t>
            </a:r>
            <a:r>
              <a:rPr lang="en-US" dirty="0" smtClean="0"/>
              <a:t> in AGT responsible for myocardial infarction.</a:t>
            </a:r>
            <a:endParaRPr lang="en-US" dirty="0"/>
          </a:p>
        </p:txBody>
      </p:sp>
      <p:sp>
        <p:nvSpPr>
          <p:cNvPr id="7" name="TextBox 6"/>
          <p:cNvSpPr txBox="1"/>
          <p:nvPr/>
        </p:nvSpPr>
        <p:spPr>
          <a:xfrm>
            <a:off x="4495800" y="6096000"/>
            <a:ext cx="4343400" cy="461665"/>
          </a:xfrm>
          <a:prstGeom prst="rect">
            <a:avLst/>
          </a:prstGeom>
          <a:noFill/>
        </p:spPr>
        <p:txBody>
          <a:bodyPr wrap="square" rtlCol="0">
            <a:spAutoFit/>
          </a:bodyPr>
          <a:lstStyle/>
          <a:p>
            <a:r>
              <a:rPr lang="en-US" sz="2400" dirty="0" smtClean="0"/>
              <a:t>AGT gene</a:t>
            </a:r>
            <a:endParaRPr lang="en-US" sz="2400" dirty="0"/>
          </a:p>
        </p:txBody>
      </p:sp>
    </p:spTree>
    <p:extLst>
      <p:ext uri="{BB962C8B-B14F-4D97-AF65-F5344CB8AC3E}">
        <p14:creationId xmlns:p14="http://schemas.microsoft.com/office/powerpoint/2010/main" val="2837799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2400" dirty="0">
                <a:solidFill>
                  <a:srgbClr val="FF0000"/>
                </a:solidFill>
              </a:rPr>
              <a:t>Accomplishment of “1000 Genome Project” revealed immense amount of information about variation, mutation dynamics, and evolution of the human DNA sequences. </a:t>
            </a:r>
          </a:p>
        </p:txBody>
      </p:sp>
      <p:sp>
        <p:nvSpPr>
          <p:cNvPr id="3" name="Content Placeholder 2"/>
          <p:cNvSpPr>
            <a:spLocks noGrp="1"/>
          </p:cNvSpPr>
          <p:nvPr>
            <p:ph idx="1"/>
          </p:nvPr>
        </p:nvSpPr>
        <p:spPr/>
        <p:txBody>
          <a:bodyPr/>
          <a:lstStyle/>
          <a:p>
            <a:r>
              <a:rPr lang="en-US" dirty="0" smtClean="0"/>
              <a:t>Genomes of thousands patients have been sequenced</a:t>
            </a:r>
          </a:p>
          <a:p>
            <a:r>
              <a:rPr lang="en-US" dirty="0" smtClean="0"/>
              <a:t>1092 genomes are publicly available </a:t>
            </a:r>
            <a:br>
              <a:rPr lang="en-US" dirty="0" smtClean="0"/>
            </a:br>
            <a:r>
              <a:rPr lang="en-US" dirty="0" smtClean="0"/>
              <a:t>(~10x coverage)</a:t>
            </a:r>
          </a:p>
          <a:p>
            <a:r>
              <a:rPr lang="en-US" dirty="0" smtClean="0"/>
              <a:t>Genomes of 12 famous humans are available(Jim Watson; Craig Venter) (~50x coverage)</a:t>
            </a:r>
            <a:endParaRPr lang="en-US" dirty="0"/>
          </a:p>
        </p:txBody>
      </p:sp>
    </p:spTree>
    <p:extLst>
      <p:ext uri="{BB962C8B-B14F-4D97-AF65-F5344CB8AC3E}">
        <p14:creationId xmlns:p14="http://schemas.microsoft.com/office/powerpoint/2010/main" val="18278948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Linkage disequilibrium</a:t>
            </a:r>
            <a:endParaRPr lang="en-US" dirty="0"/>
          </a:p>
        </p:txBody>
      </p:sp>
      <p:pic>
        <p:nvPicPr>
          <p:cNvPr id="5" name="Picture 4" descr="Screen shot 2015-01-26 at 9.15.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 y="2883272"/>
            <a:ext cx="8936145" cy="3304614"/>
          </a:xfrm>
          <a:prstGeom prst="rect">
            <a:avLst/>
          </a:prstGeom>
        </p:spPr>
      </p:pic>
    </p:spTree>
    <p:extLst>
      <p:ext uri="{BB962C8B-B14F-4D97-AF65-F5344CB8AC3E}">
        <p14:creationId xmlns:p14="http://schemas.microsoft.com/office/powerpoint/2010/main" val="3577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0"/>
            <a:ext cx="8229600" cy="1143000"/>
          </a:xfrm>
        </p:spPr>
        <p:txBody>
          <a:bodyPr/>
          <a:lstStyle/>
          <a:p>
            <a:r>
              <a:rPr lang="en-US" dirty="0" smtClean="0">
                <a:solidFill>
                  <a:srgbClr val="FF0000"/>
                </a:solidFill>
              </a:rPr>
              <a:t>Why the peaks are narrow?</a:t>
            </a:r>
            <a:endParaRPr lang="en-US" dirty="0">
              <a:solidFill>
                <a:srgbClr val="FF0000"/>
              </a:solidFill>
            </a:endParaRPr>
          </a:p>
        </p:txBody>
      </p:sp>
      <p:pic>
        <p:nvPicPr>
          <p:cNvPr id="4" name="Picture 3" descr="Fi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804" y="1038166"/>
            <a:ext cx="6490907" cy="5819833"/>
          </a:xfrm>
          <a:prstGeom prst="rect">
            <a:avLst/>
          </a:prstGeom>
        </p:spPr>
      </p:pic>
      <p:sp>
        <p:nvSpPr>
          <p:cNvPr id="3" name="TextBox 2"/>
          <p:cNvSpPr txBox="1"/>
          <p:nvPr/>
        </p:nvSpPr>
        <p:spPr>
          <a:xfrm rot="5400000">
            <a:off x="7235806" y="2022788"/>
            <a:ext cx="1770512" cy="646331"/>
          </a:xfrm>
          <a:prstGeom prst="rect">
            <a:avLst/>
          </a:prstGeom>
          <a:noFill/>
        </p:spPr>
        <p:txBody>
          <a:bodyPr wrap="none" rtlCol="0">
            <a:spAutoFit/>
          </a:bodyPr>
          <a:lstStyle/>
          <a:p>
            <a:r>
              <a:rPr lang="en-US" dirty="0" smtClean="0"/>
              <a:t>Number of loci </a:t>
            </a:r>
          </a:p>
          <a:p>
            <a:r>
              <a:rPr lang="en-US" dirty="0" smtClean="0"/>
              <a:t>With equilibrium</a:t>
            </a:r>
            <a:endParaRPr lang="en-US" dirty="0"/>
          </a:p>
        </p:txBody>
      </p:sp>
    </p:spTree>
    <p:extLst>
      <p:ext uri="{BB962C8B-B14F-4D97-AF65-F5344CB8AC3E}">
        <p14:creationId xmlns:p14="http://schemas.microsoft.com/office/powerpoint/2010/main" val="25039286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lationship_coef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5" y="22955"/>
            <a:ext cx="5187820" cy="6858000"/>
          </a:xfrm>
          <a:prstGeom prst="rect">
            <a:avLst/>
          </a:prstGeom>
        </p:spPr>
      </p:pic>
      <p:sp>
        <p:nvSpPr>
          <p:cNvPr id="7" name="TextBox 6"/>
          <p:cNvSpPr txBox="1"/>
          <p:nvPr/>
        </p:nvSpPr>
        <p:spPr>
          <a:xfrm>
            <a:off x="5485253" y="604414"/>
            <a:ext cx="3274321" cy="1477328"/>
          </a:xfrm>
          <a:prstGeom prst="rect">
            <a:avLst/>
          </a:prstGeom>
          <a:noFill/>
        </p:spPr>
        <p:txBody>
          <a:bodyPr wrap="square" rtlCol="0">
            <a:spAutoFit/>
          </a:bodyPr>
          <a:lstStyle/>
          <a:p>
            <a:r>
              <a:rPr lang="en-US" dirty="0" smtClean="0"/>
              <a:t>Wikipedia:</a:t>
            </a:r>
          </a:p>
          <a:p>
            <a:r>
              <a:rPr lang="en-US" b="1" dirty="0">
                <a:solidFill>
                  <a:srgbClr val="FF0000"/>
                </a:solidFill>
              </a:rPr>
              <a:t>Coefficient of </a:t>
            </a:r>
            <a:r>
              <a:rPr lang="en-US" b="1" dirty="0" smtClean="0">
                <a:solidFill>
                  <a:srgbClr val="FF0000"/>
                </a:solidFill>
              </a:rPr>
              <a:t>relationship</a:t>
            </a:r>
          </a:p>
          <a:p>
            <a:endParaRPr lang="en-US" dirty="0" smtClean="0"/>
          </a:p>
          <a:p>
            <a:r>
              <a:rPr lang="en-US" dirty="0"/>
              <a:t> </a:t>
            </a:r>
            <a:r>
              <a:rPr lang="en-US" dirty="0">
                <a:solidFill>
                  <a:srgbClr val="0000FF"/>
                </a:solidFill>
              </a:rPr>
              <a:t>http://</a:t>
            </a:r>
            <a:r>
              <a:rPr lang="en-US" dirty="0" err="1">
                <a:solidFill>
                  <a:srgbClr val="0000FF"/>
                </a:solidFill>
              </a:rPr>
              <a:t>en.wikipedia.org</a:t>
            </a:r>
            <a:r>
              <a:rPr lang="en-US" dirty="0">
                <a:solidFill>
                  <a:srgbClr val="0000FF"/>
                </a:solidFill>
              </a:rPr>
              <a:t>/wiki/</a:t>
            </a:r>
            <a:r>
              <a:rPr lang="en-US" dirty="0" err="1">
                <a:solidFill>
                  <a:srgbClr val="0000FF"/>
                </a:solidFill>
              </a:rPr>
              <a:t>Coefficient_of_relationship</a:t>
            </a:r>
            <a:endParaRPr lang="en-US" dirty="0">
              <a:solidFill>
                <a:srgbClr val="0000FF"/>
              </a:solidFill>
            </a:endParaRPr>
          </a:p>
        </p:txBody>
      </p:sp>
    </p:spTree>
    <p:extLst>
      <p:ext uri="{BB962C8B-B14F-4D97-AF65-F5344CB8AC3E}">
        <p14:creationId xmlns:p14="http://schemas.microsoft.com/office/powerpoint/2010/main" val="26615675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Finding distant genetic relationships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 </a:t>
            </a:r>
            <a:r>
              <a:rPr lang="en-US" dirty="0"/>
              <a:t>majority of genomic differences between pairs of individuals is contributed by frequent SNPs that form several (usually from two to five) major haplotypes in each </a:t>
            </a:r>
            <a:r>
              <a:rPr lang="en-US" dirty="0" smtClean="0"/>
              <a:t>loci. </a:t>
            </a:r>
            <a:r>
              <a:rPr lang="en-US" dirty="0"/>
              <a:t>These major haplotypes have a high probability of being the same between genetically non-related individuals.   </a:t>
            </a:r>
            <a:endParaRPr lang="en-US" dirty="0" smtClean="0"/>
          </a:p>
          <a:p>
            <a:endParaRPr lang="en-US" dirty="0" smtClean="0"/>
          </a:p>
          <a:p>
            <a:r>
              <a:rPr lang="en-US" dirty="0" smtClean="0"/>
              <a:t>This </a:t>
            </a:r>
            <a:r>
              <a:rPr lang="en-US" dirty="0"/>
              <a:t>obstacle can be overcome if we consider only the </a:t>
            </a:r>
            <a:r>
              <a:rPr lang="en-US" dirty="0">
                <a:solidFill>
                  <a:srgbClr val="FF0000"/>
                </a:solidFill>
              </a:rPr>
              <a:t>very rare SNPs</a:t>
            </a:r>
            <a:r>
              <a:rPr lang="en-US" dirty="0"/>
              <a:t>, for which probabilities of being shared by non-related individuals drop dramatically. </a:t>
            </a:r>
          </a:p>
        </p:txBody>
      </p:sp>
    </p:spTree>
    <p:extLst>
      <p:ext uri="{BB962C8B-B14F-4D97-AF65-F5344CB8AC3E}">
        <p14:creationId xmlns:p14="http://schemas.microsoft.com/office/powerpoint/2010/main" val="40059642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Very rare genetic variants (</a:t>
            </a:r>
            <a:r>
              <a:rPr lang="en-US" dirty="0" err="1" smtClean="0"/>
              <a:t>vrGVs</a:t>
            </a:r>
            <a:r>
              <a:rPr lang="en-US" dirty="0" smtClean="0"/>
              <a:t>)</a:t>
            </a:r>
            <a:endParaRPr lang="en-US" dirty="0"/>
          </a:p>
        </p:txBody>
      </p:sp>
      <p:sp>
        <p:nvSpPr>
          <p:cNvPr id="3" name="Content Placeholder 2"/>
          <p:cNvSpPr>
            <a:spLocks noGrp="1"/>
          </p:cNvSpPr>
          <p:nvPr>
            <p:ph idx="1"/>
          </p:nvPr>
        </p:nvSpPr>
        <p:spPr/>
        <p:txBody>
          <a:bodyPr/>
          <a:lstStyle/>
          <a:p>
            <a:r>
              <a:rPr lang="en-US" dirty="0" smtClean="0"/>
              <a:t>Frequency less than 0.2% across all populations.</a:t>
            </a:r>
            <a:endParaRPr lang="en-US" dirty="0"/>
          </a:p>
        </p:txBody>
      </p:sp>
      <p:sp>
        <p:nvSpPr>
          <p:cNvPr id="4" name="TextBox 3"/>
          <p:cNvSpPr txBox="1"/>
          <p:nvPr/>
        </p:nvSpPr>
        <p:spPr>
          <a:xfrm>
            <a:off x="602289" y="2898165"/>
            <a:ext cx="5955476" cy="1077218"/>
          </a:xfrm>
          <a:prstGeom prst="rect">
            <a:avLst/>
          </a:prstGeom>
          <a:noFill/>
        </p:spPr>
        <p:txBody>
          <a:bodyPr wrap="none" rtlCol="0">
            <a:spAutoFit/>
          </a:bodyPr>
          <a:lstStyle/>
          <a:p>
            <a:pPr marL="457200" indent="-457200">
              <a:buFont typeface="Arial"/>
              <a:buChar char="•"/>
            </a:pPr>
            <a:r>
              <a:rPr lang="en-US" sz="3200" dirty="0" smtClean="0"/>
              <a:t>Number of </a:t>
            </a:r>
            <a:r>
              <a:rPr lang="en-US" sz="3200" dirty="0" err="1" smtClean="0"/>
              <a:t>vrGVs</a:t>
            </a:r>
            <a:r>
              <a:rPr lang="en-US" sz="3200" dirty="0" smtClean="0"/>
              <a:t>  per individual </a:t>
            </a:r>
          </a:p>
          <a:p>
            <a:r>
              <a:rPr lang="en-US" sz="3200" dirty="0" smtClean="0"/>
              <a:t>in different populations</a:t>
            </a:r>
            <a:endParaRPr lang="en-US" sz="3200" dirty="0"/>
          </a:p>
        </p:txBody>
      </p:sp>
      <p:sp>
        <p:nvSpPr>
          <p:cNvPr id="5" name="TextBox 4"/>
          <p:cNvSpPr txBox="1"/>
          <p:nvPr/>
        </p:nvSpPr>
        <p:spPr>
          <a:xfrm>
            <a:off x="726672" y="4039028"/>
            <a:ext cx="3513853" cy="1200328"/>
          </a:xfrm>
          <a:prstGeom prst="rect">
            <a:avLst/>
          </a:prstGeom>
          <a:noFill/>
        </p:spPr>
        <p:txBody>
          <a:bodyPr wrap="none" rtlCol="0">
            <a:spAutoFit/>
          </a:bodyPr>
          <a:lstStyle/>
          <a:p>
            <a:r>
              <a:rPr lang="en-US" sz="2400" dirty="0" smtClean="0">
                <a:solidFill>
                  <a:srgbClr val="0000FF"/>
                </a:solidFill>
              </a:rPr>
              <a:t>Africa 		67,000 ± 7,500</a:t>
            </a:r>
          </a:p>
          <a:p>
            <a:r>
              <a:rPr lang="en-US" sz="2400" dirty="0" smtClean="0">
                <a:solidFill>
                  <a:srgbClr val="0000FF"/>
                </a:solidFill>
              </a:rPr>
              <a:t>Asia		24,100 </a:t>
            </a:r>
            <a:r>
              <a:rPr lang="en-US" sz="2400" dirty="0">
                <a:solidFill>
                  <a:srgbClr val="0000FF"/>
                </a:solidFill>
              </a:rPr>
              <a:t>±</a:t>
            </a:r>
            <a:r>
              <a:rPr lang="en-US" sz="2400" dirty="0" smtClean="0">
                <a:solidFill>
                  <a:srgbClr val="0000FF"/>
                </a:solidFill>
              </a:rPr>
              <a:t> 4,100</a:t>
            </a:r>
          </a:p>
          <a:p>
            <a:r>
              <a:rPr lang="en-US" sz="2400" dirty="0" smtClean="0">
                <a:solidFill>
                  <a:srgbClr val="0000FF"/>
                </a:solidFill>
              </a:rPr>
              <a:t>Europe		16,200 ± 2,700</a:t>
            </a:r>
            <a:endParaRPr lang="en-US" sz="2400" dirty="0">
              <a:solidFill>
                <a:srgbClr val="0000FF"/>
              </a:solidFill>
            </a:endParaRPr>
          </a:p>
        </p:txBody>
      </p:sp>
    </p:spTree>
    <p:extLst>
      <p:ext uri="{BB962C8B-B14F-4D97-AF65-F5344CB8AC3E}">
        <p14:creationId xmlns:p14="http://schemas.microsoft.com/office/powerpoint/2010/main" val="37822461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44"/>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Number of shared </a:t>
            </a:r>
            <a:r>
              <a:rPr lang="en-US" dirty="0" err="1" smtClean="0"/>
              <a:t>vrGVs</a:t>
            </a:r>
            <a:r>
              <a:rPr lang="en-US" dirty="0" smtClean="0"/>
              <a:t> in human pairs from the same population</a:t>
            </a:r>
            <a:endParaRPr lang="en-US" dirty="0"/>
          </a:p>
        </p:txBody>
      </p:sp>
      <p:pic>
        <p:nvPicPr>
          <p:cNvPr id="4" name="Picture 3" descr="Fi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779" y="1234345"/>
            <a:ext cx="6180888" cy="5541866"/>
          </a:xfrm>
          <a:prstGeom prst="rect">
            <a:avLst/>
          </a:prstGeom>
        </p:spPr>
      </p:pic>
    </p:spTree>
    <p:extLst>
      <p:ext uri="{BB962C8B-B14F-4D97-AF65-F5344CB8AC3E}">
        <p14:creationId xmlns:p14="http://schemas.microsoft.com/office/powerpoint/2010/main" val="32466518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59"/>
            <a:ext cx="8229600" cy="11430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What is the chance for sharing </a:t>
            </a:r>
            <a:r>
              <a:rPr lang="en-US" dirty="0" err="1" smtClean="0"/>
              <a:t>vrGVs</a:t>
            </a:r>
            <a:r>
              <a:rPr lang="en-US" dirty="0" smtClean="0"/>
              <a:t> for non-related individuals?</a:t>
            </a:r>
            <a:endParaRPr lang="en-US" dirty="0"/>
          </a:p>
        </p:txBody>
      </p:sp>
      <p:pic>
        <p:nvPicPr>
          <p:cNvPr id="4" name="Picture 3" descr="Fig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750249"/>
            <a:ext cx="6400800" cy="3093720"/>
          </a:xfrm>
          <a:prstGeom prst="rect">
            <a:avLst/>
          </a:prstGeom>
        </p:spPr>
      </p:pic>
      <p:sp>
        <p:nvSpPr>
          <p:cNvPr id="5" name="TextBox 4"/>
          <p:cNvSpPr txBox="1"/>
          <p:nvPr/>
        </p:nvSpPr>
        <p:spPr>
          <a:xfrm>
            <a:off x="2496592" y="2199535"/>
            <a:ext cx="4570933" cy="461665"/>
          </a:xfrm>
          <a:prstGeom prst="rect">
            <a:avLst/>
          </a:prstGeom>
          <a:noFill/>
        </p:spPr>
        <p:txBody>
          <a:bodyPr wrap="none" rtlCol="0">
            <a:spAutoFit/>
          </a:bodyPr>
          <a:lstStyle/>
          <a:p>
            <a:r>
              <a:rPr lang="en-US" sz="2400" dirty="0" smtClean="0">
                <a:solidFill>
                  <a:srgbClr val="AA2725"/>
                </a:solidFill>
              </a:rPr>
              <a:t>Monte-Carlo computer simulations</a:t>
            </a:r>
            <a:endParaRPr lang="en-US" sz="2400" dirty="0">
              <a:solidFill>
                <a:srgbClr val="AA2725"/>
              </a:solidFill>
            </a:endParaRPr>
          </a:p>
        </p:txBody>
      </p:sp>
    </p:spTree>
    <p:extLst>
      <p:ext uri="{BB962C8B-B14F-4D97-AF65-F5344CB8AC3E}">
        <p14:creationId xmlns:p14="http://schemas.microsoft.com/office/powerpoint/2010/main" val="31573499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6416"/>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smtClean="0"/>
              <a:t>Number of shared </a:t>
            </a:r>
            <a:r>
              <a:rPr lang="en-US" sz="3200" dirty="0" err="1" smtClean="0"/>
              <a:t>vrGVs</a:t>
            </a:r>
            <a:r>
              <a:rPr lang="en-US" sz="3200" dirty="0" smtClean="0"/>
              <a:t> between populations</a:t>
            </a:r>
            <a:endParaRPr lang="en-US" sz="3200" dirty="0"/>
          </a:p>
        </p:txBody>
      </p:sp>
      <p:sp>
        <p:nvSpPr>
          <p:cNvPr id="3" name="Content Placeholder 2"/>
          <p:cNvSpPr>
            <a:spLocks noGrp="1"/>
          </p:cNvSpPr>
          <p:nvPr>
            <p:ph idx="1"/>
          </p:nvPr>
        </p:nvSpPr>
        <p:spPr>
          <a:xfrm>
            <a:off x="320785" y="1600200"/>
            <a:ext cx="8366015" cy="4525963"/>
          </a:xfrm>
        </p:spPr>
        <p:txBody>
          <a:bodyPr>
            <a:normAutofit fontScale="92500" lnSpcReduction="20000"/>
          </a:bodyPr>
          <a:lstStyle/>
          <a:p>
            <a:r>
              <a:rPr lang="en-US" dirty="0"/>
              <a:t>T</a:t>
            </a:r>
            <a:r>
              <a:rPr lang="en-US" dirty="0" smtClean="0"/>
              <a:t>he </a:t>
            </a:r>
            <a:r>
              <a:rPr lang="en-US" dirty="0"/>
              <a:t>median number of shared </a:t>
            </a:r>
            <a:r>
              <a:rPr lang="en-US" dirty="0" err="1"/>
              <a:t>vrGVs</a:t>
            </a:r>
            <a:r>
              <a:rPr lang="en-US" dirty="0"/>
              <a:t> was 2 (for CHB-GBR populations), 6 (LWK-FIN), and 8 (for LWK-JPT) </a:t>
            </a:r>
            <a:endParaRPr lang="en-US" dirty="0" smtClean="0"/>
          </a:p>
          <a:p>
            <a:r>
              <a:rPr lang="en-US" dirty="0" smtClean="0"/>
              <a:t>44,278 studied </a:t>
            </a:r>
            <a:r>
              <a:rPr lang="en-US" dirty="0"/>
              <a:t>pairs formed by individuals from two different continents have </a:t>
            </a:r>
            <a:r>
              <a:rPr lang="en-US" b="1" dirty="0"/>
              <a:t>less than 118 shared </a:t>
            </a:r>
            <a:r>
              <a:rPr lang="en-US" b="1" dirty="0" err="1"/>
              <a:t>vrGVs</a:t>
            </a:r>
            <a:r>
              <a:rPr lang="en-US" dirty="0"/>
              <a:t>. </a:t>
            </a:r>
            <a:r>
              <a:rPr lang="en-US" sz="2400" dirty="0" smtClean="0"/>
              <a:t>The </a:t>
            </a:r>
            <a:r>
              <a:rPr lang="en-US" sz="2400" dirty="0"/>
              <a:t>highest number of shared </a:t>
            </a:r>
            <a:r>
              <a:rPr lang="en-US" sz="2400" dirty="0" err="1"/>
              <a:t>vrGVs</a:t>
            </a:r>
            <a:r>
              <a:rPr lang="en-US" sz="2400" dirty="0"/>
              <a:t> between LWK and JPT is 37; LWK-FIN is 80; and GBR-CHB is </a:t>
            </a:r>
            <a:r>
              <a:rPr lang="en-US" sz="2400" dirty="0" smtClean="0"/>
              <a:t>117</a:t>
            </a:r>
          </a:p>
          <a:p>
            <a:endParaRPr lang="en-US" sz="2400" dirty="0"/>
          </a:p>
          <a:p>
            <a:r>
              <a:rPr lang="en-US" sz="2400" dirty="0" smtClean="0"/>
              <a:t> </a:t>
            </a:r>
            <a:r>
              <a:rPr lang="en-US" sz="2400" dirty="0"/>
              <a:t>The number of shared </a:t>
            </a:r>
            <a:r>
              <a:rPr lang="en-US" sz="2400" dirty="0" err="1"/>
              <a:t>vrGVs</a:t>
            </a:r>
            <a:r>
              <a:rPr lang="en-US" sz="2400" dirty="0"/>
              <a:t> between populations from the same Asian or European continent is also low (for instance, maximal number between GBR and FIN is 159 and between CHB and JPT is 78) </a:t>
            </a:r>
          </a:p>
        </p:txBody>
      </p:sp>
    </p:spTree>
    <p:extLst>
      <p:ext uri="{BB962C8B-B14F-4D97-AF65-F5344CB8AC3E}">
        <p14:creationId xmlns:p14="http://schemas.microsoft.com/office/powerpoint/2010/main" val="20354251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73315745"/>
              </p:ext>
            </p:extLst>
          </p:nvPr>
        </p:nvGraphicFramePr>
        <p:xfrm>
          <a:off x="58920" y="91647"/>
          <a:ext cx="4263081" cy="6766353"/>
        </p:xfrm>
        <a:graphic>
          <a:graphicData uri="http://schemas.openxmlformats.org/presentationml/2006/ole">
            <mc:AlternateContent xmlns:mc="http://schemas.openxmlformats.org/markup-compatibility/2006">
              <mc:Choice xmlns:v="urn:schemas-microsoft-com:vml" Requires="v">
                <p:oleObj spid="_x0000_s2051" name="Document" r:id="rId3" imgW="5626100" imgH="7251700" progId="Word.Document.12">
                  <p:embed/>
                </p:oleObj>
              </mc:Choice>
              <mc:Fallback>
                <p:oleObj name="Document" r:id="rId3" imgW="5626100" imgH="7251700" progId="Word.Document.12">
                  <p:embed/>
                  <p:pic>
                    <p:nvPicPr>
                      <p:cNvPr id="0" name=""/>
                      <p:cNvPicPr/>
                      <p:nvPr/>
                    </p:nvPicPr>
                    <p:blipFill>
                      <a:blip r:embed="rId4"/>
                      <a:stretch>
                        <a:fillRect/>
                      </a:stretch>
                    </p:blipFill>
                    <p:spPr>
                      <a:xfrm>
                        <a:off x="58920" y="91647"/>
                        <a:ext cx="4263081" cy="6766353"/>
                      </a:xfrm>
                      <a:prstGeom prst="rect">
                        <a:avLst/>
                      </a:prstGeom>
                    </p:spPr>
                  </p:pic>
                </p:oleObj>
              </mc:Fallback>
            </mc:AlternateContent>
          </a:graphicData>
        </a:graphic>
      </p:graphicFrame>
      <p:sp>
        <p:nvSpPr>
          <p:cNvPr id="6" name="Rectangle 5"/>
          <p:cNvSpPr/>
          <p:nvPr/>
        </p:nvSpPr>
        <p:spPr>
          <a:xfrm>
            <a:off x="4322001" y="1806970"/>
            <a:ext cx="4572000" cy="3139321"/>
          </a:xfrm>
          <a:prstGeom prst="rect">
            <a:avLst/>
          </a:prstGeom>
        </p:spPr>
        <p:txBody>
          <a:bodyPr>
            <a:spAutoFit/>
          </a:bodyPr>
          <a:lstStyle/>
          <a:p>
            <a:r>
              <a:rPr lang="en-US" b="1" dirty="0"/>
              <a:t>Table 1.</a:t>
            </a:r>
            <a:r>
              <a:rPr lang="en-US" dirty="0"/>
              <a:t>  </a:t>
            </a:r>
            <a:r>
              <a:rPr lang="en-US" b="1" dirty="0"/>
              <a:t>Distribution of numbers of shared </a:t>
            </a:r>
            <a:r>
              <a:rPr lang="en-US" b="1" dirty="0" err="1"/>
              <a:t>vrGVs</a:t>
            </a:r>
            <a:r>
              <a:rPr lang="en-US" b="1" dirty="0"/>
              <a:t> for 8633 human pairs, where one person of a pair represents British population (GBR), while another person – Chinese population (CHB).</a:t>
            </a:r>
            <a:r>
              <a:rPr lang="en-US" dirty="0"/>
              <a:t>  *NOTES: detail characterization of shared </a:t>
            </a:r>
            <a:r>
              <a:rPr lang="en-US" dirty="0" err="1"/>
              <a:t>vrGVs</a:t>
            </a:r>
            <a:r>
              <a:rPr lang="en-US" dirty="0"/>
              <a:t> for the pair, which has 30 shared </a:t>
            </a:r>
            <a:r>
              <a:rPr lang="en-US" dirty="0" err="1"/>
              <a:t>vrGVs</a:t>
            </a:r>
            <a:r>
              <a:rPr lang="en-US" dirty="0"/>
              <a:t>, is shown in the Table 2.    Detail characterization of shared </a:t>
            </a:r>
            <a:r>
              <a:rPr lang="en-US" dirty="0" err="1"/>
              <a:t>vrGVs</a:t>
            </a:r>
            <a:r>
              <a:rPr lang="en-US" dirty="0"/>
              <a:t> for three pairs at the bottom of this table (marked by *) is shown in the Supplementary Table S5.    </a:t>
            </a:r>
          </a:p>
        </p:txBody>
      </p:sp>
    </p:spTree>
    <p:extLst>
      <p:ext uri="{BB962C8B-B14F-4D97-AF65-F5344CB8AC3E}">
        <p14:creationId xmlns:p14="http://schemas.microsoft.com/office/powerpoint/2010/main" val="409348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08919352"/>
              </p:ext>
            </p:extLst>
          </p:nvPr>
        </p:nvGraphicFramePr>
        <p:xfrm>
          <a:off x="248772" y="285750"/>
          <a:ext cx="5754484" cy="6286500"/>
        </p:xfrm>
        <a:graphic>
          <a:graphicData uri="http://schemas.openxmlformats.org/presentationml/2006/ole">
            <mc:AlternateContent xmlns:mc="http://schemas.openxmlformats.org/markup-compatibility/2006">
              <mc:Choice xmlns:v="urn:schemas-microsoft-com:vml" Requires="v">
                <p:oleObj spid="_x0000_s1027" name="Document" r:id="rId3" imgW="5626100" imgH="6286500" progId="Word.Document.12">
                  <p:embed/>
                </p:oleObj>
              </mc:Choice>
              <mc:Fallback>
                <p:oleObj name="Document" r:id="rId3" imgW="5626100" imgH="6286500" progId="Word.Document.12">
                  <p:embed/>
                  <p:pic>
                    <p:nvPicPr>
                      <p:cNvPr id="0" name=""/>
                      <p:cNvPicPr/>
                      <p:nvPr/>
                    </p:nvPicPr>
                    <p:blipFill>
                      <a:blip r:embed="rId4"/>
                      <a:stretch>
                        <a:fillRect/>
                      </a:stretch>
                    </p:blipFill>
                    <p:spPr>
                      <a:xfrm>
                        <a:off x="248772" y="285750"/>
                        <a:ext cx="5754484" cy="6286500"/>
                      </a:xfrm>
                      <a:prstGeom prst="rect">
                        <a:avLst/>
                      </a:prstGeom>
                    </p:spPr>
                  </p:pic>
                </p:oleObj>
              </mc:Fallback>
            </mc:AlternateContent>
          </a:graphicData>
        </a:graphic>
      </p:graphicFrame>
      <p:sp>
        <p:nvSpPr>
          <p:cNvPr id="6" name="Rectangle 5"/>
          <p:cNvSpPr/>
          <p:nvPr/>
        </p:nvSpPr>
        <p:spPr>
          <a:xfrm>
            <a:off x="4459480" y="752817"/>
            <a:ext cx="4572000" cy="1477328"/>
          </a:xfrm>
          <a:prstGeom prst="rect">
            <a:avLst/>
          </a:prstGeom>
        </p:spPr>
        <p:txBody>
          <a:bodyPr>
            <a:spAutoFit/>
          </a:bodyPr>
          <a:lstStyle/>
          <a:p>
            <a:r>
              <a:rPr lang="en-US" b="1" dirty="0"/>
              <a:t>Table 2.  Characterization of 30 shared </a:t>
            </a:r>
            <a:r>
              <a:rPr lang="en-US" b="1" dirty="0" err="1"/>
              <a:t>vrGVs</a:t>
            </a:r>
            <a:r>
              <a:rPr lang="en-US" b="1" dirty="0"/>
              <a:t> for the British-Chinese pair composed by HG00255 and NA18614 individuals.</a:t>
            </a:r>
            <a:r>
              <a:rPr lang="en-US" dirty="0"/>
              <a:t> Those </a:t>
            </a:r>
            <a:r>
              <a:rPr lang="en-US" dirty="0" err="1"/>
              <a:t>vrGVs</a:t>
            </a:r>
            <a:r>
              <a:rPr lang="en-US" dirty="0"/>
              <a:t> that are located in the same locus on chromosome 11 are shaded. </a:t>
            </a:r>
            <a:endParaRPr lang="en-US" dirty="0"/>
          </a:p>
        </p:txBody>
      </p:sp>
    </p:spTree>
    <p:extLst>
      <p:ext uri="{BB962C8B-B14F-4D97-AF65-F5344CB8AC3E}">
        <p14:creationId xmlns:p14="http://schemas.microsoft.com/office/powerpoint/2010/main" val="46833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6 at 9.42.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944"/>
            <a:ext cx="9144000" cy="6457677"/>
          </a:xfrm>
          <a:prstGeom prst="rect">
            <a:avLst/>
          </a:prstGeom>
        </p:spPr>
      </p:pic>
    </p:spTree>
    <p:extLst>
      <p:ext uri="{BB962C8B-B14F-4D97-AF65-F5344CB8AC3E}">
        <p14:creationId xmlns:p14="http://schemas.microsoft.com/office/powerpoint/2010/main" val="3431690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175"/>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smtClean="0"/>
              <a:t>How to calculate the coefficient of relationship from the number of  shared </a:t>
            </a:r>
            <a:r>
              <a:rPr lang="en-US" sz="3200" dirty="0" err="1" smtClean="0"/>
              <a:t>vrGVs</a:t>
            </a:r>
            <a:r>
              <a:rPr lang="en-US" sz="3200" dirty="0" smtClean="0"/>
              <a:t> (</a:t>
            </a:r>
            <a:r>
              <a:rPr lang="en-US" sz="3200" dirty="0" err="1" smtClean="0">
                <a:solidFill>
                  <a:srgbClr val="FF0000"/>
                </a:solidFill>
              </a:rPr>
              <a:t>N</a:t>
            </a:r>
            <a:r>
              <a:rPr lang="en-US" sz="3200" baseline="-25000" dirty="0" err="1" smtClean="0">
                <a:solidFill>
                  <a:srgbClr val="FF0000"/>
                </a:solidFill>
              </a:rPr>
              <a:t>x</a:t>
            </a:r>
            <a:r>
              <a:rPr lang="en-US" sz="3200" dirty="0" smtClean="0"/>
              <a:t>)?</a:t>
            </a:r>
            <a:endParaRPr lang="en-US" sz="3200" dirty="0"/>
          </a:p>
        </p:txBody>
      </p:sp>
      <p:sp>
        <p:nvSpPr>
          <p:cNvPr id="4" name="TextBox 3"/>
          <p:cNvSpPr txBox="1"/>
          <p:nvPr/>
        </p:nvSpPr>
        <p:spPr>
          <a:xfrm>
            <a:off x="457200" y="1830203"/>
            <a:ext cx="8613080" cy="3447098"/>
          </a:xfrm>
          <a:prstGeom prst="rect">
            <a:avLst/>
          </a:prstGeom>
          <a:noFill/>
        </p:spPr>
        <p:txBody>
          <a:bodyPr wrap="none" rtlCol="0">
            <a:spAutoFit/>
          </a:bodyPr>
          <a:lstStyle/>
          <a:p>
            <a:r>
              <a:rPr lang="en-US" sz="2400" dirty="0" smtClean="0"/>
              <a:t>Use reference point – the number of shared </a:t>
            </a:r>
            <a:r>
              <a:rPr lang="en-US" sz="2400" dirty="0" err="1" smtClean="0"/>
              <a:t>vrGVs</a:t>
            </a:r>
            <a:r>
              <a:rPr lang="en-US" sz="2400" dirty="0" smtClean="0"/>
              <a:t> for siblings (</a:t>
            </a:r>
            <a:r>
              <a:rPr lang="en-US" sz="2400" dirty="0" smtClean="0">
                <a:solidFill>
                  <a:srgbClr val="FF0000"/>
                </a:solidFill>
              </a:rPr>
              <a:t>N</a:t>
            </a:r>
            <a:r>
              <a:rPr lang="en-US" sz="2400" baseline="-25000" dirty="0" smtClean="0">
                <a:solidFill>
                  <a:srgbClr val="FF0000"/>
                </a:solidFill>
              </a:rPr>
              <a:t>50</a:t>
            </a:r>
            <a:r>
              <a:rPr lang="en-US" sz="2400" dirty="0" smtClean="0"/>
              <a:t>)</a:t>
            </a:r>
          </a:p>
          <a:p>
            <a:endParaRPr lang="en-US" dirty="0"/>
          </a:p>
          <a:p>
            <a:r>
              <a:rPr lang="en-US" i="1" dirty="0" smtClean="0"/>
              <a:t>                          </a:t>
            </a:r>
            <a:r>
              <a:rPr lang="en-US" sz="3200" i="1" dirty="0" smtClean="0">
                <a:solidFill>
                  <a:srgbClr val="FF0000"/>
                </a:solidFill>
              </a:rPr>
              <a:t>X</a:t>
            </a:r>
            <a:r>
              <a:rPr lang="en-US" sz="3200" dirty="0">
                <a:solidFill>
                  <a:srgbClr val="FF0000"/>
                </a:solidFill>
              </a:rPr>
              <a:t>%/(</a:t>
            </a:r>
            <a:r>
              <a:rPr lang="en-US" sz="3200" dirty="0" err="1">
                <a:solidFill>
                  <a:srgbClr val="FF0000"/>
                </a:solidFill>
              </a:rPr>
              <a:t>N</a:t>
            </a:r>
            <a:r>
              <a:rPr lang="en-US" sz="3200" i="1" baseline="-25000" dirty="0" err="1">
                <a:solidFill>
                  <a:srgbClr val="FF0000"/>
                </a:solidFill>
              </a:rPr>
              <a:t>x</a:t>
            </a:r>
            <a:r>
              <a:rPr lang="en-US" sz="3200" dirty="0">
                <a:solidFill>
                  <a:srgbClr val="FF0000"/>
                </a:solidFill>
              </a:rPr>
              <a:t> –</a:t>
            </a:r>
            <a:r>
              <a:rPr lang="en-US" sz="3200" dirty="0" err="1">
                <a:solidFill>
                  <a:srgbClr val="FF0000"/>
                </a:solidFill>
              </a:rPr>
              <a:t>N</a:t>
            </a:r>
            <a:r>
              <a:rPr lang="en-US" sz="3200" i="1" baseline="-25000" dirty="0" err="1">
                <a:solidFill>
                  <a:srgbClr val="FF0000"/>
                </a:solidFill>
              </a:rPr>
              <a:t>peak</a:t>
            </a:r>
            <a:r>
              <a:rPr lang="en-US" sz="3200" dirty="0">
                <a:solidFill>
                  <a:srgbClr val="FF0000"/>
                </a:solidFill>
              </a:rPr>
              <a:t>) = 50%/(N</a:t>
            </a:r>
            <a:r>
              <a:rPr lang="en-US" sz="3200" i="1" baseline="-25000" dirty="0">
                <a:solidFill>
                  <a:srgbClr val="FF0000"/>
                </a:solidFill>
              </a:rPr>
              <a:t>50</a:t>
            </a:r>
            <a:r>
              <a:rPr lang="en-US" sz="3200" dirty="0">
                <a:solidFill>
                  <a:srgbClr val="FF0000"/>
                </a:solidFill>
              </a:rPr>
              <a:t> –</a:t>
            </a:r>
            <a:r>
              <a:rPr lang="en-US" sz="3200" dirty="0" err="1">
                <a:solidFill>
                  <a:srgbClr val="FF0000"/>
                </a:solidFill>
              </a:rPr>
              <a:t>N</a:t>
            </a:r>
            <a:r>
              <a:rPr lang="en-US" sz="3200" i="1" baseline="-25000" dirty="0" err="1">
                <a:solidFill>
                  <a:srgbClr val="FF0000"/>
                </a:solidFill>
              </a:rPr>
              <a:t>peak</a:t>
            </a:r>
            <a:r>
              <a:rPr lang="en-US" sz="3200" dirty="0">
                <a:solidFill>
                  <a:srgbClr val="FF0000"/>
                </a:solidFill>
              </a:rPr>
              <a:t>) </a:t>
            </a:r>
            <a:r>
              <a:rPr lang="en-US" sz="3200" dirty="0" smtClean="0">
                <a:solidFill>
                  <a:srgbClr val="FF0000"/>
                </a:solidFill>
              </a:rPr>
              <a:t> </a:t>
            </a:r>
          </a:p>
          <a:p>
            <a:endParaRPr lang="en-US" dirty="0"/>
          </a:p>
          <a:p>
            <a:pPr marL="285750" indent="-285750">
              <a:buFont typeface="Arial"/>
              <a:buChar char="•"/>
            </a:pPr>
            <a:endParaRPr lang="en-US" dirty="0" smtClean="0"/>
          </a:p>
          <a:p>
            <a:pPr marL="285750" indent="-285750">
              <a:buFont typeface="Arial"/>
              <a:buChar char="•"/>
            </a:pPr>
            <a:r>
              <a:rPr lang="en-US" dirty="0" err="1" smtClean="0">
                <a:solidFill>
                  <a:srgbClr val="FF0000"/>
                </a:solidFill>
              </a:rPr>
              <a:t>N</a:t>
            </a:r>
            <a:r>
              <a:rPr lang="en-US" i="1" baseline="-25000" dirty="0" err="1" smtClean="0">
                <a:solidFill>
                  <a:srgbClr val="FF0000"/>
                </a:solidFill>
              </a:rPr>
              <a:t>peak</a:t>
            </a:r>
            <a:r>
              <a:rPr lang="en-US" dirty="0" smtClean="0"/>
              <a:t> </a:t>
            </a:r>
            <a:r>
              <a:rPr lang="en-US" dirty="0"/>
              <a:t>is the number of shared </a:t>
            </a:r>
            <a:r>
              <a:rPr lang="en-US" dirty="0" err="1"/>
              <a:t>vrGVs</a:t>
            </a:r>
            <a:r>
              <a:rPr lang="en-US" dirty="0"/>
              <a:t> corresponding to the peak </a:t>
            </a:r>
            <a:r>
              <a:rPr lang="en-US" dirty="0" smtClean="0"/>
              <a:t>value </a:t>
            </a:r>
            <a:r>
              <a:rPr lang="en-US" dirty="0"/>
              <a:t>(</a:t>
            </a:r>
            <a:r>
              <a:rPr lang="en-US" dirty="0" err="1"/>
              <a:t>N</a:t>
            </a:r>
            <a:r>
              <a:rPr lang="en-US" i="1" baseline="-25000" dirty="0" err="1"/>
              <a:t>peak</a:t>
            </a:r>
            <a:r>
              <a:rPr lang="en-US" dirty="0"/>
              <a:t> </a:t>
            </a:r>
            <a:endParaRPr lang="en-US" dirty="0" smtClean="0"/>
          </a:p>
          <a:p>
            <a:r>
              <a:rPr lang="en-US" dirty="0" smtClean="0"/>
              <a:t>approximates </a:t>
            </a:r>
            <a:r>
              <a:rPr lang="en-US" dirty="0"/>
              <a:t>an average number of shared </a:t>
            </a:r>
            <a:r>
              <a:rPr lang="en-US" dirty="0" err="1"/>
              <a:t>vrGVs</a:t>
            </a:r>
            <a:r>
              <a:rPr lang="en-US" dirty="0"/>
              <a:t> for genetically non-related pairs</a:t>
            </a:r>
            <a:r>
              <a:rPr lang="en-US" dirty="0" smtClean="0"/>
              <a:t>)</a:t>
            </a:r>
          </a:p>
          <a:p>
            <a:endParaRPr lang="en-US" dirty="0" smtClean="0">
              <a:solidFill>
                <a:srgbClr val="FF0000"/>
              </a:solidFill>
            </a:endParaRPr>
          </a:p>
          <a:p>
            <a:pPr marL="285750" indent="-285750">
              <a:buFont typeface="Arial"/>
              <a:buChar char="•"/>
            </a:pPr>
            <a:r>
              <a:rPr lang="en-US" dirty="0" smtClean="0">
                <a:solidFill>
                  <a:srgbClr val="FF0000"/>
                </a:solidFill>
              </a:rPr>
              <a:t> </a:t>
            </a:r>
            <a:r>
              <a:rPr lang="en-US" dirty="0" err="1" smtClean="0"/>
              <a:t>N</a:t>
            </a:r>
            <a:r>
              <a:rPr lang="en-US" i="1" baseline="-25000" dirty="0" err="1" smtClean="0"/>
              <a:t>x</a:t>
            </a:r>
            <a:r>
              <a:rPr lang="en-US" dirty="0" smtClean="0"/>
              <a:t> </a:t>
            </a:r>
            <a:r>
              <a:rPr lang="en-US" dirty="0"/>
              <a:t>is the number of shared </a:t>
            </a:r>
            <a:r>
              <a:rPr lang="en-US" dirty="0" err="1"/>
              <a:t>vrGVs</a:t>
            </a:r>
            <a:r>
              <a:rPr lang="en-US" dirty="0"/>
              <a:t> for the pair under examination </a:t>
            </a:r>
            <a:endParaRPr lang="en-US" dirty="0" smtClean="0"/>
          </a:p>
          <a:p>
            <a:endParaRPr lang="en-US" dirty="0" smtClean="0"/>
          </a:p>
          <a:p>
            <a:endParaRPr lang="en-US" dirty="0"/>
          </a:p>
        </p:txBody>
      </p:sp>
      <p:sp>
        <p:nvSpPr>
          <p:cNvPr id="3" name="TextBox 2"/>
          <p:cNvSpPr txBox="1"/>
          <p:nvPr/>
        </p:nvSpPr>
        <p:spPr>
          <a:xfrm>
            <a:off x="1950895" y="5426828"/>
            <a:ext cx="5091859" cy="584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t>ONLY FOR CLOSE RELATIVES !</a:t>
            </a:r>
            <a:endParaRPr lang="en-US" sz="3200" dirty="0"/>
          </a:p>
        </p:txBody>
      </p:sp>
    </p:spTree>
    <p:extLst>
      <p:ext uri="{BB962C8B-B14F-4D97-AF65-F5344CB8AC3E}">
        <p14:creationId xmlns:p14="http://schemas.microsoft.com/office/powerpoint/2010/main" val="29862913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9"/>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Example of calculation of coefficient of relationship for Chinese population (CHS)</a:t>
            </a:r>
            <a:endParaRPr lang="en-US" sz="3200" dirty="0"/>
          </a:p>
        </p:txBody>
      </p:sp>
      <p:pic>
        <p:nvPicPr>
          <p:cNvPr id="4" name="Picture 3" descr="Fi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358" y="1578900"/>
            <a:ext cx="5475354" cy="4909275"/>
          </a:xfrm>
          <a:prstGeom prst="rect">
            <a:avLst/>
          </a:prstGeom>
        </p:spPr>
      </p:pic>
      <p:grpSp>
        <p:nvGrpSpPr>
          <p:cNvPr id="10" name="Group 9"/>
          <p:cNvGrpSpPr/>
          <p:nvPr/>
        </p:nvGrpSpPr>
        <p:grpSpPr>
          <a:xfrm>
            <a:off x="320785" y="1394234"/>
            <a:ext cx="7279399" cy="1689935"/>
            <a:chOff x="320785" y="1394234"/>
            <a:chExt cx="7279399" cy="1689935"/>
          </a:xfrm>
        </p:grpSpPr>
        <p:cxnSp>
          <p:nvCxnSpPr>
            <p:cNvPr id="6" name="Straight Arrow Connector 5"/>
            <p:cNvCxnSpPr/>
            <p:nvPr/>
          </p:nvCxnSpPr>
          <p:spPr>
            <a:xfrm flipH="1">
              <a:off x="5243848" y="1806762"/>
              <a:ext cx="661209" cy="7004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51539" y="1394234"/>
              <a:ext cx="2048645" cy="369332"/>
            </a:xfrm>
            <a:prstGeom prst="rect">
              <a:avLst/>
            </a:prstGeom>
            <a:noFill/>
          </p:spPr>
          <p:txBody>
            <a:bodyPr wrap="none" rtlCol="0">
              <a:spAutoFit/>
            </a:bodyPr>
            <a:lstStyle/>
            <a:p>
              <a:r>
                <a:rPr lang="en-US" dirty="0" err="1" smtClean="0">
                  <a:solidFill>
                    <a:srgbClr val="FF0000"/>
                  </a:solidFill>
                </a:rPr>
                <a:t>N</a:t>
              </a:r>
              <a:r>
                <a:rPr lang="en-US" baseline="-25000" dirty="0" err="1" smtClean="0">
                  <a:solidFill>
                    <a:srgbClr val="FF0000"/>
                  </a:solidFill>
                </a:rPr>
                <a:t>x</a:t>
              </a:r>
              <a:r>
                <a:rPr lang="en-US" dirty="0" smtClean="0">
                  <a:solidFill>
                    <a:srgbClr val="FF0000"/>
                  </a:solidFill>
                </a:rPr>
                <a:t> = 303, </a:t>
              </a:r>
              <a:r>
                <a:rPr lang="en-US" dirty="0" err="1" smtClean="0">
                  <a:solidFill>
                    <a:srgbClr val="FF0000"/>
                  </a:solidFill>
                </a:rPr>
                <a:t>N</a:t>
              </a:r>
              <a:r>
                <a:rPr lang="en-US" baseline="-25000" dirty="0" err="1" smtClean="0">
                  <a:solidFill>
                    <a:srgbClr val="FF0000"/>
                  </a:solidFill>
                </a:rPr>
                <a:t>peak</a:t>
              </a:r>
              <a:r>
                <a:rPr lang="en-US" dirty="0" smtClean="0">
                  <a:solidFill>
                    <a:srgbClr val="FF0000"/>
                  </a:solidFill>
                </a:rPr>
                <a:t> =100</a:t>
              </a:r>
              <a:endParaRPr lang="en-US" dirty="0">
                <a:solidFill>
                  <a:srgbClr val="FF0000"/>
                </a:solidFill>
              </a:endParaRPr>
            </a:p>
          </p:txBody>
        </p:sp>
        <p:sp>
          <p:nvSpPr>
            <p:cNvPr id="9" name="TextBox 8"/>
            <p:cNvSpPr txBox="1"/>
            <p:nvPr/>
          </p:nvSpPr>
          <p:spPr>
            <a:xfrm>
              <a:off x="320785" y="2376283"/>
              <a:ext cx="2251788" cy="707886"/>
            </a:xfrm>
            <a:prstGeom prst="rect">
              <a:avLst/>
            </a:prstGeom>
            <a:noFill/>
          </p:spPr>
          <p:txBody>
            <a:bodyPr wrap="none" rtlCol="0">
              <a:spAutoFit/>
            </a:bodyPr>
            <a:lstStyle/>
            <a:p>
              <a:r>
                <a:rPr lang="en-US" sz="4000" b="1" dirty="0" smtClean="0">
                  <a:solidFill>
                    <a:srgbClr val="FF0000"/>
                  </a:solidFill>
                </a:rPr>
                <a:t>R = 0.59%</a:t>
              </a:r>
              <a:endParaRPr lang="en-US" sz="4000" b="1" dirty="0">
                <a:solidFill>
                  <a:srgbClr val="FF0000"/>
                </a:solidFill>
              </a:endParaRPr>
            </a:p>
          </p:txBody>
        </p:sp>
      </p:grpSp>
      <p:sp>
        <p:nvSpPr>
          <p:cNvPr id="11" name="TextBox 10"/>
          <p:cNvSpPr txBox="1"/>
          <p:nvPr/>
        </p:nvSpPr>
        <p:spPr>
          <a:xfrm>
            <a:off x="170212" y="4765659"/>
            <a:ext cx="1867669" cy="830997"/>
          </a:xfrm>
          <a:prstGeom prst="rect">
            <a:avLst/>
          </a:prstGeom>
          <a:noFill/>
        </p:spPr>
        <p:txBody>
          <a:bodyPr wrap="none" rtlCol="0">
            <a:spAutoFit/>
          </a:bodyPr>
          <a:lstStyle/>
          <a:p>
            <a:r>
              <a:rPr lang="en-US" sz="2400" b="1" dirty="0" smtClean="0">
                <a:solidFill>
                  <a:srgbClr val="008000"/>
                </a:solidFill>
              </a:rPr>
              <a:t>Third cousins</a:t>
            </a:r>
          </a:p>
          <a:p>
            <a:r>
              <a:rPr lang="en-US" sz="2400" b="1" dirty="0" smtClean="0">
                <a:solidFill>
                  <a:srgbClr val="008000"/>
                </a:solidFill>
              </a:rPr>
              <a:t>R=0.78%</a:t>
            </a:r>
            <a:endParaRPr lang="en-US" sz="2400" b="1" dirty="0">
              <a:solidFill>
                <a:srgbClr val="008000"/>
              </a:solidFill>
            </a:endParaRPr>
          </a:p>
        </p:txBody>
      </p:sp>
    </p:spTree>
    <p:extLst>
      <p:ext uri="{BB962C8B-B14F-4D97-AF65-F5344CB8AC3E}">
        <p14:creationId xmlns:p14="http://schemas.microsoft.com/office/powerpoint/2010/main" val="2684708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Number of shared </a:t>
            </a:r>
            <a:r>
              <a:rPr lang="en-US" dirty="0" err="1" smtClean="0"/>
              <a:t>vrGVs</a:t>
            </a:r>
            <a:r>
              <a:rPr lang="en-US" dirty="0" smtClean="0"/>
              <a:t> between African populations</a:t>
            </a:r>
            <a:endParaRPr lang="en-US" dirty="0"/>
          </a:p>
        </p:txBody>
      </p:sp>
      <p:pic>
        <p:nvPicPr>
          <p:cNvPr id="4" name="Picture 3" descr="Fig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854" y="1607279"/>
            <a:ext cx="6400800" cy="2831592"/>
          </a:xfrm>
          <a:prstGeom prst="rect">
            <a:avLst/>
          </a:prstGeom>
        </p:spPr>
      </p:pic>
      <p:sp>
        <p:nvSpPr>
          <p:cNvPr id="6" name="TextBox 5"/>
          <p:cNvSpPr txBox="1"/>
          <p:nvPr/>
        </p:nvSpPr>
        <p:spPr>
          <a:xfrm>
            <a:off x="353518" y="5106064"/>
            <a:ext cx="7947759" cy="1477328"/>
          </a:xfrm>
          <a:prstGeom prst="rect">
            <a:avLst/>
          </a:prstGeom>
          <a:noFill/>
        </p:spPr>
        <p:txBody>
          <a:bodyPr wrap="none" rtlCol="0">
            <a:spAutoFit/>
          </a:bodyPr>
          <a:lstStyle/>
          <a:p>
            <a:r>
              <a:rPr lang="en-US" dirty="0" smtClean="0"/>
              <a:t>NA19443</a:t>
            </a:r>
            <a:r>
              <a:rPr lang="en-US" dirty="0"/>
              <a:t>– </a:t>
            </a:r>
            <a:r>
              <a:rPr lang="en-US" dirty="0" smtClean="0"/>
              <a:t>NA18508 </a:t>
            </a:r>
            <a:r>
              <a:rPr lang="en-US" dirty="0"/>
              <a:t>pair for LWK-YRI </a:t>
            </a:r>
            <a:r>
              <a:rPr lang="en-US" dirty="0" smtClean="0"/>
              <a:t> has </a:t>
            </a:r>
            <a:r>
              <a:rPr lang="en-US" dirty="0"/>
              <a:t>1121 shared </a:t>
            </a:r>
            <a:r>
              <a:rPr lang="en-US" dirty="0" err="1" smtClean="0"/>
              <a:t>vrGVs</a:t>
            </a:r>
            <a:r>
              <a:rPr lang="en-US" dirty="0" smtClean="0"/>
              <a:t> (</a:t>
            </a:r>
            <a:r>
              <a:rPr lang="en-US" dirty="0" smtClean="0">
                <a:solidFill>
                  <a:srgbClr val="FF0000"/>
                </a:solidFill>
              </a:rPr>
              <a:t>R =1.3%</a:t>
            </a:r>
            <a:r>
              <a:rPr lang="en-US" dirty="0" smtClean="0"/>
              <a:t>)</a:t>
            </a:r>
          </a:p>
          <a:p>
            <a:endParaRPr lang="en-US" dirty="0" smtClean="0"/>
          </a:p>
          <a:p>
            <a:r>
              <a:rPr lang="en-US" dirty="0"/>
              <a:t>NA19350 - NA20348 and NA19397- </a:t>
            </a:r>
            <a:r>
              <a:rPr lang="en-US" dirty="0" smtClean="0"/>
              <a:t>NA20348 pairs for LWK-ASW have </a:t>
            </a:r>
            <a:r>
              <a:rPr lang="en-US" dirty="0"/>
              <a:t>903 and 939 </a:t>
            </a:r>
            <a:endParaRPr lang="en-US" dirty="0" smtClean="0"/>
          </a:p>
          <a:p>
            <a:r>
              <a:rPr lang="en-US" dirty="0" smtClean="0"/>
              <a:t>of </a:t>
            </a:r>
            <a:r>
              <a:rPr lang="en-US" dirty="0"/>
              <a:t>shared </a:t>
            </a:r>
            <a:r>
              <a:rPr lang="en-US" dirty="0" err="1"/>
              <a:t>vrGVs</a:t>
            </a:r>
            <a:r>
              <a:rPr lang="en-US" dirty="0"/>
              <a:t> respectively </a:t>
            </a:r>
            <a:r>
              <a:rPr lang="en-US" dirty="0" smtClean="0"/>
              <a:t>(</a:t>
            </a:r>
            <a:r>
              <a:rPr lang="en-US" dirty="0" smtClean="0">
                <a:solidFill>
                  <a:srgbClr val="FF0000"/>
                </a:solidFill>
              </a:rPr>
              <a:t>R= 1.0%</a:t>
            </a:r>
            <a:r>
              <a:rPr lang="en-US" dirty="0" smtClean="0"/>
              <a:t>)</a:t>
            </a:r>
            <a:endParaRPr lang="en-US" dirty="0"/>
          </a:p>
          <a:p>
            <a:r>
              <a:rPr lang="en-US" dirty="0" smtClean="0"/>
              <a:t> </a:t>
            </a:r>
            <a:endParaRPr lang="en-US" dirty="0"/>
          </a:p>
        </p:txBody>
      </p:sp>
    </p:spTree>
    <p:extLst>
      <p:ext uri="{BB962C8B-B14F-4D97-AF65-F5344CB8AC3E}">
        <p14:creationId xmlns:p14="http://schemas.microsoft.com/office/powerpoint/2010/main" val="10310200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50320"/>
          </a:xfrm>
          <a:prstGeom prst="rect">
            <a:avLst/>
          </a:prstGeom>
        </p:spPr>
      </p:pic>
    </p:spTree>
    <p:extLst>
      <p:ext uri="{BB962C8B-B14F-4D97-AF65-F5344CB8AC3E}">
        <p14:creationId xmlns:p14="http://schemas.microsoft.com/office/powerpoint/2010/main" val="39987473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19" y="277861"/>
            <a:ext cx="8857585" cy="6163635"/>
          </a:xfrm>
        </p:spPr>
        <p:txBody>
          <a:bodyPr>
            <a:noAutofit/>
          </a:bodyPr>
          <a:lstStyle/>
          <a:p>
            <a:pPr marL="0" indent="0">
              <a:buNone/>
            </a:pPr>
            <a:r>
              <a:rPr lang="en-US" sz="2000" dirty="0"/>
              <a:t>Nucleotide sequence differences on the whole-genome scale have been computed for 1092 people from 14 populations publicly available by the 1000 Genomes Project.  Total number of differences in genetic variants between 96,464 human pairs has been calculated.  The distributions of these differences for individuals within European, Asian or African origin were characterized by narrow </a:t>
            </a:r>
            <a:r>
              <a:rPr lang="en-US" sz="2000" dirty="0" err="1"/>
              <a:t>unimodal</a:t>
            </a:r>
            <a:r>
              <a:rPr lang="en-US" sz="2000" dirty="0"/>
              <a:t> peaks with mean values of 3.8, 3.5, and 5.1 million respectively and standard deviations of 0.1-0.03 million. The total numbers of genomic differences between pairs of all known relatives were found to be significantly lower than their respective population means and in reverse proportion to the distance of their consanguinity. By counting the total number of genomic differences it is possible to infer familial relations for people that share down to 6% of common loci identical-by-descent.  Detection of familial relations can be radically improved when only very rare genetic variants (with frequencies less than 0.2%) are taken into account. Counting of total number of shared very rare SNPs from whole-genome sequences allows establishing distant familial relations for persons with 8th and 9th degree of relationship</a:t>
            </a:r>
            <a:r>
              <a:rPr lang="en-US" sz="2000" dirty="0">
                <a:solidFill>
                  <a:srgbClr val="FF0000"/>
                </a:solidFill>
              </a:rPr>
              <a:t>.  Using this analysis we predicted 271 distant familial pair-wise relations among 1092 individuals that have not been declared by 1000 Genomes Project.</a:t>
            </a:r>
            <a:r>
              <a:rPr lang="en-US" sz="2000" dirty="0"/>
              <a:t> With affordable whole-genome sequencing techniques, very rare SNPs should become important genetic markers for familial relationships and population stratification. </a:t>
            </a:r>
          </a:p>
          <a:p>
            <a:pPr marL="0" indent="0">
              <a:buNone/>
            </a:pPr>
            <a:endParaRPr lang="en-US" sz="2000" dirty="0"/>
          </a:p>
        </p:txBody>
      </p:sp>
    </p:spTree>
    <p:extLst>
      <p:ext uri="{BB962C8B-B14F-4D97-AF65-F5344CB8AC3E}">
        <p14:creationId xmlns:p14="http://schemas.microsoft.com/office/powerpoint/2010/main" val="24314031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Dynamics of </a:t>
            </a:r>
            <a:r>
              <a:rPr lang="en-US" dirty="0" err="1" smtClean="0"/>
              <a:t>vrGVs</a:t>
            </a:r>
            <a:endParaRPr lang="en-US" dirty="0"/>
          </a:p>
        </p:txBody>
      </p:sp>
      <p:sp>
        <p:nvSpPr>
          <p:cNvPr id="3" name="Content Placeholder 2"/>
          <p:cNvSpPr>
            <a:spLocks noGrp="1"/>
          </p:cNvSpPr>
          <p:nvPr>
            <p:ph idx="1"/>
          </p:nvPr>
        </p:nvSpPr>
        <p:spPr>
          <a:xfrm>
            <a:off x="457200" y="2490489"/>
            <a:ext cx="8229600" cy="2510836"/>
          </a:xfrm>
        </p:spPr>
        <p:txBody>
          <a:bodyPr>
            <a:normAutofit/>
          </a:bodyPr>
          <a:lstStyle/>
          <a:p>
            <a:r>
              <a:rPr lang="en-US" sz="2400" dirty="0"/>
              <a:t>On average, each person has from 40 to 100 novel mutations that are absent in the genome his/her </a:t>
            </a:r>
            <a:r>
              <a:rPr lang="en-US" sz="2400" dirty="0" smtClean="0"/>
              <a:t>parents.  </a:t>
            </a:r>
          </a:p>
          <a:p>
            <a:r>
              <a:rPr lang="en-US" sz="2400" dirty="0" smtClean="0"/>
              <a:t>An intense influx </a:t>
            </a:r>
            <a:r>
              <a:rPr lang="en-US" sz="2400" dirty="0"/>
              <a:t>of novel mutations is an important endless source for </a:t>
            </a:r>
            <a:r>
              <a:rPr lang="en-US" sz="2400" dirty="0" err="1"/>
              <a:t>vrGVs</a:t>
            </a:r>
            <a:r>
              <a:rPr lang="en-US" sz="2400" dirty="0"/>
              <a:t>, which pool continuously renovates and maintains at a very high level (14-40 thousand </a:t>
            </a:r>
            <a:r>
              <a:rPr lang="en-US" sz="2400" dirty="0" err="1"/>
              <a:t>vrGVs</a:t>
            </a:r>
            <a:r>
              <a:rPr lang="en-US" sz="2400" dirty="0"/>
              <a:t> per individual in European and Asian populations). </a:t>
            </a:r>
            <a:endParaRPr lang="en-US" sz="2400" dirty="0" smtClean="0"/>
          </a:p>
          <a:p>
            <a:endParaRPr lang="en-US" sz="2400" dirty="0"/>
          </a:p>
          <a:p>
            <a:endParaRPr lang="en-US" sz="2400" dirty="0"/>
          </a:p>
        </p:txBody>
      </p:sp>
    </p:spTree>
    <p:extLst>
      <p:ext uri="{BB962C8B-B14F-4D97-AF65-F5344CB8AC3E}">
        <p14:creationId xmlns:p14="http://schemas.microsoft.com/office/powerpoint/2010/main" val="42056194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CONCLUSIONS</a:t>
            </a:r>
            <a:endParaRPr lang="en-US" dirty="0"/>
          </a:p>
        </p:txBody>
      </p:sp>
      <p:sp>
        <p:nvSpPr>
          <p:cNvPr id="3" name="Content Placeholder 2"/>
          <p:cNvSpPr>
            <a:spLocks noGrp="1"/>
          </p:cNvSpPr>
          <p:nvPr>
            <p:ph idx="1"/>
          </p:nvPr>
        </p:nvSpPr>
        <p:spPr>
          <a:xfrm>
            <a:off x="457200" y="1953697"/>
            <a:ext cx="8229600" cy="3669519"/>
          </a:xfrm>
        </p:spPr>
        <p:txBody>
          <a:bodyPr/>
          <a:lstStyle/>
          <a:p>
            <a:pPr marL="0" indent="0">
              <a:buNone/>
            </a:pPr>
            <a:r>
              <a:rPr lang="en-US" dirty="0"/>
              <a:t>A</a:t>
            </a:r>
            <a:r>
              <a:rPr lang="en-US" dirty="0" smtClean="0"/>
              <a:t>pplication </a:t>
            </a:r>
            <a:r>
              <a:rPr lang="en-US" dirty="0"/>
              <a:t>of </a:t>
            </a:r>
            <a:r>
              <a:rPr lang="en-US" dirty="0" err="1"/>
              <a:t>vrGVs</a:t>
            </a:r>
            <a:r>
              <a:rPr lang="en-US" dirty="0"/>
              <a:t> analysi</a:t>
            </a:r>
            <a:r>
              <a:rPr lang="en-US" i="1" dirty="0"/>
              <a:t>s</a:t>
            </a:r>
            <a:r>
              <a:rPr lang="en-US" dirty="0"/>
              <a:t> for obtaining distant genetic relations could be a valuable molecular genetic technique in criminal investigations, in civil familial searching as well as for population, clinical and association studies. </a:t>
            </a:r>
          </a:p>
          <a:p>
            <a:pPr marL="0" indent="0">
              <a:buNone/>
            </a:pPr>
            <a:endParaRPr lang="en-US" dirty="0"/>
          </a:p>
        </p:txBody>
      </p:sp>
    </p:spTree>
    <p:extLst>
      <p:ext uri="{BB962C8B-B14F-4D97-AF65-F5344CB8AC3E}">
        <p14:creationId xmlns:p14="http://schemas.microsoft.com/office/powerpoint/2010/main" val="15752118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smtClean="0">
                <a:latin typeface="+mj-lt"/>
              </a:rPr>
              <a:t>1.  </a:t>
            </a:r>
            <a:r>
              <a:rPr lang="en-US" sz="2000" dirty="0" smtClean="0">
                <a:latin typeface="+mj-lt"/>
              </a:rPr>
              <a:t>Read the paper: </a:t>
            </a:r>
            <a:r>
              <a:rPr lang="en-US" sz="2000" dirty="0">
                <a:solidFill>
                  <a:prstClr val="black"/>
                </a:solidFill>
                <a:latin typeface="+mj-lt"/>
              </a:rPr>
              <a:t>Al-</a:t>
            </a:r>
            <a:r>
              <a:rPr lang="en-US" sz="2000" dirty="0" err="1">
                <a:solidFill>
                  <a:prstClr val="black"/>
                </a:solidFill>
                <a:latin typeface="+mj-lt"/>
              </a:rPr>
              <a:t>Khudhair</a:t>
            </a:r>
            <a:r>
              <a:rPr lang="en-US" sz="2000" dirty="0">
                <a:solidFill>
                  <a:prstClr val="black"/>
                </a:solidFill>
                <a:latin typeface="+mj-lt"/>
              </a:rPr>
              <a:t> A, </a:t>
            </a:r>
            <a:r>
              <a:rPr lang="en-US" sz="2000" dirty="0" err="1">
                <a:solidFill>
                  <a:prstClr val="black"/>
                </a:solidFill>
                <a:latin typeface="+mj-lt"/>
              </a:rPr>
              <a:t>Qiu</a:t>
            </a:r>
            <a:r>
              <a:rPr lang="en-US" sz="2000" dirty="0">
                <a:solidFill>
                  <a:prstClr val="black"/>
                </a:solidFill>
                <a:latin typeface="+mj-lt"/>
              </a:rPr>
              <a:t> S, Wyse M, </a:t>
            </a:r>
            <a:r>
              <a:rPr lang="en-US" sz="2000" dirty="0" err="1">
                <a:solidFill>
                  <a:prstClr val="black"/>
                </a:solidFill>
                <a:latin typeface="+mj-lt"/>
              </a:rPr>
              <a:t>Chowdhury</a:t>
            </a:r>
            <a:r>
              <a:rPr lang="en-US" sz="2000" dirty="0">
                <a:solidFill>
                  <a:prstClr val="black"/>
                </a:solidFill>
                <a:latin typeface="+mj-lt"/>
              </a:rPr>
              <a:t> S, Cheng X, </a:t>
            </a:r>
            <a:r>
              <a:rPr lang="en-US" sz="2000" dirty="0" err="1">
                <a:solidFill>
                  <a:prstClr val="black"/>
                </a:solidFill>
                <a:latin typeface="+mj-lt"/>
              </a:rPr>
              <a:t>Bekbolsynov</a:t>
            </a:r>
            <a:r>
              <a:rPr lang="en-US" sz="2000" dirty="0">
                <a:solidFill>
                  <a:prstClr val="black"/>
                </a:solidFill>
                <a:latin typeface="+mj-lt"/>
              </a:rPr>
              <a:t> D, </a:t>
            </a:r>
            <a:r>
              <a:rPr lang="en-US" sz="2000" dirty="0" err="1">
                <a:solidFill>
                  <a:prstClr val="black"/>
                </a:solidFill>
                <a:latin typeface="+mj-lt"/>
              </a:rPr>
              <a:t>Saha-</a:t>
            </a:r>
            <a:r>
              <a:rPr lang="en-US" sz="2000" dirty="0" err="1" smtClean="0">
                <a:solidFill>
                  <a:prstClr val="black"/>
                </a:solidFill>
                <a:latin typeface="+mj-lt"/>
              </a:rPr>
              <a:t>Mandal</a:t>
            </a:r>
            <a:r>
              <a:rPr lang="en-US" sz="2000" dirty="0" smtClean="0">
                <a:solidFill>
                  <a:prstClr val="black"/>
                </a:solidFill>
                <a:latin typeface="+mj-lt"/>
              </a:rPr>
              <a:t> A</a:t>
            </a:r>
            <a:r>
              <a:rPr lang="en-US" sz="2000" dirty="0">
                <a:solidFill>
                  <a:prstClr val="black"/>
                </a:solidFill>
                <a:latin typeface="+mj-lt"/>
              </a:rPr>
              <a:t>, </a:t>
            </a:r>
            <a:r>
              <a:rPr lang="en-US" sz="2000" dirty="0" err="1">
                <a:solidFill>
                  <a:prstClr val="black"/>
                </a:solidFill>
                <a:latin typeface="+mj-lt"/>
              </a:rPr>
              <a:t>Dutta</a:t>
            </a:r>
            <a:r>
              <a:rPr lang="en-US" sz="2000" dirty="0">
                <a:solidFill>
                  <a:prstClr val="black"/>
                </a:solidFill>
                <a:latin typeface="+mj-lt"/>
              </a:rPr>
              <a:t> R, </a:t>
            </a:r>
            <a:r>
              <a:rPr lang="en-US" sz="2000" dirty="0" err="1">
                <a:solidFill>
                  <a:prstClr val="black"/>
                </a:solidFill>
                <a:latin typeface="+mj-lt"/>
              </a:rPr>
              <a:t>Fedorova</a:t>
            </a:r>
            <a:r>
              <a:rPr lang="en-US" sz="2000" dirty="0">
                <a:solidFill>
                  <a:prstClr val="black"/>
                </a:solidFill>
                <a:latin typeface="+mj-lt"/>
              </a:rPr>
              <a:t> L, Fedorov A. Inference Of Distant Genetic Relations </a:t>
            </a:r>
            <a:r>
              <a:rPr lang="en-US" sz="2000" dirty="0" smtClean="0">
                <a:solidFill>
                  <a:prstClr val="black"/>
                </a:solidFill>
                <a:latin typeface="+mj-lt"/>
              </a:rPr>
              <a:t>In Humans </a:t>
            </a:r>
            <a:r>
              <a:rPr lang="en-US" sz="2000" dirty="0">
                <a:solidFill>
                  <a:prstClr val="black"/>
                </a:solidFill>
                <a:latin typeface="+mj-lt"/>
              </a:rPr>
              <a:t>Using "1000 Genomes". Genome </a:t>
            </a:r>
            <a:r>
              <a:rPr lang="en-US" sz="2000" dirty="0" err="1">
                <a:solidFill>
                  <a:prstClr val="black"/>
                </a:solidFill>
                <a:latin typeface="+mj-lt"/>
              </a:rPr>
              <a:t>Biol</a:t>
            </a:r>
            <a:r>
              <a:rPr lang="en-US" sz="2000" dirty="0">
                <a:solidFill>
                  <a:prstClr val="black"/>
                </a:solidFill>
                <a:latin typeface="+mj-lt"/>
              </a:rPr>
              <a:t> </a:t>
            </a:r>
            <a:r>
              <a:rPr lang="en-US" sz="2000" dirty="0" err="1">
                <a:solidFill>
                  <a:prstClr val="black"/>
                </a:solidFill>
                <a:latin typeface="+mj-lt"/>
              </a:rPr>
              <a:t>Evol</a:t>
            </a:r>
            <a:r>
              <a:rPr lang="en-US" sz="2000" dirty="0">
                <a:solidFill>
                  <a:prstClr val="black"/>
                </a:solidFill>
                <a:latin typeface="+mj-lt"/>
              </a:rPr>
              <a:t>. 2015 Jan 7. </a:t>
            </a:r>
            <a:r>
              <a:rPr lang="en-US" sz="2000" dirty="0" err="1">
                <a:solidFill>
                  <a:prstClr val="black"/>
                </a:solidFill>
                <a:latin typeface="+mj-lt"/>
              </a:rPr>
              <a:t>pii</a:t>
            </a:r>
            <a:r>
              <a:rPr lang="en-US" sz="2000" dirty="0">
                <a:solidFill>
                  <a:prstClr val="black"/>
                </a:solidFill>
                <a:latin typeface="+mj-lt"/>
              </a:rPr>
              <a:t>: evv003. [</a:t>
            </a:r>
            <a:r>
              <a:rPr lang="en-US" sz="2000" dirty="0" err="1" smtClean="0">
                <a:solidFill>
                  <a:prstClr val="black"/>
                </a:solidFill>
                <a:latin typeface="+mj-lt"/>
              </a:rPr>
              <a:t>Epubahead</a:t>
            </a:r>
            <a:r>
              <a:rPr lang="en-US" sz="2000" dirty="0" smtClean="0">
                <a:solidFill>
                  <a:prstClr val="black"/>
                </a:solidFill>
                <a:latin typeface="+mj-lt"/>
              </a:rPr>
              <a:t> </a:t>
            </a:r>
            <a:r>
              <a:rPr lang="en-US" sz="2000" dirty="0">
                <a:solidFill>
                  <a:prstClr val="black"/>
                </a:solidFill>
                <a:latin typeface="+mj-lt"/>
              </a:rPr>
              <a:t>of print] PubMed PMID: 25573959</a:t>
            </a:r>
            <a:r>
              <a:rPr lang="en-US" sz="2000" dirty="0" smtClean="0">
                <a:solidFill>
                  <a:prstClr val="black"/>
                </a:solidFill>
                <a:latin typeface="+mj-lt"/>
              </a:rPr>
              <a:t>.</a:t>
            </a:r>
          </a:p>
          <a:p>
            <a:pPr marL="0" indent="0">
              <a:buNone/>
            </a:pPr>
            <a:endParaRPr lang="en-US" sz="2000" dirty="0" smtClean="0"/>
          </a:p>
          <a:p>
            <a:pPr marL="0" indent="0">
              <a:buNone/>
            </a:pPr>
            <a:r>
              <a:rPr lang="en-US" sz="2000" b="1" dirty="0" smtClean="0"/>
              <a:t>2. </a:t>
            </a:r>
            <a:r>
              <a:rPr lang="en-US" sz="2000" dirty="0" smtClean="0"/>
              <a:t>Read to reviews on this paper from the first submission and the revision. Write an answer to these reviews (about one page long).</a:t>
            </a:r>
            <a:endParaRPr lang="en-US" sz="2000" dirty="0"/>
          </a:p>
        </p:txBody>
      </p:sp>
    </p:spTree>
    <p:extLst>
      <p:ext uri="{BB962C8B-B14F-4D97-AF65-F5344CB8AC3E}">
        <p14:creationId xmlns:p14="http://schemas.microsoft.com/office/powerpoint/2010/main" val="25665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1"/>
            <a:ext cx="8229600" cy="1143000"/>
          </a:xfrm>
        </p:spPr>
        <p:style>
          <a:lnRef idx="1">
            <a:schemeClr val="accent3"/>
          </a:lnRef>
          <a:fillRef idx="2">
            <a:schemeClr val="accent3"/>
          </a:fillRef>
          <a:effectRef idx="1">
            <a:schemeClr val="accent3"/>
          </a:effectRef>
          <a:fontRef idx="minor">
            <a:schemeClr val="dk1"/>
          </a:fontRef>
        </p:style>
        <p:txBody>
          <a:bodyPr/>
          <a:lstStyle/>
          <a:p>
            <a:r>
              <a:rPr lang="en-US" dirty="0" smtClean="0"/>
              <a:t>THANKS</a:t>
            </a:r>
            <a:endParaRPr lang="en-US" dirty="0"/>
          </a:p>
        </p:txBody>
      </p:sp>
      <p:pic>
        <p:nvPicPr>
          <p:cNvPr id="4" name="Picture 3" descr="Shuhao_Arnab2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36" y="3947380"/>
            <a:ext cx="3761904" cy="2821428"/>
          </a:xfrm>
          <a:prstGeom prst="rect">
            <a:avLst/>
          </a:prstGeom>
        </p:spPr>
      </p:pic>
      <p:pic>
        <p:nvPicPr>
          <p:cNvPr id="5" name="Picture 4" descr="Lab_June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450" y="3947380"/>
            <a:ext cx="4232142" cy="2821427"/>
          </a:xfrm>
          <a:prstGeom prst="rect">
            <a:avLst/>
          </a:prstGeom>
        </p:spPr>
      </p:pic>
      <p:sp>
        <p:nvSpPr>
          <p:cNvPr id="6" name="TextBox 5"/>
          <p:cNvSpPr txBox="1"/>
          <p:nvPr/>
        </p:nvSpPr>
        <p:spPr>
          <a:xfrm>
            <a:off x="457200" y="1865677"/>
            <a:ext cx="8565265" cy="1200328"/>
          </a:xfrm>
          <a:prstGeom prst="rect">
            <a:avLst/>
          </a:prstGeom>
          <a:noFill/>
        </p:spPr>
        <p:txBody>
          <a:bodyPr wrap="none" rtlCol="0">
            <a:spAutoFit/>
          </a:bodyPr>
          <a:lstStyle/>
          <a:p>
            <a:r>
              <a:rPr lang="en-GB" sz="2400" dirty="0"/>
              <a:t>Ahmed Al-</a:t>
            </a:r>
            <a:r>
              <a:rPr lang="en-GB" sz="2400" dirty="0" err="1" smtClean="0"/>
              <a:t>Khudhair</a:t>
            </a:r>
            <a:r>
              <a:rPr lang="en-GB" sz="2400" dirty="0" smtClean="0"/>
              <a:t>, </a:t>
            </a:r>
            <a:r>
              <a:rPr lang="en-GB" sz="2400" dirty="0" err="1"/>
              <a:t>Shuhao</a:t>
            </a:r>
            <a:r>
              <a:rPr lang="en-GB" sz="2400" dirty="0"/>
              <a:t> </a:t>
            </a:r>
            <a:r>
              <a:rPr lang="en-GB" sz="2400" dirty="0" err="1" smtClean="0"/>
              <a:t>Qiu</a:t>
            </a:r>
            <a:r>
              <a:rPr lang="en-GB" sz="2400" dirty="0" smtClean="0"/>
              <a:t>, </a:t>
            </a:r>
            <a:r>
              <a:rPr lang="en-GB" sz="2400" dirty="0"/>
              <a:t>Meghan </a:t>
            </a:r>
            <a:r>
              <a:rPr lang="en-GB" sz="2400" dirty="0" smtClean="0"/>
              <a:t>Wyse, </a:t>
            </a:r>
            <a:r>
              <a:rPr lang="en-GB" sz="2400" dirty="0" err="1"/>
              <a:t>Shilpi</a:t>
            </a:r>
            <a:r>
              <a:rPr lang="en-GB" sz="2400" dirty="0"/>
              <a:t> </a:t>
            </a:r>
            <a:r>
              <a:rPr lang="en-GB" sz="2400" dirty="0" err="1" smtClean="0"/>
              <a:t>Chowdhury</a:t>
            </a:r>
            <a:r>
              <a:rPr lang="en-GB" sz="2400" dirty="0" smtClean="0"/>
              <a:t>, </a:t>
            </a:r>
          </a:p>
          <a:p>
            <a:endParaRPr lang="en-GB" sz="2400" dirty="0" smtClean="0"/>
          </a:p>
          <a:p>
            <a:r>
              <a:rPr lang="en-GB" sz="2400" dirty="0" smtClean="0"/>
              <a:t>Xi Cheng, </a:t>
            </a:r>
            <a:r>
              <a:rPr lang="en-GB" sz="2400" dirty="0" err="1" smtClean="0"/>
              <a:t>Dulat</a:t>
            </a:r>
            <a:r>
              <a:rPr lang="en-GB" sz="2400" dirty="0" smtClean="0"/>
              <a:t> </a:t>
            </a:r>
            <a:r>
              <a:rPr lang="en-GB" sz="2400" dirty="0" err="1" smtClean="0"/>
              <a:t>Bekbolsynov</a:t>
            </a:r>
            <a:r>
              <a:rPr lang="en-GB" sz="2400" dirty="0" smtClean="0"/>
              <a:t>, </a:t>
            </a:r>
            <a:r>
              <a:rPr lang="en-GB" sz="2400" dirty="0" err="1"/>
              <a:t>Arnab</a:t>
            </a:r>
            <a:r>
              <a:rPr lang="en-GB" sz="2400" dirty="0"/>
              <a:t> </a:t>
            </a:r>
            <a:r>
              <a:rPr lang="en-GB" sz="2400" dirty="0" err="1"/>
              <a:t>Saha-</a:t>
            </a:r>
            <a:r>
              <a:rPr lang="en-GB" sz="2400" dirty="0" err="1" smtClean="0"/>
              <a:t>Mandal</a:t>
            </a:r>
            <a:r>
              <a:rPr lang="en-GB" sz="2400" dirty="0" smtClean="0"/>
              <a:t>, </a:t>
            </a:r>
            <a:r>
              <a:rPr lang="en-GB" sz="2400" dirty="0"/>
              <a:t>Larisa </a:t>
            </a:r>
            <a:r>
              <a:rPr lang="en-GB" sz="2400" dirty="0" err="1" smtClean="0"/>
              <a:t>Fedorova</a:t>
            </a:r>
            <a:r>
              <a:rPr lang="en-US" sz="2400" dirty="0" smtClean="0"/>
              <a:t> </a:t>
            </a:r>
            <a:endParaRPr lang="en-US" sz="2400" dirty="0"/>
          </a:p>
        </p:txBody>
      </p:sp>
    </p:spTree>
    <p:extLst>
      <p:ext uri="{BB962C8B-B14F-4D97-AF65-F5344CB8AC3E}">
        <p14:creationId xmlns:p14="http://schemas.microsoft.com/office/powerpoint/2010/main" val="10557471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2504"/>
          </a:xfrm>
        </p:spPr>
        <p:style>
          <a:lnRef idx="3">
            <a:schemeClr val="lt1"/>
          </a:lnRef>
          <a:fillRef idx="1">
            <a:schemeClr val="accent1"/>
          </a:fillRef>
          <a:effectRef idx="1">
            <a:schemeClr val="accent1"/>
          </a:effectRef>
          <a:fontRef idx="minor">
            <a:schemeClr val="lt1"/>
          </a:fontRef>
        </p:style>
        <p:txBody>
          <a:bodyPr/>
          <a:lstStyle/>
          <a:p>
            <a:r>
              <a:rPr lang="en-US" dirty="0" smtClean="0"/>
              <a:t>Wikipedia</a:t>
            </a:r>
            <a:endParaRPr lang="en-US" dirty="0"/>
          </a:p>
        </p:txBody>
      </p:sp>
      <p:pic>
        <p:nvPicPr>
          <p:cNvPr id="4" name="Picture 3" descr="450px-Historic_cost_of_sequencing_a_human_genom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689" y="1329595"/>
            <a:ext cx="6142672" cy="5528405"/>
          </a:xfrm>
          <a:prstGeom prst="rect">
            <a:avLst/>
          </a:prstGeom>
        </p:spPr>
      </p:pic>
    </p:spTree>
    <p:extLst>
      <p:ext uri="{BB962C8B-B14F-4D97-AF65-F5344CB8AC3E}">
        <p14:creationId xmlns:p14="http://schemas.microsoft.com/office/powerpoint/2010/main" val="3963356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0"/>
            <a:ext cx="8229600" cy="1143000"/>
          </a:xfrm>
        </p:spPr>
        <p:style>
          <a:lnRef idx="1">
            <a:schemeClr val="accent6"/>
          </a:lnRef>
          <a:fillRef idx="3">
            <a:schemeClr val="accent6"/>
          </a:fillRef>
          <a:effectRef idx="2">
            <a:schemeClr val="accent6"/>
          </a:effectRef>
          <a:fontRef idx="minor">
            <a:schemeClr val="lt1"/>
          </a:fontRef>
        </p:style>
        <p:txBody>
          <a:bodyPr/>
          <a:lstStyle/>
          <a:p>
            <a:r>
              <a:rPr lang="en-US" dirty="0" smtClean="0"/>
              <a:t>Presently:  </a:t>
            </a:r>
            <a:r>
              <a:rPr lang="en-US" dirty="0" err="1"/>
              <a:t>HiSeq</a:t>
            </a:r>
            <a:r>
              <a:rPr lang="en-US" dirty="0"/>
              <a:t> X Ten</a:t>
            </a:r>
          </a:p>
        </p:txBody>
      </p:sp>
      <p:pic>
        <p:nvPicPr>
          <p:cNvPr id="4" name="Picture 3" descr="Screen shot 2014-08-07 at 2.09.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97" y="1541272"/>
            <a:ext cx="8505452" cy="5052612"/>
          </a:xfrm>
          <a:prstGeom prst="rect">
            <a:avLst/>
          </a:prstGeom>
        </p:spPr>
      </p:pic>
    </p:spTree>
    <p:extLst>
      <p:ext uri="{BB962C8B-B14F-4D97-AF65-F5344CB8AC3E}">
        <p14:creationId xmlns:p14="http://schemas.microsoft.com/office/powerpoint/2010/main" val="18932975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495"/>
            <a:ext cx="8229600" cy="1143000"/>
          </a:xfrm>
        </p:spPr>
        <p:style>
          <a:lnRef idx="1">
            <a:schemeClr val="accent5"/>
          </a:lnRef>
          <a:fillRef idx="3">
            <a:schemeClr val="accent5"/>
          </a:fillRef>
          <a:effectRef idx="2">
            <a:schemeClr val="accent5"/>
          </a:effectRef>
          <a:fontRef idx="minor">
            <a:schemeClr val="lt1"/>
          </a:fontRef>
        </p:style>
        <p:txBody>
          <a:bodyPr/>
          <a:lstStyle/>
          <a:p>
            <a:r>
              <a:rPr lang="en-US" dirty="0" smtClean="0"/>
              <a:t>In the nearest future</a:t>
            </a:r>
            <a:endParaRPr lang="en-US" dirty="0"/>
          </a:p>
        </p:txBody>
      </p:sp>
      <p:pic>
        <p:nvPicPr>
          <p:cNvPr id="4" name="Picture 3" descr="Screen shot 2014-08-07 at 2.1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290" y="1409044"/>
            <a:ext cx="6420552" cy="5448955"/>
          </a:xfrm>
          <a:prstGeom prst="rect">
            <a:avLst/>
          </a:prstGeom>
        </p:spPr>
      </p:pic>
    </p:spTree>
    <p:extLst>
      <p:ext uri="{BB962C8B-B14F-4D97-AF65-F5344CB8AC3E}">
        <p14:creationId xmlns:p14="http://schemas.microsoft.com/office/powerpoint/2010/main" val="34664356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111"/>
            <a:ext cx="7772400" cy="928047"/>
          </a:xfrm>
          <a:effectLst>
            <a:glow rad="139700">
              <a:schemeClr val="accent3">
                <a:satMod val="175000"/>
                <a:alpha val="40000"/>
              </a:schemeClr>
            </a:glow>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“1000 Genomes” international project</a:t>
            </a:r>
            <a:endParaRPr lang="en-US" sz="3600" dirty="0">
              <a:solidFill>
                <a:srgbClr val="FF0000"/>
              </a:solidFill>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3077" name="Picture 3" descr="Screen shot 2013-10-13 at 1.54.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89063"/>
            <a:ext cx="87884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nut 3"/>
          <p:cNvSpPr/>
          <p:nvPr/>
        </p:nvSpPr>
        <p:spPr>
          <a:xfrm>
            <a:off x="4706257" y="5014685"/>
            <a:ext cx="1560286" cy="914400"/>
          </a:xfrm>
          <a:prstGeom prst="donut">
            <a:avLst>
              <a:gd name="adj" fmla="val 7532"/>
            </a:avLst>
          </a:prstGeom>
          <a:solidFill>
            <a:srgbClr val="FF00DD"/>
          </a:solidFill>
          <a:ln>
            <a:solidFill>
              <a:srgbClr val="FF00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732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a:solidFill>
            <a:schemeClr val="accent6">
              <a:lumMod val="20000"/>
              <a:lumOff val="80000"/>
            </a:schemeClr>
          </a:solidFill>
        </p:spPr>
        <p:txBody>
          <a:bodyPr rtlCol="0">
            <a:noAutofit/>
          </a:bodyPr>
          <a:lstStyle/>
          <a:p>
            <a:pPr eaLnBrk="1" fontAlgn="auto" hangingPunct="1">
              <a:spcAft>
                <a:spcPts val="0"/>
              </a:spcAft>
              <a:defRPr/>
            </a:pPr>
            <a:r>
              <a:rPr lang="x-none" sz="4800" b="1" i="1" cap="small">
                <a:solidFill>
                  <a:srgbClr val="3333CC"/>
                </a:solidFill>
              </a:rPr>
              <a:t>The 1000 Genome </a:t>
            </a:r>
            <a:r>
              <a:rPr lang="x-none" sz="4800" b="1" i="1" cap="small" smtClean="0">
                <a:solidFill>
                  <a:srgbClr val="3333CC"/>
                </a:solidFill>
              </a:rPr>
              <a:t>Project</a:t>
            </a:r>
            <a:endParaRPr lang="en-US" sz="4800" b="1" i="1" dirty="0">
              <a:solidFill>
                <a:srgbClr val="3333CC"/>
              </a:solidFill>
            </a:endParaRPr>
          </a:p>
        </p:txBody>
      </p:sp>
      <p:sp>
        <p:nvSpPr>
          <p:cNvPr id="3" name="Content Placeholder 2"/>
          <p:cNvSpPr>
            <a:spLocks noGrp="1"/>
          </p:cNvSpPr>
          <p:nvPr>
            <p:ph idx="1"/>
          </p:nvPr>
        </p:nvSpPr>
        <p:spPr>
          <a:xfrm>
            <a:off x="152400" y="914400"/>
            <a:ext cx="8991600" cy="5516563"/>
          </a:xfrm>
        </p:spPr>
        <p:txBody>
          <a:bodyPr rtlCol="0">
            <a:normAutofit fontScale="25000" lnSpcReduction="20000"/>
          </a:bodyPr>
          <a:lstStyle/>
          <a:p>
            <a:pPr eaLnBrk="1" fontAlgn="auto" hangingPunct="1">
              <a:spcAft>
                <a:spcPts val="0"/>
              </a:spcAft>
              <a:buFont typeface="Arial" pitchFamily="34" charset="0"/>
              <a:buChar char="•"/>
              <a:defRPr/>
            </a:pPr>
            <a:endParaRPr lang="en-US" sz="4800" b="1" dirty="0" smtClean="0"/>
          </a:p>
          <a:p>
            <a:pPr eaLnBrk="1" fontAlgn="auto" hangingPunct="1">
              <a:spcAft>
                <a:spcPts val="0"/>
              </a:spcAft>
              <a:buFont typeface="Wingdings" pitchFamily="2" charset="2"/>
              <a:buChar char="q"/>
              <a:defRPr/>
            </a:pPr>
            <a:r>
              <a:rPr lang="en-US" sz="8000" b="1" dirty="0" smtClean="0">
                <a:solidFill>
                  <a:srgbClr val="FF0000"/>
                </a:solidFill>
              </a:rPr>
              <a:t>ASW	 African Americans </a:t>
            </a:r>
          </a:p>
          <a:p>
            <a:pPr eaLnBrk="1" fontAlgn="auto" hangingPunct="1">
              <a:spcAft>
                <a:spcPts val="0"/>
              </a:spcAft>
              <a:buFont typeface="Wingdings" pitchFamily="2" charset="2"/>
              <a:buChar char="q"/>
              <a:defRPr/>
            </a:pPr>
            <a:r>
              <a:rPr lang="en-US" sz="8000" b="1" dirty="0" smtClean="0">
                <a:solidFill>
                  <a:srgbClr val="FF0000"/>
                </a:solidFill>
              </a:rPr>
              <a:t>YRI	 Nigeria </a:t>
            </a:r>
          </a:p>
          <a:p>
            <a:pPr eaLnBrk="1" fontAlgn="auto" hangingPunct="1">
              <a:spcAft>
                <a:spcPts val="0"/>
              </a:spcAft>
              <a:buFont typeface="Wingdings" pitchFamily="2" charset="2"/>
              <a:buChar char="q"/>
              <a:defRPr/>
            </a:pPr>
            <a:r>
              <a:rPr lang="en-US" sz="8000" b="1" dirty="0" smtClean="0">
                <a:solidFill>
                  <a:srgbClr val="FF0000"/>
                </a:solidFill>
              </a:rPr>
              <a:t>LWK	 Kenya  </a:t>
            </a:r>
          </a:p>
          <a:p>
            <a:pPr eaLnBrk="1" fontAlgn="auto" hangingPunct="1">
              <a:spcAft>
                <a:spcPts val="0"/>
              </a:spcAft>
              <a:buFont typeface="Wingdings" pitchFamily="2" charset="2"/>
              <a:buChar char="q"/>
              <a:defRPr/>
            </a:pPr>
            <a:endParaRPr lang="en-US" sz="8000" b="1" dirty="0" smtClean="0">
              <a:solidFill>
                <a:schemeClr val="accent6">
                  <a:lumMod val="75000"/>
                </a:schemeClr>
              </a:solidFill>
            </a:endParaRPr>
          </a:p>
          <a:p>
            <a:pPr eaLnBrk="1" fontAlgn="auto" hangingPunct="1">
              <a:spcAft>
                <a:spcPts val="0"/>
              </a:spcAft>
              <a:buFont typeface="Wingdings" pitchFamily="2" charset="2"/>
              <a:buChar char="q"/>
              <a:defRPr/>
            </a:pPr>
            <a:r>
              <a:rPr lang="en-US" sz="8000" b="1" dirty="0" smtClean="0">
                <a:solidFill>
                  <a:schemeClr val="accent6">
                    <a:lumMod val="75000"/>
                  </a:schemeClr>
                </a:solidFill>
              </a:rPr>
              <a:t>CEU	 Europeans in America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TSI	 Italy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FIN	 Finland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GBR	 Great Britain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IBS	 Spain </a:t>
            </a:r>
          </a:p>
          <a:p>
            <a:pPr eaLnBrk="1" fontAlgn="auto" hangingPunct="1">
              <a:spcAft>
                <a:spcPts val="0"/>
              </a:spcAft>
              <a:buFont typeface="Wingdings" pitchFamily="2" charset="2"/>
              <a:buChar char="q"/>
              <a:defRPr/>
            </a:pPr>
            <a:endParaRPr lang="en-US" sz="8000" b="1" dirty="0" smtClean="0">
              <a:solidFill>
                <a:srgbClr val="00B050"/>
              </a:solidFill>
            </a:endParaRPr>
          </a:p>
          <a:p>
            <a:pPr eaLnBrk="1" fontAlgn="auto" hangingPunct="1">
              <a:spcAft>
                <a:spcPts val="0"/>
              </a:spcAft>
              <a:buFont typeface="Wingdings" pitchFamily="2" charset="2"/>
              <a:buChar char="q"/>
              <a:defRPr/>
            </a:pPr>
            <a:r>
              <a:rPr lang="en-US" sz="8000" b="1" dirty="0" smtClean="0">
                <a:solidFill>
                  <a:srgbClr val="00B050"/>
                </a:solidFill>
              </a:rPr>
              <a:t>CHB	 Chinese in Beijing </a:t>
            </a:r>
          </a:p>
          <a:p>
            <a:pPr eaLnBrk="1" fontAlgn="auto" hangingPunct="1">
              <a:spcAft>
                <a:spcPts val="0"/>
              </a:spcAft>
              <a:buFont typeface="Wingdings" pitchFamily="2" charset="2"/>
              <a:buChar char="q"/>
              <a:defRPr/>
            </a:pPr>
            <a:r>
              <a:rPr lang="en-US" sz="8000" b="1" dirty="0" smtClean="0">
                <a:solidFill>
                  <a:srgbClr val="00B050"/>
                </a:solidFill>
              </a:rPr>
              <a:t>CHS	 Chinese from South </a:t>
            </a:r>
          </a:p>
          <a:p>
            <a:pPr eaLnBrk="1" fontAlgn="auto" hangingPunct="1">
              <a:spcAft>
                <a:spcPts val="0"/>
              </a:spcAft>
              <a:buFont typeface="Wingdings" pitchFamily="2" charset="2"/>
              <a:buChar char="q"/>
              <a:defRPr/>
            </a:pPr>
            <a:r>
              <a:rPr lang="en-US" sz="8000" b="1" dirty="0" smtClean="0">
                <a:solidFill>
                  <a:srgbClr val="00B050"/>
                </a:solidFill>
              </a:rPr>
              <a:t>JPT	 Japan </a:t>
            </a:r>
          </a:p>
          <a:p>
            <a:pPr eaLnBrk="1" fontAlgn="auto" hangingPunct="1">
              <a:spcAft>
                <a:spcPts val="0"/>
              </a:spcAft>
              <a:buFont typeface="Wingdings" pitchFamily="2" charset="2"/>
              <a:buChar char="q"/>
              <a:defRPr/>
            </a:pPr>
            <a:endParaRPr lang="en-US" sz="8000" b="1" dirty="0" smtClean="0">
              <a:solidFill>
                <a:srgbClr val="3333CC"/>
              </a:solidFill>
            </a:endParaRPr>
          </a:p>
          <a:p>
            <a:pPr eaLnBrk="1" fontAlgn="auto" hangingPunct="1">
              <a:spcAft>
                <a:spcPts val="0"/>
              </a:spcAft>
              <a:buFont typeface="Wingdings" pitchFamily="2" charset="2"/>
              <a:buChar char="q"/>
              <a:defRPr/>
            </a:pPr>
            <a:r>
              <a:rPr lang="en-US" sz="8000" b="1" dirty="0" smtClean="0">
                <a:solidFill>
                  <a:srgbClr val="3333CC"/>
                </a:solidFill>
              </a:rPr>
              <a:t>CLM	 Colombians </a:t>
            </a:r>
          </a:p>
          <a:p>
            <a:pPr eaLnBrk="1" fontAlgn="auto" hangingPunct="1">
              <a:spcAft>
                <a:spcPts val="0"/>
              </a:spcAft>
              <a:buFont typeface="Wingdings" pitchFamily="2" charset="2"/>
              <a:buChar char="q"/>
              <a:defRPr/>
            </a:pPr>
            <a:r>
              <a:rPr lang="en-US" sz="8000" b="1" dirty="0" smtClean="0">
                <a:solidFill>
                  <a:srgbClr val="3333CC"/>
                </a:solidFill>
              </a:rPr>
              <a:t>MXL	 Mexicans</a:t>
            </a:r>
          </a:p>
          <a:p>
            <a:pPr eaLnBrk="1" fontAlgn="auto" hangingPunct="1">
              <a:spcAft>
                <a:spcPts val="0"/>
              </a:spcAft>
              <a:buFont typeface="Wingdings" pitchFamily="2" charset="2"/>
              <a:buChar char="q"/>
              <a:defRPr/>
            </a:pPr>
            <a:r>
              <a:rPr lang="en-US" sz="8000" b="1" dirty="0" smtClean="0">
                <a:solidFill>
                  <a:srgbClr val="3333CC"/>
                </a:solidFill>
              </a:rPr>
              <a:t>PUR	 Puerto Rican</a:t>
            </a:r>
          </a:p>
          <a:p>
            <a:pPr eaLnBrk="1" fontAlgn="auto" hangingPunct="1">
              <a:spcAft>
                <a:spcPts val="0"/>
              </a:spcAft>
              <a:buFont typeface="Arial" pitchFamily="34" charset="0"/>
              <a:buChar char="•"/>
              <a:defRPr/>
            </a:pPr>
            <a:endParaRPr lang="en-US" sz="7200" dirty="0"/>
          </a:p>
        </p:txBody>
      </p:sp>
      <p:graphicFrame>
        <p:nvGraphicFramePr>
          <p:cNvPr id="4" name="Diagram 3"/>
          <p:cNvGraphicFramePr/>
          <p:nvPr/>
        </p:nvGraphicFramePr>
        <p:xfrm>
          <a:off x="3276600" y="1371600"/>
          <a:ext cx="6212016" cy="464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324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335</TotalTime>
  <Words>1341</Words>
  <Application>Microsoft Macintosh PowerPoint</Application>
  <PresentationFormat>On-screen Show (4:3)</PresentationFormat>
  <Paragraphs>149</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Microsoft Word Document</vt:lpstr>
      <vt:lpstr>PowerPoint Presentation</vt:lpstr>
      <vt:lpstr>Accomplishment of “1000 Genome Project” revealed immense amount of information about variation, mutation dynamics, and evolution of the human DNA sequences. </vt:lpstr>
      <vt:lpstr>PowerPoint Presentation</vt:lpstr>
      <vt:lpstr>THANKS</vt:lpstr>
      <vt:lpstr>Wikipedia</vt:lpstr>
      <vt:lpstr>Presently:  HiSeq X Ten</vt:lpstr>
      <vt:lpstr>In the nearest future</vt:lpstr>
      <vt:lpstr>“1000 Genomes” international project</vt:lpstr>
      <vt:lpstr>The 1000 Genome Project</vt:lpstr>
      <vt:lpstr>How genome sequence looks like? 38.2 M SNPs; 3.9 M short insertions/deletions; and 14 K deletions </vt:lpstr>
      <vt:lpstr>PowerPoint Presentation</vt:lpstr>
      <vt:lpstr>Human chromosome 1</vt:lpstr>
      <vt:lpstr>PowerPoint Presentation</vt:lpstr>
      <vt:lpstr>PowerPoint Presentation</vt:lpstr>
      <vt:lpstr>Differences between populations from different continents</vt:lpstr>
      <vt:lpstr>Differences between populations from the same continent</vt:lpstr>
      <vt:lpstr>PowerPoint Presentation</vt:lpstr>
      <vt:lpstr>Major haplotypes of human hemeoxygenase-1 gene (only of frequent SNPs are shown)</vt:lpstr>
      <vt:lpstr>PowerPoint Presentation</vt:lpstr>
      <vt:lpstr>Linkage disequilibrium</vt:lpstr>
      <vt:lpstr>Why the peaks are narrow?</vt:lpstr>
      <vt:lpstr>PowerPoint Presentation</vt:lpstr>
      <vt:lpstr>Finding distant genetic relationships</vt:lpstr>
      <vt:lpstr>Very rare genetic variants (vrGVs)</vt:lpstr>
      <vt:lpstr>Number of shared vrGVs in human pairs from the same population</vt:lpstr>
      <vt:lpstr>What is the chance for sharing vrGVs for non-related individuals?</vt:lpstr>
      <vt:lpstr>Number of shared vrGVs between populations</vt:lpstr>
      <vt:lpstr>PowerPoint Presentation</vt:lpstr>
      <vt:lpstr>PowerPoint Presentation</vt:lpstr>
      <vt:lpstr>How to calculate the coefficient of relationship from the number of  shared vrGVs (Nx)?</vt:lpstr>
      <vt:lpstr>Example of calculation of coefficient of relationship for Chinese population (CHS)</vt:lpstr>
      <vt:lpstr>Number of shared vrGVs between African populations</vt:lpstr>
      <vt:lpstr>PowerPoint Presentation</vt:lpstr>
      <vt:lpstr>PowerPoint Presentation</vt:lpstr>
      <vt:lpstr>Dynamics of vrGVs</vt:lpstr>
      <vt:lpstr>CONCLUSIONS</vt:lpstr>
      <vt:lpstr>Homework</vt:lpstr>
    </vt:vector>
  </TitlesOfParts>
  <Company>University of Toledo Health Science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Alexei Fedorov</dc:creator>
  <cp:lastModifiedBy>Alexei Fedorov</cp:lastModifiedBy>
  <cp:revision>35</cp:revision>
  <dcterms:created xsi:type="dcterms:W3CDTF">2014-08-07T17:56:53Z</dcterms:created>
  <dcterms:modified xsi:type="dcterms:W3CDTF">2015-01-26T14:43:27Z</dcterms:modified>
</cp:coreProperties>
</file>