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9"/>
  </p:notesMasterIdLst>
  <p:sldIdLst>
    <p:sldId id="429" r:id="rId2"/>
    <p:sldId id="309" r:id="rId3"/>
    <p:sldId id="433" r:id="rId4"/>
    <p:sldId id="495" r:id="rId5"/>
    <p:sldId id="277" r:id="rId6"/>
    <p:sldId id="379" r:id="rId7"/>
    <p:sldId id="434" r:id="rId8"/>
    <p:sldId id="491" r:id="rId9"/>
    <p:sldId id="487" r:id="rId10"/>
    <p:sldId id="482" r:id="rId11"/>
    <p:sldId id="438" r:id="rId12"/>
    <p:sldId id="497" r:id="rId13"/>
    <p:sldId id="498" r:id="rId14"/>
    <p:sldId id="499" r:id="rId15"/>
    <p:sldId id="500" r:id="rId16"/>
    <p:sldId id="485" r:id="rId17"/>
    <p:sldId id="486" r:id="rId18"/>
    <p:sldId id="483" r:id="rId19"/>
    <p:sldId id="476" r:id="rId20"/>
    <p:sldId id="478" r:id="rId21"/>
    <p:sldId id="480" r:id="rId22"/>
    <p:sldId id="481" r:id="rId23"/>
    <p:sldId id="380" r:id="rId24"/>
    <p:sldId id="454" r:id="rId25"/>
    <p:sldId id="471" r:id="rId26"/>
    <p:sldId id="492" r:id="rId27"/>
    <p:sldId id="484" r:id="rId28"/>
    <p:sldId id="464" r:id="rId29"/>
    <p:sldId id="465" r:id="rId30"/>
    <p:sldId id="466" r:id="rId31"/>
    <p:sldId id="467" r:id="rId32"/>
    <p:sldId id="493" r:id="rId33"/>
    <p:sldId id="469" r:id="rId34"/>
    <p:sldId id="472" r:id="rId35"/>
    <p:sldId id="405" r:id="rId36"/>
    <p:sldId id="406" r:id="rId37"/>
    <p:sldId id="408" r:id="rId38"/>
    <p:sldId id="410" r:id="rId39"/>
    <p:sldId id="411" r:id="rId40"/>
    <p:sldId id="412" r:id="rId41"/>
    <p:sldId id="413" r:id="rId42"/>
    <p:sldId id="502" r:id="rId43"/>
    <p:sldId id="503" r:id="rId44"/>
    <p:sldId id="415" r:id="rId45"/>
    <p:sldId id="416" r:id="rId46"/>
    <p:sldId id="417" r:id="rId47"/>
    <p:sldId id="418" r:id="rId48"/>
    <p:sldId id="419" r:id="rId49"/>
    <p:sldId id="420" r:id="rId50"/>
    <p:sldId id="421" r:id="rId51"/>
    <p:sldId id="423" r:id="rId52"/>
    <p:sldId id="424" r:id="rId53"/>
    <p:sldId id="425" r:id="rId54"/>
    <p:sldId id="494" r:id="rId55"/>
    <p:sldId id="501" r:id="rId56"/>
    <p:sldId id="450" r:id="rId57"/>
    <p:sldId id="426" r:id="rId58"/>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clrMru>
    <a:srgbClr val="008000"/>
    <a:srgbClr val="FFEFCF"/>
    <a:srgbClr val="AFD6C9"/>
    <a:srgbClr val="2D2D2D"/>
    <a:srgbClr val="173E8A"/>
    <a:srgbClr val="FFE4D3"/>
    <a:srgbClr val="ECF5E2"/>
    <a:srgbClr val="2C38D0"/>
    <a:srgbClr val="D8EFF2"/>
    <a:srgbClr val="C5FFD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12" autoAdjust="0"/>
  </p:normalViewPr>
  <p:slideViewPr>
    <p:cSldViewPr>
      <p:cViewPr varScale="1">
        <p:scale>
          <a:sx n="196" d="100"/>
          <a:sy n="196" d="100"/>
        </p:scale>
        <p:origin x="-61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7" charset="0"/>
                <a:ea typeface="+mn-ea"/>
                <a:cs typeface="+mn-cs"/>
              </a:defRPr>
            </a:lvl1pPr>
          </a:lstStyle>
          <a:p>
            <a:pPr>
              <a:defRPr/>
            </a:pPr>
            <a:endParaRPr lang="en-US"/>
          </a:p>
        </p:txBody>
      </p:sp>
      <p:sp>
        <p:nvSpPr>
          <p:cNvPr id="6041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7"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2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042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ea typeface="+mn-ea"/>
                <a:cs typeface="+mn-cs"/>
              </a:defRPr>
            </a:lvl1pPr>
          </a:lstStyle>
          <a:p>
            <a:pPr>
              <a:defRPr/>
            </a:pPr>
            <a:endParaRPr lang="en-US"/>
          </a:p>
        </p:txBody>
      </p:sp>
      <p:sp>
        <p:nvSpPr>
          <p:cNvPr id="6042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B74F6B1-A54C-404D-B38D-8B121F1EDFCB}" type="slidenum">
              <a:rPr lang="en-US"/>
              <a:pPr/>
              <a:t>‹#›</a:t>
            </a:fld>
            <a:endParaRPr lang="en-US"/>
          </a:p>
        </p:txBody>
      </p:sp>
    </p:spTree>
    <p:extLst>
      <p:ext uri="{BB962C8B-B14F-4D97-AF65-F5344CB8AC3E}">
        <p14:creationId xmlns:p14="http://schemas.microsoft.com/office/powerpoint/2010/main" val="5969514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816AFE3B-3531-154C-B5DE-7CC072A3F5EF}" type="slidenum">
              <a:rPr lang="en-US" sz="1200"/>
              <a:pPr/>
              <a:t>2</a:t>
            </a:fld>
            <a:endParaRPr lang="en-US"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C494B4-FB82-C44B-AF58-5F42EC1D4952}" type="slidenum">
              <a:rPr lang="en-US" sz="1200"/>
              <a:pPr/>
              <a:t>16</a:t>
            </a:fld>
            <a:endParaRPr lang="en-US" sz="120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CFF0383-6181-3A41-B8DD-734C0E6B144B}" type="slidenum">
              <a:rPr lang="en-US" sz="1200"/>
              <a:pPr/>
              <a:t>17</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72463E2A-09C7-254C-B6C6-737B1AC4E64C}" type="slidenum">
              <a:rPr lang="en-US" sz="1200"/>
              <a:pPr/>
              <a:t>18</a:t>
            </a:fld>
            <a:endParaRPr lang="en-US" sz="120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08AA4B4-508C-5444-903B-E52ED642C260}" type="slidenum">
              <a:rPr lang="en-US" sz="1200"/>
              <a:pPr/>
              <a:t>19</a:t>
            </a:fld>
            <a:endParaRPr lang="en-US"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608AA4B4-508C-5444-903B-E52ED642C260}" type="slidenum">
              <a:rPr lang="en-US" sz="1200"/>
              <a:pPr/>
              <a:t>20</a:t>
            </a:fld>
            <a:endParaRPr lang="en-US"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B2EE0890-01A6-F740-A891-62091A982C72}" type="slidenum">
              <a:rPr lang="en-US" sz="1200"/>
              <a:pPr/>
              <a:t>21</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74F6B1-A54C-404D-B38D-8B121F1EDFCB}" type="slidenum">
              <a:rPr lang="en-US"/>
              <a:pPr/>
              <a:t>22</a:t>
            </a:fld>
            <a:endParaRPr lang="en-US"/>
          </a:p>
        </p:txBody>
      </p:sp>
    </p:spTree>
    <p:extLst>
      <p:ext uri="{BB962C8B-B14F-4D97-AF65-F5344CB8AC3E}">
        <p14:creationId xmlns:p14="http://schemas.microsoft.com/office/powerpoint/2010/main" val="3762939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74F6B1-A54C-404D-B38D-8B121F1EDFCB}" type="slidenum">
              <a:rPr lang="en-US"/>
              <a:pPr/>
              <a:t>24</a:t>
            </a:fld>
            <a:endParaRPr lang="en-US"/>
          </a:p>
        </p:txBody>
      </p:sp>
    </p:spTree>
    <p:extLst>
      <p:ext uri="{BB962C8B-B14F-4D97-AF65-F5344CB8AC3E}">
        <p14:creationId xmlns:p14="http://schemas.microsoft.com/office/powerpoint/2010/main" val="83166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also from </a:t>
            </a:r>
            <a:r>
              <a:rPr lang="en-US" sz="1200"/>
              <a:t> (Morgan)</a:t>
            </a:r>
            <a:endParaRPr lang="en-US"/>
          </a:p>
        </p:txBody>
      </p:sp>
      <p:sp>
        <p:nvSpPr>
          <p:cNvPr id="4" name="Slide Number Placeholder 3"/>
          <p:cNvSpPr>
            <a:spLocks noGrp="1"/>
          </p:cNvSpPr>
          <p:nvPr>
            <p:ph type="sldNum" sz="quarter" idx="10"/>
          </p:nvPr>
        </p:nvSpPr>
        <p:spPr/>
        <p:txBody>
          <a:bodyPr/>
          <a:lstStyle/>
          <a:p>
            <a:fld id="{2B5DA0F8-12E8-BC4B-B565-7CAAD5A0FDF6}" type="slidenum">
              <a:t>25</a:t>
            </a:fld>
            <a:endParaRPr lang="en-US"/>
          </a:p>
        </p:txBody>
      </p:sp>
    </p:spTree>
    <p:extLst>
      <p:ext uri="{BB962C8B-B14F-4D97-AF65-F5344CB8AC3E}">
        <p14:creationId xmlns:p14="http://schemas.microsoft.com/office/powerpoint/2010/main" val="3104775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5DA0F8-12E8-BC4B-B565-7CAAD5A0FDF6}" type="slidenum">
              <a:t>26</a:t>
            </a:fld>
            <a:endParaRPr lang="en-US"/>
          </a:p>
        </p:txBody>
      </p:sp>
    </p:spTree>
    <p:extLst>
      <p:ext uri="{BB962C8B-B14F-4D97-AF65-F5344CB8AC3E}">
        <p14:creationId xmlns:p14="http://schemas.microsoft.com/office/powerpoint/2010/main" val="3104775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1272159D-E5F7-1048-A26F-440C24570E43}" type="slidenum">
              <a:rPr lang="en-US" sz="1200"/>
              <a:pPr/>
              <a:t>5</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5DA0F8-12E8-BC4B-B565-7CAAD5A0FDF6}" type="slidenum">
              <a:rPr lang="en-US"/>
              <a:t>28</a:t>
            </a:fld>
            <a:endParaRPr lang="en-US"/>
          </a:p>
        </p:txBody>
      </p:sp>
    </p:spTree>
    <p:extLst>
      <p:ext uri="{BB962C8B-B14F-4D97-AF65-F5344CB8AC3E}">
        <p14:creationId xmlns:p14="http://schemas.microsoft.com/office/powerpoint/2010/main" val="2055441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Figure 2. A map of diversity in the human microbiome. The human microbiome is dominated by four phyla: Actinobacteria, Bacteroidetes, Firmicutes, and Proteobacteria.  In the center is a phylogenetic tree of organisms abundant in the human microbiome. Commensal microbes are indicated by circles, and potential pathogens are indicated by stars. The middle ring corresponds to body sites at which the various taxa are abundant and is color-coded by site [e.g., Ruminococcus (blue) is found mostly in the gut,  whereas Lactobacillus (purple) is found mostly in the vagina]. The bar heights on the outside of the circle are proportional to taxa abundance at the body site of greatest prevalence [e.g., Streptococcus mitis (yellow) dominates the inside of the cheek, whereas the gut is abundant in a variety of Bacteroides]. The intensity of external colors corresponds to species prevalence in each body site. Data from the Human Microbiome Project [10] and MetaPhlan [75]; microscopy images from BacMap [76].</a:t>
            </a:r>
            <a:r>
              <a:rPr lang="en-US">
                <a:effectLst/>
              </a:rPr>
              <a:t> </a:t>
            </a:r>
            <a:endParaRPr lang="en-US"/>
          </a:p>
        </p:txBody>
      </p:sp>
      <p:sp>
        <p:nvSpPr>
          <p:cNvPr id="4" name="Slide Number Placeholder 3"/>
          <p:cNvSpPr>
            <a:spLocks noGrp="1"/>
          </p:cNvSpPr>
          <p:nvPr>
            <p:ph type="sldNum" sz="quarter" idx="10"/>
          </p:nvPr>
        </p:nvSpPr>
        <p:spPr/>
        <p:txBody>
          <a:bodyPr/>
          <a:lstStyle/>
          <a:p>
            <a:fld id="{2B5DA0F8-12E8-BC4B-B565-7CAAD5A0FDF6}" type="slidenum">
              <a:t>30</a:t>
            </a:fld>
            <a:endParaRPr lang="en-US"/>
          </a:p>
        </p:txBody>
      </p:sp>
    </p:spTree>
    <p:extLst>
      <p:ext uri="{BB962C8B-B14F-4D97-AF65-F5344CB8AC3E}">
        <p14:creationId xmlns:p14="http://schemas.microsoft.com/office/powerpoint/2010/main" val="965427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5DA0F8-12E8-BC4B-B565-7CAAD5A0FDF6}" type="slidenum">
              <a:rPr lang="en-US"/>
              <a:t>32</a:t>
            </a:fld>
            <a:endParaRPr lang="en-US"/>
          </a:p>
        </p:txBody>
      </p:sp>
    </p:spTree>
    <p:extLst>
      <p:ext uri="{BB962C8B-B14F-4D97-AF65-F5344CB8AC3E}">
        <p14:creationId xmlns:p14="http://schemas.microsoft.com/office/powerpoint/2010/main" val="3832469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5DA0F8-12E8-BC4B-B565-7CAAD5A0FDF6}" type="slidenum">
              <a:rPr lang="en-US"/>
              <a:t>33</a:t>
            </a:fld>
            <a:endParaRPr lang="en-US"/>
          </a:p>
        </p:txBody>
      </p:sp>
    </p:spTree>
    <p:extLst>
      <p:ext uri="{BB962C8B-B14F-4D97-AF65-F5344CB8AC3E}">
        <p14:creationId xmlns:p14="http://schemas.microsoft.com/office/powerpoint/2010/main" val="4168328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5DA0F8-12E8-BC4B-B565-7CAAD5A0FDF6}" type="slidenum">
              <a:rPr lang="en-US"/>
              <a:t>35</a:t>
            </a:fld>
            <a:endParaRPr lang="en-US"/>
          </a:p>
        </p:txBody>
      </p:sp>
    </p:spTree>
    <p:extLst>
      <p:ext uri="{BB962C8B-B14F-4D97-AF65-F5344CB8AC3E}">
        <p14:creationId xmlns:p14="http://schemas.microsoft.com/office/powerpoint/2010/main" val="2733738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74F6B1-A54C-404D-B38D-8B121F1EDFCB}" type="slidenum">
              <a:rPr lang="en-US"/>
              <a:pPr/>
              <a:t>44</a:t>
            </a:fld>
            <a:endParaRPr lang="en-US"/>
          </a:p>
        </p:txBody>
      </p:sp>
    </p:spTree>
    <p:extLst>
      <p:ext uri="{BB962C8B-B14F-4D97-AF65-F5344CB8AC3E}">
        <p14:creationId xmlns:p14="http://schemas.microsoft.com/office/powerpoint/2010/main" val="3564780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5DA0F8-12E8-BC4B-B565-7CAAD5A0FDF6}" type="slidenum">
              <a:rPr lang="en-US"/>
              <a:t>45</a:t>
            </a:fld>
            <a:endParaRPr lang="en-US"/>
          </a:p>
        </p:txBody>
      </p:sp>
    </p:spTree>
    <p:extLst>
      <p:ext uri="{BB962C8B-B14F-4D97-AF65-F5344CB8AC3E}">
        <p14:creationId xmlns:p14="http://schemas.microsoft.com/office/powerpoint/2010/main" val="2595991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5DA0F8-12E8-BC4B-B565-7CAAD5A0FDF6}" type="slidenum">
              <a:rPr lang="en-US"/>
              <a:t>49</a:t>
            </a:fld>
            <a:endParaRPr lang="en-US"/>
          </a:p>
        </p:txBody>
      </p:sp>
    </p:spTree>
    <p:extLst>
      <p:ext uri="{BB962C8B-B14F-4D97-AF65-F5344CB8AC3E}">
        <p14:creationId xmlns:p14="http://schemas.microsoft.com/office/powerpoint/2010/main" val="781413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C4A127-5DF2-AA42-A551-578FB0FD8D08}" type="slidenum">
              <a:rPr lang="en-US" sz="1200"/>
              <a:pPr/>
              <a:t>56</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74F6B1-A54C-404D-B38D-8B121F1EDFCB}" type="slidenum">
              <a:rPr lang="en-US"/>
              <a:pPr/>
              <a:t>57</a:t>
            </a:fld>
            <a:endParaRPr lang="en-US"/>
          </a:p>
        </p:txBody>
      </p:sp>
    </p:spTree>
    <p:extLst>
      <p:ext uri="{BB962C8B-B14F-4D97-AF65-F5344CB8AC3E}">
        <p14:creationId xmlns:p14="http://schemas.microsoft.com/office/powerpoint/2010/main" val="2920119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fld id="{1272159D-E5F7-1048-A26F-440C24570E43}" type="slidenum">
              <a:rPr lang="en-US" sz="1200"/>
              <a:pPr/>
              <a:t>6</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5DA0F8-12E8-BC4B-B565-7CAAD5A0FDF6}" type="slidenum">
              <a:t>10</a:t>
            </a:fld>
            <a:endParaRPr lang="en-US"/>
          </a:p>
        </p:txBody>
      </p:sp>
    </p:spTree>
    <p:extLst>
      <p:ext uri="{BB962C8B-B14F-4D97-AF65-F5344CB8AC3E}">
        <p14:creationId xmlns:p14="http://schemas.microsoft.com/office/powerpoint/2010/main" val="4257907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B5DA0F8-12E8-BC4B-B565-7CAAD5A0FDF6}" type="slidenum">
              <a:t>11</a:t>
            </a:fld>
            <a:endParaRPr lang="en-US"/>
          </a:p>
        </p:txBody>
      </p:sp>
    </p:spTree>
    <p:extLst>
      <p:ext uri="{BB962C8B-B14F-4D97-AF65-F5344CB8AC3E}">
        <p14:creationId xmlns:p14="http://schemas.microsoft.com/office/powerpoint/2010/main" val="2068769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http://www.nature.com/scitable/content/an-electron-micrograph-of-a-prokaryote-escherichia-14708319   ; http://en.wikipedia.org/wiki/Ribosome   ; http://rna.ucsc.edu/rnacenter/xrna/xrna_gallery.html </a:t>
            </a:r>
          </a:p>
          <a:p>
            <a:endParaRPr lang="en-US"/>
          </a:p>
        </p:txBody>
      </p:sp>
      <p:sp>
        <p:nvSpPr>
          <p:cNvPr id="4" name="Slide Number Placeholder 3"/>
          <p:cNvSpPr>
            <a:spLocks noGrp="1"/>
          </p:cNvSpPr>
          <p:nvPr>
            <p:ph type="sldNum" sz="quarter" idx="10"/>
          </p:nvPr>
        </p:nvSpPr>
        <p:spPr/>
        <p:txBody>
          <a:bodyPr/>
          <a:lstStyle/>
          <a:p>
            <a:fld id="{2B5DA0F8-12E8-BC4B-B565-7CAAD5A0FDF6}" type="slidenum">
              <a:t>12</a:t>
            </a:fld>
            <a:endParaRPr lang="en-US"/>
          </a:p>
        </p:txBody>
      </p:sp>
    </p:spTree>
    <p:extLst>
      <p:ext uri="{BB962C8B-B14F-4D97-AF65-F5344CB8AC3E}">
        <p14:creationId xmlns:p14="http://schemas.microsoft.com/office/powerpoint/2010/main" val="1730199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5DA0F8-12E8-BC4B-B565-7CAAD5A0FDF6}" type="slidenum">
              <a:t>13</a:t>
            </a:fld>
            <a:endParaRPr lang="en-US"/>
          </a:p>
        </p:txBody>
      </p:sp>
    </p:spTree>
    <p:extLst>
      <p:ext uri="{BB962C8B-B14F-4D97-AF65-F5344CB8AC3E}">
        <p14:creationId xmlns:p14="http://schemas.microsoft.com/office/powerpoint/2010/main" val="1730199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5DA0F8-12E8-BC4B-B565-7CAAD5A0FDF6}" type="slidenum">
              <a:t>14</a:t>
            </a:fld>
            <a:endParaRPr lang="en-US"/>
          </a:p>
        </p:txBody>
      </p:sp>
    </p:spTree>
    <p:extLst>
      <p:ext uri="{BB962C8B-B14F-4D97-AF65-F5344CB8AC3E}">
        <p14:creationId xmlns:p14="http://schemas.microsoft.com/office/powerpoint/2010/main" val="1730199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5DA0F8-12E8-BC4B-B565-7CAAD5A0FDF6}" type="slidenum">
              <a:t>15</a:t>
            </a:fld>
            <a:endParaRPr lang="en-US"/>
          </a:p>
        </p:txBody>
      </p:sp>
    </p:spTree>
    <p:extLst>
      <p:ext uri="{BB962C8B-B14F-4D97-AF65-F5344CB8AC3E}">
        <p14:creationId xmlns:p14="http://schemas.microsoft.com/office/powerpoint/2010/main" val="1730199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3AA6F3C-0680-8E41-9A5B-B985FA32B473}" type="slidenum">
              <a:rPr lang="en-US"/>
              <a:pPr/>
              <a:t>‹#›</a:t>
            </a:fld>
            <a:endParaRPr lang="en-US"/>
          </a:p>
        </p:txBody>
      </p:sp>
    </p:spTree>
    <p:extLst>
      <p:ext uri="{BB962C8B-B14F-4D97-AF65-F5344CB8AC3E}">
        <p14:creationId xmlns:p14="http://schemas.microsoft.com/office/powerpoint/2010/main" val="2719935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56E3722-F74C-6240-ADE5-B946CE2C8DA5}" type="slidenum">
              <a:rPr lang="en-US"/>
              <a:pPr/>
              <a:t>‹#›</a:t>
            </a:fld>
            <a:endParaRPr lang="en-US"/>
          </a:p>
        </p:txBody>
      </p:sp>
    </p:spTree>
    <p:extLst>
      <p:ext uri="{BB962C8B-B14F-4D97-AF65-F5344CB8AC3E}">
        <p14:creationId xmlns:p14="http://schemas.microsoft.com/office/powerpoint/2010/main" val="238150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C4E8D5A-95CC-0144-A8F8-357B7448DA6B}" type="slidenum">
              <a:rPr lang="en-US"/>
              <a:pPr/>
              <a:t>‹#›</a:t>
            </a:fld>
            <a:endParaRPr lang="en-US"/>
          </a:p>
        </p:txBody>
      </p:sp>
    </p:spTree>
    <p:extLst>
      <p:ext uri="{BB962C8B-B14F-4D97-AF65-F5344CB8AC3E}">
        <p14:creationId xmlns:p14="http://schemas.microsoft.com/office/powerpoint/2010/main" val="3261012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A6823B6-9B17-8B49-903B-55CA7B0F9FDD}" type="slidenum">
              <a:rPr lang="en-US"/>
              <a:pPr/>
              <a:t>‹#›</a:t>
            </a:fld>
            <a:endParaRPr lang="en-US"/>
          </a:p>
        </p:txBody>
      </p:sp>
    </p:spTree>
    <p:extLst>
      <p:ext uri="{BB962C8B-B14F-4D97-AF65-F5344CB8AC3E}">
        <p14:creationId xmlns:p14="http://schemas.microsoft.com/office/powerpoint/2010/main" val="3718813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63D9974-1876-4C44-807F-92329D5A43F9}" type="slidenum">
              <a:rPr lang="en-US"/>
              <a:pPr/>
              <a:t>‹#›</a:t>
            </a:fld>
            <a:endParaRPr lang="en-US"/>
          </a:p>
        </p:txBody>
      </p:sp>
    </p:spTree>
    <p:extLst>
      <p:ext uri="{BB962C8B-B14F-4D97-AF65-F5344CB8AC3E}">
        <p14:creationId xmlns:p14="http://schemas.microsoft.com/office/powerpoint/2010/main" val="3715498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A3D4132-11CC-5E4F-AFAB-2D7585A55A16}" type="slidenum">
              <a:rPr lang="en-US"/>
              <a:pPr/>
              <a:t>‹#›</a:t>
            </a:fld>
            <a:endParaRPr lang="en-US"/>
          </a:p>
        </p:txBody>
      </p:sp>
    </p:spTree>
    <p:extLst>
      <p:ext uri="{BB962C8B-B14F-4D97-AF65-F5344CB8AC3E}">
        <p14:creationId xmlns:p14="http://schemas.microsoft.com/office/powerpoint/2010/main" val="3000982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62CAFB3-6688-4140-8DD6-AED19FBFB6A7}" type="slidenum">
              <a:rPr lang="en-US"/>
              <a:pPr/>
              <a:t>‹#›</a:t>
            </a:fld>
            <a:endParaRPr lang="en-US"/>
          </a:p>
        </p:txBody>
      </p:sp>
    </p:spTree>
    <p:extLst>
      <p:ext uri="{BB962C8B-B14F-4D97-AF65-F5344CB8AC3E}">
        <p14:creationId xmlns:p14="http://schemas.microsoft.com/office/powerpoint/2010/main" val="4194198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56529A0-ABF5-D341-A1D6-6E19D5AE8474}" type="slidenum">
              <a:rPr lang="en-US"/>
              <a:pPr/>
              <a:t>‹#›</a:t>
            </a:fld>
            <a:endParaRPr lang="en-US"/>
          </a:p>
        </p:txBody>
      </p:sp>
    </p:spTree>
    <p:extLst>
      <p:ext uri="{BB962C8B-B14F-4D97-AF65-F5344CB8AC3E}">
        <p14:creationId xmlns:p14="http://schemas.microsoft.com/office/powerpoint/2010/main" val="2037329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912EFD8-4354-8A42-BB11-DF8D64A8F19A}" type="slidenum">
              <a:rPr lang="en-US"/>
              <a:pPr/>
              <a:t>‹#›</a:t>
            </a:fld>
            <a:endParaRPr lang="en-US"/>
          </a:p>
        </p:txBody>
      </p:sp>
    </p:spTree>
    <p:extLst>
      <p:ext uri="{BB962C8B-B14F-4D97-AF65-F5344CB8AC3E}">
        <p14:creationId xmlns:p14="http://schemas.microsoft.com/office/powerpoint/2010/main" val="3114599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8FD03B7-A446-F148-8C59-2CC01B91C676}" type="slidenum">
              <a:rPr lang="en-US"/>
              <a:pPr/>
              <a:t>‹#›</a:t>
            </a:fld>
            <a:endParaRPr lang="en-US"/>
          </a:p>
        </p:txBody>
      </p:sp>
    </p:spTree>
    <p:extLst>
      <p:ext uri="{BB962C8B-B14F-4D97-AF65-F5344CB8AC3E}">
        <p14:creationId xmlns:p14="http://schemas.microsoft.com/office/powerpoint/2010/main" val="1999911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1BCECE5-F2AA-8546-BBEF-F395F1DDC157}" type="slidenum">
              <a:rPr lang="en-US"/>
              <a:pPr/>
              <a:t>‹#›</a:t>
            </a:fld>
            <a:endParaRPr lang="en-US"/>
          </a:p>
        </p:txBody>
      </p:sp>
    </p:spTree>
    <p:extLst>
      <p:ext uri="{BB962C8B-B14F-4D97-AF65-F5344CB8AC3E}">
        <p14:creationId xmlns:p14="http://schemas.microsoft.com/office/powerpoint/2010/main" val="32005795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fld id="{84E78C6B-FB39-2246-8F6A-35F8E021D53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emf"/><Relationship Id="rId5" Type="http://schemas.openxmlformats.org/officeDocument/2006/relationships/image" Target="../media/image26.emf"/><Relationship Id="rId6"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5" Type="http://schemas.microsoft.com/office/2007/relationships/hdphoto" Target="../media/hdphoto1.wdp"/><Relationship Id="rId6" Type="http://schemas.openxmlformats.org/officeDocument/2006/relationships/image" Target="../media/image53.jpeg"/><Relationship Id="rId7" Type="http://schemas.microsoft.com/office/2007/relationships/hdphoto" Target="../media/hdphoto2.wdp"/><Relationship Id="rId8" Type="http://schemas.openxmlformats.org/officeDocument/2006/relationships/image" Target="../media/image54.jpeg"/><Relationship Id="rId9"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 Id="rId3"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4.emf"/><Relationship Id="rId4" Type="http://schemas.openxmlformats.org/officeDocument/2006/relationships/image" Target="../media/image95.emf"/><Relationship Id="rId5" Type="http://schemas.openxmlformats.org/officeDocument/2006/relationships/image" Target="../media/image96.emf"/><Relationship Id="rId1" Type="http://schemas.openxmlformats.org/officeDocument/2006/relationships/slideLayout" Target="../slideLayouts/slideLayout7.xml"/><Relationship Id="rId2" Type="http://schemas.openxmlformats.org/officeDocument/2006/relationships/image" Target="../media/image93.emf"/></Relationships>
</file>

<file path=ppt/slides/_rels/slide43.xml.rels><?xml version="1.0" encoding="UTF-8" standalone="yes"?>
<Relationships xmlns="http://schemas.openxmlformats.org/package/2006/relationships"><Relationship Id="rId3" Type="http://schemas.openxmlformats.org/officeDocument/2006/relationships/image" Target="../media/image97.emf"/><Relationship Id="rId4" Type="http://schemas.openxmlformats.org/officeDocument/2006/relationships/image" Target="../media/image98.jpeg"/><Relationship Id="rId1" Type="http://schemas.openxmlformats.org/officeDocument/2006/relationships/slideLayout" Target="../slideLayouts/slideLayout7.xml"/><Relationship Id="rId2" Type="http://schemas.openxmlformats.org/officeDocument/2006/relationships/image" Target="../media/image93.emf"/></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 Id="rId3" Type="http://schemas.openxmlformats.org/officeDocument/2006/relationships/image" Target="../media/image10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1" Type="http://schemas.openxmlformats.org/officeDocument/2006/relationships/slideLayout" Target="../slideLayouts/slideLayout7.xml"/><Relationship Id="rId2" Type="http://schemas.openxmlformats.org/officeDocument/2006/relationships/image" Target="../media/image11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png"/><Relationship Id="rId3" Type="http://schemas.openxmlformats.org/officeDocument/2006/relationships/image" Target="../media/image117.png"/></Relationships>
</file>

<file path=ppt/slides/_rels/slide52.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7.xml"/><Relationship Id="rId2" Type="http://schemas.openxmlformats.org/officeDocument/2006/relationships/image" Target="../media/image118.png"/></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png"/><Relationship Id="rId1" Type="http://schemas.openxmlformats.org/officeDocument/2006/relationships/slideLayout" Target="../slideLayouts/slideLayout7.xml"/><Relationship Id="rId2" Type="http://schemas.openxmlformats.org/officeDocument/2006/relationships/image" Target="../media/image118.png"/></Relationships>
</file>

<file path=ppt/slides/_rels/slide54.x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image" Target="../media/image124.emf"/><Relationship Id="rId5" Type="http://schemas.openxmlformats.org/officeDocument/2006/relationships/image" Target="../media/image125.png"/><Relationship Id="rId1" Type="http://schemas.openxmlformats.org/officeDocument/2006/relationships/slideLayout" Target="../slideLayouts/slideLayout7.xml"/><Relationship Id="rId2" Type="http://schemas.openxmlformats.org/officeDocument/2006/relationships/image" Target="../media/image119.png"/></Relationships>
</file>

<file path=ppt/slides/_rels/slide55.xml.rels><?xml version="1.0" encoding="UTF-8" standalone="yes"?>
<Relationships xmlns="http://schemas.openxmlformats.org/package/2006/relationships"><Relationship Id="rId3" Type="http://schemas.openxmlformats.org/officeDocument/2006/relationships/image" Target="../media/image127.emf"/><Relationship Id="rId4" Type="http://schemas.openxmlformats.org/officeDocument/2006/relationships/image" Target="../media/image128.emf"/><Relationship Id="rId5" Type="http://schemas.openxmlformats.org/officeDocument/2006/relationships/image" Target="../media/image129.emf"/><Relationship Id="rId6" Type="http://schemas.openxmlformats.org/officeDocument/2006/relationships/image" Target="../media/image130.emf"/><Relationship Id="rId1" Type="http://schemas.openxmlformats.org/officeDocument/2006/relationships/slideLayout" Target="../slideLayouts/slideLayout7.xml"/><Relationship Id="rId2" Type="http://schemas.openxmlformats.org/officeDocument/2006/relationships/image" Target="../media/image126.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3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490744" y="16764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oAutofit/>
          </a:bodyPr>
          <a:lstStyle>
            <a:lvl1pPr marL="230188" indent="-230188">
              <a:defRPr sz="2000">
                <a:solidFill>
                  <a:schemeClr val="tx1"/>
                </a:solidFill>
                <a:latin typeface="Arial" charset="0"/>
                <a:ea typeface="ＭＳ Ｐゴシック" charset="0"/>
                <a:cs typeface="ＭＳ Ｐゴシック" charset="0"/>
              </a:defRPr>
            </a:lvl1pPr>
            <a:lvl2pPr marL="458788" indent="-227013">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The Human Microbiome and its Role</a:t>
            </a:r>
          </a:p>
          <a:p>
            <a:pPr algn="ctr"/>
            <a:r>
              <a:rPr lang="en-US" sz="2400" b="1"/>
              <a:t>in Medicine and as a Biomarker</a:t>
            </a:r>
            <a:endParaRPr lang="en-US" sz="800"/>
          </a:p>
        </p:txBody>
      </p:sp>
      <p:sp>
        <p:nvSpPr>
          <p:cNvPr id="3" name="Rectangle 2"/>
          <p:cNvSpPr/>
          <p:nvPr/>
        </p:nvSpPr>
        <p:spPr>
          <a:xfrm>
            <a:off x="33544" y="2952690"/>
            <a:ext cx="8991600" cy="400110"/>
          </a:xfrm>
          <a:prstGeom prst="rect">
            <a:avLst/>
          </a:prstGeom>
        </p:spPr>
        <p:txBody>
          <a:bodyPr wrap="square">
            <a:spAutoFit/>
          </a:bodyPr>
          <a:lstStyle/>
          <a:p>
            <a:pPr lvl="1" algn="ctr"/>
            <a:r>
              <a:rPr lang="en-US"/>
              <a:t>Dr. Bob Blumenthal, UTHSC         Robert.Blumenthal@utoledo.edu</a:t>
            </a:r>
          </a:p>
        </p:txBody>
      </p:sp>
      <p:sp>
        <p:nvSpPr>
          <p:cNvPr id="12" name="Rectangle 11"/>
          <p:cNvSpPr/>
          <p:nvPr/>
        </p:nvSpPr>
        <p:spPr>
          <a:xfrm>
            <a:off x="947944" y="4038600"/>
            <a:ext cx="7041932" cy="1015663"/>
          </a:xfrm>
          <a:prstGeom prst="rect">
            <a:avLst/>
          </a:prstGeom>
        </p:spPr>
        <p:txBody>
          <a:bodyPr wrap="square">
            <a:spAutoFit/>
          </a:bodyPr>
          <a:lstStyle/>
          <a:p>
            <a:pPr algn="ctr"/>
            <a:r>
              <a:rPr lang="en-US"/>
              <a:t>BRIM 6200/6800</a:t>
            </a:r>
          </a:p>
          <a:p>
            <a:pPr algn="ctr"/>
            <a:r>
              <a:rPr lang="en-US"/>
              <a:t>Biomarker Discovery, Validation and Implementation</a:t>
            </a:r>
          </a:p>
          <a:p>
            <a:pPr algn="ctr"/>
            <a:r>
              <a:rPr lang="en-US"/>
              <a:t> </a:t>
            </a:r>
            <a:endParaRPr lang="en-US">
              <a:effectLst/>
            </a:endParaRPr>
          </a:p>
        </p:txBody>
      </p:sp>
      <p:sp>
        <p:nvSpPr>
          <p:cNvPr id="6" name="Rectangle 5"/>
          <p:cNvSpPr/>
          <p:nvPr/>
        </p:nvSpPr>
        <p:spPr>
          <a:xfrm>
            <a:off x="990600" y="6019800"/>
            <a:ext cx="7289508" cy="646331"/>
          </a:xfrm>
          <a:prstGeom prst="rect">
            <a:avLst/>
          </a:prstGeom>
        </p:spPr>
        <p:txBody>
          <a:bodyPr wrap="square">
            <a:spAutoFit/>
          </a:bodyPr>
          <a:lstStyle/>
          <a:p>
            <a:r>
              <a:rPr lang="en-US" sz="1800"/>
              <a:t>Suggested reading:</a:t>
            </a:r>
          </a:p>
          <a:p>
            <a:r>
              <a:rPr lang="en-US" sz="1800" i="1"/>
              <a:t>http://academy.asm.org/index.php/faq-series/5122-humanmicrobiome</a:t>
            </a:r>
          </a:p>
        </p:txBody>
      </p:sp>
    </p:spTree>
    <p:extLst>
      <p:ext uri="{BB962C8B-B14F-4D97-AF65-F5344CB8AC3E}">
        <p14:creationId xmlns:p14="http://schemas.microsoft.com/office/powerpoint/2010/main" val="1167909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3198"/>
            <a:ext cx="9144000" cy="6004802"/>
          </a:xfrm>
          <a:prstGeom prst="rect">
            <a:avLst/>
          </a:prstGeom>
        </p:spPr>
      </p:pic>
      <p:sp>
        <p:nvSpPr>
          <p:cNvPr id="2" name="Rectangle 1"/>
          <p:cNvSpPr/>
          <p:nvPr/>
        </p:nvSpPr>
        <p:spPr>
          <a:xfrm>
            <a:off x="4572000" y="1143000"/>
            <a:ext cx="2286000" cy="923330"/>
          </a:xfrm>
          <a:prstGeom prst="rect">
            <a:avLst/>
          </a:prstGeom>
        </p:spPr>
        <p:txBody>
          <a:bodyPr wrap="square">
            <a:spAutoFit/>
          </a:bodyPr>
          <a:lstStyle/>
          <a:p>
            <a:pPr lvl="0" algn="ctr"/>
            <a:r>
              <a:rPr lang="en-US" sz="1800"/>
              <a:t>(Morgan </a:t>
            </a:r>
            <a:r>
              <a:rPr lang="en-US" sz="1800" i="1"/>
              <a:t>et al.</a:t>
            </a:r>
            <a:r>
              <a:rPr lang="en-US" sz="1800"/>
              <a:t>, 2013; </a:t>
            </a:r>
            <a:r>
              <a:rPr lang="en-US" sz="1800">
                <a:solidFill>
                  <a:srgbClr val="000090"/>
                </a:solidFill>
              </a:rPr>
              <a:t>PMID: 23140990;</a:t>
            </a:r>
            <a:r>
              <a:rPr lang="en-US" sz="1800"/>
              <a:t> Fig 1)</a:t>
            </a:r>
          </a:p>
        </p:txBody>
      </p:sp>
      <p:sp>
        <p:nvSpPr>
          <p:cNvPr id="5" name="Text Box 2"/>
          <p:cNvSpPr txBox="1">
            <a:spLocks noChangeArrowheads="1"/>
          </p:cNvSpPr>
          <p:nvPr/>
        </p:nvSpPr>
        <p:spPr bwMode="auto">
          <a:xfrm>
            <a:off x="1129862" y="76200"/>
            <a:ext cx="6884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C. 16S rRNA and </a:t>
            </a:r>
            <a:br>
              <a:rPr lang="en-US" sz="2400" b="1"/>
            </a:br>
            <a:r>
              <a:rPr lang="en-US" sz="2400" b="1"/>
              <a:t>“Next Generation” Sequencing</a:t>
            </a:r>
            <a:endParaRPr lang="en-US"/>
          </a:p>
        </p:txBody>
      </p:sp>
    </p:spTree>
    <p:extLst>
      <p:ext uri="{BB962C8B-B14F-4D97-AF65-F5344CB8AC3E}">
        <p14:creationId xmlns:p14="http://schemas.microsoft.com/office/powerpoint/2010/main" val="415307009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838200"/>
            <a:ext cx="8744858" cy="400110"/>
          </a:xfrm>
          <a:prstGeom prst="rect">
            <a:avLst/>
          </a:prstGeom>
        </p:spPr>
        <p:txBody>
          <a:bodyPr wrap="square">
            <a:spAutoFit/>
          </a:bodyPr>
          <a:lstStyle/>
          <a:p>
            <a:pPr lvl="1" algn="ctr">
              <a:buClr>
                <a:srgbClr val="000090"/>
              </a:buClr>
            </a:pPr>
            <a:r>
              <a:rPr lang="en-US" sz="2000"/>
              <a:t>(Cox </a:t>
            </a:r>
            <a:r>
              <a:rPr lang="en-US" sz="2000" i="1"/>
              <a:t>et al</a:t>
            </a:r>
            <a:r>
              <a:rPr lang="en-US" sz="2000"/>
              <a:t>., 2013; </a:t>
            </a:r>
            <a:r>
              <a:rPr lang="en-US" sz="2000">
                <a:solidFill>
                  <a:srgbClr val="000090"/>
                </a:solidFill>
              </a:rPr>
              <a:t>PMID: 23943792;</a:t>
            </a:r>
            <a:r>
              <a:rPr lang="en-US" sz="2000"/>
              <a:t> Fig. 1)</a:t>
            </a:r>
          </a:p>
        </p:txBody>
      </p:sp>
      <p:pic>
        <p:nvPicPr>
          <p:cNvPr id="6" name="Picture 5"/>
          <p:cNvPicPr>
            <a:picLocks noChangeAspect="1"/>
          </p:cNvPicPr>
          <p:nvPr/>
        </p:nvPicPr>
        <p:blipFill>
          <a:blip r:embed="rId3"/>
          <a:stretch>
            <a:fillRect/>
          </a:stretch>
        </p:blipFill>
        <p:spPr>
          <a:xfrm>
            <a:off x="215900" y="1498600"/>
            <a:ext cx="8699500" cy="4902200"/>
          </a:xfrm>
          <a:prstGeom prst="rect">
            <a:avLst/>
          </a:prstGeom>
          <a:ln>
            <a:solidFill>
              <a:srgbClr val="000090"/>
            </a:solidFill>
          </a:ln>
        </p:spPr>
      </p:pic>
      <p:sp>
        <p:nvSpPr>
          <p:cNvPr id="4" name="Text Box 2"/>
          <p:cNvSpPr txBox="1">
            <a:spLocks noChangeArrowheads="1"/>
          </p:cNvSpPr>
          <p:nvPr/>
        </p:nvSpPr>
        <p:spPr bwMode="auto">
          <a:xfrm>
            <a:off x="1129862" y="76200"/>
            <a:ext cx="6884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C. 16S rRNA and </a:t>
            </a:r>
            <a:br>
              <a:rPr lang="en-US" sz="2400" b="1"/>
            </a:br>
            <a:r>
              <a:rPr lang="en-US" sz="2400" b="1"/>
              <a:t>“Next Generation” Sequencing</a:t>
            </a:r>
            <a:endParaRPr lang="en-US"/>
          </a:p>
        </p:txBody>
      </p:sp>
    </p:spTree>
    <p:extLst>
      <p:ext uri="{BB962C8B-B14F-4D97-AF65-F5344CB8AC3E}">
        <p14:creationId xmlns:p14="http://schemas.microsoft.com/office/powerpoint/2010/main" val="242784238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893305"/>
            <a:ext cx="9144000" cy="2154226"/>
            <a:chOff x="0" y="853198"/>
            <a:chExt cx="9144000" cy="2154226"/>
          </a:xfrm>
        </p:grpSpPr>
        <p:pic>
          <p:nvPicPr>
            <p:cNvPr id="3" name="Picture 2"/>
            <p:cNvPicPr>
              <a:picLocks noChangeAspect="1"/>
            </p:cNvPicPr>
            <p:nvPr/>
          </p:nvPicPr>
          <p:blipFill>
            <a:blip r:embed="rId3"/>
            <a:stretch>
              <a:fillRect/>
            </a:stretch>
          </p:blipFill>
          <p:spPr>
            <a:xfrm>
              <a:off x="0" y="853198"/>
              <a:ext cx="9144000" cy="2154226"/>
            </a:xfrm>
            <a:prstGeom prst="rect">
              <a:avLst/>
            </a:prstGeom>
            <a:ln>
              <a:solidFill>
                <a:srgbClr val="000090"/>
              </a:solidFill>
            </a:ln>
          </p:spPr>
        </p:pic>
        <p:sp>
          <p:nvSpPr>
            <p:cNvPr id="4" name="Rectangle 3"/>
            <p:cNvSpPr/>
            <p:nvPr/>
          </p:nvSpPr>
          <p:spPr>
            <a:xfrm>
              <a:off x="6727992" y="2594040"/>
              <a:ext cx="1925427" cy="400110"/>
            </a:xfrm>
            <a:prstGeom prst="rect">
              <a:avLst/>
            </a:prstGeom>
          </p:spPr>
          <p:txBody>
            <a:bodyPr wrap="none">
              <a:spAutoFit/>
            </a:bodyPr>
            <a:lstStyle/>
            <a:p>
              <a:r>
                <a:rPr lang="en-US" sz="2000">
                  <a:solidFill>
                    <a:srgbClr val="000090"/>
                  </a:solidFill>
                </a:rPr>
                <a:t>PMID: 23943792</a:t>
              </a:r>
            </a:p>
          </p:txBody>
        </p:sp>
      </p:grpSp>
      <p:pic>
        <p:nvPicPr>
          <p:cNvPr id="7" name="Picture 6"/>
          <p:cNvPicPr>
            <a:picLocks noChangeAspect="1"/>
          </p:cNvPicPr>
          <p:nvPr/>
        </p:nvPicPr>
        <p:blipFill>
          <a:blip r:embed="rId4"/>
          <a:stretch>
            <a:fillRect/>
          </a:stretch>
        </p:blipFill>
        <p:spPr>
          <a:xfrm>
            <a:off x="0" y="3047531"/>
            <a:ext cx="9144000" cy="2210269"/>
          </a:xfrm>
          <a:prstGeom prst="rect">
            <a:avLst/>
          </a:prstGeom>
          <a:ln>
            <a:solidFill>
              <a:srgbClr val="000090"/>
            </a:solidFill>
          </a:ln>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2421" y="5328119"/>
            <a:ext cx="1517231" cy="1370565"/>
          </a:xfrm>
          <a:prstGeom prst="rect">
            <a:avLst/>
          </a:prstGeom>
        </p:spPr>
      </p:pic>
      <p:pic>
        <p:nvPicPr>
          <p:cNvPr id="9" name="Picture 8"/>
          <p:cNvPicPr>
            <a:picLocks noChangeAspect="1"/>
          </p:cNvPicPr>
          <p:nvPr/>
        </p:nvPicPr>
        <p:blipFill rotWithShape="1">
          <a:blip r:embed="rId6" cstate="screen">
            <a:clrChange>
              <a:clrFrom>
                <a:srgbClr val="FFFEFF"/>
              </a:clrFrom>
              <a:clrTo>
                <a:srgbClr val="FFFEFF">
                  <a:alpha val="0"/>
                </a:srgbClr>
              </a:clrTo>
            </a:clrChange>
            <a:extLst>
              <a:ext uri="{28A0092B-C50C-407E-A947-70E740481C1C}">
                <a14:useLocalDpi xmlns:a14="http://schemas.microsoft.com/office/drawing/2010/main"/>
              </a:ext>
            </a:extLst>
          </a:blip>
          <a:srcRect/>
          <a:stretch/>
        </p:blipFill>
        <p:spPr>
          <a:xfrm flipH="1">
            <a:off x="2723989" y="5318917"/>
            <a:ext cx="1555251" cy="1499163"/>
          </a:xfrm>
          <a:prstGeom prst="rect">
            <a:avLst/>
          </a:prstGeom>
        </p:spPr>
      </p:pic>
      <p:pic>
        <p:nvPicPr>
          <p:cNvPr id="10" name="Picture 9"/>
          <p:cNvPicPr>
            <a:picLocks noChangeAspect="1"/>
          </p:cNvPicPr>
          <p:nvPr/>
        </p:nvPicPr>
        <p:blipFill>
          <a:blip r:embed="rId7" cstate="screen">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16200000">
            <a:off x="5449306" y="5116114"/>
            <a:ext cx="1542217" cy="1896926"/>
          </a:xfrm>
          <a:prstGeom prst="rect">
            <a:avLst/>
          </a:prstGeom>
          <a:effectLst>
            <a:glow rad="101600">
              <a:schemeClr val="bg1">
                <a:alpha val="75000"/>
              </a:schemeClr>
            </a:glow>
          </a:effectLst>
        </p:spPr>
      </p:pic>
      <p:cxnSp>
        <p:nvCxnSpPr>
          <p:cNvPr id="12" name="Straight Arrow Connector 11"/>
          <p:cNvCxnSpPr/>
          <p:nvPr/>
        </p:nvCxnSpPr>
        <p:spPr>
          <a:xfrm>
            <a:off x="1996979" y="6045899"/>
            <a:ext cx="653389" cy="0"/>
          </a:xfrm>
          <a:prstGeom prst="straightConnector1">
            <a:avLst/>
          </a:prstGeom>
          <a:ln w="31750">
            <a:solidFill>
              <a:srgbClr val="00009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431640" y="6045899"/>
            <a:ext cx="653389" cy="0"/>
          </a:xfrm>
          <a:prstGeom prst="straightConnector1">
            <a:avLst/>
          </a:prstGeom>
          <a:ln w="31750">
            <a:solidFill>
              <a:srgbClr val="00009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829225" y="5309713"/>
            <a:ext cx="312048" cy="483683"/>
          </a:xfrm>
          <a:prstGeom prst="straightConnector1">
            <a:avLst/>
          </a:prstGeom>
          <a:ln w="31750">
            <a:solidFill>
              <a:srgbClr val="000090"/>
            </a:solidFill>
            <a:tailEnd type="triangle" w="lg" len="lg"/>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71880" y="898110"/>
            <a:ext cx="8991600" cy="2057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342900" indent="-342900">
              <a:buFont typeface="Arial"/>
              <a:buChar char="•"/>
            </a:pPr>
            <a:r>
              <a:rPr lang="en-US" sz="2000">
                <a:solidFill>
                  <a:srgbClr val="000000"/>
                </a:solidFill>
              </a:rPr>
              <a:t>Clusters of similar sequences = “operational taxonomic units” (OTUs)</a:t>
            </a:r>
          </a:p>
          <a:p>
            <a:pPr marL="342900" indent="-342900">
              <a:buFont typeface="Arial"/>
              <a:buChar char="•"/>
            </a:pPr>
            <a:r>
              <a:rPr lang="en-US" sz="2000">
                <a:solidFill>
                  <a:srgbClr val="000000"/>
                </a:solidFill>
              </a:rPr>
              <a:t>97% rRNA sequence identity </a:t>
            </a:r>
            <a:r>
              <a:rPr lang="en-US" sz="2000">
                <a:solidFill>
                  <a:srgbClr val="000000"/>
                </a:solidFill>
                <a:sym typeface="Wingdings"/>
              </a:rPr>
              <a:t> same species</a:t>
            </a:r>
          </a:p>
          <a:p>
            <a:pPr marL="342900" indent="-342900">
              <a:buFont typeface="Arial"/>
              <a:buChar char="•"/>
            </a:pPr>
            <a:r>
              <a:rPr lang="en-US" sz="2000">
                <a:solidFill>
                  <a:srgbClr val="000000"/>
                </a:solidFill>
                <a:sym typeface="Wingdings"/>
              </a:rPr>
              <a:t>93%</a:t>
            </a:r>
            <a:r>
              <a:rPr lang="en-US" sz="2000">
                <a:solidFill>
                  <a:srgbClr val="000000"/>
                </a:solidFill>
              </a:rPr>
              <a:t> rRNA sequence identity </a:t>
            </a:r>
            <a:r>
              <a:rPr lang="en-US" sz="2000">
                <a:solidFill>
                  <a:srgbClr val="000000"/>
                </a:solidFill>
                <a:sym typeface="Wingdings"/>
              </a:rPr>
              <a:t> same genus</a:t>
            </a:r>
          </a:p>
          <a:p>
            <a:pPr marL="342900" indent="-342900">
              <a:buFont typeface="Arial"/>
              <a:buChar char="•"/>
            </a:pPr>
            <a:r>
              <a:rPr lang="en-US" sz="2000">
                <a:solidFill>
                  <a:srgbClr val="000000"/>
                </a:solidFill>
                <a:sym typeface="Wingdings"/>
              </a:rPr>
              <a:t>Warning: up to 5% of 16S rRNA sequences in GenBank may be erroneous (Ashelford </a:t>
            </a:r>
            <a:r>
              <a:rPr lang="en-US" sz="2000" i="1">
                <a:solidFill>
                  <a:srgbClr val="000000"/>
                </a:solidFill>
                <a:sym typeface="Wingdings"/>
              </a:rPr>
              <a:t>et al.</a:t>
            </a:r>
            <a:r>
              <a:rPr lang="en-US" sz="2000">
                <a:solidFill>
                  <a:srgbClr val="000000"/>
                </a:solidFill>
                <a:sym typeface="Wingdings"/>
              </a:rPr>
              <a:t>, 2005; PMID </a:t>
            </a:r>
            <a:r>
              <a:rPr lang="en-US" sz="2000">
                <a:solidFill>
                  <a:srgbClr val="000000"/>
                </a:solidFill>
              </a:rPr>
              <a:t>16332745</a:t>
            </a:r>
            <a:r>
              <a:rPr lang="en-US" sz="2000">
                <a:solidFill>
                  <a:srgbClr val="000000"/>
                </a:solidFill>
                <a:sym typeface="Wingdings"/>
              </a:rPr>
              <a:t>)</a:t>
            </a:r>
            <a:endParaRPr lang="en-US" sz="2000">
              <a:solidFill>
                <a:srgbClr val="000000"/>
              </a:solidFill>
            </a:endParaRPr>
          </a:p>
        </p:txBody>
      </p:sp>
      <p:sp>
        <p:nvSpPr>
          <p:cNvPr id="15" name="Text Box 2"/>
          <p:cNvSpPr txBox="1">
            <a:spLocks noChangeArrowheads="1"/>
          </p:cNvSpPr>
          <p:nvPr/>
        </p:nvSpPr>
        <p:spPr bwMode="auto">
          <a:xfrm>
            <a:off x="1129862" y="76200"/>
            <a:ext cx="6884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C. 16S rRNA and </a:t>
            </a:r>
            <a:br>
              <a:rPr lang="en-US" sz="2400" b="1"/>
            </a:br>
            <a:r>
              <a:rPr lang="en-US" sz="2400" b="1"/>
              <a:t>“Next Generation” Sequencing</a:t>
            </a:r>
            <a:endParaRPr lang="en-US"/>
          </a:p>
        </p:txBody>
      </p:sp>
      <p:sp>
        <p:nvSpPr>
          <p:cNvPr id="16" name="TextBox 15"/>
          <p:cNvSpPr txBox="1"/>
          <p:nvPr/>
        </p:nvSpPr>
        <p:spPr>
          <a:xfrm>
            <a:off x="71880" y="2544040"/>
            <a:ext cx="8991600" cy="369332"/>
          </a:xfrm>
          <a:prstGeom prst="rect">
            <a:avLst/>
          </a:prstGeom>
          <a:solidFill>
            <a:schemeClr val="accent2">
              <a:lumMod val="20000"/>
              <a:lumOff val="80000"/>
            </a:schemeClr>
          </a:solidFill>
          <a:ln>
            <a:solidFill>
              <a:srgbClr val="000090"/>
            </a:solidFill>
          </a:ln>
        </p:spPr>
        <p:txBody>
          <a:bodyPr wrap="square" rtlCol="0">
            <a:spAutoFit/>
          </a:bodyPr>
          <a:lstStyle/>
          <a:p>
            <a:pPr algn="ctr"/>
            <a:r>
              <a:rPr lang="en-US" sz="1800"/>
              <a:t>WARNING #2: 16S variable regions are not inert barcodes</a:t>
            </a:r>
          </a:p>
        </p:txBody>
      </p:sp>
    </p:spTree>
    <p:extLst>
      <p:ext uri="{BB962C8B-B14F-4D97-AF65-F5344CB8AC3E}">
        <p14:creationId xmlns:p14="http://schemas.microsoft.com/office/powerpoint/2010/main" val="163327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79225" y="133047"/>
            <a:ext cx="9043074" cy="2202968"/>
            <a:chOff x="79225" y="133047"/>
            <a:chExt cx="9043074" cy="2202968"/>
          </a:xfrm>
        </p:grpSpPr>
        <p:pic>
          <p:nvPicPr>
            <p:cNvPr id="11" name="Picture 10"/>
            <p:cNvPicPr>
              <a:picLocks noChangeAspect="1"/>
            </p:cNvPicPr>
            <p:nvPr/>
          </p:nvPicPr>
          <p:blipFill>
            <a:blip r:embed="rId3"/>
            <a:stretch>
              <a:fillRect/>
            </a:stretch>
          </p:blipFill>
          <p:spPr>
            <a:xfrm>
              <a:off x="7252120" y="133047"/>
              <a:ext cx="1870179" cy="2202968"/>
            </a:xfrm>
            <a:prstGeom prst="rect">
              <a:avLst/>
            </a:prstGeom>
          </p:spPr>
        </p:pic>
        <p:pic>
          <p:nvPicPr>
            <p:cNvPr id="16" name="Picture 15"/>
            <p:cNvPicPr>
              <a:picLocks noChangeAspect="1"/>
            </p:cNvPicPr>
            <p:nvPr/>
          </p:nvPicPr>
          <p:blipFill>
            <a:blip r:embed="rId4"/>
            <a:stretch>
              <a:fillRect/>
            </a:stretch>
          </p:blipFill>
          <p:spPr>
            <a:xfrm>
              <a:off x="79225" y="133047"/>
              <a:ext cx="7105347" cy="2202968"/>
            </a:xfrm>
            <a:prstGeom prst="rect">
              <a:avLst/>
            </a:prstGeom>
            <a:solidFill>
              <a:schemeClr val="bg1"/>
            </a:solidFill>
            <a:ln>
              <a:solidFill>
                <a:srgbClr val="000090"/>
              </a:solidFill>
            </a:ln>
          </p:spPr>
        </p:pic>
        <p:sp>
          <p:nvSpPr>
            <p:cNvPr id="2" name="Rectangle 1"/>
            <p:cNvSpPr/>
            <p:nvPr/>
          </p:nvSpPr>
          <p:spPr>
            <a:xfrm>
              <a:off x="5456758" y="1908042"/>
              <a:ext cx="1689585" cy="369332"/>
            </a:xfrm>
            <a:prstGeom prst="rect">
              <a:avLst/>
            </a:prstGeom>
          </p:spPr>
          <p:txBody>
            <a:bodyPr wrap="none">
              <a:spAutoFit/>
            </a:bodyPr>
            <a:lstStyle/>
            <a:p>
              <a:r>
                <a:rPr lang="is-IS" sz="1800"/>
                <a:t>PMID 24306768</a:t>
              </a:r>
              <a:endParaRPr lang="en-US" sz="1800"/>
            </a:p>
          </p:txBody>
        </p:sp>
      </p:grpSp>
      <p:sp>
        <p:nvSpPr>
          <p:cNvPr id="18" name="Rectangle 17"/>
          <p:cNvSpPr/>
          <p:nvPr/>
        </p:nvSpPr>
        <p:spPr>
          <a:xfrm>
            <a:off x="79225" y="2486561"/>
            <a:ext cx="9043074" cy="1323439"/>
          </a:xfrm>
          <a:prstGeom prst="rect">
            <a:avLst/>
          </a:prstGeom>
        </p:spPr>
        <p:txBody>
          <a:bodyPr wrap="square">
            <a:spAutoFit/>
          </a:bodyPr>
          <a:lstStyle/>
          <a:p>
            <a:r>
              <a:rPr lang="en-US" sz="1600"/>
              <a:t>“There still is widespread misconception that if a new isolate has &lt;97 % 16S rRNA gene similarity with the closest named (and preferentially cultivated) relative, description of a new species is warranted, while a value above this 97 % cutoff value indicates that the isolate belongs to a known species. It cannot be stressed sufficiently that </a:t>
            </a:r>
            <a:r>
              <a:rPr lang="en-US" sz="1600" b="1"/>
              <a:t>the 16S rRNA gene sequence similarity alone cannot be used to reliably delineate species</a:t>
            </a:r>
            <a:r>
              <a:rPr lang="en-US" sz="1600"/>
              <a:t>.” </a:t>
            </a:r>
          </a:p>
        </p:txBody>
      </p:sp>
      <p:grpSp>
        <p:nvGrpSpPr>
          <p:cNvPr id="22" name="Group 21"/>
          <p:cNvGrpSpPr/>
          <p:nvPr/>
        </p:nvGrpSpPr>
        <p:grpSpPr>
          <a:xfrm>
            <a:off x="84947" y="3955145"/>
            <a:ext cx="9037351" cy="2794000"/>
            <a:chOff x="84947" y="3955145"/>
            <a:chExt cx="9037351" cy="2794000"/>
          </a:xfrm>
        </p:grpSpPr>
        <p:sp>
          <p:nvSpPr>
            <p:cNvPr id="21" name="Rectangle 20"/>
            <p:cNvSpPr/>
            <p:nvPr/>
          </p:nvSpPr>
          <p:spPr>
            <a:xfrm>
              <a:off x="84947" y="3955145"/>
              <a:ext cx="9037351" cy="2794000"/>
            </a:xfrm>
            <a:prstGeom prst="rect">
              <a:avLst/>
            </a:prstGeom>
            <a:solidFill>
              <a:srgbClr val="FFFFFF"/>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a:stretch>
              <a:fillRect/>
            </a:stretch>
          </p:blipFill>
          <p:spPr>
            <a:xfrm>
              <a:off x="4886476" y="3956329"/>
              <a:ext cx="3995662" cy="2769087"/>
            </a:xfrm>
            <a:prstGeom prst="rect">
              <a:avLst/>
            </a:prstGeom>
          </p:spPr>
        </p:pic>
        <p:pic>
          <p:nvPicPr>
            <p:cNvPr id="20" name="Picture 19"/>
            <p:cNvPicPr>
              <a:picLocks noChangeAspect="1"/>
            </p:cNvPicPr>
            <p:nvPr/>
          </p:nvPicPr>
          <p:blipFill>
            <a:blip r:embed="rId6"/>
            <a:stretch>
              <a:fillRect/>
            </a:stretch>
          </p:blipFill>
          <p:spPr>
            <a:xfrm>
              <a:off x="97043" y="4468892"/>
              <a:ext cx="4843486" cy="1318985"/>
            </a:xfrm>
            <a:prstGeom prst="rect">
              <a:avLst/>
            </a:prstGeom>
          </p:spPr>
        </p:pic>
      </p:grpSp>
      <p:sp>
        <p:nvSpPr>
          <p:cNvPr id="23" name="TextBox 22"/>
          <p:cNvSpPr txBox="1"/>
          <p:nvPr/>
        </p:nvSpPr>
        <p:spPr>
          <a:xfrm>
            <a:off x="3846280" y="181430"/>
            <a:ext cx="2866571" cy="369332"/>
          </a:xfrm>
          <a:prstGeom prst="rect">
            <a:avLst/>
          </a:prstGeom>
          <a:solidFill>
            <a:schemeClr val="accent2">
              <a:lumMod val="20000"/>
              <a:lumOff val="80000"/>
            </a:schemeClr>
          </a:solidFill>
          <a:ln>
            <a:solidFill>
              <a:srgbClr val="000090"/>
            </a:solidFill>
          </a:ln>
        </p:spPr>
        <p:txBody>
          <a:bodyPr wrap="square" rtlCol="0">
            <a:spAutoFit/>
          </a:bodyPr>
          <a:lstStyle/>
          <a:p>
            <a:pPr algn="ctr"/>
            <a:r>
              <a:rPr lang="en-US" sz="1800"/>
              <a:t>WARNING #3</a:t>
            </a:r>
          </a:p>
        </p:txBody>
      </p:sp>
      <p:sp>
        <p:nvSpPr>
          <p:cNvPr id="24" name="TextBox 23"/>
          <p:cNvSpPr txBox="1"/>
          <p:nvPr/>
        </p:nvSpPr>
        <p:spPr>
          <a:xfrm>
            <a:off x="212871" y="5909735"/>
            <a:ext cx="4649415" cy="646331"/>
          </a:xfrm>
          <a:prstGeom prst="rect">
            <a:avLst/>
          </a:prstGeom>
          <a:solidFill>
            <a:schemeClr val="accent2">
              <a:lumMod val="20000"/>
              <a:lumOff val="80000"/>
            </a:schemeClr>
          </a:solidFill>
          <a:ln>
            <a:solidFill>
              <a:srgbClr val="000090"/>
            </a:solidFill>
          </a:ln>
        </p:spPr>
        <p:txBody>
          <a:bodyPr wrap="square" rtlCol="0">
            <a:spAutoFit/>
          </a:bodyPr>
          <a:lstStyle/>
          <a:p>
            <a:pPr algn="ctr"/>
            <a:r>
              <a:rPr lang="en-US" sz="1800"/>
              <a:t>“Naming a species is stating a hypothesis”,</a:t>
            </a:r>
          </a:p>
          <a:p>
            <a:pPr algn="ctr"/>
            <a:r>
              <a:rPr lang="en-US" sz="1800"/>
              <a:t>in part due to mosaicism.</a:t>
            </a:r>
          </a:p>
        </p:txBody>
      </p:sp>
    </p:spTree>
    <p:extLst>
      <p:ext uri="{BB962C8B-B14F-4D97-AF65-F5344CB8AC3E}">
        <p14:creationId xmlns:p14="http://schemas.microsoft.com/office/powerpoint/2010/main" val="4196589079"/>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69333" y="181430"/>
            <a:ext cx="8708571" cy="369332"/>
          </a:xfrm>
          <a:prstGeom prst="rect">
            <a:avLst/>
          </a:prstGeom>
          <a:solidFill>
            <a:schemeClr val="accent2">
              <a:lumMod val="20000"/>
              <a:lumOff val="80000"/>
            </a:schemeClr>
          </a:solidFill>
          <a:ln>
            <a:solidFill>
              <a:srgbClr val="000090"/>
            </a:solidFill>
          </a:ln>
        </p:spPr>
        <p:txBody>
          <a:bodyPr wrap="square" rtlCol="0">
            <a:spAutoFit/>
          </a:bodyPr>
          <a:lstStyle/>
          <a:p>
            <a:pPr algn="ctr"/>
            <a:r>
              <a:rPr lang="en-US" sz="1800"/>
              <a:t>WARNING #4: MANY species have  </a:t>
            </a:r>
            <a:r>
              <a:rPr lang="en-US" sz="1800" b="1"/>
              <a:t>&gt;1</a:t>
            </a:r>
            <a:r>
              <a:rPr lang="en-US" sz="1800"/>
              <a:t>  16S rRNA gene </a:t>
            </a:r>
          </a:p>
        </p:txBody>
      </p:sp>
      <p:pic>
        <p:nvPicPr>
          <p:cNvPr id="3" name="Picture 2"/>
          <p:cNvPicPr>
            <a:picLocks noChangeAspect="1"/>
          </p:cNvPicPr>
          <p:nvPr/>
        </p:nvPicPr>
        <p:blipFill>
          <a:blip r:embed="rId3"/>
          <a:stretch>
            <a:fillRect/>
          </a:stretch>
        </p:blipFill>
        <p:spPr>
          <a:xfrm>
            <a:off x="1524000" y="982635"/>
            <a:ext cx="6096000" cy="5473290"/>
          </a:xfrm>
          <a:prstGeom prst="rect">
            <a:avLst/>
          </a:prstGeom>
          <a:ln>
            <a:solidFill>
              <a:srgbClr val="000090"/>
            </a:solidFill>
          </a:ln>
        </p:spPr>
      </p:pic>
    </p:spTree>
    <p:extLst>
      <p:ext uri="{BB962C8B-B14F-4D97-AF65-F5344CB8AC3E}">
        <p14:creationId xmlns:p14="http://schemas.microsoft.com/office/powerpoint/2010/main" val="326181609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69333" y="181430"/>
            <a:ext cx="8708571" cy="369332"/>
          </a:xfrm>
          <a:prstGeom prst="rect">
            <a:avLst/>
          </a:prstGeom>
          <a:solidFill>
            <a:schemeClr val="accent2">
              <a:lumMod val="20000"/>
              <a:lumOff val="80000"/>
            </a:schemeClr>
          </a:solidFill>
          <a:ln>
            <a:solidFill>
              <a:srgbClr val="000090"/>
            </a:solidFill>
          </a:ln>
        </p:spPr>
        <p:txBody>
          <a:bodyPr wrap="square" rtlCol="0">
            <a:spAutoFit/>
          </a:bodyPr>
          <a:lstStyle/>
          <a:p>
            <a:pPr algn="ctr"/>
            <a:r>
              <a:rPr lang="en-US" sz="1800"/>
              <a:t>WARNING #4: MANY species have  </a:t>
            </a:r>
            <a:r>
              <a:rPr lang="en-US" sz="1800" b="1"/>
              <a:t>&gt;1</a:t>
            </a:r>
            <a:r>
              <a:rPr lang="en-US" sz="1800"/>
              <a:t>  16S rRNA gene </a:t>
            </a:r>
          </a:p>
        </p:txBody>
      </p:sp>
      <p:pic>
        <p:nvPicPr>
          <p:cNvPr id="2" name="Picture 1"/>
          <p:cNvPicPr>
            <a:picLocks noChangeAspect="1"/>
          </p:cNvPicPr>
          <p:nvPr/>
        </p:nvPicPr>
        <p:blipFill>
          <a:blip r:embed="rId3"/>
          <a:stretch>
            <a:fillRect/>
          </a:stretch>
        </p:blipFill>
        <p:spPr>
          <a:xfrm>
            <a:off x="0" y="673100"/>
            <a:ext cx="9144000" cy="5628519"/>
          </a:xfrm>
          <a:prstGeom prst="rect">
            <a:avLst/>
          </a:prstGeom>
        </p:spPr>
      </p:pic>
    </p:spTree>
    <p:extLst>
      <p:ext uri="{BB962C8B-B14F-4D97-AF65-F5344CB8AC3E}">
        <p14:creationId xmlns:p14="http://schemas.microsoft.com/office/powerpoint/2010/main" val="216586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
            <a:ext cx="9144000" cy="6857999"/>
            <a:chOff x="0" y="1"/>
            <a:chExt cx="9144000" cy="6857999"/>
          </a:xfrm>
        </p:grpSpPr>
        <p:pic>
          <p:nvPicPr>
            <p:cNvPr id="7" name="Picture 6"/>
            <p:cNvPicPr>
              <a:picLocks noChangeAspect="1"/>
            </p:cNvPicPr>
            <p:nvPr/>
          </p:nvPicPr>
          <p:blipFill>
            <a:blip r:embed="rId3"/>
            <a:stretch>
              <a:fillRect/>
            </a:stretch>
          </p:blipFill>
          <p:spPr>
            <a:xfrm>
              <a:off x="0" y="1840183"/>
              <a:ext cx="9144000" cy="5017817"/>
            </a:xfrm>
            <a:prstGeom prst="rect">
              <a:avLst/>
            </a:prstGeom>
          </p:spPr>
        </p:pic>
        <p:pic>
          <p:nvPicPr>
            <p:cNvPr id="5" name="Picture 4"/>
            <p:cNvPicPr>
              <a:picLocks noChangeAspect="1"/>
            </p:cNvPicPr>
            <p:nvPr/>
          </p:nvPicPr>
          <p:blipFill>
            <a:blip r:embed="rId4"/>
            <a:stretch>
              <a:fillRect/>
            </a:stretch>
          </p:blipFill>
          <p:spPr>
            <a:xfrm>
              <a:off x="0" y="1"/>
              <a:ext cx="9144000" cy="1905000"/>
            </a:xfrm>
            <a:prstGeom prst="rect">
              <a:avLst/>
            </a:prstGeom>
          </p:spPr>
        </p:pic>
        <p:pic>
          <p:nvPicPr>
            <p:cNvPr id="6" name="Picture 5"/>
            <p:cNvPicPr>
              <a:picLocks noChangeAspect="1"/>
            </p:cNvPicPr>
            <p:nvPr/>
          </p:nvPicPr>
          <p:blipFill>
            <a:blip r:embed="rId5"/>
            <a:stretch>
              <a:fillRect/>
            </a:stretch>
          </p:blipFill>
          <p:spPr>
            <a:xfrm>
              <a:off x="5092700" y="1371600"/>
              <a:ext cx="3822700" cy="241300"/>
            </a:xfrm>
            <a:prstGeom prst="rect">
              <a:avLst/>
            </a:prstGeom>
          </p:spPr>
        </p:pic>
      </p:grpSp>
      <p:grpSp>
        <p:nvGrpSpPr>
          <p:cNvPr id="14" name="Group 13"/>
          <p:cNvGrpSpPr/>
          <p:nvPr/>
        </p:nvGrpSpPr>
        <p:grpSpPr>
          <a:xfrm>
            <a:off x="2315" y="4899890"/>
            <a:ext cx="6950360" cy="1323439"/>
            <a:chOff x="2315" y="4934525"/>
            <a:chExt cx="6950360" cy="1323439"/>
          </a:xfrm>
        </p:grpSpPr>
        <p:sp>
          <p:nvSpPr>
            <p:cNvPr id="9" name="TextBox 8"/>
            <p:cNvSpPr txBox="1"/>
            <p:nvPr/>
          </p:nvSpPr>
          <p:spPr>
            <a:xfrm>
              <a:off x="2315" y="4934525"/>
              <a:ext cx="6950360" cy="1323439"/>
            </a:xfrm>
            <a:prstGeom prst="rect">
              <a:avLst/>
            </a:prstGeom>
            <a:noFill/>
            <a:ln>
              <a:noFill/>
            </a:ln>
          </p:spPr>
          <p:txBody>
            <a:bodyPr wrap="square" rtlCol="0">
              <a:spAutoFit/>
            </a:bodyPr>
            <a:lstStyle/>
            <a:p>
              <a:pPr>
                <a:tabLst>
                  <a:tab pos="4745038" algn="l"/>
                </a:tabLst>
              </a:pPr>
              <a:r>
                <a:rPr lang="en-US" sz="1800" b="1" i="1"/>
                <a:t>Ktedonobacter</a:t>
              </a:r>
              <a:r>
                <a:rPr lang="en-US" sz="1800" b="1"/>
                <a:t> 	13,000</a:t>
              </a:r>
            </a:p>
            <a:p>
              <a:pPr>
                <a:tabLst>
                  <a:tab pos="3833813" algn="l"/>
                </a:tabLst>
              </a:pPr>
              <a:r>
                <a:rPr lang="en-US" sz="1800" b="1">
                  <a:solidFill>
                    <a:srgbClr val="800000"/>
                  </a:solidFill>
                </a:rPr>
                <a:t>            yeast  	8,000</a:t>
              </a:r>
            </a:p>
            <a:p>
              <a:endParaRPr lang="en-US" sz="1800" b="1" i="1"/>
            </a:p>
            <a:p>
              <a:endParaRPr lang="en-US" sz="800" b="1" i="1"/>
            </a:p>
            <a:p>
              <a:pPr>
                <a:tabLst>
                  <a:tab pos="1824038" algn="l"/>
                </a:tabLst>
              </a:pPr>
              <a:r>
                <a:rPr lang="en-US" sz="1800" b="1" i="1"/>
                <a:t>Mycoplasma</a:t>
              </a:r>
              <a:r>
                <a:rPr lang="en-US" sz="1800" b="1"/>
                <a:t>  	500</a:t>
              </a:r>
            </a:p>
          </p:txBody>
        </p:sp>
        <p:cxnSp>
          <p:nvCxnSpPr>
            <p:cNvPr id="3" name="Straight Connector 2"/>
            <p:cNvCxnSpPr/>
            <p:nvPr/>
          </p:nvCxnSpPr>
          <p:spPr bwMode="auto">
            <a:xfrm>
              <a:off x="1731818" y="5149273"/>
              <a:ext cx="2990273" cy="0"/>
            </a:xfrm>
            <a:prstGeom prst="line">
              <a:avLst/>
            </a:prstGeom>
            <a:solidFill>
              <a:schemeClr val="accent1"/>
            </a:solidFill>
            <a:ln w="76200" cap="flat" cmpd="sng" algn="ctr">
              <a:solidFill>
                <a:srgbClr val="173E8A"/>
              </a:solidFill>
              <a:prstDash val="solid"/>
              <a:round/>
              <a:headEnd type="none" w="med" len="med"/>
              <a:tailEnd type="none" w="med" len="med"/>
            </a:ln>
            <a:effectLst/>
          </p:spPr>
        </p:cxnSp>
        <p:cxnSp>
          <p:nvCxnSpPr>
            <p:cNvPr id="10" name="Straight Connector 9"/>
            <p:cNvCxnSpPr/>
            <p:nvPr/>
          </p:nvCxnSpPr>
          <p:spPr bwMode="auto">
            <a:xfrm>
              <a:off x="1722582" y="5398655"/>
              <a:ext cx="1983509" cy="0"/>
            </a:xfrm>
            <a:prstGeom prst="line">
              <a:avLst/>
            </a:prstGeom>
            <a:solidFill>
              <a:schemeClr val="accent1"/>
            </a:solidFill>
            <a:ln w="76200" cap="flat" cmpd="sng" algn="ctr">
              <a:solidFill>
                <a:srgbClr val="173E8A"/>
              </a:solidFill>
              <a:prstDash val="solid"/>
              <a:round/>
              <a:headEnd type="none" w="med" len="med"/>
              <a:tailEnd type="none" w="med" len="med"/>
            </a:ln>
            <a:effectLst/>
          </p:spPr>
        </p:cxnSp>
        <p:cxnSp>
          <p:nvCxnSpPr>
            <p:cNvPr id="12" name="Straight Connector 11"/>
            <p:cNvCxnSpPr/>
            <p:nvPr/>
          </p:nvCxnSpPr>
          <p:spPr bwMode="auto">
            <a:xfrm>
              <a:off x="1724891" y="6082144"/>
              <a:ext cx="145473" cy="0"/>
            </a:xfrm>
            <a:prstGeom prst="line">
              <a:avLst/>
            </a:prstGeom>
            <a:solidFill>
              <a:schemeClr val="accent1"/>
            </a:solidFill>
            <a:ln w="76200" cap="flat" cmpd="sng" algn="ctr">
              <a:solidFill>
                <a:srgbClr val="173E8A"/>
              </a:solidFill>
              <a:prstDash val="solid"/>
              <a:round/>
              <a:headEnd type="none" w="med" len="med"/>
              <a:tailEnd type="none" w="med" len="med"/>
            </a:ln>
            <a:effectLst/>
          </p:spPr>
        </p:cxnSp>
      </p:grpSp>
      <p:sp>
        <p:nvSpPr>
          <p:cNvPr id="11" name="Text Box 2"/>
          <p:cNvSpPr txBox="1">
            <a:spLocks noChangeArrowheads="1"/>
          </p:cNvSpPr>
          <p:nvPr/>
        </p:nvSpPr>
        <p:spPr bwMode="auto">
          <a:xfrm>
            <a:off x="152400" y="-43800"/>
            <a:ext cx="89688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a:spcBef>
                <a:spcPct val="50000"/>
              </a:spcBef>
            </a:pPr>
            <a:r>
              <a:rPr lang="en-US" sz="2400" b="1">
                <a:solidFill>
                  <a:schemeClr val="bg1"/>
                </a:solidFill>
              </a:rPr>
              <a:t>2. Genome as “Parts List” –  A. Gene Numbers</a:t>
            </a:r>
            <a:endParaRPr lang="en-US">
              <a:solidFill>
                <a:schemeClr val="bg1"/>
              </a:solidFill>
            </a:endParaRPr>
          </a:p>
        </p:txBody>
      </p:sp>
    </p:spTree>
    <p:extLst>
      <p:ext uri="{BB962C8B-B14F-4D97-AF65-F5344CB8AC3E}">
        <p14:creationId xmlns:p14="http://schemas.microsoft.com/office/powerpoint/2010/main" val="16317626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2" name="Picture 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08501" y="1056735"/>
            <a:ext cx="6425874" cy="433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Rectangle 25"/>
          <p:cNvSpPr>
            <a:spLocks noChangeArrowheads="1"/>
          </p:cNvSpPr>
          <p:nvPr/>
        </p:nvSpPr>
        <p:spPr bwMode="auto">
          <a:xfrm>
            <a:off x="762000" y="5613737"/>
            <a:ext cx="746642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t>Approximately 45% of the human genome is currently recognized as being derived from transposable elements. </a:t>
            </a:r>
          </a:p>
          <a:p>
            <a:pPr algn="ctr"/>
            <a:r>
              <a:rPr lang="en-US" b="1"/>
              <a:t>~1.5% codes for proteins.</a:t>
            </a:r>
          </a:p>
        </p:txBody>
      </p:sp>
      <p:pic>
        <p:nvPicPr>
          <p:cNvPr id="65545" name="Picture 2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02998" y="1542842"/>
            <a:ext cx="2482850"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46" name="Group 29"/>
          <p:cNvGrpSpPr>
            <a:grpSpLocks/>
          </p:cNvGrpSpPr>
          <p:nvPr/>
        </p:nvGrpSpPr>
        <p:grpSpPr bwMode="auto">
          <a:xfrm>
            <a:off x="4996080" y="1117937"/>
            <a:ext cx="3505200" cy="393700"/>
            <a:chOff x="152400" y="3352800"/>
            <a:chExt cx="3962400" cy="469900"/>
          </a:xfrm>
        </p:grpSpPr>
        <p:pic>
          <p:nvPicPr>
            <p:cNvPr id="65547" name="Picture 2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2400" y="3352800"/>
              <a:ext cx="3365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8" name="Picture 2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2400" y="3581400"/>
              <a:ext cx="3962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Box 2"/>
          <p:cNvSpPr txBox="1">
            <a:spLocks noChangeArrowheads="1"/>
          </p:cNvSpPr>
          <p:nvPr/>
        </p:nvSpPr>
        <p:spPr bwMode="auto">
          <a:xfrm>
            <a:off x="87586" y="76200"/>
            <a:ext cx="89688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2. Genome as “Parts List” –  A. Gene Numbers</a:t>
            </a:r>
            <a:endParaRPr lang="en-US"/>
          </a:p>
        </p:txBody>
      </p:sp>
    </p:spTree>
    <p:extLst>
      <p:ext uri="{BB962C8B-B14F-4D97-AF65-F5344CB8AC3E}">
        <p14:creationId xmlns:p14="http://schemas.microsoft.com/office/powerpoint/2010/main" val="1857750684"/>
      </p:ext>
    </p:extLst>
  </p:cSld>
  <p:clrMapOvr>
    <a:masterClrMapping/>
  </p:clrMapOvr>
  <p:transition xmlns:p14="http://schemas.microsoft.com/office/powerpoint/2010/main">
    <p:spli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clrChange>
              <a:clrFrom>
                <a:srgbClr val="FFFFFF"/>
              </a:clrFrom>
              <a:clrTo>
                <a:srgbClr val="FFFFFF">
                  <a:alpha val="0"/>
                </a:srgbClr>
              </a:clrTo>
            </a:clrChange>
          </a:blip>
          <a:srcRect t="16183"/>
          <a:stretch/>
        </p:blipFill>
        <p:spPr>
          <a:xfrm>
            <a:off x="3733800" y="888309"/>
            <a:ext cx="5410201" cy="5969691"/>
          </a:xfrm>
          <a:prstGeom prst="rect">
            <a:avLst/>
          </a:prstGeom>
        </p:spPr>
      </p:pic>
      <p:grpSp>
        <p:nvGrpSpPr>
          <p:cNvPr id="5" name="Group 4"/>
          <p:cNvGrpSpPr/>
          <p:nvPr/>
        </p:nvGrpSpPr>
        <p:grpSpPr>
          <a:xfrm>
            <a:off x="76200" y="1060752"/>
            <a:ext cx="5105400" cy="1301448"/>
            <a:chOff x="76200" y="863600"/>
            <a:chExt cx="5105400" cy="1301448"/>
          </a:xfrm>
        </p:grpSpPr>
        <p:pic>
          <p:nvPicPr>
            <p:cNvPr id="3" name="Picture 2"/>
            <p:cNvPicPr>
              <a:picLocks noChangeAspect="1"/>
            </p:cNvPicPr>
            <p:nvPr/>
          </p:nvPicPr>
          <p:blipFill>
            <a:blip r:embed="rId4"/>
            <a:stretch>
              <a:fillRect/>
            </a:stretch>
          </p:blipFill>
          <p:spPr>
            <a:xfrm>
              <a:off x="76200" y="863600"/>
              <a:ext cx="5105400" cy="1301448"/>
            </a:xfrm>
            <a:prstGeom prst="rect">
              <a:avLst/>
            </a:prstGeom>
            <a:ln>
              <a:solidFill>
                <a:srgbClr val="000090"/>
              </a:solidFill>
            </a:ln>
          </p:spPr>
        </p:pic>
        <p:pic>
          <p:nvPicPr>
            <p:cNvPr id="4" name="Picture 3"/>
            <p:cNvPicPr>
              <a:picLocks noChangeAspect="1"/>
            </p:cNvPicPr>
            <p:nvPr/>
          </p:nvPicPr>
          <p:blipFill>
            <a:blip r:embed="rId5"/>
            <a:stretch>
              <a:fillRect/>
            </a:stretch>
          </p:blipFill>
          <p:spPr>
            <a:xfrm>
              <a:off x="152400" y="1625600"/>
              <a:ext cx="4876800" cy="279400"/>
            </a:xfrm>
            <a:prstGeom prst="rect">
              <a:avLst/>
            </a:prstGeom>
          </p:spPr>
        </p:pic>
      </p:grpSp>
      <p:sp>
        <p:nvSpPr>
          <p:cNvPr id="6" name="Rectangle 5"/>
          <p:cNvSpPr/>
          <p:nvPr/>
        </p:nvSpPr>
        <p:spPr>
          <a:xfrm>
            <a:off x="0" y="2384601"/>
            <a:ext cx="4876800" cy="2791790"/>
          </a:xfrm>
          <a:prstGeom prst="rect">
            <a:avLst/>
          </a:prstGeom>
          <a:noFill/>
        </p:spPr>
        <p:txBody>
          <a:bodyPr wrap="square">
            <a:spAutoFit/>
          </a:bodyPr>
          <a:lstStyle/>
          <a:p>
            <a:pPr>
              <a:lnSpc>
                <a:spcPts val="2100"/>
              </a:lnSpc>
            </a:pPr>
            <a:r>
              <a:rPr lang="en-US" b="1"/>
              <a:t>(1)</a:t>
            </a:r>
            <a:r>
              <a:rPr lang="en-US"/>
              <a:t> Computer analysis of the whole genome identifies the genes coding for predicted antigens, and eliminates antigens with homologies to human proteins.</a:t>
            </a:r>
            <a:r>
              <a:rPr lang="en-US" b="1"/>
              <a:t> (2)</a:t>
            </a:r>
            <a:r>
              <a:rPr lang="en-US"/>
              <a:t> Then the identified antigens are screened for expression by the pathogen and for immuno-genicity during infection.</a:t>
            </a:r>
            <a:r>
              <a:rPr lang="en-US" b="1"/>
              <a:t> (3)</a:t>
            </a:r>
            <a:r>
              <a:rPr lang="en-US"/>
              <a:t> The selected antigens are then used to test whether immunization induces a protective response.</a:t>
            </a:r>
          </a:p>
        </p:txBody>
      </p:sp>
      <p:sp>
        <p:nvSpPr>
          <p:cNvPr id="7" name="TextBox 6"/>
          <p:cNvSpPr txBox="1"/>
          <p:nvPr/>
        </p:nvSpPr>
        <p:spPr>
          <a:xfrm>
            <a:off x="0" y="5029200"/>
            <a:ext cx="3810000" cy="1789379"/>
          </a:xfrm>
          <a:prstGeom prst="rect">
            <a:avLst/>
          </a:prstGeom>
          <a:noFill/>
        </p:spPr>
        <p:txBody>
          <a:bodyPr wrap="square" rtlCol="0">
            <a:spAutoFit/>
          </a:bodyPr>
          <a:lstStyle/>
          <a:p>
            <a:pPr>
              <a:lnSpc>
                <a:spcPts val="2200"/>
              </a:lnSpc>
            </a:pPr>
            <a:r>
              <a:rPr lang="en-US" b="1"/>
              <a:t>(4) </a:t>
            </a:r>
            <a:r>
              <a:rPr lang="en-US"/>
              <a:t>Protective antigens are then tested for their presence and conservation across the species (molecular epidemiology). </a:t>
            </a:r>
            <a:r>
              <a:rPr lang="en-US" b="1"/>
              <a:t>(5)</a:t>
            </a:r>
            <a:r>
              <a:rPr lang="en-US"/>
              <a:t> Selected antigens are produced in large scale for clinical trials.</a:t>
            </a:r>
          </a:p>
        </p:txBody>
      </p:sp>
      <p:sp>
        <p:nvSpPr>
          <p:cNvPr id="9" name="Text Box 2"/>
          <p:cNvSpPr txBox="1">
            <a:spLocks noChangeArrowheads="1"/>
          </p:cNvSpPr>
          <p:nvPr/>
        </p:nvSpPr>
        <p:spPr bwMode="auto">
          <a:xfrm>
            <a:off x="87586" y="76200"/>
            <a:ext cx="89688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2. Genome as “Parts List” –  B. Identifying Pathways, Virulence Factors, Drug/Vaccine Targets</a:t>
            </a:r>
            <a:endParaRPr lang="en-US"/>
          </a:p>
        </p:txBody>
      </p:sp>
    </p:spTree>
    <p:extLst>
      <p:ext uri="{BB962C8B-B14F-4D97-AF65-F5344CB8AC3E}">
        <p14:creationId xmlns:p14="http://schemas.microsoft.com/office/powerpoint/2010/main" val="413266986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88900" y="76200"/>
            <a:ext cx="8947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The human microbiome and how it is characterized –</a:t>
            </a:r>
          </a:p>
          <a:p>
            <a:pPr algn="ctr"/>
            <a:r>
              <a:rPr lang="en-US" sz="2400" b="1"/>
              <a:t>A. Bacterial “species” and how they change</a:t>
            </a:r>
          </a:p>
        </p:txBody>
      </p:sp>
      <p:grpSp>
        <p:nvGrpSpPr>
          <p:cNvPr id="2" name="Group 14"/>
          <p:cNvGrpSpPr>
            <a:grpSpLocks/>
          </p:cNvGrpSpPr>
          <p:nvPr/>
        </p:nvGrpSpPr>
        <p:grpSpPr bwMode="auto">
          <a:xfrm>
            <a:off x="381000" y="1219200"/>
            <a:ext cx="8458200" cy="3673475"/>
            <a:chOff x="240" y="768"/>
            <a:chExt cx="5328" cy="2314"/>
          </a:xfrm>
        </p:grpSpPr>
        <p:pic>
          <p:nvPicPr>
            <p:cNvPr id="6349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 y="768"/>
              <a:ext cx="1967"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Text Box 12"/>
            <p:cNvSpPr txBox="1">
              <a:spLocks noChangeArrowheads="1"/>
            </p:cNvSpPr>
            <p:nvPr/>
          </p:nvSpPr>
          <p:spPr bwMode="auto">
            <a:xfrm>
              <a:off x="3600" y="2832"/>
              <a:ext cx="196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t>Ernst Mayr (1905 - 2005)</a:t>
              </a:r>
            </a:p>
          </p:txBody>
        </p:sp>
        <p:sp>
          <p:nvSpPr>
            <p:cNvPr id="63498" name="Text Box 13"/>
            <p:cNvSpPr txBox="1">
              <a:spLocks noChangeArrowheads="1"/>
            </p:cNvSpPr>
            <p:nvPr/>
          </p:nvSpPr>
          <p:spPr bwMode="auto">
            <a:xfrm>
              <a:off x="240" y="768"/>
              <a:ext cx="3168"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ja-JP" altLang="en-US" sz="2400" i="1"/>
                <a:t>“</a:t>
              </a:r>
              <a:r>
                <a:rPr lang="en-US" sz="2400" i="1"/>
                <a:t>Species are groups of interbreeding natural populations that are reproductively isolated from other such groups."</a:t>
              </a:r>
            </a:p>
          </p:txBody>
        </p:sp>
      </p:grpSp>
      <p:grpSp>
        <p:nvGrpSpPr>
          <p:cNvPr id="3" name="Group 18"/>
          <p:cNvGrpSpPr>
            <a:grpSpLocks/>
          </p:cNvGrpSpPr>
          <p:nvPr/>
        </p:nvGrpSpPr>
        <p:grpSpPr bwMode="auto">
          <a:xfrm>
            <a:off x="482600" y="3581400"/>
            <a:ext cx="7899400" cy="3246438"/>
            <a:chOff x="304" y="2256"/>
            <a:chExt cx="4976" cy="2045"/>
          </a:xfrm>
        </p:grpSpPr>
        <p:pic>
          <p:nvPicPr>
            <p:cNvPr id="63493"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 y="2256"/>
              <a:ext cx="2432" cy="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 Box 16"/>
            <p:cNvSpPr txBox="1">
              <a:spLocks noChangeArrowheads="1"/>
            </p:cNvSpPr>
            <p:nvPr/>
          </p:nvSpPr>
          <p:spPr bwMode="auto">
            <a:xfrm>
              <a:off x="576" y="4128"/>
              <a:ext cx="1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1200">
                  <a:solidFill>
                    <a:srgbClr val="0080FF"/>
                  </a:solidFill>
                  <a:latin typeface="Times-Roman" charset="0"/>
                </a:rPr>
                <a:t>image is copyright Dennis Kunkel</a:t>
              </a:r>
            </a:p>
          </p:txBody>
        </p:sp>
        <p:sp>
          <p:nvSpPr>
            <p:cNvPr id="63495" name="Text Box 17"/>
            <p:cNvSpPr txBox="1">
              <a:spLocks noChangeArrowheads="1"/>
            </p:cNvSpPr>
            <p:nvPr/>
          </p:nvSpPr>
          <p:spPr bwMode="auto">
            <a:xfrm>
              <a:off x="2784" y="3428"/>
              <a:ext cx="249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sz="2400"/>
                <a:t>Bacteria reproduce asexually (and most have single chromosomes).</a:t>
              </a:r>
            </a:p>
          </p:txBody>
        </p:sp>
      </p:grpSp>
    </p:spTree>
    <p:extLst>
      <p:ext uri="{BB962C8B-B14F-4D97-AF65-F5344CB8AC3E}">
        <p14:creationId xmlns:p14="http://schemas.microsoft.com/office/powerpoint/2010/main" val="110574252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 y="888622"/>
            <a:ext cx="8686800" cy="5816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lvl1pPr marL="230188" indent="-230188">
              <a:defRPr sz="2000">
                <a:solidFill>
                  <a:schemeClr val="tx1"/>
                </a:solidFill>
                <a:latin typeface="Arial" charset="0"/>
                <a:ea typeface="ＭＳ Ｐゴシック" charset="0"/>
                <a:cs typeface="ＭＳ Ｐゴシック" charset="0"/>
              </a:defRPr>
            </a:lvl1pPr>
            <a:lvl2pPr marL="458788" indent="-227013">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indent="0"/>
            <a:r>
              <a:rPr lang="en-US" sz="1800" b="1"/>
              <a:t>1.  Background </a:t>
            </a:r>
            <a:endParaRPr lang="en-US" sz="1800"/>
          </a:p>
          <a:p>
            <a:pPr marL="574675" lvl="1" indent="-342900">
              <a:buAutoNum type="alphaUcPeriod"/>
            </a:pPr>
            <a:r>
              <a:rPr lang="en-US" sz="1800"/>
              <a:t>Distribution and ubiquity of bacteria</a:t>
            </a:r>
          </a:p>
          <a:p>
            <a:pPr marL="574675" lvl="1" indent="-342900">
              <a:buAutoNum type="alphaUcPeriod"/>
            </a:pPr>
            <a:r>
              <a:rPr lang="en-US" sz="1800"/>
              <a:t>Metagenomics to escape the limits of culturability</a:t>
            </a:r>
          </a:p>
          <a:p>
            <a:pPr marL="231775" lvl="1" indent="0"/>
            <a:r>
              <a:rPr lang="en-US" sz="1800"/>
              <a:t>C. 16S rRNA and “Next Generation Sequencing”</a:t>
            </a:r>
          </a:p>
          <a:p>
            <a:pPr marL="0" indent="0"/>
            <a:r>
              <a:rPr lang="en-US" sz="1800" b="1"/>
              <a:t>2.  Genome sequence as </a:t>
            </a:r>
            <a:r>
              <a:rPr lang="ja-JP" altLang="en-US" sz="1800" b="1"/>
              <a:t>“</a:t>
            </a:r>
            <a:r>
              <a:rPr lang="en-US" sz="1800" b="1"/>
              <a:t>parts list</a:t>
            </a:r>
            <a:r>
              <a:rPr lang="ja-JP" altLang="en-US" sz="1800" b="1"/>
              <a:t>”</a:t>
            </a:r>
            <a:endParaRPr lang="en-US" sz="1800" b="1"/>
          </a:p>
          <a:p>
            <a:pPr marL="231775" lvl="1" indent="0"/>
            <a:r>
              <a:rPr lang="en-US" sz="1800"/>
              <a:t>A. Gene numbers</a:t>
            </a:r>
          </a:p>
          <a:p>
            <a:pPr marL="231775" lvl="1" indent="0"/>
            <a:r>
              <a:rPr lang="en-US" sz="1800"/>
              <a:t>B. Identifying pathways, virulence factors, drug/vaccine targets</a:t>
            </a:r>
          </a:p>
          <a:p>
            <a:pPr marL="0" lvl="0" indent="0"/>
            <a:r>
              <a:rPr lang="en-US" sz="1800" b="1"/>
              <a:t>3. The human microbiome and how it is characterized</a:t>
            </a:r>
            <a:endParaRPr lang="en-US" sz="1800"/>
          </a:p>
          <a:p>
            <a:pPr marL="228600" lvl="1" indent="0">
              <a:buClr>
                <a:srgbClr val="000090"/>
              </a:buClr>
              <a:tabLst>
                <a:tab pos="4054475" algn="l"/>
              </a:tabLst>
            </a:pPr>
            <a:r>
              <a:rPr lang="en-US" sz="1800"/>
              <a:t>A. Bacterial </a:t>
            </a:r>
            <a:r>
              <a:rPr lang="ja-JP" altLang="en-US" sz="1800"/>
              <a:t>“</a:t>
            </a:r>
            <a:r>
              <a:rPr lang="en-US" sz="1800"/>
              <a:t>species</a:t>
            </a:r>
            <a:r>
              <a:rPr lang="ja-JP" altLang="en-US" sz="1800"/>
              <a:t>”</a:t>
            </a:r>
            <a:r>
              <a:rPr lang="en-US" sz="1800"/>
              <a:t>, and how they change</a:t>
            </a:r>
          </a:p>
          <a:p>
            <a:pPr marL="228600" lvl="1" indent="0">
              <a:buClr>
                <a:srgbClr val="000090"/>
              </a:buClr>
              <a:tabLst>
                <a:tab pos="3371850" algn="l"/>
                <a:tab pos="3433763" algn="l"/>
              </a:tabLst>
            </a:pPr>
            <a:r>
              <a:rPr lang="en-US" sz="1800"/>
              <a:t>B. Microbiome microbes	</a:t>
            </a:r>
          </a:p>
          <a:p>
            <a:pPr marL="228600" lvl="1" indent="0">
              <a:buClr>
                <a:srgbClr val="000090"/>
              </a:buClr>
              <a:tabLst>
                <a:tab pos="3371850" algn="l"/>
                <a:tab pos="3433763" algn="l"/>
              </a:tabLst>
            </a:pPr>
            <a:r>
              <a:rPr lang="en-US" sz="1800"/>
              <a:t>C. </a:t>
            </a:r>
            <a:r>
              <a:rPr lang="en-US" sz="1800">
                <a:latin typeface="Symbol" charset="2"/>
                <a:cs typeface="Symbol" charset="2"/>
              </a:rPr>
              <a:t>a</a:t>
            </a:r>
            <a:r>
              <a:rPr lang="en-US" sz="1800"/>
              <a:t> </a:t>
            </a:r>
            <a:r>
              <a:rPr lang="en-US" sz="1800" i="1"/>
              <a:t>vs.</a:t>
            </a:r>
            <a:r>
              <a:rPr lang="en-US" sz="1800"/>
              <a:t> </a:t>
            </a:r>
            <a:r>
              <a:rPr lang="en-US" sz="1800">
                <a:latin typeface="Symbol" charset="2"/>
                <a:cs typeface="Symbol" charset="2"/>
              </a:rPr>
              <a:t>b</a:t>
            </a:r>
            <a:r>
              <a:rPr lang="en-US" sz="1800"/>
              <a:t> diversity</a:t>
            </a:r>
          </a:p>
          <a:p>
            <a:pPr marL="228600" lvl="1" indent="0">
              <a:buClr>
                <a:srgbClr val="000090"/>
              </a:buClr>
              <a:tabLst>
                <a:tab pos="2347913" algn="l"/>
                <a:tab pos="2400300" algn="l"/>
                <a:tab pos="4054475" algn="l"/>
              </a:tabLst>
            </a:pPr>
            <a:r>
              <a:rPr lang="en-US" sz="1800"/>
              <a:t>D. Composition at different body sites	</a:t>
            </a:r>
          </a:p>
          <a:p>
            <a:pPr marL="228600" lvl="1" indent="0">
              <a:buClr>
                <a:srgbClr val="000090"/>
              </a:buClr>
              <a:tabLst>
                <a:tab pos="2347913" algn="l"/>
                <a:tab pos="2400300" algn="l"/>
                <a:tab pos="4054475" algn="l"/>
              </a:tabLst>
            </a:pPr>
            <a:r>
              <a:rPr lang="en-US" sz="1800"/>
              <a:t>E. Twin studies	</a:t>
            </a:r>
          </a:p>
          <a:p>
            <a:pPr marL="228600" lvl="1" indent="0">
              <a:buClr>
                <a:srgbClr val="000090"/>
              </a:buClr>
              <a:tabLst>
                <a:tab pos="2347913" algn="l"/>
                <a:tab pos="2400300" algn="l"/>
                <a:tab pos="4054475" algn="l"/>
              </a:tabLst>
            </a:pPr>
            <a:r>
              <a:rPr lang="en-US" sz="1800"/>
              <a:t>F.  Stability and resilience</a:t>
            </a:r>
          </a:p>
          <a:p>
            <a:pPr lvl="0"/>
            <a:r>
              <a:rPr lang="en-US" sz="1800" b="1"/>
              <a:t>4. Medical conditions correlated with microbiome properties</a:t>
            </a:r>
            <a:endParaRPr lang="en-US" sz="1800"/>
          </a:p>
          <a:p>
            <a:pPr lvl="0"/>
            <a:r>
              <a:rPr lang="en-US" sz="1800" b="1"/>
              <a:t>5. Microbiome properties that can serve as biomarkers</a:t>
            </a:r>
          </a:p>
          <a:p>
            <a:pPr marL="228600" lvl="1" indent="0">
              <a:buClr>
                <a:srgbClr val="000090"/>
              </a:buClr>
              <a:tabLst>
                <a:tab pos="3433763" algn="l"/>
              </a:tabLst>
            </a:pPr>
            <a:r>
              <a:rPr lang="en-US" sz="1800"/>
              <a:t>A. Specific genes/organisms	</a:t>
            </a:r>
          </a:p>
          <a:p>
            <a:pPr marL="228600" lvl="1" indent="0">
              <a:buClr>
                <a:srgbClr val="000090"/>
              </a:buClr>
              <a:tabLst>
                <a:tab pos="3433763" algn="l"/>
              </a:tabLst>
            </a:pPr>
            <a:r>
              <a:rPr lang="en-US" sz="1800"/>
              <a:t>B. Community structure</a:t>
            </a:r>
          </a:p>
          <a:p>
            <a:pPr lvl="0"/>
            <a:r>
              <a:rPr lang="en-US" sz="1800" b="1"/>
              <a:t>6. Manipulation of the microbiome in individualized medicine</a:t>
            </a:r>
          </a:p>
          <a:p>
            <a:pPr marL="228600" lvl="1" indent="0">
              <a:buClr>
                <a:srgbClr val="000090"/>
              </a:buClr>
            </a:pPr>
            <a:r>
              <a:rPr lang="en-US" sz="1800"/>
              <a:t>A. Diet and pre/pro/syn-biotics     B. Antibiotics and vaccines     C. Transplants</a:t>
            </a:r>
          </a:p>
          <a:p>
            <a:pPr marL="3175" indent="0"/>
            <a:r>
              <a:rPr lang="en-US" sz="1800" b="1"/>
              <a:t>7. Homework assignment</a:t>
            </a:r>
            <a:endParaRPr lang="en-US" sz="1800"/>
          </a:p>
        </p:txBody>
      </p:sp>
      <p:sp>
        <p:nvSpPr>
          <p:cNvPr id="3" name="Text Box 2"/>
          <p:cNvSpPr txBox="1">
            <a:spLocks noChangeArrowheads="1"/>
          </p:cNvSpPr>
          <p:nvPr/>
        </p:nvSpPr>
        <p:spPr bwMode="auto">
          <a:xfrm>
            <a:off x="533400" y="762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oAutofit/>
          </a:bodyPr>
          <a:lstStyle>
            <a:lvl1pPr marL="230188" indent="-230188">
              <a:defRPr sz="2000">
                <a:solidFill>
                  <a:schemeClr val="tx1"/>
                </a:solidFill>
                <a:latin typeface="Arial" charset="0"/>
                <a:ea typeface="ＭＳ Ｐゴシック" charset="0"/>
                <a:cs typeface="ＭＳ Ｐゴシック" charset="0"/>
              </a:defRPr>
            </a:lvl1pPr>
            <a:lvl2pPr marL="458788" indent="-227013">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The Human Microbiome and its Role</a:t>
            </a:r>
          </a:p>
          <a:p>
            <a:pPr algn="ctr"/>
            <a:r>
              <a:rPr lang="en-US" sz="2400" b="1"/>
              <a:t>in Medicine and as a Biomarker</a:t>
            </a:r>
            <a:endParaRPr lang="en-US" sz="800"/>
          </a:p>
        </p:txBody>
      </p:sp>
    </p:spTree>
  </p:cSld>
  <p:clrMapOvr>
    <a:masterClrMapping/>
  </p:clrMapOvr>
  <p:transition xmlns:p14="http://schemas.microsoft.com/office/powerpoint/2010/main">
    <p:spli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411238" y="2351982"/>
            <a:ext cx="8321524" cy="4429818"/>
          </a:xfrm>
          <a:prstGeom prst="rect">
            <a:avLst/>
          </a:prstGeom>
        </p:spPr>
      </p:pic>
      <p:grpSp>
        <p:nvGrpSpPr>
          <p:cNvPr id="7" name="Group 6"/>
          <p:cNvGrpSpPr/>
          <p:nvPr/>
        </p:nvGrpSpPr>
        <p:grpSpPr>
          <a:xfrm>
            <a:off x="120952" y="928438"/>
            <a:ext cx="8902096" cy="1281362"/>
            <a:chOff x="120952" y="928438"/>
            <a:chExt cx="8902096" cy="1281362"/>
          </a:xfrm>
        </p:grpSpPr>
        <p:pic>
          <p:nvPicPr>
            <p:cNvPr id="5" name="Picture 4"/>
            <p:cNvPicPr>
              <a:picLocks noChangeAspect="1"/>
            </p:cNvPicPr>
            <p:nvPr/>
          </p:nvPicPr>
          <p:blipFill>
            <a:blip r:embed="rId4"/>
            <a:stretch>
              <a:fillRect/>
            </a:stretch>
          </p:blipFill>
          <p:spPr>
            <a:xfrm>
              <a:off x="120952" y="928438"/>
              <a:ext cx="8902096" cy="1281362"/>
            </a:xfrm>
            <a:prstGeom prst="rect">
              <a:avLst/>
            </a:prstGeom>
            <a:ln>
              <a:solidFill>
                <a:srgbClr val="000090"/>
              </a:solidFill>
            </a:ln>
          </p:spPr>
        </p:pic>
        <p:pic>
          <p:nvPicPr>
            <p:cNvPr id="6" name="Picture 5"/>
            <p:cNvPicPr>
              <a:picLocks noChangeAspect="1"/>
            </p:cNvPicPr>
            <p:nvPr/>
          </p:nvPicPr>
          <p:blipFill>
            <a:blip r:embed="rId5"/>
            <a:stretch>
              <a:fillRect/>
            </a:stretch>
          </p:blipFill>
          <p:spPr>
            <a:xfrm>
              <a:off x="1917700" y="1422400"/>
              <a:ext cx="3416300" cy="330200"/>
            </a:xfrm>
            <a:prstGeom prst="rect">
              <a:avLst/>
            </a:prstGeom>
          </p:spPr>
        </p:pic>
      </p:grpSp>
      <p:sp>
        <p:nvSpPr>
          <p:cNvPr id="8" name="Text Box 2"/>
          <p:cNvSpPr txBox="1">
            <a:spLocks noChangeArrowheads="1"/>
          </p:cNvSpPr>
          <p:nvPr/>
        </p:nvSpPr>
        <p:spPr bwMode="auto">
          <a:xfrm>
            <a:off x="88900" y="76200"/>
            <a:ext cx="8947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The human microbiome and how it is characterized –</a:t>
            </a:r>
          </a:p>
          <a:p>
            <a:pPr algn="ctr"/>
            <a:r>
              <a:rPr lang="en-US" sz="2400" b="1"/>
              <a:t>A. Bacterial “species” and how they change</a:t>
            </a:r>
          </a:p>
        </p:txBody>
      </p:sp>
      <p:pic>
        <p:nvPicPr>
          <p:cNvPr id="2" name="Picture 1"/>
          <p:cNvPicPr>
            <a:picLocks noChangeAspect="1"/>
          </p:cNvPicPr>
          <p:nvPr/>
        </p:nvPicPr>
        <p:blipFill>
          <a:blip r:embed="rId6">
            <a:clrChange>
              <a:clrFrom>
                <a:srgbClr val="FFFFFF"/>
              </a:clrFrom>
              <a:clrTo>
                <a:srgbClr val="FFFFFF">
                  <a:alpha val="0"/>
                </a:srgbClr>
              </a:clrTo>
            </a:clrChange>
          </a:blip>
          <a:stretch>
            <a:fillRect/>
          </a:stretch>
        </p:blipFill>
        <p:spPr>
          <a:xfrm>
            <a:off x="3276600" y="4684410"/>
            <a:ext cx="2667000" cy="2175212"/>
          </a:xfrm>
          <a:prstGeom prst="rect">
            <a:avLst/>
          </a:prstGeom>
        </p:spPr>
      </p:pic>
    </p:spTree>
    <p:extLst>
      <p:ext uri="{BB962C8B-B14F-4D97-AF65-F5344CB8AC3E}">
        <p14:creationId xmlns:p14="http://schemas.microsoft.com/office/powerpoint/2010/main" val="1112971338"/>
      </p:ext>
    </p:extLst>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858838"/>
            <a:ext cx="44386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4"/>
          <p:cNvSpPr txBox="1">
            <a:spLocks noChangeArrowheads="1"/>
          </p:cNvSpPr>
          <p:nvPr/>
        </p:nvSpPr>
        <p:spPr bwMode="auto">
          <a:xfrm>
            <a:off x="41275" y="914400"/>
            <a:ext cx="4378325" cy="597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b="1"/>
              <a:t>Genome Evolution in </a:t>
            </a:r>
            <a:r>
              <a:rPr lang="en-US" b="1">
                <a:sym typeface="Symbol" charset="0"/>
              </a:rPr>
              <a:t></a:t>
            </a:r>
            <a:r>
              <a:rPr lang="en-US" b="1"/>
              <a:t>-Proteo-bacteria</a:t>
            </a:r>
          </a:p>
          <a:p>
            <a:pPr>
              <a:lnSpc>
                <a:spcPct val="95000"/>
              </a:lnSpc>
            </a:pPr>
            <a:r>
              <a:rPr lang="en-US" b="1">
                <a:solidFill>
                  <a:srgbClr val="800000"/>
                </a:solidFill>
              </a:rPr>
              <a:t>Only a small proportion of genes have been retained since the common ancestor of </a:t>
            </a:r>
            <a:r>
              <a:rPr lang="en-US" b="1">
                <a:solidFill>
                  <a:srgbClr val="800000"/>
                </a:solidFill>
                <a:sym typeface="Symbol" charset="0"/>
              </a:rPr>
              <a:t></a:t>
            </a:r>
            <a:r>
              <a:rPr lang="en-US" b="1">
                <a:solidFill>
                  <a:srgbClr val="800000"/>
                </a:solidFill>
              </a:rPr>
              <a:t>-proteo-bacteria (red).</a:t>
            </a:r>
            <a:r>
              <a:rPr lang="en-US"/>
              <a:t> If ancestral and contemporary genome sizes are similar, most genes from this ancestral genome (</a:t>
            </a:r>
            <a:r>
              <a:rPr lang="en-US" b="1">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white</a:t>
            </a:r>
            <a:r>
              <a:rPr lang="en-US"/>
              <a:t>) have been replaced by nonhomologous genes (</a:t>
            </a:r>
            <a:r>
              <a:rPr lang="en-US"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yellow</a:t>
            </a:r>
            <a:r>
              <a:rPr lang="en-US"/>
              <a:t> to </a:t>
            </a:r>
            <a:r>
              <a:rPr lang="en-US" b="1">
                <a:solidFill>
                  <a:srgbClr val="005E00"/>
                </a:solidFill>
              </a:rPr>
              <a:t>green</a:t>
            </a:r>
            <a:r>
              <a:rPr lang="en-US"/>
              <a:t>), usually via HGT from organisms outside of this clade. </a:t>
            </a:r>
            <a:r>
              <a:rPr lang="en-US">
                <a:solidFill>
                  <a:srgbClr val="000090"/>
                </a:solidFill>
              </a:rPr>
              <a:t>The abundance of genes unique to a species (blue) indicates that these bacteria (with the exception of the endosymbionts) constantly acquire new genes, most of which do not persist long-term within lineages.</a:t>
            </a:r>
            <a:r>
              <a:rPr lang="en-US"/>
              <a:t>  (Numbers of non-IS or -phage ORFs are shown in parentheses).</a:t>
            </a:r>
          </a:p>
        </p:txBody>
      </p:sp>
      <p:sp>
        <p:nvSpPr>
          <p:cNvPr id="65541" name="Text Box 5"/>
          <p:cNvSpPr txBox="1">
            <a:spLocks noChangeArrowheads="1"/>
          </p:cNvSpPr>
          <p:nvPr/>
        </p:nvSpPr>
        <p:spPr bwMode="auto">
          <a:xfrm>
            <a:off x="4495800" y="6573838"/>
            <a:ext cx="4495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1200" i="1">
                <a:solidFill>
                  <a:srgbClr val="0080FF"/>
                </a:solidFill>
              </a:rPr>
              <a:t>Lerat et al., 2005. PLoS Biol. 3(5): e130, 1-8</a:t>
            </a:r>
          </a:p>
        </p:txBody>
      </p:sp>
      <p:sp>
        <p:nvSpPr>
          <p:cNvPr id="9" name="Text Box 2"/>
          <p:cNvSpPr txBox="1">
            <a:spLocks noChangeArrowheads="1"/>
          </p:cNvSpPr>
          <p:nvPr/>
        </p:nvSpPr>
        <p:spPr bwMode="auto">
          <a:xfrm>
            <a:off x="88900" y="76200"/>
            <a:ext cx="8947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The human microbiome and how it is characterized –</a:t>
            </a:r>
          </a:p>
          <a:p>
            <a:pPr algn="ctr"/>
            <a:r>
              <a:rPr lang="en-US" sz="2400" b="1"/>
              <a:t>A. Bacterial “species” and how they change</a:t>
            </a:r>
          </a:p>
        </p:txBody>
      </p:sp>
    </p:spTree>
    <p:extLst>
      <p:ext uri="{BB962C8B-B14F-4D97-AF65-F5344CB8AC3E}">
        <p14:creationId xmlns:p14="http://schemas.microsoft.com/office/powerpoint/2010/main" val="244934492"/>
      </p:ext>
    </p:extLst>
  </p:cSld>
  <p:clrMapOvr>
    <a:masterClrMapping/>
  </p:clrMapOvr>
  <p:transition xmlns:p14="http://schemas.microsoft.com/office/powerpoint/2010/main">
    <p:split orient="ver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3443"/>
            <a:ext cx="9144000" cy="1320433"/>
            <a:chOff x="0" y="13443"/>
            <a:chExt cx="9144000" cy="1320433"/>
          </a:xfrm>
        </p:grpSpPr>
        <p:pic>
          <p:nvPicPr>
            <p:cNvPr id="3" name="Picture 2"/>
            <p:cNvPicPr>
              <a:picLocks noChangeAspect="1"/>
            </p:cNvPicPr>
            <p:nvPr/>
          </p:nvPicPr>
          <p:blipFill>
            <a:blip r:embed="rId3"/>
            <a:stretch>
              <a:fillRect/>
            </a:stretch>
          </p:blipFill>
          <p:spPr>
            <a:xfrm>
              <a:off x="0" y="13443"/>
              <a:ext cx="9144000" cy="1320433"/>
            </a:xfrm>
            <a:prstGeom prst="rect">
              <a:avLst/>
            </a:prstGeom>
          </p:spPr>
        </p:pic>
        <p:pic>
          <p:nvPicPr>
            <p:cNvPr id="5" name="Picture 4"/>
            <p:cNvPicPr>
              <a:picLocks noChangeAspect="1"/>
            </p:cNvPicPr>
            <p:nvPr/>
          </p:nvPicPr>
          <p:blipFill>
            <a:blip r:embed="rId4"/>
            <a:stretch>
              <a:fillRect/>
            </a:stretch>
          </p:blipFill>
          <p:spPr>
            <a:xfrm>
              <a:off x="5029200" y="912611"/>
              <a:ext cx="3688770" cy="415636"/>
            </a:xfrm>
            <a:prstGeom prst="rect">
              <a:avLst/>
            </a:prstGeom>
          </p:spPr>
        </p:pic>
        <p:pic>
          <p:nvPicPr>
            <p:cNvPr id="4" name="Picture 3"/>
            <p:cNvPicPr>
              <a:picLocks noChangeAspect="1"/>
            </p:cNvPicPr>
            <p:nvPr/>
          </p:nvPicPr>
          <p:blipFill>
            <a:blip r:embed="rId5"/>
            <a:stretch>
              <a:fillRect/>
            </a:stretch>
          </p:blipFill>
          <p:spPr>
            <a:xfrm>
              <a:off x="5076577" y="662556"/>
              <a:ext cx="3740727" cy="381000"/>
            </a:xfrm>
            <a:prstGeom prst="rect">
              <a:avLst/>
            </a:prstGeom>
          </p:spPr>
        </p:pic>
      </p:grpSp>
      <p:sp>
        <p:nvSpPr>
          <p:cNvPr id="7" name="Rectangle 6"/>
          <p:cNvSpPr/>
          <p:nvPr/>
        </p:nvSpPr>
        <p:spPr>
          <a:xfrm>
            <a:off x="0" y="1533465"/>
            <a:ext cx="9144000" cy="2862322"/>
          </a:xfrm>
          <a:prstGeom prst="rect">
            <a:avLst/>
          </a:prstGeom>
        </p:spPr>
        <p:txBody>
          <a:bodyPr wrap="square">
            <a:spAutoFit/>
          </a:bodyPr>
          <a:lstStyle/>
          <a:p>
            <a:pPr marL="174625" indent="-174625">
              <a:buFont typeface="Arial"/>
              <a:buChar char="•"/>
            </a:pPr>
            <a:r>
              <a:rPr lang="en-US" altLang="ja-JP"/>
              <a:t>The </a:t>
            </a:r>
            <a:r>
              <a:rPr lang="en-US" altLang="ja-JP" b="1">
                <a:solidFill>
                  <a:srgbClr val="800000"/>
                </a:solidFill>
              </a:rPr>
              <a:t>pan-genome</a:t>
            </a:r>
            <a:r>
              <a:rPr lang="en-US" altLang="ja-JP"/>
              <a:t> is the total complement of genes from all sequenced strains of the same species, genus, or a larger group. </a:t>
            </a:r>
          </a:p>
          <a:p>
            <a:pPr marL="174625" indent="-174625">
              <a:buFont typeface="Arial"/>
              <a:buChar char="•"/>
            </a:pPr>
            <a:r>
              <a:rPr lang="en-US" altLang="ja-JP"/>
              <a:t>The pan-genome consists of </a:t>
            </a:r>
            <a:r>
              <a:rPr lang="en-US" altLang="ja-JP" u="sng"/>
              <a:t>three parts</a:t>
            </a:r>
            <a:r>
              <a:rPr lang="en-US" altLang="ja-JP"/>
              <a:t>: </a:t>
            </a:r>
          </a:p>
          <a:p>
            <a:pPr marL="800100" lvl="1" indent="-342900">
              <a:buFont typeface="Wingdings" charset="2"/>
              <a:buChar char="ü"/>
            </a:pPr>
            <a:r>
              <a:rPr lang="en-US" altLang="ja-JP"/>
              <a:t>t</a:t>
            </a:r>
            <a:r>
              <a:rPr lang="en-US" altLang="ja-JP">
                <a:solidFill>
                  <a:srgbClr val="000090"/>
                </a:solidFill>
              </a:rPr>
              <a:t>he </a:t>
            </a:r>
            <a:r>
              <a:rPr lang="en-US" altLang="ja-JP" b="1">
                <a:solidFill>
                  <a:srgbClr val="000090"/>
                </a:solidFill>
              </a:rPr>
              <a:t>universal</a:t>
            </a:r>
            <a:r>
              <a:rPr lang="en-US" altLang="ja-JP">
                <a:solidFill>
                  <a:srgbClr val="000090"/>
                </a:solidFill>
              </a:rPr>
              <a:t> genome with genes common for all strains</a:t>
            </a:r>
          </a:p>
          <a:p>
            <a:pPr marL="800100" lvl="1" indent="-342900">
              <a:buFont typeface="Wingdings" charset="2"/>
              <a:buChar char="ü"/>
            </a:pPr>
            <a:r>
              <a:rPr lang="en-US" altLang="ja-JP">
                <a:solidFill>
                  <a:srgbClr val="000090"/>
                </a:solidFill>
              </a:rPr>
              <a:t>the </a:t>
            </a:r>
            <a:r>
              <a:rPr lang="en-US" altLang="ja-JP" b="1">
                <a:solidFill>
                  <a:srgbClr val="000090"/>
                </a:solidFill>
              </a:rPr>
              <a:t>unique</a:t>
            </a:r>
            <a:r>
              <a:rPr lang="en-US" altLang="ja-JP">
                <a:solidFill>
                  <a:srgbClr val="000090"/>
                </a:solidFill>
              </a:rPr>
              <a:t> genome with strain-specific genes (known as ORFans)</a:t>
            </a:r>
          </a:p>
          <a:p>
            <a:pPr marL="800100" lvl="1" indent="-342900">
              <a:buFont typeface="Wingdings" charset="2"/>
              <a:buChar char="ü"/>
            </a:pPr>
            <a:r>
              <a:rPr lang="en-US" altLang="ja-JP">
                <a:solidFill>
                  <a:srgbClr val="000090"/>
                </a:solidFill>
              </a:rPr>
              <a:t>the </a:t>
            </a:r>
            <a:r>
              <a:rPr lang="en-US" altLang="ja-JP" b="1">
                <a:solidFill>
                  <a:srgbClr val="000090"/>
                </a:solidFill>
              </a:rPr>
              <a:t>periphery</a:t>
            </a:r>
            <a:r>
              <a:rPr lang="en-US" altLang="ja-JP">
                <a:solidFill>
                  <a:srgbClr val="000090"/>
                </a:solidFill>
              </a:rPr>
              <a:t> (genes that are present in a subset of strains). </a:t>
            </a:r>
          </a:p>
          <a:p>
            <a:pPr marL="174625" indent="-174625">
              <a:buFont typeface="Arial"/>
              <a:buChar char="•"/>
            </a:pPr>
            <a:r>
              <a:rPr lang="en-US" altLang="ja-JP"/>
              <a:t>In most studied bacterial species, the gene content of strains varies widely, and each additional sequenced strain adds new genes to the pan-genome. </a:t>
            </a:r>
          </a:p>
          <a:p>
            <a:pPr marL="800100" lvl="1" indent="-342900">
              <a:buFont typeface="Wingdings" charset="2"/>
              <a:buChar char="ü"/>
            </a:pPr>
            <a:r>
              <a:rPr lang="en-US" altLang="ja-JP">
                <a:solidFill>
                  <a:srgbClr val="000090"/>
                </a:solidFill>
              </a:rPr>
              <a:t>The </a:t>
            </a:r>
            <a:r>
              <a:rPr lang="en-US" altLang="ja-JP" i="1">
                <a:solidFill>
                  <a:srgbClr val="000090"/>
                </a:solidFill>
              </a:rPr>
              <a:t>E. coli</a:t>
            </a:r>
            <a:r>
              <a:rPr lang="en-US" altLang="ja-JP">
                <a:solidFill>
                  <a:srgbClr val="000090"/>
                </a:solidFill>
              </a:rPr>
              <a:t> pan-genome is open (far from saturation). </a:t>
            </a:r>
          </a:p>
        </p:txBody>
      </p:sp>
      <p:sp>
        <p:nvSpPr>
          <p:cNvPr id="2" name="TextBox 1"/>
          <p:cNvSpPr txBox="1"/>
          <p:nvPr/>
        </p:nvSpPr>
        <p:spPr>
          <a:xfrm>
            <a:off x="0" y="4267200"/>
            <a:ext cx="9067800" cy="2554545"/>
          </a:xfrm>
          <a:prstGeom prst="rect">
            <a:avLst/>
          </a:prstGeom>
          <a:noFill/>
        </p:spPr>
        <p:txBody>
          <a:bodyPr wrap="square" rtlCol="0">
            <a:spAutoFit/>
          </a:bodyPr>
          <a:lstStyle/>
          <a:p>
            <a:pPr marL="174625" indent="-174625">
              <a:buFont typeface="Arial"/>
              <a:buChar char="•"/>
            </a:pPr>
            <a:r>
              <a:rPr lang="en-US" altLang="ja-JP"/>
              <a:t>The distribution of the OGs by the number of strains in which they are present has a well-known U-shape form. </a:t>
            </a:r>
          </a:p>
          <a:p>
            <a:pPr marL="800100" lvl="1" indent="-342900">
              <a:buFont typeface="Wingdings" charset="2"/>
              <a:buChar char="ü"/>
            </a:pPr>
            <a:r>
              <a:rPr lang="en-US" altLang="ja-JP">
                <a:solidFill>
                  <a:srgbClr val="000090"/>
                </a:solidFill>
              </a:rPr>
              <a:t>The periphery genes tend to be rare (present in just 2-3 strains) or almost universal (absent from only a few strains). </a:t>
            </a:r>
          </a:p>
          <a:p>
            <a:pPr marL="800100" lvl="1" indent="-342900">
              <a:buFont typeface="Wingdings" charset="2"/>
              <a:buChar char="ü"/>
            </a:pPr>
            <a:r>
              <a:rPr lang="en-US" altLang="ja-JP">
                <a:solidFill>
                  <a:srgbClr val="000090"/>
                </a:solidFill>
              </a:rPr>
              <a:t>This holds true for the </a:t>
            </a:r>
            <a:r>
              <a:rPr lang="en-US" altLang="ja-JP" i="1">
                <a:solidFill>
                  <a:srgbClr val="000090"/>
                </a:solidFill>
              </a:rPr>
              <a:t>E. coli</a:t>
            </a:r>
            <a:r>
              <a:rPr lang="en-US" altLang="ja-JP">
                <a:solidFill>
                  <a:srgbClr val="000090"/>
                </a:solidFill>
              </a:rPr>
              <a:t>-plus-</a:t>
            </a:r>
            <a:r>
              <a:rPr lang="en-US" altLang="ja-JP" i="1">
                <a:solidFill>
                  <a:srgbClr val="000090"/>
                </a:solidFill>
              </a:rPr>
              <a:t>Shigella</a:t>
            </a:r>
            <a:r>
              <a:rPr lang="en-US" altLang="ja-JP">
                <a:solidFill>
                  <a:srgbClr val="000090"/>
                </a:solidFill>
              </a:rPr>
              <a:t> distribution . </a:t>
            </a:r>
          </a:p>
          <a:p>
            <a:pPr marL="800100" lvl="1" indent="-342900">
              <a:buFont typeface="Wingdings" charset="2"/>
              <a:buChar char="ü"/>
            </a:pPr>
            <a:r>
              <a:rPr lang="en-US" altLang="ja-JP">
                <a:solidFill>
                  <a:srgbClr val="000090"/>
                </a:solidFill>
              </a:rPr>
              <a:t>Overrepresented functions in the unique genome tend to be plasmid related, </a:t>
            </a:r>
            <a:r>
              <a:rPr lang="en-US" altLang="ja-JP" i="1">
                <a:solidFill>
                  <a:srgbClr val="000090"/>
                </a:solidFill>
              </a:rPr>
              <a:t>e.g.</a:t>
            </a:r>
            <a:r>
              <a:rPr lang="en-US" altLang="ja-JP">
                <a:solidFill>
                  <a:srgbClr val="000090"/>
                </a:solidFill>
              </a:rPr>
              <a:t>, “DNA restriction-modification system” or “response to mercury ion.” </a:t>
            </a:r>
          </a:p>
        </p:txBody>
      </p:sp>
    </p:spTree>
    <p:extLst>
      <p:ext uri="{BB962C8B-B14F-4D97-AF65-F5344CB8AC3E}">
        <p14:creationId xmlns:p14="http://schemas.microsoft.com/office/powerpoint/2010/main" val="1787582297"/>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3443"/>
            <a:ext cx="9144000" cy="1320433"/>
            <a:chOff x="0" y="13443"/>
            <a:chExt cx="9144000" cy="1320433"/>
          </a:xfrm>
        </p:grpSpPr>
        <p:pic>
          <p:nvPicPr>
            <p:cNvPr id="3" name="Picture 2"/>
            <p:cNvPicPr>
              <a:picLocks noChangeAspect="1"/>
            </p:cNvPicPr>
            <p:nvPr/>
          </p:nvPicPr>
          <p:blipFill>
            <a:blip r:embed="rId2"/>
            <a:stretch>
              <a:fillRect/>
            </a:stretch>
          </p:blipFill>
          <p:spPr>
            <a:xfrm>
              <a:off x="0" y="13443"/>
              <a:ext cx="9144000" cy="1320433"/>
            </a:xfrm>
            <a:prstGeom prst="rect">
              <a:avLst/>
            </a:prstGeom>
          </p:spPr>
        </p:pic>
        <p:pic>
          <p:nvPicPr>
            <p:cNvPr id="5" name="Picture 4"/>
            <p:cNvPicPr>
              <a:picLocks noChangeAspect="1"/>
            </p:cNvPicPr>
            <p:nvPr/>
          </p:nvPicPr>
          <p:blipFill>
            <a:blip r:embed="rId3"/>
            <a:stretch>
              <a:fillRect/>
            </a:stretch>
          </p:blipFill>
          <p:spPr>
            <a:xfrm>
              <a:off x="5029200" y="912611"/>
              <a:ext cx="3688770" cy="415636"/>
            </a:xfrm>
            <a:prstGeom prst="rect">
              <a:avLst/>
            </a:prstGeom>
          </p:spPr>
        </p:pic>
        <p:pic>
          <p:nvPicPr>
            <p:cNvPr id="4" name="Picture 3"/>
            <p:cNvPicPr>
              <a:picLocks noChangeAspect="1"/>
            </p:cNvPicPr>
            <p:nvPr/>
          </p:nvPicPr>
          <p:blipFill>
            <a:blip r:embed="rId4"/>
            <a:stretch>
              <a:fillRect/>
            </a:stretch>
          </p:blipFill>
          <p:spPr>
            <a:xfrm>
              <a:off x="5076577" y="662556"/>
              <a:ext cx="3740727" cy="381000"/>
            </a:xfrm>
            <a:prstGeom prst="rect">
              <a:avLst/>
            </a:prstGeom>
          </p:spPr>
        </p:pic>
      </p:grpSp>
      <p:sp>
        <p:nvSpPr>
          <p:cNvPr id="7" name="Rectangle 6"/>
          <p:cNvSpPr/>
          <p:nvPr/>
        </p:nvSpPr>
        <p:spPr>
          <a:xfrm>
            <a:off x="0" y="1533465"/>
            <a:ext cx="9144000" cy="5324535"/>
          </a:xfrm>
          <a:prstGeom prst="rect">
            <a:avLst/>
          </a:prstGeom>
        </p:spPr>
        <p:txBody>
          <a:bodyPr wrap="square">
            <a:spAutoFit/>
          </a:bodyPr>
          <a:lstStyle/>
          <a:p>
            <a:pPr marL="174625" indent="-174625">
              <a:buFont typeface="Arial"/>
              <a:buChar char="•"/>
            </a:pPr>
            <a:r>
              <a:rPr lang="en-US" altLang="ja-JP">
                <a:solidFill>
                  <a:schemeClr val="accent1">
                    <a:alpha val="0"/>
                  </a:schemeClr>
                </a:solidFill>
              </a:rPr>
              <a:t>The </a:t>
            </a:r>
            <a:r>
              <a:rPr lang="en-US" altLang="ja-JP" b="1">
                <a:solidFill>
                  <a:schemeClr val="accent1">
                    <a:alpha val="0"/>
                  </a:schemeClr>
                </a:solidFill>
              </a:rPr>
              <a:t>pan-genome</a:t>
            </a:r>
            <a:r>
              <a:rPr lang="en-US" altLang="ja-JP">
                <a:solidFill>
                  <a:schemeClr val="accent1">
                    <a:alpha val="0"/>
                  </a:schemeClr>
                </a:solidFill>
              </a:rPr>
              <a:t> is the total complement of genes from all sequenced strains of the same species, genus, or a larger group. </a:t>
            </a:r>
          </a:p>
          <a:p>
            <a:pPr marL="174625" indent="-174625">
              <a:buFont typeface="Arial"/>
              <a:buChar char="•"/>
            </a:pPr>
            <a:r>
              <a:rPr lang="en-US" altLang="ja-JP">
                <a:solidFill>
                  <a:schemeClr val="accent1">
                    <a:alpha val="0"/>
                  </a:schemeClr>
                </a:solidFill>
              </a:rPr>
              <a:t>The pan-genome consists of </a:t>
            </a:r>
            <a:r>
              <a:rPr lang="en-US" altLang="ja-JP" u="sng">
                <a:solidFill>
                  <a:schemeClr val="accent1">
                    <a:alpha val="0"/>
                  </a:schemeClr>
                </a:solidFill>
              </a:rPr>
              <a:t>three parts</a:t>
            </a:r>
            <a:r>
              <a:rPr lang="en-US" altLang="ja-JP">
                <a:solidFill>
                  <a:schemeClr val="accent1">
                    <a:alpha val="0"/>
                  </a:schemeClr>
                </a:solidFill>
              </a:rPr>
              <a:t>: </a:t>
            </a:r>
          </a:p>
          <a:p>
            <a:pPr marL="800100" lvl="1" indent="-342900">
              <a:buFont typeface="Wingdings" charset="2"/>
              <a:buChar char="ü"/>
            </a:pPr>
            <a:r>
              <a:rPr lang="en-US" altLang="ja-JP">
                <a:solidFill>
                  <a:schemeClr val="accent1">
                    <a:alpha val="0"/>
                  </a:schemeClr>
                </a:solidFill>
              </a:rPr>
              <a:t>the </a:t>
            </a:r>
            <a:r>
              <a:rPr lang="en-US" altLang="ja-JP" b="1">
                <a:solidFill>
                  <a:schemeClr val="accent1">
                    <a:alpha val="0"/>
                  </a:schemeClr>
                </a:solidFill>
              </a:rPr>
              <a:t>universal</a:t>
            </a:r>
            <a:r>
              <a:rPr lang="en-US" altLang="ja-JP">
                <a:solidFill>
                  <a:schemeClr val="accent1">
                    <a:alpha val="0"/>
                  </a:schemeClr>
                </a:solidFill>
              </a:rPr>
              <a:t> genome with genes common for all strains</a:t>
            </a:r>
          </a:p>
          <a:p>
            <a:pPr marL="800100" lvl="1" indent="-342900">
              <a:buFont typeface="Wingdings" charset="2"/>
              <a:buChar char="ü"/>
            </a:pPr>
            <a:r>
              <a:rPr lang="en-US" altLang="ja-JP">
                <a:solidFill>
                  <a:schemeClr val="accent1">
                    <a:alpha val="0"/>
                  </a:schemeClr>
                </a:solidFill>
              </a:rPr>
              <a:t>the </a:t>
            </a:r>
            <a:r>
              <a:rPr lang="en-US" altLang="ja-JP" b="1">
                <a:solidFill>
                  <a:schemeClr val="accent1">
                    <a:alpha val="0"/>
                  </a:schemeClr>
                </a:solidFill>
              </a:rPr>
              <a:t>unique</a:t>
            </a:r>
            <a:r>
              <a:rPr lang="en-US" altLang="ja-JP">
                <a:solidFill>
                  <a:schemeClr val="accent1">
                    <a:alpha val="0"/>
                  </a:schemeClr>
                </a:solidFill>
              </a:rPr>
              <a:t> genome with strain-specific genes (known as ORFans)</a:t>
            </a:r>
          </a:p>
          <a:p>
            <a:pPr marL="800100" lvl="1" indent="-342900">
              <a:buFont typeface="Wingdings" charset="2"/>
              <a:buChar char="ü"/>
            </a:pPr>
            <a:r>
              <a:rPr lang="en-US" altLang="ja-JP">
                <a:solidFill>
                  <a:schemeClr val="accent1">
                    <a:alpha val="0"/>
                  </a:schemeClr>
                </a:solidFill>
              </a:rPr>
              <a:t>the </a:t>
            </a:r>
            <a:r>
              <a:rPr lang="en-US" altLang="ja-JP" b="1">
                <a:solidFill>
                  <a:schemeClr val="accent1">
                    <a:alpha val="0"/>
                  </a:schemeClr>
                </a:solidFill>
              </a:rPr>
              <a:t>periphery</a:t>
            </a:r>
            <a:r>
              <a:rPr lang="en-US" altLang="ja-JP">
                <a:solidFill>
                  <a:schemeClr val="accent1">
                    <a:alpha val="0"/>
                  </a:schemeClr>
                </a:solidFill>
              </a:rPr>
              <a:t> (genes that are present in a subset of strains). </a:t>
            </a:r>
          </a:p>
          <a:p>
            <a:pPr marL="174625" indent="-174625">
              <a:buFont typeface="Arial"/>
              <a:buChar char="•"/>
            </a:pPr>
            <a:r>
              <a:rPr lang="en-US" altLang="ja-JP">
                <a:solidFill>
                  <a:schemeClr val="accent1">
                    <a:alpha val="0"/>
                  </a:schemeClr>
                </a:solidFill>
              </a:rPr>
              <a:t>In most studied bacterial species, the gene content of strains varies widely, and each additional sequenced strain adds new genes to the pan-genome. </a:t>
            </a:r>
          </a:p>
          <a:p>
            <a:pPr marL="800100" lvl="1" indent="-342900">
              <a:buFont typeface="Wingdings" charset="2"/>
              <a:buChar char="ü"/>
            </a:pPr>
            <a:r>
              <a:rPr lang="en-US" altLang="ja-JP">
                <a:solidFill>
                  <a:schemeClr val="accent1">
                    <a:alpha val="0"/>
                  </a:schemeClr>
                </a:solidFill>
              </a:rPr>
              <a:t>The </a:t>
            </a:r>
            <a:r>
              <a:rPr lang="en-US" altLang="ja-JP" i="1">
                <a:solidFill>
                  <a:schemeClr val="accent1">
                    <a:alpha val="0"/>
                  </a:schemeClr>
                </a:solidFill>
              </a:rPr>
              <a:t>E. coli</a:t>
            </a:r>
            <a:r>
              <a:rPr lang="en-US" altLang="ja-JP">
                <a:solidFill>
                  <a:schemeClr val="accent1">
                    <a:alpha val="0"/>
                  </a:schemeClr>
                </a:solidFill>
              </a:rPr>
              <a:t> pan-genome is open (far from saturation). </a:t>
            </a:r>
          </a:p>
          <a:p>
            <a:pPr marL="174625" indent="-174625">
              <a:buFont typeface="Arial"/>
              <a:buChar char="•"/>
            </a:pPr>
            <a:r>
              <a:rPr lang="en-US" altLang="ja-JP"/>
              <a:t>The distribution of the OGs by the number of strains in which they are present has a well-known </a:t>
            </a:r>
            <a:r>
              <a:rPr lang="en-US" altLang="ja-JP" u="sng"/>
              <a:t>U-shape form</a:t>
            </a:r>
            <a:r>
              <a:rPr lang="en-US" altLang="ja-JP"/>
              <a:t>. </a:t>
            </a:r>
          </a:p>
          <a:p>
            <a:pPr marL="800100" lvl="1" indent="-342900">
              <a:buFont typeface="Wingdings" charset="2"/>
              <a:buChar char="ü"/>
            </a:pPr>
            <a:r>
              <a:rPr lang="en-US" altLang="ja-JP">
                <a:solidFill>
                  <a:srgbClr val="000090"/>
                </a:solidFill>
              </a:rPr>
              <a:t>The periphery genes tend to be rare (present in just 2-3 strains) or almost universal (absent from only a few strains). </a:t>
            </a:r>
          </a:p>
          <a:p>
            <a:pPr marL="800100" lvl="1" indent="-342900">
              <a:buFont typeface="Wingdings" charset="2"/>
              <a:buChar char="ü"/>
            </a:pPr>
            <a:r>
              <a:rPr lang="en-US" altLang="ja-JP">
                <a:solidFill>
                  <a:srgbClr val="000090"/>
                </a:solidFill>
              </a:rPr>
              <a:t>This holds true for the </a:t>
            </a:r>
            <a:r>
              <a:rPr lang="en-US" altLang="ja-JP" i="1">
                <a:solidFill>
                  <a:srgbClr val="000090"/>
                </a:solidFill>
              </a:rPr>
              <a:t>E. coli</a:t>
            </a:r>
            <a:r>
              <a:rPr lang="en-US" altLang="ja-JP">
                <a:solidFill>
                  <a:srgbClr val="000090"/>
                </a:solidFill>
              </a:rPr>
              <a:t>-plus-</a:t>
            </a:r>
            <a:r>
              <a:rPr lang="en-US" altLang="ja-JP" i="1">
                <a:solidFill>
                  <a:srgbClr val="000090"/>
                </a:solidFill>
              </a:rPr>
              <a:t>Shigella</a:t>
            </a:r>
            <a:r>
              <a:rPr lang="en-US" altLang="ja-JP">
                <a:solidFill>
                  <a:srgbClr val="000090"/>
                </a:solidFill>
              </a:rPr>
              <a:t> distribution . </a:t>
            </a:r>
          </a:p>
          <a:p>
            <a:pPr marL="800100" lvl="1" indent="-342900">
              <a:buFont typeface="Wingdings" charset="2"/>
              <a:buChar char="ü"/>
            </a:pPr>
            <a:r>
              <a:rPr lang="en-US" altLang="ja-JP">
                <a:solidFill>
                  <a:srgbClr val="000090"/>
                </a:solidFill>
              </a:rPr>
              <a:t>Overrepresented functions in the unique genome tend to be plasmid related, </a:t>
            </a:r>
            <a:r>
              <a:rPr lang="en-US" altLang="ja-JP" i="1">
                <a:solidFill>
                  <a:srgbClr val="000090"/>
                </a:solidFill>
              </a:rPr>
              <a:t>e.g.</a:t>
            </a:r>
            <a:r>
              <a:rPr lang="en-US" altLang="ja-JP">
                <a:solidFill>
                  <a:srgbClr val="000090"/>
                </a:solidFill>
              </a:rPr>
              <a:t>, “DNA restriction-modification system” or “response to mercury ion.” </a:t>
            </a:r>
          </a:p>
        </p:txBody>
      </p:sp>
      <p:pic>
        <p:nvPicPr>
          <p:cNvPr id="2" name="Picture 1"/>
          <p:cNvPicPr>
            <a:picLocks noChangeAspect="1"/>
          </p:cNvPicPr>
          <p:nvPr/>
        </p:nvPicPr>
        <p:blipFill>
          <a:blip r:embed="rId5"/>
          <a:stretch>
            <a:fillRect/>
          </a:stretch>
        </p:blipFill>
        <p:spPr>
          <a:xfrm>
            <a:off x="1371600" y="1447800"/>
            <a:ext cx="5979222" cy="2819400"/>
          </a:xfrm>
          <a:prstGeom prst="rect">
            <a:avLst/>
          </a:prstGeom>
          <a:ln>
            <a:solidFill>
              <a:srgbClr val="000090"/>
            </a:solidFill>
          </a:ln>
        </p:spPr>
      </p:pic>
      <p:sp>
        <p:nvSpPr>
          <p:cNvPr id="9" name="TextBox 8"/>
          <p:cNvSpPr txBox="1"/>
          <p:nvPr/>
        </p:nvSpPr>
        <p:spPr>
          <a:xfrm>
            <a:off x="4038600" y="2419290"/>
            <a:ext cx="1295400" cy="400110"/>
          </a:xfrm>
          <a:prstGeom prst="rect">
            <a:avLst/>
          </a:prstGeom>
          <a:noFill/>
        </p:spPr>
        <p:txBody>
          <a:bodyPr wrap="square" rtlCol="0">
            <a:spAutoFit/>
          </a:bodyPr>
          <a:lstStyle/>
          <a:p>
            <a:r>
              <a:rPr lang="en-US"/>
              <a:t>periphery</a:t>
            </a:r>
          </a:p>
        </p:txBody>
      </p:sp>
      <p:sp>
        <p:nvSpPr>
          <p:cNvPr id="10" name="TextBox 9"/>
          <p:cNvSpPr txBox="1"/>
          <p:nvPr/>
        </p:nvSpPr>
        <p:spPr>
          <a:xfrm>
            <a:off x="2743200" y="1676400"/>
            <a:ext cx="1295400" cy="707886"/>
          </a:xfrm>
          <a:prstGeom prst="rect">
            <a:avLst/>
          </a:prstGeom>
          <a:noFill/>
        </p:spPr>
        <p:txBody>
          <a:bodyPr wrap="square" rtlCol="0">
            <a:spAutoFit/>
          </a:bodyPr>
          <a:lstStyle/>
          <a:p>
            <a:pPr algn="ctr"/>
            <a:r>
              <a:rPr lang="en-US">
                <a:solidFill>
                  <a:srgbClr val="800000"/>
                </a:solidFill>
              </a:rPr>
              <a:t>unique (ORFans)</a:t>
            </a:r>
          </a:p>
        </p:txBody>
      </p:sp>
      <p:sp>
        <p:nvSpPr>
          <p:cNvPr id="11" name="TextBox 10"/>
          <p:cNvSpPr txBox="1"/>
          <p:nvPr/>
        </p:nvSpPr>
        <p:spPr>
          <a:xfrm>
            <a:off x="5638800" y="1828800"/>
            <a:ext cx="1295400" cy="400110"/>
          </a:xfrm>
          <a:prstGeom prst="rect">
            <a:avLst/>
          </a:prstGeom>
          <a:noFill/>
        </p:spPr>
        <p:txBody>
          <a:bodyPr wrap="square" rtlCol="0">
            <a:spAutoFit/>
          </a:bodyPr>
          <a:lstStyle/>
          <a:p>
            <a:r>
              <a:rPr lang="en-US">
                <a:solidFill>
                  <a:srgbClr val="000090"/>
                </a:solidFill>
              </a:rPr>
              <a:t>universal</a:t>
            </a:r>
          </a:p>
        </p:txBody>
      </p:sp>
      <p:cxnSp>
        <p:nvCxnSpPr>
          <p:cNvPr id="13" name="Straight Arrow Connector 12"/>
          <p:cNvCxnSpPr/>
          <p:nvPr/>
        </p:nvCxnSpPr>
        <p:spPr bwMode="auto">
          <a:xfrm flipH="1">
            <a:off x="2362200" y="1905000"/>
            <a:ext cx="533400" cy="0"/>
          </a:xfrm>
          <a:prstGeom prst="straightConnector1">
            <a:avLst/>
          </a:prstGeom>
          <a:solidFill>
            <a:schemeClr val="accent1"/>
          </a:solidFill>
          <a:ln w="38100" cap="flat" cmpd="sng" algn="ctr">
            <a:solidFill>
              <a:srgbClr val="800000"/>
            </a:solidFill>
            <a:prstDash val="solid"/>
            <a:round/>
            <a:headEnd type="none" w="med" len="med"/>
            <a:tailEnd type="arrow"/>
          </a:ln>
          <a:effectLst/>
        </p:spPr>
      </p:cxnSp>
      <p:cxnSp>
        <p:nvCxnSpPr>
          <p:cNvPr id="14" name="Straight Arrow Connector 13"/>
          <p:cNvCxnSpPr/>
          <p:nvPr/>
        </p:nvCxnSpPr>
        <p:spPr bwMode="auto">
          <a:xfrm>
            <a:off x="6477000" y="2209800"/>
            <a:ext cx="685800" cy="685800"/>
          </a:xfrm>
          <a:prstGeom prst="straightConnector1">
            <a:avLst/>
          </a:prstGeom>
          <a:solidFill>
            <a:schemeClr val="accent1"/>
          </a:solidFill>
          <a:ln w="38100" cap="flat" cmpd="sng" algn="ctr">
            <a:solidFill>
              <a:srgbClr val="000090"/>
            </a:solidFill>
            <a:prstDash val="solid"/>
            <a:round/>
            <a:headEnd type="none" w="med" len="med"/>
            <a:tailEnd type="arrow"/>
          </a:ln>
          <a:effectLst/>
        </p:spPr>
      </p:cxnSp>
      <p:sp>
        <p:nvSpPr>
          <p:cNvPr id="16" name="Left Brace 15"/>
          <p:cNvSpPr/>
          <p:nvPr/>
        </p:nvSpPr>
        <p:spPr bwMode="auto">
          <a:xfrm rot="5400000">
            <a:off x="4533900" y="647700"/>
            <a:ext cx="457200" cy="4648200"/>
          </a:xfrm>
          <a:prstGeom prst="lef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Tree>
    <p:extLst>
      <p:ext uri="{BB962C8B-B14F-4D97-AF65-F5344CB8AC3E}">
        <p14:creationId xmlns:p14="http://schemas.microsoft.com/office/powerpoint/2010/main" val="180640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8822" t="17309" r="19001"/>
          <a:stretch/>
        </p:blipFill>
        <p:spPr>
          <a:xfrm>
            <a:off x="474782" y="896722"/>
            <a:ext cx="4444351" cy="4432993"/>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90000"/>
                    </a14:imgEffect>
                    <a14:imgEffect>
                      <a14:brightnessContrast bright="18000" contrast="25000"/>
                    </a14:imgEffect>
                  </a14:imgLayer>
                </a14:imgProps>
              </a:ext>
            </a:extLst>
          </a:blip>
          <a:stretch>
            <a:fillRect/>
          </a:stretch>
        </p:blipFill>
        <p:spPr>
          <a:xfrm>
            <a:off x="383373" y="853198"/>
            <a:ext cx="4634603" cy="5833206"/>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rightnessContrast bright="18000" contrast="25000"/>
                    </a14:imgEffect>
                  </a14:imgLayer>
                </a14:imgProps>
              </a:ext>
            </a:extLst>
          </a:blip>
          <a:stretch>
            <a:fillRect/>
          </a:stretch>
        </p:blipFill>
        <p:spPr>
          <a:xfrm>
            <a:off x="5218727" y="853197"/>
            <a:ext cx="3539975" cy="1892337"/>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rightnessContrast bright="18000" contrast="25000"/>
                    </a14:imgEffect>
                  </a14:imgLayer>
                </a14:imgProps>
              </a:ext>
            </a:extLst>
          </a:blip>
          <a:stretch>
            <a:fillRect/>
          </a:stretch>
        </p:blipFill>
        <p:spPr>
          <a:xfrm>
            <a:off x="5218728" y="2823568"/>
            <a:ext cx="3568106" cy="3862835"/>
          </a:xfrm>
          <a:prstGeom prst="rect">
            <a:avLst/>
          </a:prstGeom>
        </p:spPr>
      </p:pic>
      <p:sp>
        <p:nvSpPr>
          <p:cNvPr id="8" name="Text Box 2"/>
          <p:cNvSpPr txBox="1">
            <a:spLocks noChangeArrowheads="1"/>
          </p:cNvSpPr>
          <p:nvPr/>
        </p:nvSpPr>
        <p:spPr bwMode="auto">
          <a:xfrm>
            <a:off x="88900" y="76200"/>
            <a:ext cx="8947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The human microbiome and how it is characterized –</a:t>
            </a:r>
          </a:p>
          <a:p>
            <a:pPr algn="ctr"/>
            <a:r>
              <a:rPr lang="en-US" sz="2400" b="1"/>
              <a:t>B. Microbiome microbes</a:t>
            </a:r>
          </a:p>
        </p:txBody>
      </p:sp>
    </p:spTree>
    <p:extLst>
      <p:ext uri="{BB962C8B-B14F-4D97-AF65-F5344CB8AC3E}">
        <p14:creationId xmlns:p14="http://schemas.microsoft.com/office/powerpoint/2010/main" val="342090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3198"/>
            <a:ext cx="9144000" cy="2500522"/>
          </a:xfrm>
          <a:prstGeom prst="rect">
            <a:avLst/>
          </a:prstGeom>
        </p:spPr>
      </p:pic>
      <p:pic>
        <p:nvPicPr>
          <p:cNvPr id="4" name="Picture 3"/>
          <p:cNvPicPr>
            <a:picLocks noChangeAspect="1"/>
          </p:cNvPicPr>
          <p:nvPr/>
        </p:nvPicPr>
        <p:blipFill>
          <a:blip r:embed="rId4"/>
          <a:stretch>
            <a:fillRect/>
          </a:stretch>
        </p:blipFill>
        <p:spPr>
          <a:xfrm>
            <a:off x="613569" y="3549185"/>
            <a:ext cx="2948093" cy="2948093"/>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colorTemperature colorTemp="3457"/>
                    </a14:imgEffect>
                    <a14:imgEffect>
                      <a14:saturation sat="87000"/>
                    </a14:imgEffect>
                    <a14:imgEffect>
                      <a14:brightnessContrast contrast="67000"/>
                    </a14:imgEffect>
                  </a14:imgLayer>
                </a14:imgProps>
              </a:ext>
            </a:extLst>
          </a:blip>
          <a:stretch>
            <a:fillRect/>
          </a:stretch>
        </p:blipFill>
        <p:spPr>
          <a:xfrm>
            <a:off x="5691824" y="3549185"/>
            <a:ext cx="2948093" cy="2948093"/>
          </a:xfrm>
          <a:prstGeom prst="rect">
            <a:avLst/>
          </a:prstGeom>
        </p:spPr>
      </p:pic>
      <p:cxnSp>
        <p:nvCxnSpPr>
          <p:cNvPr id="7" name="Straight Arrow Connector 6"/>
          <p:cNvCxnSpPr/>
          <p:nvPr/>
        </p:nvCxnSpPr>
        <p:spPr>
          <a:xfrm flipV="1">
            <a:off x="3703293" y="4664983"/>
            <a:ext cx="1869831" cy="23740"/>
          </a:xfrm>
          <a:prstGeom prst="straightConnector1">
            <a:avLst/>
          </a:prstGeom>
          <a:ln w="38100">
            <a:headEnd type="triangle" w="lg" len="lg"/>
            <a:tailEnd type="triangle" w="lg" len="lg"/>
          </a:ln>
          <a:effectLst>
            <a:glow rad="76200">
              <a:srgbClr val="FFFCB4">
                <a:alpha val="64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Text Box 2"/>
          <p:cNvSpPr txBox="1">
            <a:spLocks noChangeArrowheads="1"/>
          </p:cNvSpPr>
          <p:nvPr/>
        </p:nvSpPr>
        <p:spPr bwMode="auto">
          <a:xfrm>
            <a:off x="88900" y="30020"/>
            <a:ext cx="8947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The human microbiome and how it is characterized –</a:t>
            </a:r>
          </a:p>
          <a:p>
            <a:pPr marL="0" lvl="1" indent="0" algn="ctr"/>
            <a:r>
              <a:rPr lang="en-US" sz="2400" b="1"/>
              <a:t>C. </a:t>
            </a:r>
            <a:r>
              <a:rPr lang="en-US" sz="2400" b="1">
                <a:latin typeface="Symbol" charset="2"/>
                <a:cs typeface="Symbol" charset="2"/>
              </a:rPr>
              <a:t>a</a:t>
            </a:r>
            <a:r>
              <a:rPr lang="en-US" sz="2400" b="1"/>
              <a:t> </a:t>
            </a:r>
            <a:r>
              <a:rPr lang="en-US" sz="2400" b="1" i="1"/>
              <a:t>vs.</a:t>
            </a:r>
            <a:r>
              <a:rPr lang="en-US" sz="2400" b="1"/>
              <a:t> </a:t>
            </a:r>
            <a:r>
              <a:rPr lang="en-US" sz="2400" b="1">
                <a:latin typeface="Symbol" charset="2"/>
                <a:cs typeface="Symbol" charset="2"/>
              </a:rPr>
              <a:t>b</a:t>
            </a:r>
            <a:r>
              <a:rPr lang="en-US" sz="2400" b="1"/>
              <a:t> diversity</a:t>
            </a:r>
          </a:p>
        </p:txBody>
      </p:sp>
      <p:sp>
        <p:nvSpPr>
          <p:cNvPr id="10" name="Arc 9"/>
          <p:cNvSpPr/>
          <p:nvPr/>
        </p:nvSpPr>
        <p:spPr>
          <a:xfrm rot="18090173">
            <a:off x="879901" y="3081731"/>
            <a:ext cx="173784" cy="1405503"/>
          </a:xfrm>
          <a:prstGeom prst="arc">
            <a:avLst>
              <a:gd name="adj1" fmla="val 11205993"/>
              <a:gd name="adj2" fmla="val 0"/>
            </a:avLst>
          </a:prstGeom>
          <a:ln w="38100">
            <a:headEnd type="triangle" w="lg" len="lg"/>
            <a:tailEnd type="triangle" w="lg" len="lg"/>
          </a:ln>
          <a:effectLst>
            <a:glow rad="76200">
              <a:srgbClr val="FFFCB4">
                <a:alpha val="64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9748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88900" y="30020"/>
            <a:ext cx="8947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4. The human microbiome and how it is characterized –</a:t>
            </a:r>
          </a:p>
          <a:p>
            <a:pPr marL="0" lvl="1" indent="0" algn="ctr"/>
            <a:r>
              <a:rPr lang="en-US" sz="2400" b="1"/>
              <a:t>C. </a:t>
            </a:r>
            <a:r>
              <a:rPr lang="en-US" sz="2400" b="1">
                <a:latin typeface="Symbol" charset="2"/>
                <a:cs typeface="Symbol" charset="2"/>
              </a:rPr>
              <a:t>a</a:t>
            </a:r>
            <a:r>
              <a:rPr lang="en-US" sz="2400" b="1"/>
              <a:t> </a:t>
            </a:r>
            <a:r>
              <a:rPr lang="en-US" sz="2400" b="1" i="1"/>
              <a:t>vs.</a:t>
            </a:r>
            <a:r>
              <a:rPr lang="en-US" sz="2400" b="1"/>
              <a:t> </a:t>
            </a:r>
            <a:r>
              <a:rPr lang="en-US" sz="2400" b="1">
                <a:latin typeface="Symbol" charset="2"/>
                <a:cs typeface="Symbol" charset="2"/>
              </a:rPr>
              <a:t>b</a:t>
            </a:r>
            <a:r>
              <a:rPr lang="en-US" sz="2400" b="1"/>
              <a:t> diversity</a:t>
            </a:r>
          </a:p>
        </p:txBody>
      </p:sp>
      <p:pic>
        <p:nvPicPr>
          <p:cNvPr id="2" name="Picture 1"/>
          <p:cNvPicPr>
            <a:picLocks noChangeAspect="1"/>
          </p:cNvPicPr>
          <p:nvPr/>
        </p:nvPicPr>
        <p:blipFill>
          <a:blip r:embed="rId3"/>
          <a:stretch>
            <a:fillRect/>
          </a:stretch>
        </p:blipFill>
        <p:spPr>
          <a:xfrm>
            <a:off x="762000" y="788277"/>
            <a:ext cx="7620000" cy="2488323"/>
          </a:xfrm>
          <a:prstGeom prst="rect">
            <a:avLst/>
          </a:prstGeom>
        </p:spPr>
      </p:pic>
      <p:sp>
        <p:nvSpPr>
          <p:cNvPr id="6" name="Rectangle 5"/>
          <p:cNvSpPr/>
          <p:nvPr/>
        </p:nvSpPr>
        <p:spPr>
          <a:xfrm>
            <a:off x="-2628" y="3200400"/>
            <a:ext cx="9108966" cy="3400931"/>
          </a:xfrm>
          <a:prstGeom prst="rect">
            <a:avLst/>
          </a:prstGeom>
        </p:spPr>
        <p:txBody>
          <a:bodyPr wrap="square">
            <a:spAutoFit/>
          </a:bodyPr>
          <a:lstStyle/>
          <a:p>
            <a:pPr marL="227013" indent="-227013">
              <a:spcAft>
                <a:spcPts val="600"/>
              </a:spcAft>
            </a:pPr>
            <a:r>
              <a:rPr lang="en-US"/>
              <a:t>The </a:t>
            </a:r>
            <a:r>
              <a:rPr lang="en-US" b="1"/>
              <a:t>UniFrac metric</a:t>
            </a:r>
            <a:r>
              <a:rPr lang="en-US"/>
              <a:t> measures the </a:t>
            </a:r>
            <a:r>
              <a:rPr lang="en-US" b="1"/>
              <a:t>difference</a:t>
            </a:r>
            <a:r>
              <a:rPr lang="en-US"/>
              <a:t> between two samples in the </a:t>
            </a:r>
            <a:r>
              <a:rPr lang="en-US" b="1"/>
              <a:t>branch length that is unique</a:t>
            </a:r>
            <a:r>
              <a:rPr lang="en-US"/>
              <a:t> to one sample or the other. </a:t>
            </a:r>
          </a:p>
          <a:p>
            <a:pPr marL="227013" indent="-227013">
              <a:spcAft>
                <a:spcPts val="600"/>
              </a:spcAft>
            </a:pPr>
            <a:r>
              <a:rPr lang="en-US" b="1"/>
              <a:t>LEFT:</a:t>
            </a:r>
            <a:r>
              <a:rPr lang="en-US"/>
              <a:t> every sequence in the top set has a very similar counterpart in the bottom set, so all branch length comes from nodes that have descendants in both samples (purple). This gives the minimum UniFrac distance of </a:t>
            </a:r>
            <a:r>
              <a:rPr lang="en-US" b="1"/>
              <a:t>0.0</a:t>
            </a:r>
            <a:r>
              <a:rPr lang="en-US"/>
              <a:t>. </a:t>
            </a:r>
          </a:p>
          <a:p>
            <a:pPr marL="227013" indent="-227013">
              <a:spcAft>
                <a:spcPts val="600"/>
              </a:spcAft>
            </a:pPr>
            <a:r>
              <a:rPr lang="en-US" b="1"/>
              <a:t>MIDDLE:</a:t>
            </a:r>
            <a:r>
              <a:rPr lang="en-US"/>
              <a:t> there is about as much branch length </a:t>
            </a:r>
            <a:r>
              <a:rPr lang="en-US" i="1"/>
              <a:t>unique</a:t>
            </a:r>
            <a:r>
              <a:rPr lang="en-US"/>
              <a:t> to each sample as is </a:t>
            </a:r>
            <a:r>
              <a:rPr lang="en-US" i="1"/>
              <a:t>shared</a:t>
            </a:r>
            <a:r>
              <a:rPr lang="en-US"/>
              <a:t> between samples, so the UniFrac distance is ~</a:t>
            </a:r>
            <a:r>
              <a:rPr lang="en-US" b="1"/>
              <a:t>0.5</a:t>
            </a:r>
            <a:r>
              <a:rPr lang="en-US"/>
              <a:t>.</a:t>
            </a:r>
          </a:p>
          <a:p>
            <a:pPr marL="227013" indent="-227013">
              <a:spcAft>
                <a:spcPts val="600"/>
              </a:spcAft>
            </a:pPr>
            <a:r>
              <a:rPr lang="en-US" b="1"/>
              <a:t>RIGHT:</a:t>
            </a:r>
            <a:r>
              <a:rPr lang="en-US"/>
              <a:t> the division between the two samples occurs very early in the tree, so that all of the branch length is unique to one sample or the other. This results in the maximum UniFrac distance possible, </a:t>
            </a:r>
            <a:r>
              <a:rPr lang="en-US" b="1"/>
              <a:t>1.0</a:t>
            </a:r>
            <a:r>
              <a:rPr lang="en-US"/>
              <a:t>.</a:t>
            </a:r>
            <a:r>
              <a:rPr lang="en-US" b="1"/>
              <a:t> </a:t>
            </a:r>
          </a:p>
        </p:txBody>
      </p:sp>
      <p:sp>
        <p:nvSpPr>
          <p:cNvPr id="9" name="Rectangle 8"/>
          <p:cNvSpPr/>
          <p:nvPr/>
        </p:nvSpPr>
        <p:spPr>
          <a:xfrm>
            <a:off x="0" y="6488668"/>
            <a:ext cx="9144000" cy="369332"/>
          </a:xfrm>
          <a:prstGeom prst="rect">
            <a:avLst/>
          </a:prstGeom>
        </p:spPr>
        <p:txBody>
          <a:bodyPr wrap="square">
            <a:spAutoFit/>
          </a:bodyPr>
          <a:lstStyle/>
          <a:p>
            <a:pPr algn="ctr"/>
            <a:r>
              <a:rPr lang="en-US" sz="1800" i="1">
                <a:solidFill>
                  <a:srgbClr val="000090">
                    <a:alpha val="67000"/>
                  </a:srgbClr>
                </a:solidFill>
              </a:rPr>
              <a:t>http://unifrac.colorado.edu/root?tool_id=unifrac_significance</a:t>
            </a:r>
          </a:p>
        </p:txBody>
      </p:sp>
    </p:spTree>
    <p:extLst>
      <p:ext uri="{BB962C8B-B14F-4D97-AF65-F5344CB8AC3E}">
        <p14:creationId xmlns:p14="http://schemas.microsoft.com/office/powerpoint/2010/main" val="32152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88900" y="76200"/>
            <a:ext cx="8947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The human microbiome and how it is characterized –</a:t>
            </a:r>
          </a:p>
          <a:p>
            <a:pPr algn="ctr"/>
            <a:r>
              <a:rPr lang="en-US" sz="2400" b="1"/>
              <a:t>D. Composition at different body sites</a:t>
            </a:r>
          </a:p>
        </p:txBody>
      </p:sp>
      <p:pic>
        <p:nvPicPr>
          <p:cNvPr id="5" name="Picture 4"/>
          <p:cNvPicPr>
            <a:picLocks noChangeAspect="1"/>
          </p:cNvPicPr>
          <p:nvPr/>
        </p:nvPicPr>
        <p:blipFill>
          <a:blip r:embed="rId2"/>
          <a:stretch>
            <a:fillRect/>
          </a:stretch>
        </p:blipFill>
        <p:spPr>
          <a:xfrm>
            <a:off x="228600" y="914400"/>
            <a:ext cx="3023650" cy="3962400"/>
          </a:xfrm>
          <a:prstGeom prst="rect">
            <a:avLst/>
          </a:prstGeom>
        </p:spPr>
      </p:pic>
      <p:pic>
        <p:nvPicPr>
          <p:cNvPr id="6" name="Picture 5"/>
          <p:cNvPicPr>
            <a:picLocks noChangeAspect="1"/>
          </p:cNvPicPr>
          <p:nvPr/>
        </p:nvPicPr>
        <p:blipFill>
          <a:blip r:embed="rId3"/>
          <a:stretch>
            <a:fillRect/>
          </a:stretch>
        </p:blipFill>
        <p:spPr>
          <a:xfrm>
            <a:off x="5943600" y="914400"/>
            <a:ext cx="3020889" cy="3962400"/>
          </a:xfrm>
          <a:prstGeom prst="rect">
            <a:avLst/>
          </a:prstGeom>
        </p:spPr>
      </p:pic>
      <p:pic>
        <p:nvPicPr>
          <p:cNvPr id="7" name="Picture 6"/>
          <p:cNvPicPr>
            <a:picLocks noChangeAspect="1"/>
          </p:cNvPicPr>
          <p:nvPr/>
        </p:nvPicPr>
        <p:blipFill>
          <a:blip r:embed="rId4"/>
          <a:stretch>
            <a:fillRect/>
          </a:stretch>
        </p:blipFill>
        <p:spPr>
          <a:xfrm>
            <a:off x="3101110" y="2713180"/>
            <a:ext cx="3013232" cy="3962400"/>
          </a:xfrm>
          <a:prstGeom prst="rect">
            <a:avLst/>
          </a:prstGeom>
        </p:spPr>
      </p:pic>
    </p:spTree>
    <p:extLst>
      <p:ext uri="{BB962C8B-B14F-4D97-AF65-F5344CB8AC3E}">
        <p14:creationId xmlns:p14="http://schemas.microsoft.com/office/powerpoint/2010/main" val="372095894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859616"/>
            <a:ext cx="9144000" cy="1555511"/>
          </a:xfrm>
          <a:prstGeom prst="rect">
            <a:avLst/>
          </a:prstGeom>
        </p:spPr>
      </p:pic>
      <p:pic>
        <p:nvPicPr>
          <p:cNvPr id="8" name="Picture 7"/>
          <p:cNvPicPr>
            <a:picLocks noChangeAspect="1"/>
          </p:cNvPicPr>
          <p:nvPr/>
        </p:nvPicPr>
        <p:blipFill>
          <a:blip r:embed="rId4"/>
          <a:stretch>
            <a:fillRect/>
          </a:stretch>
        </p:blipFill>
        <p:spPr>
          <a:xfrm>
            <a:off x="4233435" y="2005661"/>
            <a:ext cx="4533900" cy="317500"/>
          </a:xfrm>
          <a:prstGeom prst="rect">
            <a:avLst/>
          </a:prstGeom>
        </p:spPr>
      </p:pic>
      <p:sp>
        <p:nvSpPr>
          <p:cNvPr id="9" name="Text Box 2"/>
          <p:cNvSpPr txBox="1">
            <a:spLocks noChangeArrowheads="1"/>
          </p:cNvSpPr>
          <p:nvPr/>
        </p:nvSpPr>
        <p:spPr bwMode="auto">
          <a:xfrm>
            <a:off x="88900" y="76200"/>
            <a:ext cx="8947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The human microbiome and how it is characterized –</a:t>
            </a:r>
          </a:p>
          <a:p>
            <a:pPr algn="ctr"/>
            <a:r>
              <a:rPr lang="en-US" sz="2400" b="1"/>
              <a:t>D. Composition at different body sites</a:t>
            </a:r>
          </a:p>
        </p:txBody>
      </p:sp>
      <p:pic>
        <p:nvPicPr>
          <p:cNvPr id="10" name="Picture 9"/>
          <p:cNvPicPr>
            <a:picLocks noChangeAspect="1"/>
          </p:cNvPicPr>
          <p:nvPr/>
        </p:nvPicPr>
        <p:blipFill>
          <a:blip r:embed="rId5"/>
          <a:stretch>
            <a:fillRect/>
          </a:stretch>
        </p:blipFill>
        <p:spPr>
          <a:xfrm>
            <a:off x="0" y="2480869"/>
            <a:ext cx="9144000" cy="4377131"/>
          </a:xfrm>
          <a:prstGeom prst="rect">
            <a:avLst/>
          </a:prstGeom>
        </p:spPr>
      </p:pic>
    </p:spTree>
    <p:extLst>
      <p:ext uri="{BB962C8B-B14F-4D97-AF65-F5344CB8AC3E}">
        <p14:creationId xmlns:p14="http://schemas.microsoft.com/office/powerpoint/2010/main" val="427494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853199"/>
            <a:ext cx="9144000" cy="1966201"/>
            <a:chOff x="0" y="853198"/>
            <a:chExt cx="9144000" cy="2403061"/>
          </a:xfrm>
        </p:grpSpPr>
        <p:grpSp>
          <p:nvGrpSpPr>
            <p:cNvPr id="6" name="Group 5"/>
            <p:cNvGrpSpPr/>
            <p:nvPr/>
          </p:nvGrpSpPr>
          <p:grpSpPr>
            <a:xfrm>
              <a:off x="0" y="853198"/>
              <a:ext cx="9144000" cy="2403061"/>
              <a:chOff x="0" y="853198"/>
              <a:chExt cx="9144000" cy="2403061"/>
            </a:xfrm>
          </p:grpSpPr>
          <p:pic>
            <p:nvPicPr>
              <p:cNvPr id="3" name="Picture 2"/>
              <p:cNvPicPr>
                <a:picLocks noChangeAspect="1"/>
              </p:cNvPicPr>
              <p:nvPr/>
            </p:nvPicPr>
            <p:blipFill>
              <a:blip r:embed="rId2"/>
              <a:stretch>
                <a:fillRect/>
              </a:stretch>
            </p:blipFill>
            <p:spPr>
              <a:xfrm>
                <a:off x="0" y="853198"/>
                <a:ext cx="9144000" cy="2403061"/>
              </a:xfrm>
              <a:prstGeom prst="rect">
                <a:avLst/>
              </a:prstGeom>
            </p:spPr>
          </p:pic>
          <p:pic>
            <p:nvPicPr>
              <p:cNvPr id="5" name="Picture 4"/>
              <p:cNvPicPr>
                <a:picLocks noChangeAspect="1"/>
              </p:cNvPicPr>
              <p:nvPr/>
            </p:nvPicPr>
            <p:blipFill>
              <a:blip r:embed="rId3"/>
              <a:stretch>
                <a:fillRect/>
              </a:stretch>
            </p:blipFill>
            <p:spPr>
              <a:xfrm>
                <a:off x="1396997" y="949485"/>
                <a:ext cx="6821714" cy="478717"/>
              </a:xfrm>
              <a:prstGeom prst="rect">
                <a:avLst/>
              </a:prstGeom>
            </p:spPr>
          </p:pic>
        </p:grpSp>
        <p:sp>
          <p:nvSpPr>
            <p:cNvPr id="9" name="Rectangle 8"/>
            <p:cNvSpPr/>
            <p:nvPr/>
          </p:nvSpPr>
          <p:spPr>
            <a:xfrm>
              <a:off x="3500523" y="1261783"/>
              <a:ext cx="2273579" cy="461665"/>
            </a:xfrm>
            <a:prstGeom prst="rect">
              <a:avLst/>
            </a:prstGeom>
          </p:spPr>
          <p:txBody>
            <a:bodyPr wrap="none">
              <a:spAutoFit/>
            </a:bodyPr>
            <a:lstStyle/>
            <a:p>
              <a:r>
                <a:rPr lang="en-US" sz="2400">
                  <a:solidFill>
                    <a:srgbClr val="000090"/>
                  </a:solidFill>
                </a:rPr>
                <a:t>PMID: 23140990</a:t>
              </a:r>
            </a:p>
          </p:txBody>
        </p:sp>
      </p:grpSp>
      <p:sp>
        <p:nvSpPr>
          <p:cNvPr id="12" name="Text Box 2"/>
          <p:cNvSpPr txBox="1">
            <a:spLocks noChangeArrowheads="1"/>
          </p:cNvSpPr>
          <p:nvPr/>
        </p:nvSpPr>
        <p:spPr bwMode="auto">
          <a:xfrm>
            <a:off x="88900" y="76200"/>
            <a:ext cx="8947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The human microbiome and how it is characterized –</a:t>
            </a:r>
          </a:p>
          <a:p>
            <a:pPr algn="ctr"/>
            <a:r>
              <a:rPr lang="en-US" sz="2400" b="1"/>
              <a:t>D. Composition at different body sites</a:t>
            </a:r>
          </a:p>
        </p:txBody>
      </p:sp>
      <p:sp>
        <p:nvSpPr>
          <p:cNvPr id="11" name="Rectangle 10"/>
          <p:cNvSpPr/>
          <p:nvPr/>
        </p:nvSpPr>
        <p:spPr>
          <a:xfrm>
            <a:off x="0" y="2743200"/>
            <a:ext cx="9163957" cy="4251592"/>
          </a:xfrm>
          <a:prstGeom prst="rect">
            <a:avLst/>
          </a:prstGeom>
        </p:spPr>
        <p:txBody>
          <a:bodyPr wrap="square">
            <a:spAutoFit/>
          </a:bodyPr>
          <a:lstStyle/>
          <a:p>
            <a:pPr>
              <a:lnSpc>
                <a:spcPts val="1960"/>
              </a:lnSpc>
            </a:pPr>
            <a:r>
              <a:rPr lang="en-US" altLang="ja-JP" sz="1800" b="1"/>
              <a:t>Habitat-specific functionality as a principle of human microbiome organization</a:t>
            </a:r>
            <a:r>
              <a:rPr lang="en-US" altLang="ja-JP" sz="1800"/>
              <a:t> </a:t>
            </a:r>
          </a:p>
          <a:p>
            <a:pPr marL="227013" indent="-115888">
              <a:lnSpc>
                <a:spcPts val="1960"/>
              </a:lnSpc>
              <a:buFont typeface="Arial"/>
              <a:buChar char="•"/>
            </a:pPr>
            <a:r>
              <a:rPr lang="en-US" altLang="ja-JP" sz="1800"/>
              <a:t>Several human microbiome studies have reported the metagenomic distribution of </a:t>
            </a:r>
            <a:r>
              <a:rPr lang="en-US" altLang="ja-JP" sz="1800" b="1" u="sng">
                <a:solidFill>
                  <a:srgbClr val="800000"/>
                </a:solidFill>
              </a:rPr>
              <a:t>pathways</a:t>
            </a:r>
            <a:r>
              <a:rPr lang="en-US" altLang="ja-JP" sz="1800" b="1">
                <a:solidFill>
                  <a:srgbClr val="800000"/>
                </a:solidFill>
              </a:rPr>
              <a:t> within each body habitat to be much more consistent among individuals than are microbial </a:t>
            </a:r>
            <a:r>
              <a:rPr lang="en-US" altLang="ja-JP" sz="1800" b="1" u="sng">
                <a:solidFill>
                  <a:srgbClr val="800000"/>
                </a:solidFill>
              </a:rPr>
              <a:t>abundances</a:t>
            </a:r>
            <a:r>
              <a:rPr lang="en-US" altLang="ja-JP" sz="1800"/>
              <a:t> </a:t>
            </a:r>
          </a:p>
          <a:p>
            <a:pPr marL="227013" indent="-115888">
              <a:lnSpc>
                <a:spcPts val="1960"/>
              </a:lnSpc>
              <a:spcBef>
                <a:spcPts val="400"/>
              </a:spcBef>
              <a:buFont typeface="Arial"/>
              <a:buChar char="•"/>
            </a:pPr>
            <a:r>
              <a:rPr lang="en-US" altLang="ja-JP" sz="1800"/>
              <a:t>S</a:t>
            </a:r>
            <a:r>
              <a:rPr lang="en-US" altLang="ja-JP" sz="1800"/>
              <a:t>pecific sets of site-specific gene function were maintained within each habitat regardless of the taxa present. </a:t>
            </a:r>
          </a:p>
          <a:p>
            <a:pPr marL="227013" indent="-115888">
              <a:lnSpc>
                <a:spcPts val="1960"/>
              </a:lnSpc>
              <a:spcBef>
                <a:spcPts val="400"/>
              </a:spcBef>
              <a:buFont typeface="Arial"/>
              <a:buChar char="•"/>
            </a:pPr>
            <a:r>
              <a:rPr lang="en-US" altLang="ja-JP" sz="1800"/>
              <a:t>The </a:t>
            </a:r>
            <a:r>
              <a:rPr lang="en-US" altLang="ja-JP" sz="1800" b="1">
                <a:solidFill>
                  <a:schemeClr val="bg2">
                    <a:lumMod val="10000"/>
                  </a:schemeClr>
                </a:solidFill>
              </a:rPr>
              <a:t>stool microbiome was particularly abundant in genes related to complex carbohydrate degradation</a:t>
            </a:r>
            <a:r>
              <a:rPr lang="en-US" altLang="ja-JP" sz="1800"/>
              <a:t> despite highly variable Bacteroidetes:Firmicutes ratios… </a:t>
            </a:r>
          </a:p>
          <a:p>
            <a:pPr marL="227013" indent="-115888">
              <a:lnSpc>
                <a:spcPts val="1960"/>
              </a:lnSpc>
              <a:spcBef>
                <a:spcPts val="400"/>
              </a:spcBef>
              <a:buFont typeface="Arial"/>
              <a:buChar char="•"/>
            </a:pPr>
            <a:r>
              <a:rPr lang="en-US" altLang="ja-JP" sz="1800"/>
              <a:t>The </a:t>
            </a:r>
            <a:r>
              <a:rPr lang="en-US" altLang="ja-JP" sz="1800" b="1">
                <a:solidFill>
                  <a:srgbClr val="000090"/>
                </a:solidFill>
              </a:rPr>
              <a:t>oral cavity microbiome, for example, was optimized for simple sugar metabolism</a:t>
            </a:r>
            <a:r>
              <a:rPr lang="en-US" altLang="ja-JP" sz="1800"/>
              <a:t> and particularly for dextran, whereas </a:t>
            </a:r>
          </a:p>
          <a:p>
            <a:pPr marL="227013" indent="-115888">
              <a:lnSpc>
                <a:spcPts val="1960"/>
              </a:lnSpc>
              <a:spcBef>
                <a:spcPts val="400"/>
              </a:spcBef>
              <a:buFont typeface="Arial"/>
              <a:buChar char="•"/>
            </a:pPr>
            <a:r>
              <a:rPr lang="en-US" altLang="ja-JP" sz="1800"/>
              <a:t>the </a:t>
            </a:r>
            <a:r>
              <a:rPr lang="en-US" altLang="ja-JP" sz="1800" b="1">
                <a:solidFill>
                  <a:srgbClr val="006391"/>
                </a:solidFill>
              </a:rPr>
              <a:t>vaginal microbiome was optimized for glycogen and peptidoglycan degradation</a:t>
            </a:r>
            <a:r>
              <a:rPr lang="en-US" altLang="ja-JP" sz="1800"/>
              <a:t>. </a:t>
            </a:r>
          </a:p>
          <a:p>
            <a:pPr marL="227013" indent="-115888">
              <a:lnSpc>
                <a:spcPts val="1960"/>
              </a:lnSpc>
              <a:spcBef>
                <a:spcPts val="400"/>
              </a:spcBef>
              <a:buFont typeface="Arial"/>
              <a:buChar char="•"/>
            </a:pPr>
            <a:r>
              <a:rPr lang="en-US" altLang="ja-JP" sz="1800"/>
              <a:t>Much like individual bacterial genomes, </a:t>
            </a:r>
            <a:r>
              <a:rPr lang="en-US" altLang="ja-JP" sz="1800" b="1"/>
              <a:t>each habitat thus seems to have a core metagenome present in most hosts, in addition to a pan-metagenome</a:t>
            </a:r>
            <a:r>
              <a:rPr lang="en-US" altLang="ja-JP" sz="1800"/>
              <a:t> of more flexible auxiliary genes carried by the community of each habitat. </a:t>
            </a:r>
            <a:endParaRPr lang="en-US" sz="1800"/>
          </a:p>
        </p:txBody>
      </p:sp>
    </p:spTree>
    <p:extLst>
      <p:ext uri="{BB962C8B-B14F-4D97-AF65-F5344CB8AC3E}">
        <p14:creationId xmlns:p14="http://schemas.microsoft.com/office/powerpoint/2010/main" val="265468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7735" y="1011238"/>
            <a:ext cx="8539065" cy="3521565"/>
            <a:chOff x="147735" y="1011238"/>
            <a:chExt cx="8539065" cy="3521565"/>
          </a:xfrm>
        </p:grpSpPr>
        <p:sp>
          <p:nvSpPr>
            <p:cNvPr id="6" name="Rectangle 3"/>
            <p:cNvSpPr txBox="1">
              <a:spLocks noChangeArrowheads="1"/>
            </p:cNvSpPr>
            <p:nvPr/>
          </p:nvSpPr>
          <p:spPr bwMode="auto">
            <a:xfrm>
              <a:off x="228600" y="1011238"/>
              <a:ext cx="8458200" cy="893762"/>
            </a:xfrm>
            <a:prstGeom prst="rect">
              <a:avLst/>
            </a:prstGeom>
            <a:noFill/>
            <a:ln w="9525">
              <a:noFill/>
              <a:miter lim="800000"/>
              <a:headEnd/>
              <a:tailEnd/>
            </a:ln>
          </p:spPr>
          <p:txBody>
            <a:bodyPr/>
            <a:lstStyle/>
            <a:p>
              <a:pPr marL="182563" indent="-182563">
                <a:defRPr/>
              </a:pPr>
              <a:r>
                <a:rPr lang="en-US" sz="2000" kern="0">
                  <a:latin typeface="Arial"/>
                  <a:ea typeface="ＭＳ Ｐゴシック" pitchFamily="-112" charset="-128"/>
                  <a:cs typeface="Arial"/>
                </a:rPr>
                <a:t>• The </a:t>
              </a:r>
              <a:r>
                <a:rPr lang="en-US" sz="2000" b="1" kern="0">
                  <a:latin typeface="Arial"/>
                  <a:ea typeface="ＭＳ Ｐゴシック" pitchFamily="-112" charset="-128"/>
                  <a:cs typeface="Arial"/>
                </a:rPr>
                <a:t>great</a:t>
              </a:r>
              <a:r>
                <a:rPr lang="en-US" sz="2000" kern="0">
                  <a:latin typeface="Arial"/>
                  <a:ea typeface="ＭＳ Ｐゴシック" pitchFamily="-112" charset="-128"/>
                  <a:cs typeface="Arial"/>
                </a:rPr>
                <a:t> majority of infectious agents are </a:t>
              </a:r>
              <a:r>
                <a:rPr lang="en-US" sz="2000" b="1" u="sng" kern="0">
                  <a:latin typeface="Arial"/>
                  <a:ea typeface="ＭＳ Ｐゴシック" pitchFamily="-112" charset="-128"/>
                  <a:cs typeface="Arial"/>
                </a:rPr>
                <a:t>not</a:t>
              </a:r>
              <a:r>
                <a:rPr lang="en-US" sz="2000" kern="0">
                  <a:latin typeface="Arial"/>
                  <a:ea typeface="ＭＳ Ｐゴシック" pitchFamily="-112" charset="-128"/>
                  <a:cs typeface="Arial"/>
                </a:rPr>
                <a:t> pathogenic to humans.</a:t>
              </a:r>
            </a:p>
          </p:txBody>
        </p:sp>
        <p:sp>
          <p:nvSpPr>
            <p:cNvPr id="7" name="Rectangle 9"/>
            <p:cNvSpPr>
              <a:spLocks noChangeArrowheads="1"/>
            </p:cNvSpPr>
            <p:nvPr/>
          </p:nvSpPr>
          <p:spPr bwMode="auto">
            <a:xfrm>
              <a:off x="147735" y="1424259"/>
              <a:ext cx="5483225" cy="310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spcBef>
                  <a:spcPct val="20000"/>
                </a:spcBef>
                <a:buFontTx/>
                <a:buChar char="–"/>
              </a:pPr>
              <a:r>
                <a:rPr lang="en-US" sz="2000" baseline="30000">
                  <a:latin typeface="Arial" charset="0"/>
                  <a:cs typeface="Arial" charset="0"/>
                </a:rPr>
                <a:t> </a:t>
              </a:r>
              <a:r>
                <a:rPr lang="en-US" sz="2000">
                  <a:latin typeface="Arial" charset="0"/>
                  <a:cs typeface="Arial" charset="0"/>
                </a:rPr>
                <a:t>Molecular methods indicate &gt;400 species of bacteria in the human oral cavity.  Only ~150 of those species have been cultured in laboratories and identified.  </a:t>
              </a:r>
            </a:p>
            <a:p>
              <a:pPr lvl="1">
                <a:spcBef>
                  <a:spcPct val="20000"/>
                </a:spcBef>
                <a:buFontTx/>
                <a:buChar char="–"/>
              </a:pPr>
              <a:r>
                <a:rPr lang="en-US" sz="2000">
                  <a:latin typeface="Arial" charset="0"/>
                  <a:cs typeface="Arial" charset="0"/>
                </a:rPr>
                <a:t>Similar situation for human colon.</a:t>
              </a:r>
            </a:p>
            <a:p>
              <a:pPr lvl="1">
                <a:spcBef>
                  <a:spcPct val="20000"/>
                </a:spcBef>
                <a:buFontTx/>
                <a:buChar char="–"/>
              </a:pPr>
              <a:r>
                <a:rPr lang="en-US" sz="2000">
                  <a:latin typeface="Arial" charset="0"/>
                  <a:cs typeface="Arial" charset="0"/>
                </a:rPr>
                <a:t>Total estimated number</a:t>
              </a:r>
            </a:p>
            <a:p>
              <a:pPr lvl="1">
                <a:spcBef>
                  <a:spcPct val="20000"/>
                </a:spcBef>
              </a:pPr>
              <a:r>
                <a:rPr lang="en-US" sz="2000">
                  <a:latin typeface="Arial" charset="0"/>
                  <a:cs typeface="Arial" charset="0"/>
                </a:rPr>
                <a:t>	of bacteria on Earth:</a:t>
              </a:r>
            </a:p>
            <a:p>
              <a:pPr lvl="1">
                <a:spcBef>
                  <a:spcPct val="20000"/>
                </a:spcBef>
              </a:pPr>
              <a:r>
                <a:rPr lang="en-US" sz="2000">
                  <a:latin typeface="Arial" charset="0"/>
                  <a:cs typeface="Arial" charset="0"/>
                </a:rPr>
                <a:t>	______</a:t>
              </a:r>
            </a:p>
          </p:txBody>
        </p:sp>
      </p:grpSp>
      <p:grpSp>
        <p:nvGrpSpPr>
          <p:cNvPr id="13" name="Group 12"/>
          <p:cNvGrpSpPr/>
          <p:nvPr/>
        </p:nvGrpSpPr>
        <p:grpSpPr>
          <a:xfrm>
            <a:off x="5527954" y="1423508"/>
            <a:ext cx="3205536" cy="3046988"/>
            <a:chOff x="5481264" y="1507559"/>
            <a:chExt cx="3205536" cy="3046988"/>
          </a:xfrm>
        </p:grpSpPr>
        <p:sp>
          <p:nvSpPr>
            <p:cNvPr id="11" name="Rectangle 10"/>
            <p:cNvSpPr/>
            <p:nvPr/>
          </p:nvSpPr>
          <p:spPr>
            <a:xfrm>
              <a:off x="5481264" y="1507559"/>
              <a:ext cx="3205536" cy="3046988"/>
            </a:xfrm>
            <a:prstGeom prst="rect">
              <a:avLst/>
            </a:prstGeom>
            <a:solidFill>
              <a:schemeClr val="accent6">
                <a:lumMod val="40000"/>
                <a:lumOff val="60000"/>
              </a:schemeClr>
            </a:solidFill>
            <a:ln>
              <a:solidFill>
                <a:schemeClr val="accent6">
                  <a:lumMod val="50000"/>
                </a:schemeClr>
              </a:solidFill>
            </a:ln>
          </p:spPr>
          <p:txBody>
            <a:bodyPr wrap="square">
              <a:spAutoFit/>
            </a:bodyPr>
            <a:lstStyle/>
            <a:p>
              <a:pPr algn="ctr"/>
              <a:r>
                <a:rPr lang="en-US" sz="2000" b="1"/>
                <a:t> </a:t>
              </a:r>
              <a:r>
                <a:rPr lang="en-US" sz="1800" b="1"/>
                <a:t>10–100 trillion  (10</a:t>
              </a:r>
              <a:r>
                <a:rPr lang="en-US" sz="1800" b="1" baseline="30000"/>
                <a:t>13</a:t>
              </a:r>
              <a:r>
                <a:rPr lang="en-US" sz="1800" b="1"/>
                <a:t>-10</a:t>
              </a:r>
              <a:r>
                <a:rPr lang="en-US" sz="1800" b="1" baseline="30000"/>
                <a:t>14</a:t>
              </a:r>
              <a:r>
                <a:rPr lang="en-US" sz="1800" b="1"/>
                <a:t>) symbiotic microbial cells harbored by each person, primarily bacteria in the gut</a:t>
              </a:r>
            </a:p>
            <a:p>
              <a:pPr algn="ctr"/>
              <a:endParaRPr lang="en-US" sz="1800" b="1"/>
            </a:p>
            <a:p>
              <a:pPr algn="ctr"/>
              <a:endParaRPr lang="en-US" sz="2000" b="1"/>
            </a:p>
            <a:p>
              <a:pPr algn="ctr"/>
              <a:endParaRPr lang="en-US" sz="2000" b="1"/>
            </a:p>
            <a:p>
              <a:pPr algn="ctr"/>
              <a:endParaRPr lang="en-US" sz="2000" b="1"/>
            </a:p>
            <a:p>
              <a:pPr algn="ctr"/>
              <a:endParaRPr lang="en-US" sz="2000" b="1"/>
            </a:p>
            <a:p>
              <a:pPr algn="ctr"/>
              <a:endParaRPr lang="en-US" sz="2000" b="1"/>
            </a:p>
          </p:txBody>
        </p:sp>
        <p:pic>
          <p:nvPicPr>
            <p:cNvPr id="12" name="Picture 11"/>
            <p:cNvPicPr>
              <a:picLocks noChangeAspect="1"/>
            </p:cNvPicPr>
            <p:nvPr/>
          </p:nvPicPr>
          <p:blipFill>
            <a:blip r:embed="rId2"/>
            <a:stretch>
              <a:fillRect/>
            </a:stretch>
          </p:blipFill>
          <p:spPr>
            <a:xfrm>
              <a:off x="6237625" y="2709887"/>
              <a:ext cx="1769082" cy="1769082"/>
            </a:xfrm>
            <a:prstGeom prst="rect">
              <a:avLst/>
            </a:prstGeom>
          </p:spPr>
        </p:pic>
      </p:grpSp>
      <p:sp>
        <p:nvSpPr>
          <p:cNvPr id="14" name="Text Box 2"/>
          <p:cNvSpPr txBox="1">
            <a:spLocks noChangeArrowheads="1"/>
          </p:cNvSpPr>
          <p:nvPr/>
        </p:nvSpPr>
        <p:spPr bwMode="auto">
          <a:xfrm>
            <a:off x="304800" y="2286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A. Distribution and ubiquity of bacteria</a:t>
            </a:r>
            <a:endParaRPr lang="en-US" b="1"/>
          </a:p>
        </p:txBody>
      </p:sp>
    </p:spTree>
    <p:extLst>
      <p:ext uri="{BB962C8B-B14F-4D97-AF65-F5344CB8AC3E}">
        <p14:creationId xmlns:p14="http://schemas.microsoft.com/office/powerpoint/2010/main" val="355518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406" y="0"/>
            <a:ext cx="9140476" cy="6858000"/>
          </a:xfrm>
          <a:prstGeom prst="rect">
            <a:avLst/>
          </a:prstGeom>
        </p:spPr>
      </p:pic>
    </p:spTree>
    <p:extLst>
      <p:ext uri="{BB962C8B-B14F-4D97-AF65-F5344CB8AC3E}">
        <p14:creationId xmlns:p14="http://schemas.microsoft.com/office/powerpoint/2010/main" val="247801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550616" y="1020713"/>
            <a:ext cx="2432897" cy="3537432"/>
          </a:xfrm>
          <a:prstGeom prst="rect">
            <a:avLst/>
          </a:prstGeom>
        </p:spPr>
      </p:pic>
      <p:grpSp>
        <p:nvGrpSpPr>
          <p:cNvPr id="6" name="Group 5"/>
          <p:cNvGrpSpPr/>
          <p:nvPr/>
        </p:nvGrpSpPr>
        <p:grpSpPr>
          <a:xfrm>
            <a:off x="0" y="4947063"/>
            <a:ext cx="9144000" cy="1910937"/>
            <a:chOff x="0" y="4947063"/>
            <a:chExt cx="9144000" cy="1910937"/>
          </a:xfrm>
        </p:grpSpPr>
        <p:pic>
          <p:nvPicPr>
            <p:cNvPr id="4" name="Picture 3"/>
            <p:cNvPicPr>
              <a:picLocks noChangeAspect="1"/>
            </p:cNvPicPr>
            <p:nvPr/>
          </p:nvPicPr>
          <p:blipFill>
            <a:blip r:embed="rId3"/>
            <a:stretch>
              <a:fillRect/>
            </a:stretch>
          </p:blipFill>
          <p:spPr>
            <a:xfrm>
              <a:off x="0" y="4947063"/>
              <a:ext cx="9144000" cy="1910937"/>
            </a:xfrm>
            <a:prstGeom prst="rect">
              <a:avLst/>
            </a:prstGeom>
            <a:ln>
              <a:solidFill>
                <a:srgbClr val="000090"/>
              </a:solidFill>
            </a:ln>
          </p:spPr>
        </p:pic>
        <p:pic>
          <p:nvPicPr>
            <p:cNvPr id="5" name="Picture 4"/>
            <p:cNvPicPr>
              <a:picLocks noChangeAspect="1"/>
            </p:cNvPicPr>
            <p:nvPr/>
          </p:nvPicPr>
          <p:blipFill>
            <a:blip r:embed="rId4"/>
            <a:stretch>
              <a:fillRect/>
            </a:stretch>
          </p:blipFill>
          <p:spPr>
            <a:xfrm>
              <a:off x="3094446" y="5921992"/>
              <a:ext cx="5257800" cy="342900"/>
            </a:xfrm>
            <a:prstGeom prst="rect">
              <a:avLst/>
            </a:prstGeom>
          </p:spPr>
        </p:pic>
      </p:grpSp>
      <p:sp>
        <p:nvSpPr>
          <p:cNvPr id="8" name="Rectangle 7"/>
          <p:cNvSpPr/>
          <p:nvPr/>
        </p:nvSpPr>
        <p:spPr>
          <a:xfrm>
            <a:off x="225531" y="735798"/>
            <a:ext cx="6175270" cy="3016211"/>
          </a:xfrm>
          <a:prstGeom prst="rect">
            <a:avLst/>
          </a:prstGeom>
        </p:spPr>
        <p:txBody>
          <a:bodyPr wrap="square">
            <a:spAutoFit/>
          </a:bodyPr>
          <a:lstStyle/>
          <a:p>
            <a:r>
              <a:rPr lang="en-US" sz="1900"/>
              <a:t>“The genetic and transcriptional diversity of the human gut microbiome is remarkable. Much of this diversity has not been previously identified through sequencing cultured human gut isolates; 64% of the gene clusters present in our microbiome bins had no representative in a set of 122 human gut microbial genomes, and </a:t>
            </a:r>
            <a:r>
              <a:rPr lang="en-US" sz="1900" b="1"/>
              <a:t>only 17% were shared between the two cotwins</a:t>
            </a:r>
            <a:r>
              <a:rPr lang="en-US" sz="1900"/>
              <a:t>. This diversity, even between genetically identical individuals, provides an expanded view of our multicellularity and interpersonal genetic variation.” </a:t>
            </a:r>
          </a:p>
        </p:txBody>
      </p:sp>
      <p:sp>
        <p:nvSpPr>
          <p:cNvPr id="9" name="Rectangle 8"/>
          <p:cNvSpPr/>
          <p:nvPr/>
        </p:nvSpPr>
        <p:spPr>
          <a:xfrm>
            <a:off x="381000" y="3831104"/>
            <a:ext cx="5672467" cy="969496"/>
          </a:xfrm>
          <a:prstGeom prst="rect">
            <a:avLst/>
          </a:prstGeom>
          <a:solidFill>
            <a:srgbClr val="FCD5B5"/>
          </a:solidFill>
          <a:ln>
            <a:solidFill>
              <a:srgbClr val="000090"/>
            </a:solidFill>
          </a:ln>
        </p:spPr>
        <p:txBody>
          <a:bodyPr wrap="square">
            <a:spAutoFit/>
          </a:bodyPr>
          <a:lstStyle/>
          <a:p>
            <a:r>
              <a:rPr lang="en-US" sz="1900" b="1"/>
              <a:t>“We deeply sampled the organismal, genetic, and transcriptional diversity in fecal samples collected from a monozygotic (MZ) twin pair…”</a:t>
            </a:r>
          </a:p>
        </p:txBody>
      </p:sp>
      <p:sp>
        <p:nvSpPr>
          <p:cNvPr id="11" name="Text Box 2"/>
          <p:cNvSpPr txBox="1">
            <a:spLocks noChangeArrowheads="1"/>
          </p:cNvSpPr>
          <p:nvPr/>
        </p:nvSpPr>
        <p:spPr bwMode="auto">
          <a:xfrm>
            <a:off x="88900" y="76200"/>
            <a:ext cx="8947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The human microbiome and how it is characterized –</a:t>
            </a:r>
          </a:p>
          <a:p>
            <a:pPr algn="ctr"/>
            <a:r>
              <a:rPr lang="en-US" sz="2400" b="1"/>
              <a:t>E. Twin studies</a:t>
            </a:r>
          </a:p>
        </p:txBody>
      </p:sp>
    </p:spTree>
    <p:extLst>
      <p:ext uri="{BB962C8B-B14F-4D97-AF65-F5344CB8AC3E}">
        <p14:creationId xmlns:p14="http://schemas.microsoft.com/office/powerpoint/2010/main" val="31007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853198"/>
            <a:ext cx="9144000" cy="1995940"/>
            <a:chOff x="0" y="853198"/>
            <a:chExt cx="9144000" cy="1995940"/>
          </a:xfrm>
        </p:grpSpPr>
        <p:pic>
          <p:nvPicPr>
            <p:cNvPr id="2" name="Picture 1"/>
            <p:cNvPicPr>
              <a:picLocks noChangeAspect="1"/>
            </p:cNvPicPr>
            <p:nvPr/>
          </p:nvPicPr>
          <p:blipFill>
            <a:blip r:embed="rId3"/>
            <a:stretch>
              <a:fillRect/>
            </a:stretch>
          </p:blipFill>
          <p:spPr>
            <a:xfrm>
              <a:off x="0" y="853198"/>
              <a:ext cx="9144000" cy="1995940"/>
            </a:xfrm>
            <a:prstGeom prst="rect">
              <a:avLst/>
            </a:prstGeom>
            <a:ln>
              <a:solidFill>
                <a:srgbClr val="000090"/>
              </a:solidFill>
            </a:ln>
          </p:spPr>
        </p:pic>
        <p:pic>
          <p:nvPicPr>
            <p:cNvPr id="4" name="Picture 3"/>
            <p:cNvPicPr>
              <a:picLocks noChangeAspect="1"/>
            </p:cNvPicPr>
            <p:nvPr/>
          </p:nvPicPr>
          <p:blipFill>
            <a:blip r:embed="rId4"/>
            <a:stretch>
              <a:fillRect/>
            </a:stretch>
          </p:blipFill>
          <p:spPr>
            <a:xfrm>
              <a:off x="4281193" y="1471502"/>
              <a:ext cx="4749800" cy="415858"/>
            </a:xfrm>
            <a:prstGeom prst="rect">
              <a:avLst/>
            </a:prstGeom>
          </p:spPr>
        </p:pic>
      </p:grpSp>
      <p:sp>
        <p:nvSpPr>
          <p:cNvPr id="6" name="Rectangle 5"/>
          <p:cNvSpPr/>
          <p:nvPr/>
        </p:nvSpPr>
        <p:spPr>
          <a:xfrm>
            <a:off x="84350" y="2947454"/>
            <a:ext cx="3250992" cy="3693319"/>
          </a:xfrm>
          <a:prstGeom prst="rect">
            <a:avLst/>
          </a:prstGeom>
          <a:solidFill>
            <a:schemeClr val="accent6">
              <a:lumMod val="40000"/>
              <a:lumOff val="60000"/>
            </a:schemeClr>
          </a:solidFill>
          <a:ln>
            <a:solidFill>
              <a:srgbClr val="000090"/>
            </a:solidFill>
          </a:ln>
        </p:spPr>
        <p:txBody>
          <a:bodyPr wrap="square">
            <a:spAutoFit/>
          </a:bodyPr>
          <a:lstStyle/>
          <a:p>
            <a:pPr>
              <a:lnSpc>
                <a:spcPts val="2200"/>
              </a:lnSpc>
            </a:pPr>
            <a:r>
              <a:rPr lang="en-US" sz="1800"/>
              <a:t>To examine how gut microbiomes differ among human populations, here we characterize bacterial species in fecal samples from 531 individuals, plus the gene content of 110 of them. The cohort encompassed healthy children and adults from the Amazonas of Venezuela, rural Malawi and US metropolitan areas and included mono- and dizygotic twins.</a:t>
            </a:r>
          </a:p>
        </p:txBody>
      </p:sp>
      <p:pic>
        <p:nvPicPr>
          <p:cNvPr id="7" name="Picture 6"/>
          <p:cNvPicPr>
            <a:picLocks noChangeAspect="1"/>
          </p:cNvPicPr>
          <p:nvPr/>
        </p:nvPicPr>
        <p:blipFill>
          <a:blip r:embed="rId5"/>
          <a:stretch>
            <a:fillRect/>
          </a:stretch>
        </p:blipFill>
        <p:spPr>
          <a:xfrm>
            <a:off x="3738845" y="2947453"/>
            <a:ext cx="5083483" cy="3764279"/>
          </a:xfrm>
          <a:prstGeom prst="rect">
            <a:avLst/>
          </a:prstGeom>
          <a:ln>
            <a:solidFill>
              <a:srgbClr val="000090"/>
            </a:solidFill>
          </a:ln>
        </p:spPr>
      </p:pic>
      <p:sp>
        <p:nvSpPr>
          <p:cNvPr id="8" name="Text Box 2"/>
          <p:cNvSpPr txBox="1">
            <a:spLocks noChangeArrowheads="1"/>
          </p:cNvSpPr>
          <p:nvPr/>
        </p:nvSpPr>
        <p:spPr bwMode="auto">
          <a:xfrm>
            <a:off x="88900" y="76200"/>
            <a:ext cx="8947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The human microbiome and how it is characterized –</a:t>
            </a:r>
          </a:p>
          <a:p>
            <a:pPr algn="ctr"/>
            <a:r>
              <a:rPr lang="en-US" sz="2400" b="1"/>
              <a:t>E. Twin studies</a:t>
            </a:r>
          </a:p>
        </p:txBody>
      </p:sp>
    </p:spTree>
    <p:extLst>
      <p:ext uri="{BB962C8B-B14F-4D97-AF65-F5344CB8AC3E}">
        <p14:creationId xmlns:p14="http://schemas.microsoft.com/office/powerpoint/2010/main" val="184458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56123" y="0"/>
            <a:ext cx="4787877" cy="6858000"/>
          </a:xfrm>
          <a:prstGeom prst="rect">
            <a:avLst/>
          </a:prstGeom>
        </p:spPr>
      </p:pic>
      <p:sp>
        <p:nvSpPr>
          <p:cNvPr id="4" name="Rectangle 3"/>
          <p:cNvSpPr/>
          <p:nvPr/>
        </p:nvSpPr>
        <p:spPr>
          <a:xfrm>
            <a:off x="76200" y="149959"/>
            <a:ext cx="4254119" cy="6555641"/>
          </a:xfrm>
          <a:prstGeom prst="rect">
            <a:avLst/>
          </a:prstGeom>
        </p:spPr>
        <p:txBody>
          <a:bodyPr wrap="square">
            <a:spAutoFit/>
          </a:bodyPr>
          <a:lstStyle/>
          <a:p>
            <a:r>
              <a:rPr lang="en-US" sz="2000"/>
              <a:t>“We previously observed that adult monozygotic twins are no more similar to one another in terms of their gut bacterial community structure than are adult dizygotic twins. This result suggests that</a:t>
            </a:r>
            <a:r>
              <a:rPr lang="en-US" sz="2000" b="1"/>
              <a:t> the overall heritability of the microbiome is low</a:t>
            </a:r>
            <a:r>
              <a:rPr lang="en-US" sz="2000"/>
              <a:t>. We confirmed that the phylogenetic architecture of the fecal microbiota of monozygotic Malawian co-twins ≤3 years of age is no more similar than the microbiota of similarly aged dizygotic cotwins (n=15 monozygotic and 6 dizygotic twin pairs). We found that this is also true for monozygotic and dizygotic twin pairs aged 1–12 months (n=16 twin pairs), as well as teenaged twins (13– 17 years old; n=50 pairs) living together in the United States.”</a:t>
            </a:r>
          </a:p>
        </p:txBody>
      </p:sp>
    </p:spTree>
    <p:extLst>
      <p:ext uri="{BB962C8B-B14F-4D97-AF65-F5344CB8AC3E}">
        <p14:creationId xmlns:p14="http://schemas.microsoft.com/office/powerpoint/2010/main" val="205004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0" y="2012334"/>
            <a:ext cx="9144000" cy="3056288"/>
          </a:xfrm>
          <a:prstGeom prst="rect">
            <a:avLst/>
          </a:prstGeom>
          <a:effectLst>
            <a:glow rad="165100">
              <a:schemeClr val="bg1">
                <a:alpha val="75000"/>
              </a:schemeClr>
            </a:glow>
          </a:effectLst>
        </p:spPr>
      </p:pic>
      <p:grpSp>
        <p:nvGrpSpPr>
          <p:cNvPr id="6" name="Group 5"/>
          <p:cNvGrpSpPr/>
          <p:nvPr/>
        </p:nvGrpSpPr>
        <p:grpSpPr>
          <a:xfrm>
            <a:off x="0" y="924418"/>
            <a:ext cx="9144000" cy="1171005"/>
            <a:chOff x="0" y="853198"/>
            <a:chExt cx="9144000" cy="1260342"/>
          </a:xfrm>
        </p:grpSpPr>
        <p:pic>
          <p:nvPicPr>
            <p:cNvPr id="4" name="Picture 3"/>
            <p:cNvPicPr>
              <a:picLocks noChangeAspect="1"/>
            </p:cNvPicPr>
            <p:nvPr/>
          </p:nvPicPr>
          <p:blipFill>
            <a:blip r:embed="rId3"/>
            <a:stretch>
              <a:fillRect/>
            </a:stretch>
          </p:blipFill>
          <p:spPr>
            <a:xfrm>
              <a:off x="0" y="853198"/>
              <a:ext cx="9144000" cy="1260342"/>
            </a:xfrm>
            <a:prstGeom prst="rect">
              <a:avLst/>
            </a:prstGeom>
            <a:ln>
              <a:solidFill>
                <a:srgbClr val="000090"/>
              </a:solidFill>
            </a:ln>
          </p:spPr>
        </p:pic>
        <p:pic>
          <p:nvPicPr>
            <p:cNvPr id="5" name="Picture 4"/>
            <p:cNvPicPr>
              <a:picLocks noChangeAspect="1"/>
            </p:cNvPicPr>
            <p:nvPr/>
          </p:nvPicPr>
          <p:blipFill>
            <a:blip r:embed="rId4"/>
            <a:stretch>
              <a:fillRect/>
            </a:stretch>
          </p:blipFill>
          <p:spPr>
            <a:xfrm>
              <a:off x="2785695" y="1687654"/>
              <a:ext cx="4157987" cy="277199"/>
            </a:xfrm>
            <a:prstGeom prst="rect">
              <a:avLst/>
            </a:prstGeom>
          </p:spPr>
        </p:pic>
      </p:grpSp>
      <p:sp>
        <p:nvSpPr>
          <p:cNvPr id="7" name="Rectangle 6"/>
          <p:cNvSpPr/>
          <p:nvPr/>
        </p:nvSpPr>
        <p:spPr>
          <a:xfrm>
            <a:off x="652828" y="5068621"/>
            <a:ext cx="7584639" cy="1754327"/>
          </a:xfrm>
          <a:prstGeom prst="rect">
            <a:avLst/>
          </a:prstGeom>
          <a:solidFill>
            <a:srgbClr val="FCD5B5"/>
          </a:solidFill>
          <a:ln>
            <a:solidFill>
              <a:srgbClr val="000090"/>
            </a:solidFill>
          </a:ln>
        </p:spPr>
        <p:txBody>
          <a:bodyPr wrap="square">
            <a:spAutoFit/>
          </a:bodyPr>
          <a:lstStyle/>
          <a:p>
            <a:pPr algn="ctr">
              <a:lnSpc>
                <a:spcPts val="2200"/>
              </a:lnSpc>
            </a:pPr>
            <a:r>
              <a:rPr lang="en-US" sz="1800"/>
              <a:t> “The responses to an antibiotic are individualized and are influenced by prior experience with the same antibiotic. Besides serving to reveal critical underlying functional attributes, microbial interactions, and keystone species within the indigenous microbiota, the response to a standardized disturbance may have value in predicting future instability and disease and in restoring a preferred ecosystem regime.”</a:t>
            </a:r>
          </a:p>
        </p:txBody>
      </p:sp>
      <p:sp>
        <p:nvSpPr>
          <p:cNvPr id="8" name="Text Box 2"/>
          <p:cNvSpPr txBox="1">
            <a:spLocks noChangeArrowheads="1"/>
          </p:cNvSpPr>
          <p:nvPr/>
        </p:nvSpPr>
        <p:spPr bwMode="auto">
          <a:xfrm>
            <a:off x="88900" y="30020"/>
            <a:ext cx="8947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3. The human microbiome and how it is characterized –</a:t>
            </a:r>
          </a:p>
          <a:p>
            <a:pPr marL="0" lvl="1" indent="0" algn="ctr"/>
            <a:r>
              <a:rPr lang="en-US" sz="2400" b="1"/>
              <a:t>F. Stability and resilience</a:t>
            </a:r>
          </a:p>
        </p:txBody>
      </p:sp>
    </p:spTree>
    <p:extLst>
      <p:ext uri="{BB962C8B-B14F-4D97-AF65-F5344CB8AC3E}">
        <p14:creationId xmlns:p14="http://schemas.microsoft.com/office/powerpoint/2010/main" val="179831372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944484" y="336778"/>
            <a:ext cx="7253211" cy="6140222"/>
            <a:chOff x="235853" y="639789"/>
            <a:chExt cx="7253211" cy="6140222"/>
          </a:xfrm>
        </p:grpSpPr>
        <p:pic>
          <p:nvPicPr>
            <p:cNvPr id="3" name="Picture 2"/>
            <p:cNvPicPr>
              <a:picLocks noChangeAspect="1"/>
            </p:cNvPicPr>
            <p:nvPr/>
          </p:nvPicPr>
          <p:blipFill>
            <a:blip r:embed="rId3"/>
            <a:stretch>
              <a:fillRect/>
            </a:stretch>
          </p:blipFill>
          <p:spPr>
            <a:xfrm>
              <a:off x="235853" y="639789"/>
              <a:ext cx="5977027" cy="6140222"/>
            </a:xfrm>
            <a:prstGeom prst="rect">
              <a:avLst/>
            </a:prstGeom>
          </p:spPr>
        </p:pic>
        <p:sp>
          <p:nvSpPr>
            <p:cNvPr id="6" name="Rectangle 5"/>
            <p:cNvSpPr/>
            <p:nvPr/>
          </p:nvSpPr>
          <p:spPr>
            <a:xfrm>
              <a:off x="6185271" y="1453961"/>
              <a:ext cx="1254720" cy="5309435"/>
            </a:xfrm>
            <a:prstGeom prst="rect">
              <a:avLst/>
            </a:prstGeom>
            <a:solidFill>
              <a:srgbClr val="CAE1EE"/>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230374" y="1444579"/>
              <a:ext cx="1258690" cy="369332"/>
            </a:xfrm>
            <a:prstGeom prst="rect">
              <a:avLst/>
            </a:prstGeom>
          </p:spPr>
          <p:txBody>
            <a:bodyPr wrap="none">
              <a:spAutoFit/>
            </a:bodyPr>
            <a:lstStyle/>
            <a:p>
              <a:r>
                <a:rPr lang="en-US" sz="1800">
                  <a:solidFill>
                    <a:srgbClr val="000090"/>
                  </a:solidFill>
                </a:rPr>
                <a:t> 21194740</a:t>
              </a:r>
            </a:p>
          </p:txBody>
        </p:sp>
        <p:sp>
          <p:nvSpPr>
            <p:cNvPr id="7" name="Rectangle 6"/>
            <p:cNvSpPr/>
            <p:nvPr/>
          </p:nvSpPr>
          <p:spPr>
            <a:xfrm>
              <a:off x="6185271" y="1192078"/>
              <a:ext cx="1254720" cy="289309"/>
            </a:xfrm>
            <a:prstGeom prst="rect">
              <a:avLst/>
            </a:prstGeom>
            <a:solidFill>
              <a:srgbClr val="00639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PMID</a:t>
              </a:r>
            </a:p>
          </p:txBody>
        </p:sp>
        <p:sp>
          <p:nvSpPr>
            <p:cNvPr id="8" name="Rectangle 7"/>
            <p:cNvSpPr/>
            <p:nvPr/>
          </p:nvSpPr>
          <p:spPr>
            <a:xfrm>
              <a:off x="6165953" y="648991"/>
              <a:ext cx="1254720" cy="528568"/>
            </a:xfrm>
            <a:prstGeom prst="rect">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202765" y="2517357"/>
              <a:ext cx="1275822" cy="369332"/>
            </a:xfrm>
            <a:prstGeom prst="rect">
              <a:avLst/>
            </a:prstGeom>
          </p:spPr>
          <p:txBody>
            <a:bodyPr wrap="none">
              <a:spAutoFit/>
            </a:bodyPr>
            <a:lstStyle/>
            <a:p>
              <a:r>
                <a:rPr lang="en-US" sz="1800">
                  <a:solidFill>
                    <a:srgbClr val="000090"/>
                  </a:solidFill>
                </a:rPr>
                <a:t> 22310478</a:t>
              </a:r>
            </a:p>
          </p:txBody>
        </p:sp>
        <p:sp>
          <p:nvSpPr>
            <p:cNvPr id="10" name="Rectangle 9"/>
            <p:cNvSpPr/>
            <p:nvPr/>
          </p:nvSpPr>
          <p:spPr>
            <a:xfrm>
              <a:off x="6248780" y="3212657"/>
              <a:ext cx="1211690" cy="369332"/>
            </a:xfrm>
            <a:prstGeom prst="rect">
              <a:avLst/>
            </a:prstGeom>
          </p:spPr>
          <p:txBody>
            <a:bodyPr wrap="none">
              <a:spAutoFit/>
            </a:bodyPr>
            <a:lstStyle/>
            <a:p>
              <a:r>
                <a:rPr lang="en-US" sz="1800">
                  <a:solidFill>
                    <a:srgbClr val="000090"/>
                  </a:solidFill>
                </a:rPr>
                <a:t>21647227</a:t>
              </a:r>
            </a:p>
          </p:txBody>
        </p:sp>
        <p:sp>
          <p:nvSpPr>
            <p:cNvPr id="11" name="Rectangle 10"/>
            <p:cNvSpPr/>
            <p:nvPr/>
          </p:nvSpPr>
          <p:spPr>
            <a:xfrm>
              <a:off x="6202765" y="4670690"/>
              <a:ext cx="1275822" cy="369332"/>
            </a:xfrm>
            <a:prstGeom prst="rect">
              <a:avLst/>
            </a:prstGeom>
          </p:spPr>
          <p:txBody>
            <a:bodyPr wrap="none">
              <a:spAutoFit/>
            </a:bodyPr>
            <a:lstStyle/>
            <a:p>
              <a:r>
                <a:rPr lang="en-US" sz="1800">
                  <a:solidFill>
                    <a:srgbClr val="000090"/>
                  </a:solidFill>
                </a:rPr>
                <a:t> 21460356</a:t>
              </a:r>
            </a:p>
          </p:txBody>
        </p:sp>
        <p:sp>
          <p:nvSpPr>
            <p:cNvPr id="12" name="Rectangle 11"/>
            <p:cNvSpPr/>
            <p:nvPr/>
          </p:nvSpPr>
          <p:spPr>
            <a:xfrm>
              <a:off x="6193562" y="4347368"/>
              <a:ext cx="1275822" cy="369332"/>
            </a:xfrm>
            <a:prstGeom prst="rect">
              <a:avLst/>
            </a:prstGeom>
          </p:spPr>
          <p:txBody>
            <a:bodyPr wrap="none">
              <a:spAutoFit/>
            </a:bodyPr>
            <a:lstStyle/>
            <a:p>
              <a:r>
                <a:rPr lang="en-US" sz="1800">
                  <a:solidFill>
                    <a:srgbClr val="000090"/>
                  </a:solidFill>
                </a:rPr>
                <a:t> 18322162</a:t>
              </a:r>
            </a:p>
          </p:txBody>
        </p:sp>
        <p:sp>
          <p:nvSpPr>
            <p:cNvPr id="14" name="Rectangle 13"/>
            <p:cNvSpPr/>
            <p:nvPr/>
          </p:nvSpPr>
          <p:spPr>
            <a:xfrm>
              <a:off x="6245547" y="5278041"/>
              <a:ext cx="1211690" cy="369332"/>
            </a:xfrm>
            <a:prstGeom prst="rect">
              <a:avLst/>
            </a:prstGeom>
          </p:spPr>
          <p:txBody>
            <a:bodyPr wrap="none">
              <a:spAutoFit/>
            </a:bodyPr>
            <a:lstStyle/>
            <a:p>
              <a:r>
                <a:rPr lang="en-US" sz="1800">
                  <a:solidFill>
                    <a:srgbClr val="000090"/>
                  </a:solidFill>
                </a:rPr>
                <a:t>22675498</a:t>
              </a:r>
            </a:p>
          </p:txBody>
        </p:sp>
        <p:sp>
          <p:nvSpPr>
            <p:cNvPr id="15" name="Rectangle 14"/>
            <p:cNvSpPr/>
            <p:nvPr/>
          </p:nvSpPr>
          <p:spPr>
            <a:xfrm>
              <a:off x="6184359" y="5968210"/>
              <a:ext cx="1275822" cy="369332"/>
            </a:xfrm>
            <a:prstGeom prst="rect">
              <a:avLst/>
            </a:prstGeom>
          </p:spPr>
          <p:txBody>
            <a:bodyPr wrap="none">
              <a:spAutoFit/>
            </a:bodyPr>
            <a:lstStyle/>
            <a:p>
              <a:r>
                <a:rPr lang="en-US" sz="1800">
                  <a:solidFill>
                    <a:srgbClr val="000090"/>
                  </a:solidFill>
                </a:rPr>
                <a:t> 22065152</a:t>
              </a:r>
            </a:p>
          </p:txBody>
        </p:sp>
      </p:grpSp>
      <p:sp>
        <p:nvSpPr>
          <p:cNvPr id="17" name="Rectangle 16"/>
          <p:cNvSpPr/>
          <p:nvPr/>
        </p:nvSpPr>
        <p:spPr>
          <a:xfrm rot="16200000">
            <a:off x="-1826776" y="3152538"/>
            <a:ext cx="4309643" cy="400110"/>
          </a:xfrm>
          <a:prstGeom prst="rect">
            <a:avLst/>
          </a:prstGeom>
        </p:spPr>
        <p:txBody>
          <a:bodyPr wrap="none">
            <a:spAutoFit/>
          </a:bodyPr>
          <a:lstStyle/>
          <a:p>
            <a:r>
              <a:rPr lang="en-US" sz="2000"/>
              <a:t> (Morgan </a:t>
            </a:r>
            <a:r>
              <a:rPr lang="en-US" sz="2000" i="1"/>
              <a:t>et al.</a:t>
            </a:r>
            <a:r>
              <a:rPr lang="en-US" sz="2000"/>
              <a:t>, 2013; </a:t>
            </a:r>
            <a:r>
              <a:rPr lang="en-US" sz="2000">
                <a:solidFill>
                  <a:srgbClr val="000090"/>
                </a:solidFill>
              </a:rPr>
              <a:t>PMID: 23140990</a:t>
            </a:r>
            <a:r>
              <a:rPr lang="en-US" sz="2000"/>
              <a:t>)</a:t>
            </a:r>
          </a:p>
        </p:txBody>
      </p:sp>
      <p:sp>
        <p:nvSpPr>
          <p:cNvPr id="18" name="Text Box 2"/>
          <p:cNvSpPr txBox="1">
            <a:spLocks noChangeArrowheads="1"/>
          </p:cNvSpPr>
          <p:nvPr/>
        </p:nvSpPr>
        <p:spPr bwMode="auto">
          <a:xfrm>
            <a:off x="88900" y="30020"/>
            <a:ext cx="8947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4. Medical conditions correlated with microbiome properties</a:t>
            </a:r>
          </a:p>
        </p:txBody>
      </p:sp>
      <p:sp>
        <p:nvSpPr>
          <p:cNvPr id="19" name="Rectangle 18"/>
          <p:cNvSpPr/>
          <p:nvPr/>
        </p:nvSpPr>
        <p:spPr>
          <a:xfrm>
            <a:off x="152400" y="6554482"/>
            <a:ext cx="8534400" cy="338554"/>
          </a:xfrm>
          <a:prstGeom prst="rect">
            <a:avLst/>
          </a:prstGeom>
        </p:spPr>
        <p:txBody>
          <a:bodyPr wrap="square">
            <a:spAutoFit/>
          </a:bodyPr>
          <a:lstStyle/>
          <a:p>
            <a:pPr algn="r"/>
            <a:r>
              <a:rPr lang="en-US" sz="1600" i="1">
                <a:solidFill>
                  <a:srgbClr val="000090"/>
                </a:solidFill>
              </a:rPr>
              <a:t>  Clostridium difficile </a:t>
            </a:r>
            <a:r>
              <a:rPr lang="en-US" sz="1600">
                <a:solidFill>
                  <a:srgbClr val="000090"/>
                </a:solidFill>
              </a:rPr>
              <a:t>(“C-diff”):     </a:t>
            </a:r>
            <a:r>
              <a:rPr lang="en-US" sz="1600" i="1">
                <a:solidFill>
                  <a:srgbClr val="000090"/>
                </a:solidFill>
              </a:rPr>
              <a:t>http://www.cdc.gov/drugresistance/threat-report-2013/</a:t>
            </a:r>
          </a:p>
        </p:txBody>
      </p:sp>
    </p:spTree>
    <p:extLst>
      <p:ext uri="{BB962C8B-B14F-4D97-AF65-F5344CB8AC3E}">
        <p14:creationId xmlns:p14="http://schemas.microsoft.com/office/powerpoint/2010/main" val="171848588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66171"/>
            <a:ext cx="9144000" cy="3978589"/>
          </a:xfrm>
          <a:prstGeom prst="rect">
            <a:avLst/>
          </a:prstGeom>
        </p:spPr>
      </p:pic>
      <p:grpSp>
        <p:nvGrpSpPr>
          <p:cNvPr id="8" name="Group 7"/>
          <p:cNvGrpSpPr/>
          <p:nvPr/>
        </p:nvGrpSpPr>
        <p:grpSpPr>
          <a:xfrm>
            <a:off x="993888" y="4626374"/>
            <a:ext cx="7067648" cy="2158007"/>
            <a:chOff x="993888" y="4626374"/>
            <a:chExt cx="7067648" cy="2158007"/>
          </a:xfrm>
        </p:grpSpPr>
        <p:pic>
          <p:nvPicPr>
            <p:cNvPr id="5" name="Picture 4"/>
            <p:cNvPicPr>
              <a:picLocks noChangeAspect="1"/>
            </p:cNvPicPr>
            <p:nvPr/>
          </p:nvPicPr>
          <p:blipFill>
            <a:blip r:embed="rId3"/>
            <a:stretch>
              <a:fillRect/>
            </a:stretch>
          </p:blipFill>
          <p:spPr>
            <a:xfrm>
              <a:off x="993888" y="4626374"/>
              <a:ext cx="7067648" cy="2158007"/>
            </a:xfrm>
            <a:prstGeom prst="rect">
              <a:avLst/>
            </a:prstGeom>
            <a:ln>
              <a:solidFill>
                <a:srgbClr val="3366FF"/>
              </a:solidFill>
            </a:ln>
          </p:spPr>
        </p:pic>
        <p:pic>
          <p:nvPicPr>
            <p:cNvPr id="6" name="Picture 5"/>
            <p:cNvPicPr>
              <a:picLocks noChangeAspect="1"/>
            </p:cNvPicPr>
            <p:nvPr/>
          </p:nvPicPr>
          <p:blipFill>
            <a:blip r:embed="rId4"/>
            <a:stretch>
              <a:fillRect/>
            </a:stretch>
          </p:blipFill>
          <p:spPr>
            <a:xfrm>
              <a:off x="1578088" y="5045194"/>
              <a:ext cx="6409827" cy="235129"/>
            </a:xfrm>
            <a:prstGeom prst="rect">
              <a:avLst/>
            </a:prstGeom>
          </p:spPr>
        </p:pic>
        <p:sp>
          <p:nvSpPr>
            <p:cNvPr id="7" name="Rectangle 6"/>
            <p:cNvSpPr/>
            <p:nvPr/>
          </p:nvSpPr>
          <p:spPr>
            <a:xfrm>
              <a:off x="6867095" y="5691055"/>
              <a:ext cx="1120820" cy="646331"/>
            </a:xfrm>
            <a:prstGeom prst="rect">
              <a:avLst/>
            </a:prstGeom>
          </p:spPr>
          <p:txBody>
            <a:bodyPr wrap="none">
              <a:spAutoFit/>
            </a:bodyPr>
            <a:lstStyle/>
            <a:p>
              <a:pPr algn="ctr"/>
              <a:r>
                <a:rPr lang="en-US">
                  <a:solidFill>
                    <a:srgbClr val="000090"/>
                  </a:solidFill>
                </a:rPr>
                <a:t>PMID: </a:t>
              </a:r>
            </a:p>
            <a:p>
              <a:pPr algn="ctr"/>
              <a:r>
                <a:rPr lang="en-US">
                  <a:solidFill>
                    <a:srgbClr val="000090"/>
                  </a:solidFill>
                </a:rPr>
                <a:t>24388028</a:t>
              </a:r>
            </a:p>
          </p:txBody>
        </p:sp>
      </p:grpSp>
      <p:sp>
        <p:nvSpPr>
          <p:cNvPr id="9" name="Text Box 2"/>
          <p:cNvSpPr txBox="1">
            <a:spLocks noChangeArrowheads="1"/>
          </p:cNvSpPr>
          <p:nvPr/>
        </p:nvSpPr>
        <p:spPr bwMode="auto">
          <a:xfrm>
            <a:off x="88900" y="30020"/>
            <a:ext cx="8947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4. Medical conditions correlated with microbiome properties</a:t>
            </a:r>
          </a:p>
        </p:txBody>
      </p:sp>
    </p:spTree>
    <p:extLst>
      <p:ext uri="{BB962C8B-B14F-4D97-AF65-F5344CB8AC3E}">
        <p14:creationId xmlns:p14="http://schemas.microsoft.com/office/powerpoint/2010/main" val="52509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1694" y="516441"/>
            <a:ext cx="8166247" cy="2878432"/>
          </a:xfrm>
          <a:prstGeom prst="rect">
            <a:avLst/>
          </a:prstGeom>
          <a:ln>
            <a:solidFill>
              <a:srgbClr val="2DB29C"/>
            </a:solidFill>
          </a:ln>
        </p:spPr>
      </p:pic>
      <p:grpSp>
        <p:nvGrpSpPr>
          <p:cNvPr id="6" name="Group 5"/>
          <p:cNvGrpSpPr/>
          <p:nvPr/>
        </p:nvGrpSpPr>
        <p:grpSpPr>
          <a:xfrm>
            <a:off x="4320509" y="2884454"/>
            <a:ext cx="4594891" cy="3883398"/>
            <a:chOff x="4320509" y="2884454"/>
            <a:chExt cx="4594891" cy="3883398"/>
          </a:xfrm>
        </p:grpSpPr>
        <p:pic>
          <p:nvPicPr>
            <p:cNvPr id="4" name="Picture 3"/>
            <p:cNvPicPr>
              <a:picLocks noChangeAspect="1"/>
            </p:cNvPicPr>
            <p:nvPr/>
          </p:nvPicPr>
          <p:blipFill>
            <a:blip r:embed="rId3"/>
            <a:stretch>
              <a:fillRect/>
            </a:stretch>
          </p:blipFill>
          <p:spPr>
            <a:xfrm>
              <a:off x="4320509" y="2884454"/>
              <a:ext cx="4581261" cy="3860255"/>
            </a:xfrm>
            <a:prstGeom prst="rect">
              <a:avLst/>
            </a:prstGeom>
            <a:ln>
              <a:solidFill>
                <a:srgbClr val="2DB29C"/>
              </a:solidFill>
            </a:ln>
          </p:spPr>
        </p:pic>
        <p:sp>
          <p:nvSpPr>
            <p:cNvPr id="5" name="TextBox 4"/>
            <p:cNvSpPr txBox="1"/>
            <p:nvPr/>
          </p:nvSpPr>
          <p:spPr>
            <a:xfrm>
              <a:off x="7391400" y="5715000"/>
              <a:ext cx="1524000" cy="1052852"/>
            </a:xfrm>
            <a:prstGeom prst="rect">
              <a:avLst/>
            </a:prstGeom>
            <a:noFill/>
          </p:spPr>
          <p:txBody>
            <a:bodyPr wrap="square" rtlCol="0">
              <a:spAutoFit/>
            </a:bodyPr>
            <a:lstStyle/>
            <a:p>
              <a:pPr marL="227013" indent="-227013">
                <a:lnSpc>
                  <a:spcPts val="1860"/>
                </a:lnSpc>
              </a:pPr>
              <a:r>
                <a:rPr lang="en-US" sz="1800"/>
                <a:t>Caries,</a:t>
              </a:r>
            </a:p>
            <a:p>
              <a:pPr marL="227013" indent="-227013">
                <a:lnSpc>
                  <a:spcPts val="1860"/>
                </a:lnSpc>
              </a:pPr>
              <a:r>
                <a:rPr lang="en-US" sz="1800"/>
                <a:t>Periodontal disease,</a:t>
              </a:r>
            </a:p>
            <a:p>
              <a:pPr>
                <a:lnSpc>
                  <a:spcPts val="1860"/>
                </a:lnSpc>
              </a:pPr>
              <a:r>
                <a:rPr lang="en-US" sz="1800"/>
                <a:t>Oral cancer</a:t>
              </a:r>
            </a:p>
          </p:txBody>
        </p:sp>
      </p:grpSp>
      <p:grpSp>
        <p:nvGrpSpPr>
          <p:cNvPr id="13" name="Group 12"/>
          <p:cNvGrpSpPr/>
          <p:nvPr/>
        </p:nvGrpSpPr>
        <p:grpSpPr>
          <a:xfrm>
            <a:off x="391694" y="4261397"/>
            <a:ext cx="5756730" cy="2231595"/>
            <a:chOff x="391694" y="4261397"/>
            <a:chExt cx="5756730" cy="2231595"/>
          </a:xfrm>
        </p:grpSpPr>
        <p:sp>
          <p:nvSpPr>
            <p:cNvPr id="8" name="TextBox 7"/>
            <p:cNvSpPr txBox="1"/>
            <p:nvPr/>
          </p:nvSpPr>
          <p:spPr>
            <a:xfrm>
              <a:off x="391694" y="4261397"/>
              <a:ext cx="3359081" cy="1631216"/>
            </a:xfrm>
            <a:prstGeom prst="rect">
              <a:avLst/>
            </a:prstGeom>
            <a:solidFill>
              <a:srgbClr val="FBE2C2"/>
            </a:solidFill>
            <a:ln>
              <a:solidFill>
                <a:srgbClr val="2DB29C"/>
              </a:solidFill>
            </a:ln>
          </p:spPr>
          <p:txBody>
            <a:bodyPr wrap="square" rtlCol="0">
              <a:spAutoFit/>
            </a:bodyPr>
            <a:lstStyle/>
            <a:p>
              <a:pPr algn="ctr"/>
              <a:r>
                <a:rPr lang="en-US" sz="2000" b="1"/>
                <a:t>Possible systemic effects:</a:t>
              </a:r>
            </a:p>
            <a:p>
              <a:pPr algn="ctr"/>
              <a:r>
                <a:rPr lang="en-US" sz="2000"/>
                <a:t>Inflammatory mediators</a:t>
              </a:r>
            </a:p>
            <a:p>
              <a:pPr algn="ctr"/>
              <a:r>
                <a:rPr lang="en-US" sz="2000"/>
                <a:t>Clotting activation</a:t>
              </a:r>
            </a:p>
            <a:p>
              <a:pPr algn="ctr"/>
              <a:r>
                <a:rPr lang="en-US" sz="2000"/>
                <a:t>Bacteremia</a:t>
              </a:r>
            </a:p>
            <a:p>
              <a:pPr algn="ctr"/>
              <a:r>
                <a:rPr lang="en-US" sz="2000" i="1"/>
                <a:t>etc.</a:t>
              </a:r>
            </a:p>
          </p:txBody>
        </p:sp>
        <p:cxnSp>
          <p:nvCxnSpPr>
            <p:cNvPr id="12" name="Straight Arrow Connector 11"/>
            <p:cNvCxnSpPr/>
            <p:nvPr/>
          </p:nvCxnSpPr>
          <p:spPr>
            <a:xfrm flipH="1" flipV="1">
              <a:off x="3881341" y="5116050"/>
              <a:ext cx="2267083" cy="1376942"/>
            </a:xfrm>
            <a:prstGeom prst="straightConnector1">
              <a:avLst/>
            </a:prstGeom>
            <a:ln w="50800">
              <a:solidFill>
                <a:srgbClr val="2DB29C"/>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10" name="Text Box 2"/>
          <p:cNvSpPr txBox="1">
            <a:spLocks noChangeArrowheads="1"/>
          </p:cNvSpPr>
          <p:nvPr/>
        </p:nvSpPr>
        <p:spPr bwMode="auto">
          <a:xfrm>
            <a:off x="88900" y="30020"/>
            <a:ext cx="8947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4. Medical conditions correlated with microbiome properties</a:t>
            </a:r>
          </a:p>
        </p:txBody>
      </p:sp>
    </p:spTree>
    <p:extLst>
      <p:ext uri="{BB962C8B-B14F-4D97-AF65-F5344CB8AC3E}">
        <p14:creationId xmlns:p14="http://schemas.microsoft.com/office/powerpoint/2010/main" val="48545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001" y="457200"/>
            <a:ext cx="9144000" cy="1674995"/>
            <a:chOff x="17001" y="915805"/>
            <a:chExt cx="9144000" cy="1674995"/>
          </a:xfrm>
        </p:grpSpPr>
        <p:pic>
          <p:nvPicPr>
            <p:cNvPr id="4" name="Picture 3"/>
            <p:cNvPicPr>
              <a:picLocks noChangeAspect="1"/>
            </p:cNvPicPr>
            <p:nvPr/>
          </p:nvPicPr>
          <p:blipFill>
            <a:blip r:embed="rId2"/>
            <a:stretch>
              <a:fillRect/>
            </a:stretch>
          </p:blipFill>
          <p:spPr>
            <a:xfrm>
              <a:off x="17001" y="915805"/>
              <a:ext cx="9144000" cy="1674995"/>
            </a:xfrm>
            <a:prstGeom prst="rect">
              <a:avLst/>
            </a:prstGeom>
            <a:ln>
              <a:solidFill>
                <a:srgbClr val="000090"/>
              </a:solidFill>
            </a:ln>
          </p:spPr>
        </p:pic>
        <p:pic>
          <p:nvPicPr>
            <p:cNvPr id="5" name="Picture 4"/>
            <p:cNvPicPr>
              <a:picLocks noChangeAspect="1"/>
            </p:cNvPicPr>
            <p:nvPr/>
          </p:nvPicPr>
          <p:blipFill>
            <a:blip r:embed="rId3"/>
            <a:stretch>
              <a:fillRect/>
            </a:stretch>
          </p:blipFill>
          <p:spPr>
            <a:xfrm>
              <a:off x="4627824" y="1439462"/>
              <a:ext cx="2759094" cy="709041"/>
            </a:xfrm>
            <a:prstGeom prst="rect">
              <a:avLst/>
            </a:prstGeom>
          </p:spPr>
        </p:pic>
        <p:sp>
          <p:nvSpPr>
            <p:cNvPr id="6" name="TextBox 5"/>
            <p:cNvSpPr txBox="1"/>
            <p:nvPr/>
          </p:nvSpPr>
          <p:spPr>
            <a:xfrm>
              <a:off x="7327568" y="1721175"/>
              <a:ext cx="1432153" cy="369332"/>
            </a:xfrm>
            <a:prstGeom prst="rect">
              <a:avLst/>
            </a:prstGeom>
            <a:noFill/>
          </p:spPr>
          <p:txBody>
            <a:bodyPr wrap="square" rtlCol="0">
              <a:spAutoFit/>
            </a:bodyPr>
            <a:lstStyle/>
            <a:p>
              <a:r>
                <a:rPr lang="en-US"/>
                <a:t>2012</a:t>
              </a:r>
            </a:p>
          </p:txBody>
        </p:sp>
      </p:grpSp>
      <p:pic>
        <p:nvPicPr>
          <p:cNvPr id="8" name="Picture 7"/>
          <p:cNvPicPr>
            <a:picLocks noChangeAspect="1"/>
          </p:cNvPicPr>
          <p:nvPr/>
        </p:nvPicPr>
        <p:blipFill>
          <a:blip r:embed="rId4"/>
          <a:stretch>
            <a:fillRect/>
          </a:stretch>
        </p:blipFill>
        <p:spPr>
          <a:xfrm>
            <a:off x="4953000" y="3305635"/>
            <a:ext cx="4167411" cy="3456753"/>
          </a:xfrm>
          <a:prstGeom prst="rect">
            <a:avLst/>
          </a:prstGeom>
          <a:ln>
            <a:solidFill>
              <a:srgbClr val="000090"/>
            </a:solidFill>
          </a:ln>
        </p:spPr>
      </p:pic>
      <p:sp>
        <p:nvSpPr>
          <p:cNvPr id="9" name="Rectangle 8"/>
          <p:cNvSpPr/>
          <p:nvPr/>
        </p:nvSpPr>
        <p:spPr>
          <a:xfrm>
            <a:off x="-1" y="5090513"/>
            <a:ext cx="4953001" cy="1754327"/>
          </a:xfrm>
          <a:prstGeom prst="rect">
            <a:avLst/>
          </a:prstGeom>
        </p:spPr>
        <p:txBody>
          <a:bodyPr wrap="square">
            <a:spAutoFit/>
          </a:bodyPr>
          <a:lstStyle/>
          <a:p>
            <a:pPr marL="174625" indent="-174625"/>
            <a:r>
              <a:rPr lang="en-US" sz="1800"/>
              <a:t>• Fallacies permeate thinking about the diagnosis and treatment of BV. One is that BV is an infectious disease. Though true for a number of pathogens, it may be inadequate to explain other diseases caused by </a:t>
            </a:r>
            <a:r>
              <a:rPr lang="en-US" sz="1800" b="1">
                <a:solidFill>
                  <a:srgbClr val="800000"/>
                </a:solidFill>
              </a:rPr>
              <a:t>mixtures</a:t>
            </a:r>
            <a:r>
              <a:rPr lang="en-US" sz="1800"/>
              <a:t> of organisms.”</a:t>
            </a:r>
            <a:r>
              <a:rPr lang="en-US" sz="1800">
                <a:effectLst/>
              </a:rPr>
              <a:t> </a:t>
            </a:r>
            <a:endParaRPr lang="en-US" sz="1800"/>
          </a:p>
        </p:txBody>
      </p:sp>
      <p:sp>
        <p:nvSpPr>
          <p:cNvPr id="10" name="Text Box 2"/>
          <p:cNvSpPr txBox="1">
            <a:spLocks noChangeArrowheads="1"/>
          </p:cNvSpPr>
          <p:nvPr/>
        </p:nvSpPr>
        <p:spPr bwMode="auto">
          <a:xfrm>
            <a:off x="88900" y="30020"/>
            <a:ext cx="8947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4. Medical conditions correlated with microbiome properties</a:t>
            </a:r>
          </a:p>
        </p:txBody>
      </p:sp>
      <p:sp>
        <p:nvSpPr>
          <p:cNvPr id="11" name="Rectangle 10"/>
          <p:cNvSpPr/>
          <p:nvPr/>
        </p:nvSpPr>
        <p:spPr>
          <a:xfrm>
            <a:off x="-876" y="2109954"/>
            <a:ext cx="8991600" cy="1477328"/>
          </a:xfrm>
          <a:prstGeom prst="rect">
            <a:avLst/>
          </a:prstGeom>
        </p:spPr>
        <p:txBody>
          <a:bodyPr wrap="square">
            <a:spAutoFit/>
          </a:bodyPr>
          <a:lstStyle/>
          <a:p>
            <a:pPr marL="174625" indent="-174625">
              <a:buFont typeface="Arial"/>
              <a:buChar char="•"/>
            </a:pPr>
            <a:r>
              <a:rPr lang="en-US" sz="1800"/>
              <a:t>Bacterial vaginosis (BV) is the most common vaginal disorder of reproductive age women, resulting in millions of health care visits annually in the US alone. </a:t>
            </a:r>
          </a:p>
          <a:p>
            <a:pPr marL="174625" indent="-174625">
              <a:buFont typeface="Arial"/>
              <a:buChar char="•"/>
            </a:pPr>
            <a:r>
              <a:rPr lang="en-US" sz="1800"/>
              <a:t>In nonpregnant women: associated with infertility, endometritis, and pelvic inflammatory disease, as well as an increased risk of acquiring HIV, </a:t>
            </a:r>
            <a:r>
              <a:rPr lang="en-US" sz="1800" i="1"/>
              <a:t>Neisseria gonorrhoeae</a:t>
            </a:r>
            <a:r>
              <a:rPr lang="en-US" sz="1800"/>
              <a:t> , and other STIs. </a:t>
            </a:r>
          </a:p>
        </p:txBody>
      </p:sp>
      <p:sp>
        <p:nvSpPr>
          <p:cNvPr id="2" name="Rectangle 1"/>
          <p:cNvSpPr/>
          <p:nvPr/>
        </p:nvSpPr>
        <p:spPr>
          <a:xfrm>
            <a:off x="0" y="3481554"/>
            <a:ext cx="4572000" cy="1679520"/>
          </a:xfrm>
          <a:prstGeom prst="rect">
            <a:avLst/>
          </a:prstGeom>
        </p:spPr>
        <p:txBody>
          <a:bodyPr>
            <a:spAutoFit/>
          </a:bodyPr>
          <a:lstStyle/>
          <a:p>
            <a:pPr marL="174625" indent="-174625">
              <a:lnSpc>
                <a:spcPts val="2060"/>
              </a:lnSpc>
              <a:buFont typeface="Arial"/>
              <a:buChar char="•"/>
            </a:pPr>
            <a:r>
              <a:rPr lang="en-US" sz="1800"/>
              <a:t>During pregnancy: associated with preterm delivery, spontaneous abortion, premature rupture of membranes, preterm birth, amniotic fluid infections, postpartum endometritis, and endometritis following Caesarian section. </a:t>
            </a:r>
          </a:p>
        </p:txBody>
      </p:sp>
    </p:spTree>
    <p:extLst>
      <p:ext uri="{BB962C8B-B14F-4D97-AF65-F5344CB8AC3E}">
        <p14:creationId xmlns:p14="http://schemas.microsoft.com/office/powerpoint/2010/main" val="428798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831775"/>
            <a:ext cx="9144000" cy="2083753"/>
            <a:chOff x="0" y="831775"/>
            <a:chExt cx="9144000" cy="2083753"/>
          </a:xfrm>
        </p:grpSpPr>
        <p:pic>
          <p:nvPicPr>
            <p:cNvPr id="3" name="Picture 2"/>
            <p:cNvPicPr>
              <a:picLocks noChangeAspect="1"/>
            </p:cNvPicPr>
            <p:nvPr/>
          </p:nvPicPr>
          <p:blipFill>
            <a:blip r:embed="rId2"/>
            <a:stretch>
              <a:fillRect/>
            </a:stretch>
          </p:blipFill>
          <p:spPr>
            <a:xfrm>
              <a:off x="0" y="831775"/>
              <a:ext cx="9144000" cy="2083753"/>
            </a:xfrm>
            <a:prstGeom prst="rect">
              <a:avLst/>
            </a:prstGeom>
            <a:ln>
              <a:solidFill>
                <a:srgbClr val="000090"/>
              </a:solidFill>
            </a:ln>
          </p:spPr>
        </p:pic>
        <p:pic>
          <p:nvPicPr>
            <p:cNvPr id="4" name="Picture 3"/>
            <p:cNvPicPr>
              <a:picLocks noChangeAspect="1"/>
            </p:cNvPicPr>
            <p:nvPr/>
          </p:nvPicPr>
          <p:blipFill>
            <a:blip r:embed="rId3"/>
            <a:stretch>
              <a:fillRect/>
            </a:stretch>
          </p:blipFill>
          <p:spPr>
            <a:xfrm>
              <a:off x="4043137" y="1662255"/>
              <a:ext cx="2743200" cy="292100"/>
            </a:xfrm>
            <a:prstGeom prst="rect">
              <a:avLst/>
            </a:prstGeom>
          </p:spPr>
        </p:pic>
      </p:grpSp>
      <p:sp>
        <p:nvSpPr>
          <p:cNvPr id="6" name="Rectangle 5"/>
          <p:cNvSpPr/>
          <p:nvPr/>
        </p:nvSpPr>
        <p:spPr>
          <a:xfrm>
            <a:off x="66385" y="2895600"/>
            <a:ext cx="6473734" cy="3939540"/>
          </a:xfrm>
          <a:prstGeom prst="rect">
            <a:avLst/>
          </a:prstGeom>
        </p:spPr>
        <p:txBody>
          <a:bodyPr wrap="square">
            <a:spAutoFit/>
          </a:bodyPr>
          <a:lstStyle/>
          <a:p>
            <a:pPr marL="342900" indent="-342900">
              <a:spcAft>
                <a:spcPts val="600"/>
              </a:spcAft>
              <a:buFont typeface="Arial"/>
              <a:buChar char="•"/>
            </a:pPr>
            <a:r>
              <a:rPr lang="en-US" sz="2000">
                <a:solidFill>
                  <a:srgbClr val="000090"/>
                </a:solidFill>
              </a:rPr>
              <a:t>[O]ne reason underlying the expectation that the airways were sterile was that the bacteria present there could not be cultured.</a:t>
            </a:r>
            <a:r>
              <a:rPr lang="en-US" sz="2000"/>
              <a:t> </a:t>
            </a:r>
          </a:p>
          <a:p>
            <a:pPr marL="342900" indent="-342900">
              <a:spcAft>
                <a:spcPts val="600"/>
              </a:spcAft>
              <a:buFont typeface="Arial"/>
              <a:buChar char="•"/>
            </a:pPr>
            <a:r>
              <a:rPr lang="en-US" sz="2000"/>
              <a:t>It is now clear, based upon work from a number of research groups worldwide, that</a:t>
            </a:r>
            <a:r>
              <a:rPr lang="en-US" sz="2000" b="1"/>
              <a:t> there are bacteria resident in the airways</a:t>
            </a:r>
            <a:r>
              <a:rPr lang="en-US" sz="2000"/>
              <a:t> and, additionally, the bacterial load and proportions of phyla vary under healthy or diseased conditions.</a:t>
            </a:r>
          </a:p>
          <a:p>
            <a:pPr marL="342900" indent="-342900">
              <a:spcAft>
                <a:spcPts val="600"/>
              </a:spcAft>
              <a:buFont typeface="Arial"/>
              <a:buChar char="•"/>
            </a:pPr>
            <a:r>
              <a:rPr lang="en-US" sz="2000"/>
              <a:t>In a landmark article by Hilty and colleagues, the airway microbiome was shown to be different between healthy individuals and those with asthma or COPD.</a:t>
            </a:r>
          </a:p>
        </p:txBody>
      </p:sp>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6527733" y="3715368"/>
            <a:ext cx="2516478" cy="2359198"/>
          </a:xfrm>
          <a:prstGeom prst="rect">
            <a:avLst/>
          </a:prstGeom>
          <a:effectLst>
            <a:glow rad="101600">
              <a:schemeClr val="bg1">
                <a:alpha val="75000"/>
              </a:schemeClr>
            </a:glow>
          </a:effectLst>
        </p:spPr>
      </p:pic>
      <p:sp>
        <p:nvSpPr>
          <p:cNvPr id="8" name="Text Box 2"/>
          <p:cNvSpPr txBox="1">
            <a:spLocks noChangeArrowheads="1"/>
          </p:cNvSpPr>
          <p:nvPr/>
        </p:nvSpPr>
        <p:spPr bwMode="auto">
          <a:xfrm>
            <a:off x="88900" y="30020"/>
            <a:ext cx="8947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4. Medical conditions correlated with microbiome properties</a:t>
            </a:r>
          </a:p>
        </p:txBody>
      </p:sp>
    </p:spTree>
    <p:extLst>
      <p:ext uri="{BB962C8B-B14F-4D97-AF65-F5344CB8AC3E}">
        <p14:creationId xmlns:p14="http://schemas.microsoft.com/office/powerpoint/2010/main" val="153656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891012"/>
            <a:ext cx="9144000" cy="5966988"/>
            <a:chOff x="0" y="891012"/>
            <a:chExt cx="9144000" cy="5966988"/>
          </a:xfrm>
        </p:grpSpPr>
        <p:grpSp>
          <p:nvGrpSpPr>
            <p:cNvPr id="17" name="Group 16"/>
            <p:cNvGrpSpPr/>
            <p:nvPr/>
          </p:nvGrpSpPr>
          <p:grpSpPr>
            <a:xfrm>
              <a:off x="0" y="891012"/>
              <a:ext cx="9144000" cy="5966988"/>
              <a:chOff x="0" y="891012"/>
              <a:chExt cx="9144000" cy="5966988"/>
            </a:xfrm>
          </p:grpSpPr>
          <p:sp>
            <p:nvSpPr>
              <p:cNvPr id="18" name="Rectangle 17"/>
              <p:cNvSpPr/>
              <p:nvPr/>
            </p:nvSpPr>
            <p:spPr>
              <a:xfrm>
                <a:off x="0" y="3404321"/>
                <a:ext cx="9144000" cy="34536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0" y="891012"/>
                <a:ext cx="9144000" cy="2725198"/>
                <a:chOff x="0" y="0"/>
                <a:chExt cx="9144000" cy="2725198"/>
              </a:xfrm>
            </p:grpSpPr>
            <p:pic>
              <p:nvPicPr>
                <p:cNvPr id="20" name="Picture 19"/>
                <p:cNvPicPr>
                  <a:picLocks noChangeAspect="1"/>
                </p:cNvPicPr>
                <p:nvPr/>
              </p:nvPicPr>
              <p:blipFill>
                <a:blip r:embed="rId2"/>
                <a:stretch>
                  <a:fillRect/>
                </a:stretch>
              </p:blipFill>
              <p:spPr>
                <a:xfrm>
                  <a:off x="0" y="0"/>
                  <a:ext cx="9144000" cy="2725198"/>
                </a:xfrm>
                <a:prstGeom prst="rect">
                  <a:avLst/>
                </a:prstGeom>
              </p:spPr>
            </p:pic>
            <p:sp>
              <p:nvSpPr>
                <p:cNvPr id="21" name="TextBox 20"/>
                <p:cNvSpPr txBox="1"/>
                <p:nvPr/>
              </p:nvSpPr>
              <p:spPr>
                <a:xfrm>
                  <a:off x="2819400" y="152400"/>
                  <a:ext cx="6096000" cy="338554"/>
                </a:xfrm>
                <a:prstGeom prst="rect">
                  <a:avLst/>
                </a:prstGeom>
                <a:solidFill>
                  <a:schemeClr val="bg1"/>
                </a:solidFill>
                <a:ln>
                  <a:solidFill>
                    <a:srgbClr val="000090"/>
                  </a:solidFill>
                </a:ln>
              </p:spPr>
              <p:txBody>
                <a:bodyPr wrap="square" rtlCol="0">
                  <a:spAutoFit/>
                </a:bodyPr>
                <a:lstStyle/>
                <a:p>
                  <a:r>
                    <a:rPr lang="en-US" sz="1600"/>
                    <a:t>http://apps.who.int/gho/data/view.main.1430?lang=en</a:t>
                  </a:r>
                </a:p>
              </p:txBody>
            </p:sp>
          </p:grpSp>
        </p:grpSp>
        <p:sp>
          <p:nvSpPr>
            <p:cNvPr id="2" name="TextBox 1"/>
            <p:cNvSpPr txBox="1"/>
            <p:nvPr/>
          </p:nvSpPr>
          <p:spPr>
            <a:xfrm>
              <a:off x="4191000" y="1635236"/>
              <a:ext cx="4876800" cy="646331"/>
            </a:xfrm>
            <a:prstGeom prst="rect">
              <a:avLst/>
            </a:prstGeom>
            <a:noFill/>
          </p:spPr>
          <p:txBody>
            <a:bodyPr wrap="square" rtlCol="0">
              <a:spAutoFit/>
            </a:bodyPr>
            <a:lstStyle/>
            <a:p>
              <a:r>
                <a:rPr lang="en-US" sz="1800"/>
                <a:t>Most bacteria do not cause human disease,</a:t>
              </a:r>
            </a:p>
            <a:p>
              <a:r>
                <a:rPr lang="en-US" sz="1800">
                  <a:solidFill>
                    <a:schemeClr val="bg1"/>
                  </a:solidFill>
                </a:rPr>
                <a:t>but they cause a lot of death and disease.</a:t>
              </a:r>
            </a:p>
          </p:txBody>
        </p:sp>
      </p:grpSp>
      <p:sp>
        <p:nvSpPr>
          <p:cNvPr id="14" name="Text Box 2"/>
          <p:cNvSpPr txBox="1">
            <a:spLocks noChangeArrowheads="1"/>
          </p:cNvSpPr>
          <p:nvPr/>
        </p:nvSpPr>
        <p:spPr bwMode="auto">
          <a:xfrm>
            <a:off x="304800" y="2286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A. Distribution and ubiquity of bacteria</a:t>
            </a:r>
            <a:endParaRPr lang="en-US" b="1"/>
          </a:p>
        </p:txBody>
      </p:sp>
      <p:grpSp>
        <p:nvGrpSpPr>
          <p:cNvPr id="22" name="Group 21"/>
          <p:cNvGrpSpPr>
            <a:grpSpLocks noChangeAspect="1"/>
          </p:cNvGrpSpPr>
          <p:nvPr/>
        </p:nvGrpSpPr>
        <p:grpSpPr>
          <a:xfrm>
            <a:off x="105262" y="3197968"/>
            <a:ext cx="3331784" cy="3679099"/>
            <a:chOff x="2578097" y="2574163"/>
            <a:chExt cx="3898903" cy="4305336"/>
          </a:xfrm>
        </p:grpSpPr>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t="11718" r="35907"/>
            <a:stretch/>
          </p:blipFill>
          <p:spPr>
            <a:xfrm>
              <a:off x="2578097" y="2574163"/>
              <a:ext cx="3898903" cy="4305336"/>
            </a:xfrm>
            <a:prstGeom prst="rect">
              <a:avLst/>
            </a:prstGeom>
          </p:spPr>
        </p:pic>
        <p:sp>
          <p:nvSpPr>
            <p:cNvPr id="24" name="TextBox 23"/>
            <p:cNvSpPr txBox="1"/>
            <p:nvPr/>
          </p:nvSpPr>
          <p:spPr>
            <a:xfrm>
              <a:off x="4595008" y="4016514"/>
              <a:ext cx="1712432" cy="828379"/>
            </a:xfrm>
            <a:prstGeom prst="rect">
              <a:avLst/>
            </a:prstGeom>
            <a:noFill/>
          </p:spPr>
          <p:txBody>
            <a:bodyPr wrap="square" rtlCol="0">
              <a:spAutoFit/>
            </a:bodyPr>
            <a:lstStyle/>
            <a:p>
              <a:r>
                <a:rPr lang="en-US" sz="2000" b="1">
                  <a:solidFill>
                    <a:schemeClr val="bg1"/>
                  </a:solidFill>
                </a:rPr>
                <a:t>Infectious diseases</a:t>
              </a:r>
            </a:p>
          </p:txBody>
        </p:sp>
        <p:sp>
          <p:nvSpPr>
            <p:cNvPr id="25" name="TextBox 24"/>
            <p:cNvSpPr txBox="1"/>
            <p:nvPr/>
          </p:nvSpPr>
          <p:spPr>
            <a:xfrm>
              <a:off x="2722429" y="4778514"/>
              <a:ext cx="1968123" cy="756346"/>
            </a:xfrm>
            <a:prstGeom prst="rect">
              <a:avLst/>
            </a:prstGeom>
            <a:noFill/>
          </p:spPr>
          <p:txBody>
            <a:bodyPr wrap="square" rtlCol="0">
              <a:spAutoFit/>
            </a:bodyPr>
            <a:lstStyle/>
            <a:p>
              <a:r>
                <a:rPr lang="en-US" sz="1800" i="1">
                  <a:solidFill>
                    <a:schemeClr val="tx1">
                      <a:lumMod val="65000"/>
                      <a:lumOff val="35000"/>
                    </a:schemeClr>
                  </a:solidFill>
                </a:rPr>
                <a:t>Noninfectious</a:t>
              </a:r>
              <a:r>
                <a:rPr lang="en-US" sz="1800">
                  <a:solidFill>
                    <a:schemeClr val="tx1">
                      <a:lumMod val="65000"/>
                      <a:lumOff val="35000"/>
                    </a:schemeClr>
                  </a:solidFill>
                </a:rPr>
                <a:t> </a:t>
              </a:r>
              <a:r>
                <a:rPr lang="en-US" sz="1800" i="1">
                  <a:solidFill>
                    <a:schemeClr val="tx1">
                      <a:lumMod val="65000"/>
                      <a:lumOff val="35000"/>
                    </a:schemeClr>
                  </a:solidFill>
                </a:rPr>
                <a:t>diseases</a:t>
              </a:r>
            </a:p>
          </p:txBody>
        </p:sp>
        <p:sp>
          <p:nvSpPr>
            <p:cNvPr id="26" name="TextBox 25"/>
            <p:cNvSpPr txBox="1"/>
            <p:nvPr/>
          </p:nvSpPr>
          <p:spPr>
            <a:xfrm>
              <a:off x="3168281" y="3112031"/>
              <a:ext cx="1442646" cy="432198"/>
            </a:xfrm>
            <a:prstGeom prst="rect">
              <a:avLst/>
            </a:prstGeom>
            <a:noFill/>
          </p:spPr>
          <p:txBody>
            <a:bodyPr wrap="square" rtlCol="0">
              <a:spAutoFit/>
            </a:bodyPr>
            <a:lstStyle/>
            <a:p>
              <a:r>
                <a:rPr lang="en-US" sz="1800" i="1">
                  <a:solidFill>
                    <a:schemeClr val="tx1">
                      <a:lumMod val="65000"/>
                      <a:lumOff val="35000"/>
                    </a:schemeClr>
                  </a:solidFill>
                </a:rPr>
                <a:t>Accidents</a:t>
              </a:r>
            </a:p>
          </p:txBody>
        </p:sp>
      </p:grpSp>
      <p:sp>
        <p:nvSpPr>
          <p:cNvPr id="27" name="Rectangle 5"/>
          <p:cNvSpPr>
            <a:spLocks noChangeArrowheads="1"/>
          </p:cNvSpPr>
          <p:nvPr/>
        </p:nvSpPr>
        <p:spPr bwMode="auto">
          <a:xfrm>
            <a:off x="3437046" y="4102447"/>
            <a:ext cx="5568581" cy="1550737"/>
          </a:xfrm>
          <a:prstGeom prst="rect">
            <a:avLst/>
          </a:prstGeom>
          <a:solidFill>
            <a:srgbClr val="FFD3A4"/>
          </a:solidFill>
          <a:ln w="9525">
            <a:solidFill>
              <a:schemeClr val="tx1"/>
            </a:solidFill>
            <a:miter lim="800000"/>
            <a:headEnd/>
            <a:tailEnd/>
          </a:ln>
          <a:effectLst>
            <a:glow rad="177800">
              <a:srgbClr val="FFFFCA">
                <a:alpha val="75000"/>
              </a:srgbClr>
            </a:glow>
          </a:effectLst>
        </p:spPr>
        <p:txBody>
          <a:bodyPr wrap="square" anchor="ctr"/>
          <a:lstStyle/>
          <a:p>
            <a:pPr algn="ctr">
              <a:lnSpc>
                <a:spcPct val="90000"/>
              </a:lnSpc>
            </a:pPr>
            <a:r>
              <a:rPr lang="en-US" sz="2000">
                <a:latin typeface="Helvetica" charset="0"/>
              </a:rPr>
              <a:t>Over 17 million people die annually from </a:t>
            </a:r>
          </a:p>
          <a:p>
            <a:pPr algn="ctr">
              <a:lnSpc>
                <a:spcPct val="90000"/>
              </a:lnSpc>
            </a:pPr>
            <a:r>
              <a:rPr lang="en-US" sz="2000">
                <a:latin typeface="Helvetica" charset="0"/>
              </a:rPr>
              <a:t>infectious diseases, equivalent to nearly the combined populations of Chicago, Los Angeles and New York City.</a:t>
            </a:r>
          </a:p>
          <a:p>
            <a:pPr algn="ctr">
              <a:lnSpc>
                <a:spcPct val="90000"/>
              </a:lnSpc>
            </a:pPr>
            <a:r>
              <a:rPr lang="en-US" sz="2000"/>
              <a:t>[  &gt; 45,000 each day, ~ one every two seconds ]</a:t>
            </a:r>
            <a:endParaRPr lang="en-US" sz="2000">
              <a:latin typeface="Helvetica" charset="0"/>
            </a:endParaRPr>
          </a:p>
        </p:txBody>
      </p:sp>
    </p:spTree>
    <p:extLst>
      <p:ext uri="{BB962C8B-B14F-4D97-AF65-F5344CB8AC3E}">
        <p14:creationId xmlns:p14="http://schemas.microsoft.com/office/powerpoint/2010/main" val="142655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edge">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831775"/>
            <a:ext cx="9144000" cy="2083753"/>
            <a:chOff x="0" y="831775"/>
            <a:chExt cx="9144000" cy="2083753"/>
          </a:xfrm>
        </p:grpSpPr>
        <p:pic>
          <p:nvPicPr>
            <p:cNvPr id="3" name="Picture 2"/>
            <p:cNvPicPr>
              <a:picLocks noChangeAspect="1"/>
            </p:cNvPicPr>
            <p:nvPr/>
          </p:nvPicPr>
          <p:blipFill>
            <a:blip r:embed="rId2"/>
            <a:stretch>
              <a:fillRect/>
            </a:stretch>
          </p:blipFill>
          <p:spPr>
            <a:xfrm>
              <a:off x="0" y="831775"/>
              <a:ext cx="9144000" cy="2083753"/>
            </a:xfrm>
            <a:prstGeom prst="rect">
              <a:avLst/>
            </a:prstGeom>
            <a:ln>
              <a:solidFill>
                <a:srgbClr val="000090"/>
              </a:solidFill>
            </a:ln>
          </p:spPr>
        </p:pic>
        <p:pic>
          <p:nvPicPr>
            <p:cNvPr id="4" name="Picture 3"/>
            <p:cNvPicPr>
              <a:picLocks noChangeAspect="1"/>
            </p:cNvPicPr>
            <p:nvPr/>
          </p:nvPicPr>
          <p:blipFill>
            <a:blip r:embed="rId3"/>
            <a:stretch>
              <a:fillRect/>
            </a:stretch>
          </p:blipFill>
          <p:spPr>
            <a:xfrm>
              <a:off x="4043137" y="1662255"/>
              <a:ext cx="2743200" cy="292100"/>
            </a:xfrm>
            <a:prstGeom prst="rect">
              <a:avLst/>
            </a:prstGeom>
          </p:spPr>
        </p:pic>
      </p:grpSp>
      <p:pic>
        <p:nvPicPr>
          <p:cNvPr id="7" name="Picture 6"/>
          <p:cNvPicPr>
            <a:picLocks noChangeAspect="1"/>
          </p:cNvPicPr>
          <p:nvPr/>
        </p:nvPicPr>
        <p:blipFill>
          <a:blip r:embed="rId4"/>
          <a:stretch>
            <a:fillRect/>
          </a:stretch>
        </p:blipFill>
        <p:spPr>
          <a:xfrm>
            <a:off x="0" y="1578735"/>
            <a:ext cx="9144000" cy="5279265"/>
          </a:xfrm>
          <a:prstGeom prst="rect">
            <a:avLst/>
          </a:prstGeom>
        </p:spPr>
      </p:pic>
      <p:sp>
        <p:nvSpPr>
          <p:cNvPr id="6" name="Rectangle 5"/>
          <p:cNvSpPr/>
          <p:nvPr/>
        </p:nvSpPr>
        <p:spPr>
          <a:xfrm>
            <a:off x="0" y="6021360"/>
            <a:ext cx="2765604" cy="83358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solidFill>
                  <a:schemeClr val="tx1"/>
                </a:solidFill>
                <a:latin typeface="Arial"/>
                <a:cs typeface="Arial"/>
              </a:rPr>
              <a:t>Not yet clear which is CAUSE and which is EFFECT.</a:t>
            </a:r>
          </a:p>
        </p:txBody>
      </p:sp>
      <p:sp>
        <p:nvSpPr>
          <p:cNvPr id="8" name="Text Box 2"/>
          <p:cNvSpPr txBox="1">
            <a:spLocks noChangeArrowheads="1"/>
          </p:cNvSpPr>
          <p:nvPr/>
        </p:nvSpPr>
        <p:spPr bwMode="auto">
          <a:xfrm>
            <a:off x="88900" y="30020"/>
            <a:ext cx="8947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4. Medical conditions correlated with microbiome properties</a:t>
            </a:r>
          </a:p>
        </p:txBody>
      </p:sp>
    </p:spTree>
    <p:extLst>
      <p:ext uri="{BB962C8B-B14F-4D97-AF65-F5344CB8AC3E}">
        <p14:creationId xmlns:p14="http://schemas.microsoft.com/office/powerpoint/2010/main" val="242499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77539"/>
            <a:ext cx="9144000" cy="2875261"/>
            <a:chOff x="0" y="873947"/>
            <a:chExt cx="9144000" cy="2875261"/>
          </a:xfrm>
        </p:grpSpPr>
        <p:pic>
          <p:nvPicPr>
            <p:cNvPr id="3" name="Picture 2"/>
            <p:cNvPicPr>
              <a:picLocks noChangeAspect="1"/>
            </p:cNvPicPr>
            <p:nvPr/>
          </p:nvPicPr>
          <p:blipFill>
            <a:blip r:embed="rId2"/>
            <a:stretch>
              <a:fillRect/>
            </a:stretch>
          </p:blipFill>
          <p:spPr>
            <a:xfrm>
              <a:off x="0" y="873947"/>
              <a:ext cx="9144000" cy="2875261"/>
            </a:xfrm>
            <a:prstGeom prst="rect">
              <a:avLst/>
            </a:prstGeom>
          </p:spPr>
        </p:pic>
        <p:pic>
          <p:nvPicPr>
            <p:cNvPr id="4" name="Picture 3"/>
            <p:cNvPicPr>
              <a:picLocks noChangeAspect="1"/>
            </p:cNvPicPr>
            <p:nvPr/>
          </p:nvPicPr>
          <p:blipFill>
            <a:blip r:embed="rId3"/>
            <a:stretch>
              <a:fillRect/>
            </a:stretch>
          </p:blipFill>
          <p:spPr>
            <a:xfrm>
              <a:off x="2487782" y="2290545"/>
              <a:ext cx="4572000" cy="330200"/>
            </a:xfrm>
            <a:prstGeom prst="rect">
              <a:avLst/>
            </a:prstGeom>
          </p:spPr>
        </p:pic>
      </p:grpSp>
      <p:sp>
        <p:nvSpPr>
          <p:cNvPr id="6" name="Rectangle 5"/>
          <p:cNvSpPr/>
          <p:nvPr/>
        </p:nvSpPr>
        <p:spPr>
          <a:xfrm>
            <a:off x="0" y="3505200"/>
            <a:ext cx="9144000" cy="3169244"/>
          </a:xfrm>
          <a:prstGeom prst="rect">
            <a:avLst/>
          </a:prstGeom>
          <a:noFill/>
        </p:spPr>
        <p:txBody>
          <a:bodyPr wrap="square" rIns="0">
            <a:spAutoFit/>
          </a:bodyPr>
          <a:lstStyle/>
          <a:p>
            <a:pPr marL="114300" indent="-114300">
              <a:lnSpc>
                <a:spcPts val="1960"/>
              </a:lnSpc>
              <a:spcAft>
                <a:spcPts val="600"/>
              </a:spcAft>
              <a:buFont typeface="Arial"/>
              <a:buChar char="•"/>
            </a:pPr>
            <a:r>
              <a:rPr lang="en-US" sz="1800" b="1"/>
              <a:t>Short-chain fatty acids</a:t>
            </a:r>
            <a:r>
              <a:rPr lang="en-US" sz="1800"/>
              <a:t> (SCFAs) provide one of the clearest examples of how nutrient processing by the microbiota and host diet combine to shape immune responses. </a:t>
            </a:r>
          </a:p>
          <a:p>
            <a:pPr marL="114300" indent="-114300">
              <a:lnSpc>
                <a:spcPts val="1960"/>
              </a:lnSpc>
              <a:spcAft>
                <a:spcPts val="600"/>
              </a:spcAft>
              <a:buFont typeface="Arial"/>
              <a:buChar char="•"/>
            </a:pPr>
            <a:r>
              <a:rPr lang="en-US" sz="1800"/>
              <a:t>SCFAs are the end products of </a:t>
            </a:r>
            <a:r>
              <a:rPr lang="en-US" sz="1800" b="1"/>
              <a:t>microbial</a:t>
            </a:r>
            <a:r>
              <a:rPr lang="en-US" sz="1800"/>
              <a:t> fermentation of plant polysaccharides that cannot be digested by humans alone, and the SCFAs affect host </a:t>
            </a:r>
            <a:r>
              <a:rPr lang="en-US" sz="1800" b="1"/>
              <a:t>immune responses</a:t>
            </a:r>
            <a:r>
              <a:rPr lang="en-US" sz="1800"/>
              <a:t>.</a:t>
            </a:r>
          </a:p>
          <a:p>
            <a:pPr marL="114300" indent="-114300">
              <a:lnSpc>
                <a:spcPts val="1960"/>
              </a:lnSpc>
              <a:spcAft>
                <a:spcPts val="600"/>
              </a:spcAft>
              <a:buFont typeface="Arial"/>
              <a:buChar char="•"/>
            </a:pPr>
            <a:r>
              <a:rPr lang="en-US" sz="1800" b="1"/>
              <a:t>Butyrate</a:t>
            </a:r>
            <a:r>
              <a:rPr lang="en-US" sz="1800"/>
              <a:t> modifies cytokine production by T</a:t>
            </a:r>
            <a:r>
              <a:rPr lang="en-US" sz="1800" baseline="-25000"/>
              <a:t>H</a:t>
            </a:r>
            <a:r>
              <a:rPr lang="en-US" sz="1800"/>
              <a:t> cells, and promotes intestinal epithelial barrier integrity, which in turn limits the exposure of the mucosal immune system to lumenal microbes, and thus prevents aberrant inflammatory responses. </a:t>
            </a:r>
          </a:p>
          <a:p>
            <a:pPr marL="114300" indent="-114300">
              <a:lnSpc>
                <a:spcPts val="1960"/>
              </a:lnSpc>
              <a:spcAft>
                <a:spcPts val="600"/>
              </a:spcAft>
              <a:buFont typeface="Arial"/>
              <a:buChar char="•"/>
            </a:pPr>
            <a:r>
              <a:rPr lang="en-US" sz="1800" b="1"/>
              <a:t>Acetate</a:t>
            </a:r>
            <a:r>
              <a:rPr lang="en-US" sz="1800"/>
              <a:t> promotes the resolution of intestinal inflammation by the G-protein-coupled receptor GPR43. </a:t>
            </a:r>
          </a:p>
          <a:p>
            <a:pPr marL="114300" indent="-114300">
              <a:lnSpc>
                <a:spcPts val="1960"/>
              </a:lnSpc>
              <a:spcAft>
                <a:spcPts val="600"/>
              </a:spcAft>
              <a:buFont typeface="Arial"/>
              <a:buChar char="•"/>
            </a:pPr>
            <a:r>
              <a:rPr lang="en-US" sz="1800"/>
              <a:t>SCFAs may also regulate the acetylation of lysine residues, a covalent modification that affects proteins involved in a variety of signalling and metabolic processes.</a:t>
            </a:r>
          </a:p>
        </p:txBody>
      </p:sp>
      <p:sp>
        <p:nvSpPr>
          <p:cNvPr id="7" name="Text Box 2"/>
          <p:cNvSpPr txBox="1">
            <a:spLocks noChangeArrowheads="1"/>
          </p:cNvSpPr>
          <p:nvPr/>
        </p:nvSpPr>
        <p:spPr bwMode="auto">
          <a:xfrm>
            <a:off x="88900" y="30020"/>
            <a:ext cx="8947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4. Medical conditions correlated with microbiome properties</a:t>
            </a:r>
          </a:p>
        </p:txBody>
      </p:sp>
      <p:sp>
        <p:nvSpPr>
          <p:cNvPr id="2" name="Rectangle 1"/>
          <p:cNvSpPr/>
          <p:nvPr/>
        </p:nvSpPr>
        <p:spPr>
          <a:xfrm>
            <a:off x="7214896" y="1295400"/>
            <a:ext cx="1852904" cy="369332"/>
          </a:xfrm>
          <a:prstGeom prst="rect">
            <a:avLst/>
          </a:prstGeom>
        </p:spPr>
        <p:txBody>
          <a:bodyPr wrap="none">
            <a:spAutoFit/>
          </a:bodyPr>
          <a:lstStyle/>
          <a:p>
            <a:r>
              <a:rPr lang="en-US" sz="1800"/>
              <a:t>PMID 21677749</a:t>
            </a:r>
          </a:p>
        </p:txBody>
      </p:sp>
    </p:spTree>
    <p:extLst>
      <p:ext uri="{BB962C8B-B14F-4D97-AF65-F5344CB8AC3E}">
        <p14:creationId xmlns:p14="http://schemas.microsoft.com/office/powerpoint/2010/main" val="233473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76200"/>
            <a:ext cx="5465523" cy="2133600"/>
            <a:chOff x="76200" y="76200"/>
            <a:chExt cx="5465523" cy="2133600"/>
          </a:xfrm>
        </p:grpSpPr>
        <p:pic>
          <p:nvPicPr>
            <p:cNvPr id="2" name="Picture 1"/>
            <p:cNvPicPr>
              <a:picLocks noChangeAspect="1"/>
            </p:cNvPicPr>
            <p:nvPr/>
          </p:nvPicPr>
          <p:blipFill>
            <a:blip r:embed="rId2"/>
            <a:stretch>
              <a:fillRect/>
            </a:stretch>
          </p:blipFill>
          <p:spPr>
            <a:xfrm>
              <a:off x="76200" y="76200"/>
              <a:ext cx="5465523" cy="2133600"/>
            </a:xfrm>
            <a:prstGeom prst="rect">
              <a:avLst/>
            </a:prstGeom>
            <a:solidFill>
              <a:srgbClr val="FFFFFF"/>
            </a:solidFill>
            <a:ln>
              <a:solidFill>
                <a:srgbClr val="000090"/>
              </a:solidFill>
            </a:ln>
          </p:spPr>
        </p:pic>
        <p:sp>
          <p:nvSpPr>
            <p:cNvPr id="3" name="TextBox 2"/>
            <p:cNvSpPr txBox="1"/>
            <p:nvPr/>
          </p:nvSpPr>
          <p:spPr>
            <a:xfrm>
              <a:off x="76200" y="762000"/>
              <a:ext cx="1828800" cy="338554"/>
            </a:xfrm>
            <a:prstGeom prst="rect">
              <a:avLst/>
            </a:prstGeom>
            <a:noFill/>
          </p:spPr>
          <p:txBody>
            <a:bodyPr wrap="square" rtlCol="0">
              <a:spAutoFit/>
            </a:bodyPr>
            <a:lstStyle/>
            <a:p>
              <a:r>
                <a:rPr lang="en-US" sz="1600"/>
                <a:t>PMID: 25974299</a:t>
              </a:r>
            </a:p>
          </p:txBody>
        </p:sp>
      </p:grpSp>
      <p:grpSp>
        <p:nvGrpSpPr>
          <p:cNvPr id="7" name="Group 6"/>
          <p:cNvGrpSpPr>
            <a:grpSpLocks noChangeAspect="1"/>
          </p:cNvGrpSpPr>
          <p:nvPr/>
        </p:nvGrpSpPr>
        <p:grpSpPr>
          <a:xfrm>
            <a:off x="228601" y="2412124"/>
            <a:ext cx="8686800" cy="4293476"/>
            <a:chOff x="457200" y="2514600"/>
            <a:chExt cx="6629400" cy="3276600"/>
          </a:xfrm>
        </p:grpSpPr>
        <p:pic>
          <p:nvPicPr>
            <p:cNvPr id="5" name="Picture 4"/>
            <p:cNvPicPr>
              <a:picLocks noChangeAspect="1"/>
            </p:cNvPicPr>
            <p:nvPr/>
          </p:nvPicPr>
          <p:blipFill>
            <a:blip r:embed="rId3"/>
            <a:stretch>
              <a:fillRect/>
            </a:stretch>
          </p:blipFill>
          <p:spPr>
            <a:xfrm>
              <a:off x="457200" y="2514600"/>
              <a:ext cx="3276600" cy="3213100"/>
            </a:xfrm>
            <a:prstGeom prst="rect">
              <a:avLst/>
            </a:prstGeom>
          </p:spPr>
        </p:pic>
        <p:pic>
          <p:nvPicPr>
            <p:cNvPr id="6" name="Picture 5"/>
            <p:cNvPicPr>
              <a:picLocks noChangeAspect="1"/>
            </p:cNvPicPr>
            <p:nvPr/>
          </p:nvPicPr>
          <p:blipFill>
            <a:blip r:embed="rId4"/>
            <a:stretch>
              <a:fillRect/>
            </a:stretch>
          </p:blipFill>
          <p:spPr>
            <a:xfrm>
              <a:off x="3810000" y="2514600"/>
              <a:ext cx="3276600" cy="3276600"/>
            </a:xfrm>
            <a:prstGeom prst="rect">
              <a:avLst/>
            </a:prstGeom>
          </p:spPr>
        </p:pic>
      </p:grpSp>
      <p:pic>
        <p:nvPicPr>
          <p:cNvPr id="8" name="Picture 7"/>
          <p:cNvPicPr>
            <a:picLocks noChangeAspect="1"/>
          </p:cNvPicPr>
          <p:nvPr/>
        </p:nvPicPr>
        <p:blipFill>
          <a:blip r:embed="rId5"/>
          <a:stretch>
            <a:fillRect/>
          </a:stretch>
        </p:blipFill>
        <p:spPr>
          <a:xfrm>
            <a:off x="5638800" y="56760"/>
            <a:ext cx="3276600" cy="2313738"/>
          </a:xfrm>
          <a:prstGeom prst="rect">
            <a:avLst/>
          </a:prstGeom>
        </p:spPr>
      </p:pic>
    </p:spTree>
    <p:extLst>
      <p:ext uri="{BB962C8B-B14F-4D97-AF65-F5344CB8AC3E}">
        <p14:creationId xmlns:p14="http://schemas.microsoft.com/office/powerpoint/2010/main" val="59803500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xmlns:p14="http://schemas.microsoft.com/office/powerpoint/2010/mai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200" y="76200"/>
            <a:ext cx="5465523" cy="2133600"/>
            <a:chOff x="76200" y="76200"/>
            <a:chExt cx="5465523" cy="2133600"/>
          </a:xfrm>
        </p:grpSpPr>
        <p:pic>
          <p:nvPicPr>
            <p:cNvPr id="3" name="Picture 2"/>
            <p:cNvPicPr>
              <a:picLocks noChangeAspect="1"/>
            </p:cNvPicPr>
            <p:nvPr/>
          </p:nvPicPr>
          <p:blipFill>
            <a:blip r:embed="rId2"/>
            <a:stretch>
              <a:fillRect/>
            </a:stretch>
          </p:blipFill>
          <p:spPr>
            <a:xfrm>
              <a:off x="76200" y="76200"/>
              <a:ext cx="5465523" cy="2133600"/>
            </a:xfrm>
            <a:prstGeom prst="rect">
              <a:avLst/>
            </a:prstGeom>
            <a:solidFill>
              <a:srgbClr val="FFFFFF"/>
            </a:solidFill>
            <a:ln>
              <a:solidFill>
                <a:srgbClr val="000090"/>
              </a:solidFill>
            </a:ln>
          </p:spPr>
        </p:pic>
        <p:sp>
          <p:nvSpPr>
            <p:cNvPr id="4" name="TextBox 3"/>
            <p:cNvSpPr txBox="1"/>
            <p:nvPr/>
          </p:nvSpPr>
          <p:spPr>
            <a:xfrm>
              <a:off x="76200" y="762000"/>
              <a:ext cx="1828800" cy="338554"/>
            </a:xfrm>
            <a:prstGeom prst="rect">
              <a:avLst/>
            </a:prstGeom>
            <a:noFill/>
          </p:spPr>
          <p:txBody>
            <a:bodyPr wrap="square" rtlCol="0">
              <a:spAutoFit/>
            </a:bodyPr>
            <a:lstStyle/>
            <a:p>
              <a:r>
                <a:rPr lang="en-US" sz="1600"/>
                <a:t>PMID: 25974299</a:t>
              </a:r>
            </a:p>
          </p:txBody>
        </p:sp>
      </p:grpSp>
      <p:pic>
        <p:nvPicPr>
          <p:cNvPr id="5" name="Picture 4"/>
          <p:cNvPicPr>
            <a:picLocks noChangeAspect="1"/>
          </p:cNvPicPr>
          <p:nvPr/>
        </p:nvPicPr>
        <p:blipFill>
          <a:blip r:embed="rId3"/>
          <a:stretch>
            <a:fillRect/>
          </a:stretch>
        </p:blipFill>
        <p:spPr>
          <a:xfrm>
            <a:off x="63242" y="2464614"/>
            <a:ext cx="5521968" cy="4164786"/>
          </a:xfrm>
          <a:prstGeom prst="rect">
            <a:avLst/>
          </a:prstGeom>
        </p:spPr>
      </p:pic>
      <p:grpSp>
        <p:nvGrpSpPr>
          <p:cNvPr id="8" name="Group 7"/>
          <p:cNvGrpSpPr/>
          <p:nvPr/>
        </p:nvGrpSpPr>
        <p:grpSpPr>
          <a:xfrm>
            <a:off x="5937121" y="635520"/>
            <a:ext cx="2825879" cy="5964326"/>
            <a:chOff x="5937121" y="635520"/>
            <a:chExt cx="2825879" cy="5964326"/>
          </a:xfrm>
        </p:grpSpPr>
        <p:pic>
          <p:nvPicPr>
            <p:cNvPr id="6" name="Picture 43" descr="D:\PROJECTS\Dec-05\15\others\images\nrn1824-f4.jpg"/>
            <p:cNvPicPr>
              <a:picLocks noChangeAspect="1" noChangeArrowheads="1"/>
            </p:cNvPicPr>
            <p:nvPr/>
          </p:nvPicPr>
          <p:blipFill rotWithShape="1">
            <a:blip r:embed="rId4">
              <a:extLst>
                <a:ext uri="{28A0092B-C50C-407E-A947-70E740481C1C}">
                  <a14:useLocalDpi xmlns:a14="http://schemas.microsoft.com/office/drawing/2010/main" val="0"/>
                </a:ext>
              </a:extLst>
            </a:blip>
            <a:srcRect l="50609"/>
            <a:stretch/>
          </p:blipFill>
          <p:spPr bwMode="auto">
            <a:xfrm>
              <a:off x="5955915" y="2496719"/>
              <a:ext cx="2807085" cy="4103127"/>
            </a:xfrm>
            <a:prstGeom prst="rect">
              <a:avLst/>
            </a:prstGeom>
            <a:noFill/>
            <a:ln w="19050" cmpd="sng">
              <a:solidFill>
                <a:srgbClr val="000090"/>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5937121" y="635520"/>
              <a:ext cx="2819400" cy="1631216"/>
            </a:xfrm>
            <a:prstGeom prst="rect">
              <a:avLst/>
            </a:prstGeom>
            <a:solidFill>
              <a:srgbClr val="FFFFFF"/>
            </a:solidFill>
            <a:ln>
              <a:solidFill>
                <a:srgbClr val="000090"/>
              </a:solidFill>
            </a:ln>
          </p:spPr>
          <p:txBody>
            <a:bodyPr wrap="square">
              <a:spAutoFit/>
            </a:bodyPr>
            <a:lstStyle/>
            <a:p>
              <a:pPr algn="ctr"/>
              <a:r>
                <a:rPr lang="en-GB" sz="1600"/>
                <a:t>Abbott NJ </a:t>
              </a:r>
              <a:r>
                <a:rPr lang="en-GB" sz="1600" i="1"/>
                <a:t>et al.</a:t>
              </a:r>
              <a:r>
                <a:rPr lang="en-GB" sz="1600"/>
                <a:t> (2006)</a:t>
              </a:r>
            </a:p>
            <a:p>
              <a:pPr algn="ctr"/>
              <a:r>
                <a:rPr lang="en-GB" sz="1600"/>
                <a:t>PMID: </a:t>
              </a:r>
              <a:r>
                <a:rPr lang="is-IS" sz="1600"/>
                <a:t>16371949</a:t>
              </a:r>
              <a:endParaRPr lang="en-GB" sz="1600"/>
            </a:p>
            <a:p>
              <a:pPr algn="ctr"/>
              <a:r>
                <a:rPr lang="en-GB" sz="1600"/>
                <a:t> </a:t>
              </a:r>
              <a:r>
                <a:rPr lang="en-GB" sz="1600" b="1"/>
                <a:t>Astrocyte</a:t>
              </a:r>
              <a:r>
                <a:rPr lang="en-GB" sz="1600" b="1">
                  <a:cs typeface="Arial" charset="0"/>
                </a:rPr>
                <a:t>–</a:t>
              </a:r>
              <a:r>
                <a:rPr lang="en-GB" sz="1600" b="1"/>
                <a:t>endothelial interactions at the blood</a:t>
              </a:r>
              <a:r>
                <a:rPr lang="en-GB" sz="1600" b="1">
                  <a:cs typeface="Arial" charset="0"/>
                </a:rPr>
                <a:t>–</a:t>
              </a:r>
              <a:r>
                <a:rPr lang="en-GB" sz="1600" b="1"/>
                <a:t>brain barrier</a:t>
              </a:r>
            </a:p>
            <a:p>
              <a:pPr algn="ctr"/>
              <a:r>
                <a:rPr lang="en-GB" sz="1600" i="1"/>
                <a:t>Nat. Rev. Neuro.</a:t>
              </a:r>
              <a:r>
                <a:rPr lang="en-GB" sz="1600"/>
                <a:t> </a:t>
              </a:r>
              <a:r>
                <a:rPr lang="en-GB" sz="1600" b="1"/>
                <a:t>7:</a:t>
              </a:r>
              <a:r>
                <a:rPr lang="en-GB" sz="1600"/>
                <a:t> 41</a:t>
              </a:r>
              <a:r>
                <a:rPr lang="en-GB" sz="1600">
                  <a:cs typeface="Arial" charset="0"/>
                </a:rPr>
                <a:t>–</a:t>
              </a:r>
              <a:r>
                <a:rPr lang="en-GB" sz="1600"/>
                <a:t>53</a:t>
              </a:r>
              <a:endParaRPr lang="en-US" sz="1600"/>
            </a:p>
          </p:txBody>
        </p:sp>
      </p:grpSp>
    </p:spTree>
    <p:extLst>
      <p:ext uri="{BB962C8B-B14F-4D97-AF65-F5344CB8AC3E}">
        <p14:creationId xmlns:p14="http://schemas.microsoft.com/office/powerpoint/2010/main" val="364888651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7300" y="838200"/>
            <a:ext cx="8001000" cy="1524000"/>
            <a:chOff x="533400" y="838200"/>
            <a:chExt cx="8001000" cy="1524000"/>
          </a:xfrm>
        </p:grpSpPr>
        <p:sp>
          <p:nvSpPr>
            <p:cNvPr id="5" name="Rectangle 4"/>
            <p:cNvSpPr/>
            <p:nvPr/>
          </p:nvSpPr>
          <p:spPr>
            <a:xfrm>
              <a:off x="533400" y="838200"/>
              <a:ext cx="8001000" cy="1524000"/>
            </a:xfrm>
            <a:prstGeom prst="rect">
              <a:avLst/>
            </a:prstGeom>
            <a:solidFill>
              <a:schemeClr val="bg1"/>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581607" y="873947"/>
              <a:ext cx="6741901" cy="1461933"/>
            </a:xfrm>
            <a:prstGeom prst="rect">
              <a:avLst/>
            </a:prstGeom>
          </p:spPr>
        </p:pic>
        <p:pic>
          <p:nvPicPr>
            <p:cNvPr id="4" name="Picture 3"/>
            <p:cNvPicPr>
              <a:picLocks noChangeAspect="1"/>
            </p:cNvPicPr>
            <p:nvPr/>
          </p:nvPicPr>
          <p:blipFill>
            <a:blip r:embed="rId4"/>
            <a:stretch>
              <a:fillRect/>
            </a:stretch>
          </p:blipFill>
          <p:spPr>
            <a:xfrm>
              <a:off x="4297003" y="1982750"/>
              <a:ext cx="4165600" cy="304800"/>
            </a:xfrm>
            <a:prstGeom prst="rect">
              <a:avLst/>
            </a:prstGeom>
          </p:spPr>
        </p:pic>
      </p:grpSp>
      <p:grpSp>
        <p:nvGrpSpPr>
          <p:cNvPr id="9" name="Group 8"/>
          <p:cNvGrpSpPr/>
          <p:nvPr/>
        </p:nvGrpSpPr>
        <p:grpSpPr>
          <a:xfrm>
            <a:off x="152400" y="1582244"/>
            <a:ext cx="8939291" cy="5228316"/>
            <a:chOff x="152400" y="1582244"/>
            <a:chExt cx="8939291" cy="5228316"/>
          </a:xfrm>
        </p:grpSpPr>
        <p:pic>
          <p:nvPicPr>
            <p:cNvPr id="7" name="Picture 6"/>
            <p:cNvPicPr>
              <a:picLocks noChangeAspect="1"/>
            </p:cNvPicPr>
            <p:nvPr/>
          </p:nvPicPr>
          <p:blipFill>
            <a:blip r:embed="rId5">
              <a:clrChange>
                <a:clrFrom>
                  <a:srgbClr val="FFFFFF"/>
                </a:clrFrom>
                <a:clrTo>
                  <a:srgbClr val="FFFFFF">
                    <a:alpha val="0"/>
                  </a:srgbClr>
                </a:clrTo>
              </a:clrChange>
            </a:blip>
            <a:stretch>
              <a:fillRect/>
            </a:stretch>
          </p:blipFill>
          <p:spPr>
            <a:xfrm>
              <a:off x="3180040" y="1582244"/>
              <a:ext cx="5911651" cy="5223308"/>
            </a:xfrm>
            <a:prstGeom prst="rect">
              <a:avLst/>
            </a:prstGeom>
          </p:spPr>
        </p:pic>
        <p:sp>
          <p:nvSpPr>
            <p:cNvPr id="8" name="Rectangle 7"/>
            <p:cNvSpPr/>
            <p:nvPr/>
          </p:nvSpPr>
          <p:spPr>
            <a:xfrm>
              <a:off x="152400" y="2409355"/>
              <a:ext cx="3336261" cy="4401205"/>
            </a:xfrm>
            <a:prstGeom prst="rect">
              <a:avLst/>
            </a:prstGeom>
          </p:spPr>
          <p:txBody>
            <a:bodyPr wrap="square">
              <a:spAutoFit/>
            </a:bodyPr>
            <a:lstStyle/>
            <a:p>
              <a:pPr marL="114300" indent="-114300">
                <a:buFont typeface="Arial"/>
                <a:buChar char="•"/>
              </a:pPr>
              <a:r>
                <a:rPr lang="en-US" sz="2000"/>
                <a:t>At a hypothalamic level classic neurotransmitters and cytokines regulate corticotrophin releasing hormone (CRH) and vasopressin (AVP) release into the portal vasculature. </a:t>
              </a:r>
            </a:p>
            <a:p>
              <a:pPr marL="114300" indent="-114300">
                <a:buFont typeface="Arial"/>
                <a:buChar char="•"/>
              </a:pPr>
              <a:r>
                <a:rPr lang="en-US" sz="2000"/>
                <a:t>Negative feedback loops control the forward drive. </a:t>
              </a:r>
            </a:p>
            <a:p>
              <a:pPr marL="114300" indent="-114300">
                <a:buFont typeface="Arial"/>
                <a:buChar char="•"/>
              </a:pPr>
              <a:r>
                <a:rPr lang="en-US" sz="2000"/>
                <a:t>The adrenal cortex can be directly activated by PGE2 from immune cells stimulated by gut pathogens.</a:t>
              </a:r>
            </a:p>
          </p:txBody>
        </p:sp>
      </p:grpSp>
      <p:sp>
        <p:nvSpPr>
          <p:cNvPr id="10" name="Rectangle 9"/>
          <p:cNvSpPr/>
          <p:nvPr/>
        </p:nvSpPr>
        <p:spPr>
          <a:xfrm>
            <a:off x="5929950" y="1397578"/>
            <a:ext cx="2147250" cy="369332"/>
          </a:xfrm>
          <a:prstGeom prst="rect">
            <a:avLst/>
          </a:prstGeom>
        </p:spPr>
        <p:txBody>
          <a:bodyPr wrap="square">
            <a:spAutoFit/>
          </a:bodyPr>
          <a:lstStyle/>
          <a:p>
            <a:r>
              <a:rPr lang="en-US" sz="1800"/>
              <a:t>PMID: 22483040</a:t>
            </a:r>
          </a:p>
        </p:txBody>
      </p:sp>
      <p:sp>
        <p:nvSpPr>
          <p:cNvPr id="11" name="Text Box 2"/>
          <p:cNvSpPr txBox="1">
            <a:spLocks noChangeArrowheads="1"/>
          </p:cNvSpPr>
          <p:nvPr/>
        </p:nvSpPr>
        <p:spPr bwMode="auto">
          <a:xfrm>
            <a:off x="88900" y="30020"/>
            <a:ext cx="8947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4. Medical conditions correlated with microbiome properties</a:t>
            </a:r>
          </a:p>
        </p:txBody>
      </p:sp>
    </p:spTree>
    <p:extLst>
      <p:ext uri="{BB962C8B-B14F-4D97-AF65-F5344CB8AC3E}">
        <p14:creationId xmlns:p14="http://schemas.microsoft.com/office/powerpoint/2010/main" val="133592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842592" y="873947"/>
            <a:ext cx="5458816" cy="1507594"/>
            <a:chOff x="235853" y="873947"/>
            <a:chExt cx="5458816" cy="1507594"/>
          </a:xfrm>
        </p:grpSpPr>
        <p:pic>
          <p:nvPicPr>
            <p:cNvPr id="4" name="Picture 3"/>
            <p:cNvPicPr>
              <a:picLocks noChangeAspect="1"/>
            </p:cNvPicPr>
            <p:nvPr/>
          </p:nvPicPr>
          <p:blipFill>
            <a:blip r:embed="rId3"/>
            <a:stretch>
              <a:fillRect/>
            </a:stretch>
          </p:blipFill>
          <p:spPr>
            <a:xfrm>
              <a:off x="235853" y="873947"/>
              <a:ext cx="5458816" cy="1507594"/>
            </a:xfrm>
            <a:prstGeom prst="rect">
              <a:avLst/>
            </a:prstGeom>
            <a:ln>
              <a:solidFill>
                <a:srgbClr val="000090"/>
              </a:solidFill>
            </a:ln>
          </p:spPr>
        </p:pic>
        <p:pic>
          <p:nvPicPr>
            <p:cNvPr id="5" name="Picture 4"/>
            <p:cNvPicPr>
              <a:picLocks noChangeAspect="1"/>
            </p:cNvPicPr>
            <p:nvPr/>
          </p:nvPicPr>
          <p:blipFill>
            <a:blip r:embed="rId4"/>
            <a:stretch>
              <a:fillRect/>
            </a:stretch>
          </p:blipFill>
          <p:spPr>
            <a:xfrm>
              <a:off x="235853" y="2017529"/>
              <a:ext cx="5354702" cy="310764"/>
            </a:xfrm>
            <a:prstGeom prst="rect">
              <a:avLst/>
            </a:prstGeom>
          </p:spPr>
        </p:pic>
        <p:pic>
          <p:nvPicPr>
            <p:cNvPr id="6" name="Picture 5"/>
            <p:cNvPicPr>
              <a:picLocks noChangeAspect="1"/>
            </p:cNvPicPr>
            <p:nvPr/>
          </p:nvPicPr>
          <p:blipFill>
            <a:blip r:embed="rId5"/>
            <a:stretch>
              <a:fillRect/>
            </a:stretch>
          </p:blipFill>
          <p:spPr>
            <a:xfrm>
              <a:off x="2616200" y="1558995"/>
              <a:ext cx="1955800" cy="546100"/>
            </a:xfrm>
            <a:prstGeom prst="rect">
              <a:avLst/>
            </a:prstGeom>
          </p:spPr>
        </p:pic>
      </p:grpSp>
      <p:pic>
        <p:nvPicPr>
          <p:cNvPr id="8" name="Picture 7"/>
          <p:cNvPicPr>
            <a:picLocks noChangeAspect="1"/>
          </p:cNvPicPr>
          <p:nvPr/>
        </p:nvPicPr>
        <p:blipFill>
          <a:blip r:embed="rId6">
            <a:clrChange>
              <a:clrFrom>
                <a:srgbClr val="FFFFFF"/>
              </a:clrFrom>
              <a:clrTo>
                <a:srgbClr val="FFFFFF">
                  <a:alpha val="0"/>
                </a:srgbClr>
              </a:clrTo>
            </a:clrChange>
          </a:blip>
          <a:stretch>
            <a:fillRect/>
          </a:stretch>
        </p:blipFill>
        <p:spPr>
          <a:xfrm>
            <a:off x="0" y="2490768"/>
            <a:ext cx="9144000" cy="4319752"/>
          </a:xfrm>
          <a:prstGeom prst="rect">
            <a:avLst/>
          </a:prstGeom>
          <a:effectLst>
            <a:glow rad="228600">
              <a:schemeClr val="bg1">
                <a:alpha val="75000"/>
              </a:schemeClr>
            </a:glow>
          </a:effectLst>
        </p:spPr>
      </p:pic>
      <p:sp>
        <p:nvSpPr>
          <p:cNvPr id="9" name="TextBox 8"/>
          <p:cNvSpPr txBox="1"/>
          <p:nvPr/>
        </p:nvSpPr>
        <p:spPr>
          <a:xfrm>
            <a:off x="7477810" y="873947"/>
            <a:ext cx="1507051" cy="1477328"/>
          </a:xfrm>
          <a:prstGeom prst="rect">
            <a:avLst/>
          </a:prstGeom>
          <a:solidFill>
            <a:schemeClr val="accent6">
              <a:lumMod val="40000"/>
              <a:lumOff val="60000"/>
            </a:schemeClr>
          </a:solidFill>
          <a:ln>
            <a:solidFill>
              <a:srgbClr val="000090"/>
            </a:solidFill>
          </a:ln>
        </p:spPr>
        <p:txBody>
          <a:bodyPr wrap="square" rtlCol="0">
            <a:spAutoFit/>
          </a:bodyPr>
          <a:lstStyle/>
          <a:p>
            <a:pPr algn="ctr"/>
            <a:r>
              <a:rPr lang="en-US" sz="1800"/>
              <a:t>Plus NO, modulation of serotonin via effects on Trp levels</a:t>
            </a:r>
          </a:p>
        </p:txBody>
      </p:sp>
      <p:sp>
        <p:nvSpPr>
          <p:cNvPr id="10" name="Text Box 2"/>
          <p:cNvSpPr txBox="1">
            <a:spLocks noChangeArrowheads="1"/>
          </p:cNvSpPr>
          <p:nvPr/>
        </p:nvSpPr>
        <p:spPr bwMode="auto">
          <a:xfrm>
            <a:off x="88900" y="30020"/>
            <a:ext cx="8947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4. Medical conditions correlated with microbiome properties</a:t>
            </a:r>
          </a:p>
        </p:txBody>
      </p:sp>
    </p:spTree>
    <p:extLst>
      <p:ext uri="{BB962C8B-B14F-4D97-AF65-F5344CB8AC3E}">
        <p14:creationId xmlns:p14="http://schemas.microsoft.com/office/powerpoint/2010/main" val="158245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069475" y="4459545"/>
            <a:ext cx="3270169" cy="2310587"/>
            <a:chOff x="1069475" y="4459545"/>
            <a:chExt cx="3270169" cy="2310587"/>
          </a:xfrm>
        </p:grpSpPr>
        <p:pic>
          <p:nvPicPr>
            <p:cNvPr id="12" name="Picture 11"/>
            <p:cNvPicPr>
              <a:picLocks noChangeAspect="1"/>
            </p:cNvPicPr>
            <p:nvPr/>
          </p:nvPicPr>
          <p:blipFill>
            <a:blip r:embed="rId2">
              <a:clrChange>
                <a:clrFrom>
                  <a:srgbClr val="FFFFFF"/>
                </a:clrFrom>
                <a:clrTo>
                  <a:srgbClr val="FFFFFF">
                    <a:alpha val="0"/>
                  </a:srgbClr>
                </a:clrTo>
              </a:clrChange>
            </a:blip>
            <a:stretch>
              <a:fillRect/>
            </a:stretch>
          </p:blipFill>
          <p:spPr>
            <a:xfrm>
              <a:off x="1069475" y="4459545"/>
              <a:ext cx="3270169" cy="2169855"/>
            </a:xfrm>
            <a:prstGeom prst="rect">
              <a:avLst/>
            </a:prstGeom>
          </p:spPr>
        </p:pic>
        <p:sp>
          <p:nvSpPr>
            <p:cNvPr id="13" name="TextBox 12"/>
            <p:cNvSpPr txBox="1"/>
            <p:nvPr/>
          </p:nvSpPr>
          <p:spPr>
            <a:xfrm>
              <a:off x="1371600" y="6400800"/>
              <a:ext cx="2590800" cy="369332"/>
            </a:xfrm>
            <a:prstGeom prst="rect">
              <a:avLst/>
            </a:prstGeom>
            <a:noFill/>
          </p:spPr>
          <p:txBody>
            <a:bodyPr wrap="square" rtlCol="0">
              <a:spAutoFit/>
            </a:bodyPr>
            <a:lstStyle/>
            <a:p>
              <a:r>
                <a:rPr lang="en-US" sz="1800"/>
                <a:t>Effects on microbiome?</a:t>
              </a:r>
            </a:p>
          </p:txBody>
        </p:sp>
      </p:grpSp>
      <p:sp>
        <p:nvSpPr>
          <p:cNvPr id="15" name="TextBox 14"/>
          <p:cNvSpPr txBox="1"/>
          <p:nvPr/>
        </p:nvSpPr>
        <p:spPr>
          <a:xfrm>
            <a:off x="1127607" y="3406743"/>
            <a:ext cx="3121690" cy="1323439"/>
          </a:xfrm>
          <a:prstGeom prst="rect">
            <a:avLst/>
          </a:prstGeom>
          <a:noFill/>
        </p:spPr>
        <p:txBody>
          <a:bodyPr wrap="square" rtlCol="0">
            <a:spAutoFit/>
          </a:bodyPr>
          <a:lstStyle/>
          <a:p>
            <a:r>
              <a:rPr lang="en-US" sz="2000"/>
              <a:t>Biomarkers for:</a:t>
            </a:r>
          </a:p>
          <a:p>
            <a:pPr marL="511175" indent="-285750">
              <a:buFont typeface="Arial"/>
              <a:buChar char="•"/>
            </a:pPr>
            <a:r>
              <a:rPr lang="en-US" sz="2000"/>
              <a:t>Nutritional status</a:t>
            </a:r>
          </a:p>
          <a:p>
            <a:pPr marL="511175" indent="-285750">
              <a:buFont typeface="Arial"/>
              <a:buChar char="•"/>
            </a:pPr>
            <a:r>
              <a:rPr lang="en-US" sz="2000"/>
              <a:t>Immune status</a:t>
            </a:r>
          </a:p>
          <a:p>
            <a:pPr marL="511175" indent="-285750">
              <a:buFont typeface="Arial"/>
              <a:buChar char="•"/>
            </a:pPr>
            <a:r>
              <a:rPr lang="en-US" sz="2000" i="1"/>
              <a:t>etc.</a:t>
            </a:r>
          </a:p>
        </p:txBody>
      </p:sp>
      <p:sp>
        <p:nvSpPr>
          <p:cNvPr id="17" name="Text Box 2"/>
          <p:cNvSpPr txBox="1">
            <a:spLocks noChangeArrowheads="1"/>
          </p:cNvSpPr>
          <p:nvPr/>
        </p:nvSpPr>
        <p:spPr bwMode="auto">
          <a:xfrm>
            <a:off x="88900" y="30020"/>
            <a:ext cx="894715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5. Microbiome properties that can serve as biomarkers</a:t>
            </a:r>
          </a:p>
          <a:p>
            <a:pPr marL="457200" indent="-457200">
              <a:buAutoNum type="alphaUcPeriod"/>
            </a:pPr>
            <a:r>
              <a:rPr lang="en-US" sz="2400" b="1"/>
              <a:t>Specific genes/organisms</a:t>
            </a:r>
          </a:p>
          <a:p>
            <a:pPr marL="457200" indent="-457200">
              <a:buAutoNum type="alphaUcPeriod"/>
            </a:pPr>
            <a:r>
              <a:rPr lang="en-US" sz="2400" b="1"/>
              <a:t>Community structure</a:t>
            </a:r>
          </a:p>
        </p:txBody>
      </p:sp>
      <p:grpSp>
        <p:nvGrpSpPr>
          <p:cNvPr id="16" name="Group 15"/>
          <p:cNvGrpSpPr/>
          <p:nvPr/>
        </p:nvGrpSpPr>
        <p:grpSpPr>
          <a:xfrm>
            <a:off x="985122" y="617250"/>
            <a:ext cx="7418514" cy="2429564"/>
            <a:chOff x="985122" y="617250"/>
            <a:chExt cx="7418514" cy="2429564"/>
          </a:xfrm>
        </p:grpSpPr>
        <p:grpSp>
          <p:nvGrpSpPr>
            <p:cNvPr id="5" name="Group 4"/>
            <p:cNvGrpSpPr/>
            <p:nvPr/>
          </p:nvGrpSpPr>
          <p:grpSpPr>
            <a:xfrm>
              <a:off x="4114800" y="617250"/>
              <a:ext cx="4288836" cy="1032706"/>
              <a:chOff x="4494640" y="617250"/>
              <a:chExt cx="4288836" cy="1032706"/>
            </a:xfrm>
          </p:grpSpPr>
          <p:cxnSp>
            <p:nvCxnSpPr>
              <p:cNvPr id="7" name="Straight Arrow Connector 6"/>
              <p:cNvCxnSpPr>
                <a:stCxn id="6" idx="1"/>
              </p:cNvCxnSpPr>
              <p:nvPr/>
            </p:nvCxnSpPr>
            <p:spPr>
              <a:xfrm flipH="1" flipV="1">
                <a:off x="4494640" y="838200"/>
                <a:ext cx="656743" cy="295403"/>
              </a:xfrm>
              <a:prstGeom prst="straightConnector1">
                <a:avLst/>
              </a:prstGeom>
              <a:ln w="44450">
                <a:tailEnd type="triangle" w="lg" len="lg"/>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5151383" y="617250"/>
                <a:ext cx="3632093" cy="1032706"/>
              </a:xfrm>
              <a:prstGeom prst="rect">
                <a:avLst/>
              </a:prstGeom>
              <a:effectLst>
                <a:glow rad="203200">
                  <a:srgbClr val="CCFFCC">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000090"/>
                    </a:solidFill>
                    <a:latin typeface="Arial"/>
                    <a:cs typeface="Arial"/>
                  </a:rPr>
                  <a:t>Detect individual pathogens or genes for functional pathways.</a:t>
                </a:r>
              </a:p>
            </p:txBody>
          </p:sp>
        </p:grpSp>
        <p:grpSp>
          <p:nvGrpSpPr>
            <p:cNvPr id="8" name="Group 7"/>
            <p:cNvGrpSpPr/>
            <p:nvPr/>
          </p:nvGrpSpPr>
          <p:grpSpPr>
            <a:xfrm>
              <a:off x="985122" y="1180747"/>
              <a:ext cx="3107919" cy="1866067"/>
              <a:chOff x="985122" y="1121397"/>
              <a:chExt cx="3107919" cy="1866067"/>
            </a:xfrm>
          </p:grpSpPr>
          <p:cxnSp>
            <p:nvCxnSpPr>
              <p:cNvPr id="10" name="Straight Arrow Connector 9"/>
              <p:cNvCxnSpPr/>
              <p:nvPr/>
            </p:nvCxnSpPr>
            <p:spPr>
              <a:xfrm flipH="1" flipV="1">
                <a:off x="2646908" y="1121397"/>
                <a:ext cx="295754" cy="809621"/>
              </a:xfrm>
              <a:prstGeom prst="straightConnector1">
                <a:avLst/>
              </a:prstGeom>
              <a:ln w="44450">
                <a:tailEnd type="triangle" w="lg" len="lg"/>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985122" y="1954758"/>
                <a:ext cx="3107919" cy="1032706"/>
              </a:xfrm>
              <a:prstGeom prst="rect">
                <a:avLst/>
              </a:prstGeom>
              <a:effectLst>
                <a:glow rad="203200">
                  <a:srgbClr val="FF666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rgbClr val="000090"/>
                    </a:solidFill>
                    <a:latin typeface="Arial"/>
                    <a:cs typeface="Arial"/>
                  </a:rPr>
                  <a:t>Detect dysbiotic (or abnormal) communities</a:t>
                </a:r>
              </a:p>
            </p:txBody>
          </p:sp>
        </p:grpSp>
      </p:grpSp>
      <p:grpSp>
        <p:nvGrpSpPr>
          <p:cNvPr id="11" name="Group 10"/>
          <p:cNvGrpSpPr/>
          <p:nvPr/>
        </p:nvGrpSpPr>
        <p:grpSpPr>
          <a:xfrm>
            <a:off x="4085144" y="1752964"/>
            <a:ext cx="5031636" cy="5028836"/>
            <a:chOff x="4085144" y="1752964"/>
            <a:chExt cx="5031636" cy="5028836"/>
          </a:xfrm>
        </p:grpSpPr>
        <p:grpSp>
          <p:nvGrpSpPr>
            <p:cNvPr id="4" name="Group 3"/>
            <p:cNvGrpSpPr/>
            <p:nvPr/>
          </p:nvGrpSpPr>
          <p:grpSpPr>
            <a:xfrm>
              <a:off x="4085144" y="1752964"/>
              <a:ext cx="5031636" cy="3885836"/>
              <a:chOff x="4085144" y="1752964"/>
              <a:chExt cx="5031636" cy="3885836"/>
            </a:xfrm>
          </p:grpSpPr>
          <p:sp>
            <p:nvSpPr>
              <p:cNvPr id="14" name="Rectangle 13"/>
              <p:cNvSpPr/>
              <p:nvPr/>
            </p:nvSpPr>
            <p:spPr>
              <a:xfrm>
                <a:off x="4267200" y="1752964"/>
                <a:ext cx="4849580" cy="3518058"/>
              </a:xfrm>
              <a:prstGeom prst="rect">
                <a:avLst/>
              </a:prstGeom>
              <a:noFill/>
            </p:spPr>
            <p:txBody>
              <a:bodyPr wrap="square" rIns="0">
                <a:spAutoFit/>
              </a:bodyPr>
              <a:lstStyle/>
              <a:p>
                <a:pPr marL="285750" indent="-285750">
                  <a:lnSpc>
                    <a:spcPts val="1960"/>
                  </a:lnSpc>
                  <a:spcAft>
                    <a:spcPts val="600"/>
                  </a:spcAft>
                  <a:buFont typeface="Arial"/>
                  <a:buChar char="•"/>
                </a:pPr>
                <a:r>
                  <a:rPr lang="en-US" sz="1800" i="1"/>
                  <a:t>Zobellia galactanivorans </a:t>
                </a:r>
                <a:r>
                  <a:rPr lang="en-US" sz="1800"/>
                  <a:t>is a marine bacterium that can digest porphyran derived from marine algae</a:t>
                </a:r>
                <a:r>
                  <a:rPr lang="en-US" sz="1800" i="1"/>
                  <a:t>. </a:t>
                </a:r>
              </a:p>
              <a:p>
                <a:pPr marL="285750" indent="-285750">
                  <a:lnSpc>
                    <a:spcPts val="1960"/>
                  </a:lnSpc>
                  <a:spcAft>
                    <a:spcPts val="600"/>
                  </a:spcAft>
                  <a:buFont typeface="Arial"/>
                  <a:buChar char="•"/>
                </a:pPr>
                <a:r>
                  <a:rPr lang="en-US" sz="1800"/>
                  <a:t>Homologs of porphyranase genes from </a:t>
                </a:r>
                <a:r>
                  <a:rPr lang="en-US" sz="1800" i="1"/>
                  <a:t>Z. galactanivorans </a:t>
                </a:r>
                <a:r>
                  <a:rPr lang="en-US" sz="1800"/>
                  <a:t>are present in the human gut bacterium </a:t>
                </a:r>
                <a:r>
                  <a:rPr lang="en-US" sz="1800" i="1"/>
                  <a:t>Bacteroides plebeius</a:t>
                </a:r>
                <a:r>
                  <a:rPr lang="en-US" sz="1800"/>
                  <a:t>,</a:t>
                </a:r>
                <a:r>
                  <a:rPr lang="en-US" sz="1800" i="1"/>
                  <a:t> </a:t>
                </a:r>
                <a:r>
                  <a:rPr lang="en-US" sz="1800"/>
                  <a:t>and are prominent in the microbiomes of Japanese but not of N. Americans. </a:t>
                </a:r>
              </a:p>
              <a:p>
                <a:pPr marL="285750" indent="-285750">
                  <a:lnSpc>
                    <a:spcPts val="1960"/>
                  </a:lnSpc>
                  <a:spcAft>
                    <a:spcPts val="600"/>
                  </a:spcAft>
                  <a:buFont typeface="Arial"/>
                  <a:buChar char="•"/>
                </a:pPr>
                <a:r>
                  <a:rPr lang="en-US" sz="1800"/>
                  <a:t>Systematic changes in overall dietary consumption patterns across a population might lead to changes in the microbiome, with consequences for host nutritional status and immune response. </a:t>
                </a:r>
              </a:p>
            </p:txBody>
          </p:sp>
          <p:sp>
            <p:nvSpPr>
              <p:cNvPr id="3" name="Rectangle 2"/>
              <p:cNvSpPr/>
              <p:nvPr/>
            </p:nvSpPr>
            <p:spPr>
              <a:xfrm>
                <a:off x="4085144" y="5269468"/>
                <a:ext cx="3230056" cy="369332"/>
              </a:xfrm>
              <a:prstGeom prst="rect">
                <a:avLst/>
              </a:prstGeom>
            </p:spPr>
            <p:txBody>
              <a:bodyPr wrap="square">
                <a:spAutoFit/>
              </a:bodyPr>
              <a:lstStyle/>
              <a:p>
                <a:r>
                  <a:rPr lang="en-US" sz="1800"/>
                  <a:t>Kau </a:t>
                </a:r>
                <a:r>
                  <a:rPr lang="en-US" sz="1800" i="1"/>
                  <a:t>et al. </a:t>
                </a:r>
                <a:r>
                  <a:rPr lang="en-US" sz="1800"/>
                  <a:t>PMID: 21677749</a:t>
                </a:r>
              </a:p>
            </p:txBody>
          </p:sp>
        </p:grpSp>
        <p:pic>
          <p:nvPicPr>
            <p:cNvPr id="2" name="Picture 1"/>
            <p:cNvPicPr>
              <a:picLocks noChangeAspect="1"/>
            </p:cNvPicPr>
            <p:nvPr/>
          </p:nvPicPr>
          <p:blipFill>
            <a:blip r:embed="rId3"/>
            <a:stretch>
              <a:fillRect/>
            </a:stretch>
          </p:blipFill>
          <p:spPr>
            <a:xfrm>
              <a:off x="7010400" y="5238750"/>
              <a:ext cx="2057400" cy="1543050"/>
            </a:xfrm>
            <a:prstGeom prst="rect">
              <a:avLst/>
            </a:prstGeom>
            <a:ln>
              <a:solidFill>
                <a:srgbClr val="000090"/>
              </a:solidFill>
            </a:ln>
          </p:spPr>
        </p:pic>
      </p:grpSp>
    </p:spTree>
    <p:extLst>
      <p:ext uri="{BB962C8B-B14F-4D97-AF65-F5344CB8AC3E}">
        <p14:creationId xmlns:p14="http://schemas.microsoft.com/office/powerpoint/2010/main" val="340828031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441" y="1465010"/>
            <a:ext cx="7890329" cy="1015663"/>
          </a:xfrm>
          <a:prstGeom prst="rect">
            <a:avLst/>
          </a:prstGeom>
        </p:spPr>
        <p:txBody>
          <a:bodyPr wrap="square">
            <a:spAutoFit/>
          </a:bodyPr>
          <a:lstStyle/>
          <a:p>
            <a:pPr marL="800100" lvl="1" indent="-342900">
              <a:buClr>
                <a:srgbClr val="000090"/>
              </a:buClr>
              <a:buFont typeface="Arial"/>
              <a:buChar char="•"/>
            </a:pPr>
            <a:r>
              <a:rPr lang="en-US" sz="2000" b="1"/>
              <a:t>Diet and pre/pro/syn-biotics</a:t>
            </a:r>
          </a:p>
          <a:p>
            <a:pPr marL="800100" lvl="1" indent="-342900">
              <a:buClr>
                <a:srgbClr val="000090"/>
              </a:buClr>
              <a:buFont typeface="Arial"/>
              <a:buChar char="•"/>
            </a:pPr>
            <a:r>
              <a:rPr lang="en-US" sz="2000" b="1"/>
              <a:t>Antibiotics and vaccines</a:t>
            </a:r>
          </a:p>
          <a:p>
            <a:pPr marL="800100" lvl="1" indent="-342900">
              <a:buClr>
                <a:srgbClr val="000090"/>
              </a:buClr>
              <a:buFont typeface="Arial"/>
              <a:buChar char="•"/>
            </a:pPr>
            <a:r>
              <a:rPr lang="en-US" sz="2000" b="1"/>
              <a:t>Transplants</a:t>
            </a:r>
          </a:p>
        </p:txBody>
      </p:sp>
      <p:grpSp>
        <p:nvGrpSpPr>
          <p:cNvPr id="12" name="Group 11"/>
          <p:cNvGrpSpPr/>
          <p:nvPr/>
        </p:nvGrpSpPr>
        <p:grpSpPr>
          <a:xfrm>
            <a:off x="1520493" y="1295400"/>
            <a:ext cx="5819878" cy="3636503"/>
            <a:chOff x="1444284" y="617250"/>
            <a:chExt cx="5819878" cy="3636503"/>
          </a:xfrm>
        </p:grpSpPr>
        <p:grpSp>
          <p:nvGrpSpPr>
            <p:cNvPr id="6" name="Group 5"/>
            <p:cNvGrpSpPr/>
            <p:nvPr/>
          </p:nvGrpSpPr>
          <p:grpSpPr>
            <a:xfrm>
              <a:off x="4267200" y="617250"/>
              <a:ext cx="2996962" cy="1032706"/>
              <a:chOff x="4267200" y="617250"/>
              <a:chExt cx="2996962" cy="1032706"/>
            </a:xfrm>
          </p:grpSpPr>
          <p:cxnSp>
            <p:nvCxnSpPr>
              <p:cNvPr id="7" name="Straight Arrow Connector 6"/>
              <p:cNvCxnSpPr>
                <a:stCxn id="3" idx="1"/>
              </p:cNvCxnSpPr>
              <p:nvPr/>
            </p:nvCxnSpPr>
            <p:spPr>
              <a:xfrm flipH="1" flipV="1">
                <a:off x="4267200" y="990600"/>
                <a:ext cx="884184" cy="143003"/>
              </a:xfrm>
              <a:prstGeom prst="straightConnector1">
                <a:avLst/>
              </a:prstGeom>
              <a:ln w="44450">
                <a:tailEnd type="triangle" w="lg" len="lg"/>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5151384" y="617250"/>
                <a:ext cx="2112778" cy="1032706"/>
              </a:xfrm>
              <a:prstGeom prst="rect">
                <a:avLst/>
              </a:prstGeom>
              <a:effectLst>
                <a:glow rad="203200">
                  <a:srgbClr val="CCFFCC">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u="sng">
                    <a:solidFill>
                      <a:srgbClr val="000090"/>
                    </a:solidFill>
                    <a:latin typeface="Arial"/>
                    <a:cs typeface="Arial"/>
                  </a:rPr>
                  <a:t>Promote</a:t>
                </a:r>
                <a:r>
                  <a:rPr lang="en-US" sz="2000">
                    <a:solidFill>
                      <a:srgbClr val="000090"/>
                    </a:solidFill>
                    <a:latin typeface="Arial"/>
                    <a:cs typeface="Arial"/>
                  </a:rPr>
                  <a:t> desired microbes</a:t>
                </a:r>
              </a:p>
            </p:txBody>
          </p:sp>
        </p:grpSp>
        <p:grpSp>
          <p:nvGrpSpPr>
            <p:cNvPr id="9" name="Group 8"/>
            <p:cNvGrpSpPr/>
            <p:nvPr/>
          </p:nvGrpSpPr>
          <p:grpSpPr>
            <a:xfrm>
              <a:off x="3262224" y="1447800"/>
              <a:ext cx="2300376" cy="1515924"/>
              <a:chOff x="3262224" y="1447800"/>
              <a:chExt cx="2300376" cy="1515924"/>
            </a:xfrm>
          </p:grpSpPr>
          <p:cxnSp>
            <p:nvCxnSpPr>
              <p:cNvPr id="8" name="Straight Arrow Connector 7"/>
              <p:cNvCxnSpPr/>
              <p:nvPr/>
            </p:nvCxnSpPr>
            <p:spPr>
              <a:xfrm flipH="1" flipV="1">
                <a:off x="3657600" y="1447800"/>
                <a:ext cx="637278" cy="466267"/>
              </a:xfrm>
              <a:prstGeom prst="straightConnector1">
                <a:avLst/>
              </a:prstGeom>
              <a:ln w="44450">
                <a:tailEnd type="triangle" w="lg" len="lg"/>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3262224" y="1931018"/>
                <a:ext cx="2300376" cy="1032706"/>
              </a:xfrm>
              <a:prstGeom prst="rect">
                <a:avLst/>
              </a:prstGeom>
              <a:effectLst>
                <a:glow rad="203200">
                  <a:srgbClr val="FF666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u="sng">
                    <a:solidFill>
                      <a:srgbClr val="000090"/>
                    </a:solidFill>
                    <a:latin typeface="Arial"/>
                    <a:cs typeface="Arial"/>
                  </a:rPr>
                  <a:t>Selectively</a:t>
                </a:r>
                <a:r>
                  <a:rPr lang="en-US" sz="2000">
                    <a:solidFill>
                      <a:srgbClr val="000090"/>
                    </a:solidFill>
                    <a:latin typeface="Arial"/>
                    <a:cs typeface="Arial"/>
                  </a:rPr>
                  <a:t> remove undesired microbes</a:t>
                </a:r>
              </a:p>
            </p:txBody>
          </p:sp>
        </p:grpSp>
        <p:grpSp>
          <p:nvGrpSpPr>
            <p:cNvPr id="11" name="Group 10"/>
            <p:cNvGrpSpPr/>
            <p:nvPr/>
          </p:nvGrpSpPr>
          <p:grpSpPr>
            <a:xfrm>
              <a:off x="1444284" y="1752600"/>
              <a:ext cx="2112778" cy="2501153"/>
              <a:chOff x="1444284" y="1752600"/>
              <a:chExt cx="2112778" cy="2501153"/>
            </a:xfrm>
          </p:grpSpPr>
          <p:cxnSp>
            <p:nvCxnSpPr>
              <p:cNvPr id="10" name="Straight Arrow Connector 9"/>
              <p:cNvCxnSpPr/>
              <p:nvPr/>
            </p:nvCxnSpPr>
            <p:spPr>
              <a:xfrm flipH="1" flipV="1">
                <a:off x="2057400" y="1752600"/>
                <a:ext cx="445171" cy="1468448"/>
              </a:xfrm>
              <a:prstGeom prst="straightConnector1">
                <a:avLst/>
              </a:prstGeom>
              <a:ln w="44450">
                <a:tailEnd type="triangle" w="lg" len="lg"/>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444284" y="3221047"/>
                <a:ext cx="2112778" cy="1032706"/>
              </a:xfrm>
              <a:prstGeom prst="rect">
                <a:avLst/>
              </a:prstGeom>
              <a:effectLst>
                <a:glow rad="203200">
                  <a:srgbClr val="FFFF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rgbClr val="000090"/>
                    </a:solidFill>
                    <a:latin typeface="Arial"/>
                    <a:cs typeface="Arial"/>
                  </a:rPr>
                  <a:t>Replace </a:t>
                </a:r>
                <a:r>
                  <a:rPr lang="en-US" sz="2000" u="sng">
                    <a:solidFill>
                      <a:srgbClr val="000090"/>
                    </a:solidFill>
                    <a:latin typeface="Arial"/>
                    <a:cs typeface="Arial"/>
                  </a:rPr>
                  <a:t>entire</a:t>
                </a:r>
                <a:r>
                  <a:rPr lang="en-US" sz="2000">
                    <a:solidFill>
                      <a:srgbClr val="000090"/>
                    </a:solidFill>
                    <a:latin typeface="Arial"/>
                    <a:cs typeface="Arial"/>
                  </a:rPr>
                  <a:t> microbial community</a:t>
                </a:r>
              </a:p>
            </p:txBody>
          </p:sp>
        </p:grpSp>
      </p:grpSp>
      <p:sp>
        <p:nvSpPr>
          <p:cNvPr id="14" name="Text Box 2"/>
          <p:cNvSpPr txBox="1">
            <a:spLocks noChangeArrowheads="1"/>
          </p:cNvSpPr>
          <p:nvPr/>
        </p:nvSpPr>
        <p:spPr bwMode="auto">
          <a:xfrm>
            <a:off x="935640" y="0"/>
            <a:ext cx="72536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6. Manipulation of the microbiome in individualized medicine</a:t>
            </a:r>
          </a:p>
        </p:txBody>
      </p:sp>
    </p:spTree>
    <p:extLst>
      <p:ext uri="{BB962C8B-B14F-4D97-AF65-F5344CB8AC3E}">
        <p14:creationId xmlns:p14="http://schemas.microsoft.com/office/powerpoint/2010/main" val="79620546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 y="727986"/>
            <a:ext cx="9144000" cy="1388096"/>
            <a:chOff x="-9" y="582355"/>
            <a:chExt cx="9144000" cy="1505119"/>
          </a:xfrm>
        </p:grpSpPr>
        <p:pic>
          <p:nvPicPr>
            <p:cNvPr id="3" name="Picture 2"/>
            <p:cNvPicPr>
              <a:picLocks noChangeAspect="1"/>
            </p:cNvPicPr>
            <p:nvPr/>
          </p:nvPicPr>
          <p:blipFill>
            <a:blip r:embed="rId2"/>
            <a:stretch>
              <a:fillRect/>
            </a:stretch>
          </p:blipFill>
          <p:spPr>
            <a:xfrm>
              <a:off x="-9" y="582355"/>
              <a:ext cx="9144000" cy="1505119"/>
            </a:xfrm>
            <a:prstGeom prst="rect">
              <a:avLst/>
            </a:prstGeom>
          </p:spPr>
        </p:pic>
        <p:pic>
          <p:nvPicPr>
            <p:cNvPr id="4" name="Picture 3"/>
            <p:cNvPicPr>
              <a:picLocks noChangeAspect="1"/>
            </p:cNvPicPr>
            <p:nvPr/>
          </p:nvPicPr>
          <p:blipFill>
            <a:blip r:embed="rId3"/>
            <a:stretch>
              <a:fillRect/>
            </a:stretch>
          </p:blipFill>
          <p:spPr>
            <a:xfrm>
              <a:off x="2985958" y="1054386"/>
              <a:ext cx="5880591" cy="500608"/>
            </a:xfrm>
            <a:prstGeom prst="rect">
              <a:avLst/>
            </a:prstGeom>
          </p:spPr>
        </p:pic>
      </p:grpSp>
      <p:pic>
        <p:nvPicPr>
          <p:cNvPr id="6" name="Picture 5"/>
          <p:cNvPicPr>
            <a:picLocks noChangeAspect="1"/>
          </p:cNvPicPr>
          <p:nvPr/>
        </p:nvPicPr>
        <p:blipFill>
          <a:blip r:embed="rId4"/>
          <a:stretch>
            <a:fillRect/>
          </a:stretch>
        </p:blipFill>
        <p:spPr>
          <a:xfrm>
            <a:off x="89102" y="2053543"/>
            <a:ext cx="5501454" cy="4768847"/>
          </a:xfrm>
          <a:prstGeom prst="rect">
            <a:avLst/>
          </a:prstGeom>
          <a:ln>
            <a:solidFill>
              <a:srgbClr val="000090"/>
            </a:solidFill>
          </a:ln>
        </p:spPr>
      </p:pic>
      <p:sp>
        <p:nvSpPr>
          <p:cNvPr id="7" name="Rectangle 6"/>
          <p:cNvSpPr/>
          <p:nvPr/>
        </p:nvSpPr>
        <p:spPr>
          <a:xfrm>
            <a:off x="5590555" y="2057400"/>
            <a:ext cx="3553435" cy="4774812"/>
          </a:xfrm>
          <a:prstGeom prst="rect">
            <a:avLst/>
          </a:prstGeom>
        </p:spPr>
        <p:txBody>
          <a:bodyPr wrap="square">
            <a:spAutoFit/>
          </a:bodyPr>
          <a:lstStyle/>
          <a:p>
            <a:pPr marL="114300" indent="-114300">
              <a:lnSpc>
                <a:spcPts val="1960"/>
              </a:lnSpc>
              <a:spcAft>
                <a:spcPts val="600"/>
              </a:spcAft>
              <a:buFont typeface="Arial"/>
              <a:buChar char="•"/>
            </a:pPr>
            <a:r>
              <a:rPr lang="en-US" sz="1800"/>
              <a:t>We examined whether dietary interventions in humans can alter gut microbial communities in a rapid, diet-specific manner. </a:t>
            </a:r>
          </a:p>
          <a:p>
            <a:pPr marL="114300" indent="-114300">
              <a:lnSpc>
                <a:spcPts val="1960"/>
              </a:lnSpc>
              <a:spcAft>
                <a:spcPts val="600"/>
              </a:spcAft>
              <a:buFont typeface="Arial"/>
              <a:buChar char="•"/>
            </a:pPr>
            <a:r>
              <a:rPr lang="en-US" sz="1800"/>
              <a:t>Two diets, varied by their primary food source: a </a:t>
            </a:r>
            <a:r>
              <a:rPr lang="en-US" sz="1800" b="1">
                <a:solidFill>
                  <a:srgbClr val="008000"/>
                </a:solidFill>
              </a:rPr>
              <a:t>‘plant-based diet’</a:t>
            </a:r>
            <a:r>
              <a:rPr lang="en-US" sz="1800"/>
              <a:t>, rich in grains, legumes, fruits and vegetables; and an </a:t>
            </a:r>
            <a:r>
              <a:rPr lang="en-US" sz="1800" b="1">
                <a:solidFill>
                  <a:srgbClr val="800000"/>
                </a:solidFill>
              </a:rPr>
              <a:t>‘animal-based diet’</a:t>
            </a:r>
            <a:r>
              <a:rPr lang="en-US" sz="1800"/>
              <a:t>, which was composed of meats, eggs and cheeses. </a:t>
            </a:r>
          </a:p>
          <a:p>
            <a:pPr marL="114300" indent="-114300">
              <a:lnSpc>
                <a:spcPts val="1960"/>
              </a:lnSpc>
              <a:spcAft>
                <a:spcPts val="600"/>
              </a:spcAft>
              <a:buFont typeface="Arial"/>
              <a:buChar char="•"/>
            </a:pPr>
            <a:r>
              <a:rPr lang="en-US" sz="1800"/>
              <a:t>Each diet was consumed </a:t>
            </a:r>
            <a:r>
              <a:rPr lang="en-US" sz="1800" i="1"/>
              <a:t>ad libitum</a:t>
            </a:r>
            <a:r>
              <a:rPr lang="en-US" sz="1800"/>
              <a:t> for five consecutive days by six male and four female American volunteers between the ages of 21 and 33, whose body mass indices ranged from19 to 32 kgm.</a:t>
            </a:r>
          </a:p>
        </p:txBody>
      </p:sp>
      <p:sp>
        <p:nvSpPr>
          <p:cNvPr id="8" name="Text Box 2"/>
          <p:cNvSpPr txBox="1">
            <a:spLocks noChangeArrowheads="1"/>
          </p:cNvSpPr>
          <p:nvPr/>
        </p:nvSpPr>
        <p:spPr bwMode="auto">
          <a:xfrm>
            <a:off x="935640" y="0"/>
            <a:ext cx="72536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6. Manipulation of the microbiome in individualized medicine</a:t>
            </a:r>
          </a:p>
        </p:txBody>
      </p:sp>
    </p:spTree>
    <p:extLst>
      <p:ext uri="{BB962C8B-B14F-4D97-AF65-F5344CB8AC3E}">
        <p14:creationId xmlns:p14="http://schemas.microsoft.com/office/powerpoint/2010/main" val="389538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 y="727986"/>
            <a:ext cx="9144000" cy="1388096"/>
            <a:chOff x="-9" y="582355"/>
            <a:chExt cx="9144000" cy="1505119"/>
          </a:xfrm>
        </p:grpSpPr>
        <p:pic>
          <p:nvPicPr>
            <p:cNvPr id="10" name="Picture 9"/>
            <p:cNvPicPr>
              <a:picLocks noChangeAspect="1"/>
            </p:cNvPicPr>
            <p:nvPr/>
          </p:nvPicPr>
          <p:blipFill>
            <a:blip r:embed="rId3"/>
            <a:stretch>
              <a:fillRect/>
            </a:stretch>
          </p:blipFill>
          <p:spPr>
            <a:xfrm>
              <a:off x="-9" y="582355"/>
              <a:ext cx="9144000" cy="1505119"/>
            </a:xfrm>
            <a:prstGeom prst="rect">
              <a:avLst/>
            </a:prstGeom>
          </p:spPr>
        </p:pic>
        <p:pic>
          <p:nvPicPr>
            <p:cNvPr id="11" name="Picture 10"/>
            <p:cNvPicPr>
              <a:picLocks noChangeAspect="1"/>
            </p:cNvPicPr>
            <p:nvPr/>
          </p:nvPicPr>
          <p:blipFill>
            <a:blip r:embed="rId4"/>
            <a:stretch>
              <a:fillRect/>
            </a:stretch>
          </p:blipFill>
          <p:spPr>
            <a:xfrm>
              <a:off x="2985958" y="1054386"/>
              <a:ext cx="5880591" cy="500608"/>
            </a:xfrm>
            <a:prstGeom prst="rect">
              <a:avLst/>
            </a:prstGeom>
          </p:spPr>
        </p:pic>
      </p:grpSp>
      <p:pic>
        <p:nvPicPr>
          <p:cNvPr id="6" name="Picture 5"/>
          <p:cNvPicPr>
            <a:picLocks noChangeAspect="1"/>
          </p:cNvPicPr>
          <p:nvPr/>
        </p:nvPicPr>
        <p:blipFill rotWithShape="1">
          <a:blip r:embed="rId5"/>
          <a:srcRect b="87306"/>
          <a:stretch/>
        </p:blipFill>
        <p:spPr>
          <a:xfrm>
            <a:off x="89102" y="2053543"/>
            <a:ext cx="5501454" cy="605379"/>
          </a:xfrm>
          <a:prstGeom prst="rect">
            <a:avLst/>
          </a:prstGeom>
          <a:ln>
            <a:solidFill>
              <a:srgbClr val="000090"/>
            </a:solidFill>
          </a:ln>
        </p:spPr>
      </p:pic>
      <p:pic>
        <p:nvPicPr>
          <p:cNvPr id="7" name="Picture 6"/>
          <p:cNvPicPr>
            <a:picLocks noChangeAspect="1"/>
          </p:cNvPicPr>
          <p:nvPr/>
        </p:nvPicPr>
        <p:blipFill>
          <a:blip r:embed="rId6"/>
          <a:stretch>
            <a:fillRect/>
          </a:stretch>
        </p:blipFill>
        <p:spPr>
          <a:xfrm>
            <a:off x="89102" y="2658921"/>
            <a:ext cx="5501454" cy="4047733"/>
          </a:xfrm>
          <a:prstGeom prst="rect">
            <a:avLst/>
          </a:prstGeom>
          <a:ln>
            <a:solidFill>
              <a:srgbClr val="000090"/>
            </a:solidFill>
          </a:ln>
        </p:spPr>
      </p:pic>
      <p:sp>
        <p:nvSpPr>
          <p:cNvPr id="8" name="Rectangle 7"/>
          <p:cNvSpPr/>
          <p:nvPr/>
        </p:nvSpPr>
        <p:spPr>
          <a:xfrm>
            <a:off x="5590555" y="2172243"/>
            <a:ext cx="3553435" cy="4555094"/>
          </a:xfrm>
          <a:prstGeom prst="rect">
            <a:avLst/>
          </a:prstGeom>
        </p:spPr>
        <p:txBody>
          <a:bodyPr wrap="square">
            <a:spAutoFit/>
          </a:bodyPr>
          <a:lstStyle/>
          <a:p>
            <a:pPr marL="114300" indent="-114300">
              <a:spcAft>
                <a:spcPts val="1200"/>
              </a:spcAft>
              <a:buFont typeface="Arial"/>
              <a:buChar char="•"/>
            </a:pPr>
            <a:r>
              <a:rPr lang="en-US" sz="1800"/>
              <a:t>Although no significant differences in </a:t>
            </a:r>
            <a:r>
              <a:rPr lang="en-US" sz="1800">
                <a:latin typeface="Symbol" charset="2"/>
                <a:cs typeface="Symbol" charset="2"/>
              </a:rPr>
              <a:t>a</a:t>
            </a:r>
            <a:r>
              <a:rPr lang="en-US" sz="1800"/>
              <a:t> diversity were detected on either diet, we observed a significant increase in </a:t>
            </a:r>
            <a:r>
              <a:rPr lang="en-US" sz="1800">
                <a:latin typeface="Symbol" charset="2"/>
                <a:cs typeface="Symbol" charset="2"/>
              </a:rPr>
              <a:t>b</a:t>
            </a:r>
            <a:r>
              <a:rPr lang="en-US" sz="1800"/>
              <a:t> diversity that was unique to the animal-based diet. </a:t>
            </a:r>
          </a:p>
          <a:p>
            <a:pPr marL="114300" indent="-114300">
              <a:spcAft>
                <a:spcPts val="1200"/>
              </a:spcAft>
              <a:buFont typeface="Arial"/>
              <a:buChar char="•"/>
            </a:pPr>
            <a:r>
              <a:rPr lang="en-US" sz="1800"/>
              <a:t>This change occurred only 1 day after the diet reached the distal gut microbiota (as indicated by the food tracking dye). </a:t>
            </a:r>
          </a:p>
          <a:p>
            <a:pPr marL="114300" indent="-114300">
              <a:spcAft>
                <a:spcPts val="1200"/>
              </a:spcAft>
              <a:buFont typeface="Arial"/>
              <a:buChar char="•"/>
            </a:pPr>
            <a:r>
              <a:rPr lang="en-US" sz="1800"/>
              <a:t>Subjects’ gut microbiota reverted to their original structure 2 days after the animal-based diet ended. </a:t>
            </a:r>
          </a:p>
        </p:txBody>
      </p:sp>
      <p:sp>
        <p:nvSpPr>
          <p:cNvPr id="12" name="Text Box 2"/>
          <p:cNvSpPr txBox="1">
            <a:spLocks noChangeArrowheads="1"/>
          </p:cNvSpPr>
          <p:nvPr/>
        </p:nvSpPr>
        <p:spPr bwMode="auto">
          <a:xfrm>
            <a:off x="935640" y="0"/>
            <a:ext cx="72536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6. Manipulation of the microbiome in individualized medicine</a:t>
            </a:r>
          </a:p>
        </p:txBody>
      </p:sp>
    </p:spTree>
    <p:extLst>
      <p:ext uri="{BB962C8B-B14F-4D97-AF65-F5344CB8AC3E}">
        <p14:creationId xmlns:p14="http://schemas.microsoft.com/office/powerpoint/2010/main" val="281749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129862" y="76200"/>
            <a:ext cx="6884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B. Metagenomics to escape the limits of culturability</a:t>
            </a:r>
            <a:endParaRPr lang="en-US"/>
          </a:p>
        </p:txBody>
      </p:sp>
      <p:pic>
        <p:nvPicPr>
          <p:cNvPr id="20483" name="Picture 3"/>
          <p:cNvPicPr>
            <a:picLocks noChangeAspect="1" noChangeArrowheads="1"/>
          </p:cNvPicPr>
          <p:nvPr/>
        </p:nvPicPr>
        <p:blipFill>
          <a:blip r:embed="rId3">
            <a:lum contrast="4000"/>
            <a:extLst>
              <a:ext uri="{28A0092B-C50C-407E-A947-70E740481C1C}">
                <a14:useLocalDpi xmlns:a14="http://schemas.microsoft.com/office/drawing/2010/main" val="0"/>
              </a:ext>
            </a:extLst>
          </a:blip>
          <a:srcRect/>
          <a:stretch>
            <a:fillRect/>
          </a:stretch>
        </p:blipFill>
        <p:spPr bwMode="auto">
          <a:xfrm>
            <a:off x="307975" y="1066800"/>
            <a:ext cx="2255838"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63" y="3581400"/>
            <a:ext cx="22923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 Box 7"/>
          <p:cNvSpPr txBox="1">
            <a:spLocks noChangeArrowheads="1"/>
          </p:cNvSpPr>
          <p:nvPr/>
        </p:nvSpPr>
        <p:spPr bwMode="auto">
          <a:xfrm>
            <a:off x="2819400" y="1066800"/>
            <a:ext cx="58674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969963" algn="l"/>
                <a:tab pos="2346325" algn="l"/>
                <a:tab pos="4233863" algn="l"/>
              </a:tabLst>
              <a:defRPr sz="2000">
                <a:solidFill>
                  <a:schemeClr val="tx1"/>
                </a:solidFill>
                <a:latin typeface="Arial" charset="0"/>
                <a:ea typeface="ＭＳ Ｐゴシック" charset="0"/>
                <a:cs typeface="ＭＳ Ｐゴシック" charset="0"/>
              </a:defRPr>
            </a:lvl1pPr>
            <a:lvl2pPr marL="37931725" indent="-37474525">
              <a:tabLst>
                <a:tab pos="969963" algn="l"/>
                <a:tab pos="2346325" algn="l"/>
                <a:tab pos="4233863" algn="l"/>
              </a:tabLst>
              <a:defRPr sz="2000">
                <a:solidFill>
                  <a:schemeClr val="tx1"/>
                </a:solidFill>
                <a:latin typeface="Arial" charset="0"/>
                <a:ea typeface="ＭＳ Ｐゴシック" charset="0"/>
              </a:defRPr>
            </a:lvl2pPr>
            <a:lvl3pPr>
              <a:tabLst>
                <a:tab pos="969963" algn="l"/>
                <a:tab pos="2346325" algn="l"/>
                <a:tab pos="4233863" algn="l"/>
              </a:tabLst>
              <a:defRPr sz="2000">
                <a:solidFill>
                  <a:schemeClr val="tx1"/>
                </a:solidFill>
                <a:latin typeface="Arial" charset="0"/>
                <a:ea typeface="ＭＳ Ｐゴシック" charset="0"/>
              </a:defRPr>
            </a:lvl3pPr>
            <a:lvl4pPr>
              <a:tabLst>
                <a:tab pos="969963" algn="l"/>
                <a:tab pos="2346325" algn="l"/>
                <a:tab pos="4233863" algn="l"/>
              </a:tabLst>
              <a:defRPr sz="2000">
                <a:solidFill>
                  <a:schemeClr val="tx1"/>
                </a:solidFill>
                <a:latin typeface="Arial" charset="0"/>
                <a:ea typeface="ＭＳ Ｐゴシック" charset="0"/>
              </a:defRPr>
            </a:lvl4pPr>
            <a:lvl5pPr>
              <a:tabLst>
                <a:tab pos="969963" algn="l"/>
                <a:tab pos="2346325" algn="l"/>
                <a:tab pos="4233863"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969963" algn="l"/>
                <a:tab pos="2346325" algn="l"/>
                <a:tab pos="4233863"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969963" algn="l"/>
                <a:tab pos="2346325" algn="l"/>
                <a:tab pos="4233863"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969963" algn="l"/>
                <a:tab pos="2346325" algn="l"/>
                <a:tab pos="4233863"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969963" algn="l"/>
                <a:tab pos="2346325" algn="l"/>
                <a:tab pos="4233863" algn="l"/>
              </a:tabLst>
              <a:defRPr sz="2000">
                <a:solidFill>
                  <a:schemeClr val="tx1"/>
                </a:solidFill>
                <a:latin typeface="Arial" charset="0"/>
                <a:ea typeface="ＭＳ Ｐゴシック" charset="0"/>
              </a:defRPr>
            </a:lvl9pPr>
          </a:lstStyle>
          <a:p>
            <a:pPr>
              <a:spcBef>
                <a:spcPct val="25000"/>
              </a:spcBef>
            </a:pPr>
            <a:r>
              <a:rPr lang="en-US" b="1"/>
              <a:t>Growth parameters commonly dealt with:</a:t>
            </a:r>
            <a:endParaRPr lang="en-US"/>
          </a:p>
          <a:p>
            <a:pPr>
              <a:spcBef>
                <a:spcPct val="25000"/>
              </a:spcBef>
            </a:pPr>
            <a:r>
              <a:rPr lang="en-US"/>
              <a:t>pH	salinity	temperature	pO</a:t>
            </a:r>
            <a:r>
              <a:rPr lang="en-US" baseline="-25000"/>
              <a:t>2</a:t>
            </a:r>
            <a:endParaRPr lang="en-US"/>
          </a:p>
          <a:p>
            <a:pPr>
              <a:spcBef>
                <a:spcPct val="25000"/>
              </a:spcBef>
            </a:pPr>
            <a:r>
              <a:rPr lang="en-US"/>
              <a:t>simple nutrients (too many?)   light	osmolarity</a:t>
            </a:r>
            <a:endParaRPr lang="en-US" b="1"/>
          </a:p>
        </p:txBody>
      </p:sp>
      <p:sp>
        <p:nvSpPr>
          <p:cNvPr id="23560" name="Text Box 8"/>
          <p:cNvSpPr txBox="1">
            <a:spLocks noChangeArrowheads="1"/>
          </p:cNvSpPr>
          <p:nvPr/>
        </p:nvSpPr>
        <p:spPr bwMode="auto">
          <a:xfrm>
            <a:off x="2819400" y="2286000"/>
            <a:ext cx="58674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969963" algn="l"/>
                <a:tab pos="2346325" algn="l"/>
                <a:tab pos="3025775" algn="l"/>
              </a:tabLst>
              <a:defRPr sz="2000">
                <a:solidFill>
                  <a:schemeClr val="tx1"/>
                </a:solidFill>
                <a:latin typeface="Arial" charset="0"/>
                <a:ea typeface="ＭＳ Ｐゴシック" charset="0"/>
                <a:cs typeface="ＭＳ Ｐゴシック" charset="0"/>
              </a:defRPr>
            </a:lvl1pPr>
            <a:lvl2pPr marL="37931725" indent="-37474525">
              <a:tabLst>
                <a:tab pos="969963" algn="l"/>
                <a:tab pos="2346325" algn="l"/>
                <a:tab pos="3025775" algn="l"/>
              </a:tabLst>
              <a:defRPr sz="2000">
                <a:solidFill>
                  <a:schemeClr val="tx1"/>
                </a:solidFill>
                <a:latin typeface="Arial" charset="0"/>
                <a:ea typeface="ＭＳ Ｐゴシック" charset="0"/>
              </a:defRPr>
            </a:lvl2pPr>
            <a:lvl3pPr>
              <a:tabLst>
                <a:tab pos="969963" algn="l"/>
                <a:tab pos="2346325" algn="l"/>
                <a:tab pos="3025775" algn="l"/>
              </a:tabLst>
              <a:defRPr sz="2000">
                <a:solidFill>
                  <a:schemeClr val="tx1"/>
                </a:solidFill>
                <a:latin typeface="Arial" charset="0"/>
                <a:ea typeface="ＭＳ Ｐゴシック" charset="0"/>
              </a:defRPr>
            </a:lvl3pPr>
            <a:lvl4pPr>
              <a:tabLst>
                <a:tab pos="969963" algn="l"/>
                <a:tab pos="2346325" algn="l"/>
                <a:tab pos="3025775" algn="l"/>
              </a:tabLst>
              <a:defRPr sz="2000">
                <a:solidFill>
                  <a:schemeClr val="tx1"/>
                </a:solidFill>
                <a:latin typeface="Arial" charset="0"/>
                <a:ea typeface="ＭＳ Ｐゴシック" charset="0"/>
              </a:defRPr>
            </a:lvl4pPr>
            <a:lvl5pPr>
              <a:tabLst>
                <a:tab pos="969963" algn="l"/>
                <a:tab pos="2346325" algn="l"/>
                <a:tab pos="3025775"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969963" algn="l"/>
                <a:tab pos="2346325" algn="l"/>
                <a:tab pos="3025775"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969963" algn="l"/>
                <a:tab pos="2346325" algn="l"/>
                <a:tab pos="3025775"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969963" algn="l"/>
                <a:tab pos="2346325" algn="l"/>
                <a:tab pos="3025775"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969963" algn="l"/>
                <a:tab pos="2346325" algn="l"/>
                <a:tab pos="3025775" algn="l"/>
              </a:tabLst>
              <a:defRPr sz="2000">
                <a:solidFill>
                  <a:schemeClr val="tx1"/>
                </a:solidFill>
                <a:latin typeface="Arial" charset="0"/>
                <a:ea typeface="ＭＳ Ｐゴシック" charset="0"/>
              </a:defRPr>
            </a:lvl9pPr>
          </a:lstStyle>
          <a:p>
            <a:pPr>
              <a:spcBef>
                <a:spcPct val="25000"/>
              </a:spcBef>
            </a:pPr>
            <a:r>
              <a:rPr lang="en-US" b="1"/>
              <a:t>Difficult to accommodate:</a:t>
            </a:r>
            <a:endParaRPr lang="en-US"/>
          </a:p>
          <a:p>
            <a:pPr>
              <a:spcBef>
                <a:spcPct val="25000"/>
              </a:spcBef>
            </a:pPr>
            <a:r>
              <a:rPr lang="en-US"/>
              <a:t>obligate partnerships	</a:t>
            </a:r>
          </a:p>
          <a:p>
            <a:pPr>
              <a:spcBef>
                <a:spcPct val="25000"/>
              </a:spcBef>
            </a:pPr>
            <a:r>
              <a:rPr lang="en-US"/>
              <a:t>complex nutrients 	</a:t>
            </a:r>
            <a:r>
              <a:rPr lang="en-US" i="1"/>
              <a:t>etc.</a:t>
            </a:r>
            <a:endParaRPr lang="en-US" b="1"/>
          </a:p>
        </p:txBody>
      </p:sp>
      <p:sp>
        <p:nvSpPr>
          <p:cNvPr id="23561" name="Text Box 9"/>
          <p:cNvSpPr txBox="1">
            <a:spLocks noChangeArrowheads="1"/>
          </p:cNvSpPr>
          <p:nvPr/>
        </p:nvSpPr>
        <p:spPr bwMode="auto">
          <a:xfrm>
            <a:off x="2819400" y="3505200"/>
            <a:ext cx="5867400" cy="701675"/>
          </a:xfrm>
          <a:prstGeom prst="rect">
            <a:avLst/>
          </a:prstGeom>
          <a:solidFill>
            <a:srgbClr val="FF849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b="1" u="sng"/>
              <a:t>The great majority of bacteria (&gt;&gt;95%) have never been grown in the laboratory</a:t>
            </a:r>
            <a:r>
              <a:rPr lang="en-US" b="1"/>
              <a:t>.</a:t>
            </a:r>
          </a:p>
        </p:txBody>
      </p:sp>
      <p:grpSp>
        <p:nvGrpSpPr>
          <p:cNvPr id="2" name="Group 13"/>
          <p:cNvGrpSpPr>
            <a:grpSpLocks/>
          </p:cNvGrpSpPr>
          <p:nvPr/>
        </p:nvGrpSpPr>
        <p:grpSpPr bwMode="auto">
          <a:xfrm>
            <a:off x="2819400" y="4391025"/>
            <a:ext cx="5867400" cy="2336800"/>
            <a:chOff x="1776" y="2766"/>
            <a:chExt cx="3696" cy="1472"/>
          </a:xfrm>
        </p:grpSpPr>
        <p:pic>
          <p:nvPicPr>
            <p:cNvPr id="2048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980"/>
              <a:ext cx="3696" cy="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2"/>
            <p:cNvPicPr>
              <a:picLocks noChangeAspect="1" noChangeArrowheads="1"/>
            </p:cNvPicPr>
            <p:nvPr/>
          </p:nvPicPr>
          <p:blipFill>
            <a:blip r:embed="rId6">
              <a:extLst>
                <a:ext uri="{28A0092B-C50C-407E-A947-70E740481C1C}">
                  <a14:useLocalDpi xmlns:a14="http://schemas.microsoft.com/office/drawing/2010/main" val="0"/>
                </a:ext>
              </a:extLst>
            </a:blip>
            <a:srcRect r="35922"/>
            <a:stretch>
              <a:fillRect/>
            </a:stretch>
          </p:blipFill>
          <p:spPr bwMode="auto">
            <a:xfrm>
              <a:off x="1776" y="2766"/>
              <a:ext cx="369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Effect transition="in" filter="wipe(left)">
                                      <p:cBhvr>
                                        <p:cTn id="7" dur="500"/>
                                        <p:tgtEl>
                                          <p:spTgt spid="235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560"/>
                                        </p:tgtEl>
                                        <p:attrNameLst>
                                          <p:attrName>style.visibility</p:attrName>
                                        </p:attrNameLst>
                                      </p:cBhvr>
                                      <p:to>
                                        <p:strVal val="visible"/>
                                      </p:to>
                                    </p:set>
                                    <p:animEffect transition="in" filter="wipe(left)">
                                      <p:cBhvr>
                                        <p:cTn id="12" dur="500"/>
                                        <p:tgtEl>
                                          <p:spTgt spid="235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561"/>
                                        </p:tgtEl>
                                        <p:attrNameLst>
                                          <p:attrName>style.visibility</p:attrName>
                                        </p:attrNameLst>
                                      </p:cBhvr>
                                      <p:to>
                                        <p:strVal val="visible"/>
                                      </p:to>
                                    </p:set>
                                    <p:animEffect transition="in" filter="wipe(left)">
                                      <p:cBhvr>
                                        <p:cTn id="17" dur="500"/>
                                        <p:tgtEl>
                                          <p:spTgt spid="235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autoUpdateAnimBg="0"/>
      <p:bldP spid="23560" grpId="0" autoUpdateAnimBg="0"/>
      <p:bldP spid="23561"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63062" y="925908"/>
            <a:ext cx="7737938" cy="5813389"/>
            <a:chOff x="263062" y="925908"/>
            <a:chExt cx="7737938" cy="5813389"/>
          </a:xfrm>
        </p:grpSpPr>
        <p:grpSp>
          <p:nvGrpSpPr>
            <p:cNvPr id="3" name="Group 2"/>
            <p:cNvGrpSpPr/>
            <p:nvPr/>
          </p:nvGrpSpPr>
          <p:grpSpPr>
            <a:xfrm>
              <a:off x="3810000" y="925908"/>
              <a:ext cx="4191000" cy="1436292"/>
              <a:chOff x="3810000" y="925908"/>
              <a:chExt cx="4191000" cy="1436292"/>
            </a:xfrm>
          </p:grpSpPr>
          <p:sp>
            <p:nvSpPr>
              <p:cNvPr id="4" name="Rectangle 3"/>
              <p:cNvSpPr/>
              <p:nvPr/>
            </p:nvSpPr>
            <p:spPr>
              <a:xfrm>
                <a:off x="5449050" y="925908"/>
                <a:ext cx="2551950" cy="1436292"/>
              </a:xfrm>
              <a:prstGeom prst="rect">
                <a:avLst/>
              </a:prstGeom>
              <a:effectLst>
                <a:glow rad="203200">
                  <a:srgbClr val="CCFFCC">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u="sng">
                    <a:solidFill>
                      <a:srgbClr val="000090"/>
                    </a:solidFill>
                    <a:latin typeface="Arial"/>
                    <a:cs typeface="Arial"/>
                  </a:rPr>
                  <a:t>Syn</a:t>
                </a:r>
                <a:r>
                  <a:rPr lang="en-US" sz="1800" b="1">
                    <a:solidFill>
                      <a:srgbClr val="000090"/>
                    </a:solidFill>
                    <a:latin typeface="Arial"/>
                    <a:cs typeface="Arial"/>
                  </a:rPr>
                  <a:t>biotics:</a:t>
                </a:r>
              </a:p>
              <a:p>
                <a:pPr algn="ctr"/>
                <a:r>
                  <a:rPr lang="en-US" sz="1800">
                    <a:solidFill>
                      <a:srgbClr val="000090"/>
                    </a:solidFill>
                    <a:latin typeface="Arial"/>
                    <a:cs typeface="Arial"/>
                  </a:rPr>
                  <a:t>Combinations of pre- and pro- biotics meant to work synergistically</a:t>
                </a:r>
              </a:p>
            </p:txBody>
          </p:sp>
          <p:cxnSp>
            <p:nvCxnSpPr>
              <p:cNvPr id="5" name="Straight Arrow Connector 4"/>
              <p:cNvCxnSpPr>
                <a:stCxn id="4" idx="1"/>
              </p:cNvCxnSpPr>
              <p:nvPr/>
            </p:nvCxnSpPr>
            <p:spPr>
              <a:xfrm flipH="1" flipV="1">
                <a:off x="3810000" y="1143000"/>
                <a:ext cx="1639050" cy="501054"/>
              </a:xfrm>
              <a:prstGeom prst="straightConnector1">
                <a:avLst/>
              </a:prstGeom>
              <a:ln w="44450">
                <a:tailEnd type="triangle" w="lg" len="lg"/>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2819400" y="1143000"/>
              <a:ext cx="2152037" cy="2236181"/>
              <a:chOff x="3222965" y="727543"/>
              <a:chExt cx="2152037" cy="2236181"/>
            </a:xfrm>
          </p:grpSpPr>
          <p:sp>
            <p:nvSpPr>
              <p:cNvPr id="7" name="Rectangle 6"/>
              <p:cNvSpPr/>
              <p:nvPr/>
            </p:nvSpPr>
            <p:spPr>
              <a:xfrm>
                <a:off x="3262224" y="1931018"/>
                <a:ext cx="2112778" cy="1032706"/>
              </a:xfrm>
              <a:prstGeom prst="rect">
                <a:avLst/>
              </a:prstGeom>
              <a:effectLst>
                <a:glow rad="203200">
                  <a:srgbClr val="FF666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u="sng">
                    <a:solidFill>
                      <a:srgbClr val="000090"/>
                    </a:solidFill>
                    <a:latin typeface="Arial"/>
                    <a:cs typeface="Arial"/>
                  </a:rPr>
                  <a:t>Pro</a:t>
                </a:r>
                <a:r>
                  <a:rPr lang="en-US" sz="1800" b="1">
                    <a:solidFill>
                      <a:srgbClr val="000090"/>
                    </a:solidFill>
                    <a:latin typeface="Arial"/>
                    <a:cs typeface="Arial"/>
                  </a:rPr>
                  <a:t>biotics:</a:t>
                </a:r>
              </a:p>
              <a:p>
                <a:pPr algn="ctr"/>
                <a:r>
                  <a:rPr lang="en-US" sz="1800">
                    <a:solidFill>
                      <a:srgbClr val="000090"/>
                    </a:solidFill>
                    <a:latin typeface="Arial"/>
                    <a:cs typeface="Arial"/>
                  </a:rPr>
                  <a:t>Particular bacteria (or mixes of them)</a:t>
                </a:r>
              </a:p>
            </p:txBody>
          </p:sp>
          <p:cxnSp>
            <p:nvCxnSpPr>
              <p:cNvPr id="8" name="Straight Arrow Connector 7"/>
              <p:cNvCxnSpPr/>
              <p:nvPr/>
            </p:nvCxnSpPr>
            <p:spPr>
              <a:xfrm flipH="1" flipV="1">
                <a:off x="3222965" y="727543"/>
                <a:ext cx="1071914" cy="1186526"/>
              </a:xfrm>
              <a:prstGeom prst="straightConnector1">
                <a:avLst/>
              </a:prstGeom>
              <a:ln w="44450">
                <a:tailEnd type="triangle" w="lg"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263062" y="1143000"/>
              <a:ext cx="2112778" cy="3925568"/>
              <a:chOff x="1444284" y="596971"/>
              <a:chExt cx="2112778" cy="3925568"/>
            </a:xfrm>
          </p:grpSpPr>
          <p:sp>
            <p:nvSpPr>
              <p:cNvPr id="10" name="Rectangle 9"/>
              <p:cNvSpPr/>
              <p:nvPr/>
            </p:nvSpPr>
            <p:spPr>
              <a:xfrm>
                <a:off x="1444284" y="3221046"/>
                <a:ext cx="2112778" cy="1301493"/>
              </a:xfrm>
              <a:prstGeom prst="rect">
                <a:avLst/>
              </a:prstGeom>
              <a:effectLst>
                <a:glow rad="203200">
                  <a:srgbClr val="FFFF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u="sng">
                    <a:solidFill>
                      <a:srgbClr val="000090"/>
                    </a:solidFill>
                    <a:latin typeface="Arial"/>
                    <a:cs typeface="Arial"/>
                  </a:rPr>
                  <a:t>Pre</a:t>
                </a:r>
                <a:r>
                  <a:rPr lang="en-US" sz="1800" b="1">
                    <a:solidFill>
                      <a:srgbClr val="000090"/>
                    </a:solidFill>
                    <a:latin typeface="Arial"/>
                    <a:cs typeface="Arial"/>
                  </a:rPr>
                  <a:t>biotics:</a:t>
                </a:r>
              </a:p>
              <a:p>
                <a:pPr algn="ctr"/>
                <a:r>
                  <a:rPr lang="en-US" sz="1800">
                    <a:solidFill>
                      <a:srgbClr val="000090"/>
                    </a:solidFill>
                    <a:latin typeface="Arial"/>
                    <a:cs typeface="Arial"/>
                  </a:rPr>
                  <a:t>Nutrients that favor growth of particular bacteria</a:t>
                </a:r>
              </a:p>
            </p:txBody>
          </p:sp>
          <p:cxnSp>
            <p:nvCxnSpPr>
              <p:cNvPr id="11" name="Straight Arrow Connector 10"/>
              <p:cNvCxnSpPr/>
              <p:nvPr/>
            </p:nvCxnSpPr>
            <p:spPr>
              <a:xfrm flipV="1">
                <a:off x="2502571" y="596971"/>
                <a:ext cx="659851" cy="2624078"/>
              </a:xfrm>
              <a:prstGeom prst="straightConnector1">
                <a:avLst/>
              </a:prstGeom>
              <a:ln w="44450">
                <a:tailEnd type="triangle" w="lg" len="lg"/>
              </a:ln>
            </p:spPr>
            <p:style>
              <a:lnRef idx="2">
                <a:schemeClr val="accent1"/>
              </a:lnRef>
              <a:fillRef idx="0">
                <a:schemeClr val="accent1"/>
              </a:fillRef>
              <a:effectRef idx="1">
                <a:schemeClr val="accent1"/>
              </a:effectRef>
              <a:fontRef idx="minor">
                <a:schemeClr val="tx1"/>
              </a:fontRef>
            </p:style>
          </p:cxnSp>
        </p:grpSp>
        <p:pic>
          <p:nvPicPr>
            <p:cNvPr id="19" name="Picture 18"/>
            <p:cNvPicPr>
              <a:picLocks noChangeAspect="1"/>
            </p:cNvPicPr>
            <p:nvPr/>
          </p:nvPicPr>
          <p:blipFill>
            <a:blip r:embed="rId2"/>
            <a:stretch>
              <a:fillRect/>
            </a:stretch>
          </p:blipFill>
          <p:spPr>
            <a:xfrm>
              <a:off x="264960" y="5199140"/>
              <a:ext cx="2112778" cy="1540157"/>
            </a:xfrm>
            <a:prstGeom prst="rect">
              <a:avLst/>
            </a:prstGeom>
          </p:spPr>
        </p:pic>
        <p:pic>
          <p:nvPicPr>
            <p:cNvPr id="20" name="Picture 19"/>
            <p:cNvPicPr>
              <a:picLocks noChangeAspect="1"/>
            </p:cNvPicPr>
            <p:nvPr/>
          </p:nvPicPr>
          <p:blipFill>
            <a:blip r:embed="rId3">
              <a:clrChange>
                <a:clrFrom>
                  <a:srgbClr val="FFFFFF"/>
                </a:clrFrom>
                <a:clrTo>
                  <a:srgbClr val="FFFFFF">
                    <a:alpha val="0"/>
                  </a:srgbClr>
                </a:clrTo>
              </a:clrChange>
            </a:blip>
            <a:stretch>
              <a:fillRect/>
            </a:stretch>
          </p:blipFill>
          <p:spPr>
            <a:xfrm>
              <a:off x="3807379" y="3513575"/>
              <a:ext cx="1793168" cy="1789432"/>
            </a:xfrm>
            <a:prstGeom prst="rect">
              <a:avLst/>
            </a:prstGeom>
            <a:effectLst>
              <a:glow rad="101600">
                <a:schemeClr val="bg1">
                  <a:alpha val="75000"/>
                </a:schemeClr>
              </a:glow>
            </a:effectLst>
          </p:spPr>
        </p:pic>
        <p:pic>
          <p:nvPicPr>
            <p:cNvPr id="21" name="Picture 20"/>
            <p:cNvPicPr>
              <a:picLocks noChangeAspect="1"/>
            </p:cNvPicPr>
            <p:nvPr/>
          </p:nvPicPr>
          <p:blipFill>
            <a:blip r:embed="rId4">
              <a:clrChange>
                <a:clrFrom>
                  <a:srgbClr val="FEFEFE"/>
                </a:clrFrom>
                <a:clrTo>
                  <a:srgbClr val="FEFEFE">
                    <a:alpha val="0"/>
                  </a:srgbClr>
                </a:clrTo>
              </a:clrChange>
            </a:blip>
            <a:stretch>
              <a:fillRect/>
            </a:stretch>
          </p:blipFill>
          <p:spPr>
            <a:xfrm>
              <a:off x="2480550" y="3767075"/>
              <a:ext cx="2046112" cy="2727175"/>
            </a:xfrm>
            <a:prstGeom prst="rect">
              <a:avLst/>
            </a:prstGeom>
          </p:spPr>
        </p:pic>
      </p:grpSp>
      <p:grpSp>
        <p:nvGrpSpPr>
          <p:cNvPr id="24" name="Group 23"/>
          <p:cNvGrpSpPr/>
          <p:nvPr/>
        </p:nvGrpSpPr>
        <p:grpSpPr>
          <a:xfrm>
            <a:off x="5329426" y="2488419"/>
            <a:ext cx="3864196" cy="4310631"/>
            <a:chOff x="5329426" y="2488419"/>
            <a:chExt cx="3864196" cy="4310631"/>
          </a:xfrm>
        </p:grpSpPr>
        <p:sp>
          <p:nvSpPr>
            <p:cNvPr id="22" name="Rectangle 21"/>
            <p:cNvSpPr/>
            <p:nvPr/>
          </p:nvSpPr>
          <p:spPr>
            <a:xfrm>
              <a:off x="5329426" y="2488419"/>
              <a:ext cx="3864196" cy="4047263"/>
            </a:xfrm>
            <a:prstGeom prst="rect">
              <a:avLst/>
            </a:prstGeom>
          </p:spPr>
          <p:txBody>
            <a:bodyPr wrap="square">
              <a:spAutoFit/>
            </a:bodyPr>
            <a:lstStyle/>
            <a:p>
              <a:pPr marL="225425" indent="-225425">
                <a:lnSpc>
                  <a:spcPts val="2200"/>
                </a:lnSpc>
                <a:spcBef>
                  <a:spcPts val="600"/>
                </a:spcBef>
                <a:buFont typeface="Arial"/>
                <a:buChar char="•"/>
              </a:pPr>
              <a:r>
                <a:rPr lang="en-US" sz="1800"/>
                <a:t>Despite substantial enthusiasm for probiotics to treat conditions that may stem from microbiome disruptions, use of currently-available probiotics alone for these conditions has </a:t>
              </a:r>
              <a:r>
                <a:rPr lang="en-US" sz="1800" u="sng"/>
                <a:t>not</a:t>
              </a:r>
              <a:r>
                <a:rPr lang="en-US" sz="1800"/>
                <a:t> proven to be curative. </a:t>
              </a:r>
            </a:p>
            <a:p>
              <a:pPr marL="225425" indent="-225425">
                <a:lnSpc>
                  <a:spcPts val="2200"/>
                </a:lnSpc>
                <a:spcBef>
                  <a:spcPts val="600"/>
                </a:spcBef>
                <a:buFont typeface="Arial"/>
                <a:buChar char="•"/>
              </a:pPr>
              <a:r>
                <a:rPr lang="en-US" sz="1800"/>
                <a:t>This is likely due, in part, to the disparity between the complexity and diversity of the gut microbial ecologic system (mostly </a:t>
              </a:r>
              <a:r>
                <a:rPr lang="en-US" sz="1800" u="sng"/>
                <a:t>un</a:t>
              </a:r>
              <a:r>
                <a:rPr lang="en-US" sz="1800"/>
                <a:t>cul-turable anaerobic microbiota) and the single organism often contained in </a:t>
              </a:r>
              <a:r>
                <a:rPr lang="en-US" sz="1800" b="1"/>
                <a:t>OTC</a:t>
              </a:r>
              <a:r>
                <a:rPr lang="en-US" sz="1800"/>
                <a:t> probiotics.</a:t>
              </a:r>
              <a:r>
                <a:rPr lang="en-US" sz="1800">
                  <a:effectLst/>
                </a:rPr>
                <a:t> </a:t>
              </a:r>
              <a:endParaRPr lang="en-US" sz="1800"/>
            </a:p>
          </p:txBody>
        </p:sp>
        <p:pic>
          <p:nvPicPr>
            <p:cNvPr id="23" name="Picture 22"/>
            <p:cNvPicPr>
              <a:picLocks noChangeAspect="1"/>
            </p:cNvPicPr>
            <p:nvPr/>
          </p:nvPicPr>
          <p:blipFill>
            <a:blip r:embed="rId5"/>
            <a:stretch>
              <a:fillRect/>
            </a:stretch>
          </p:blipFill>
          <p:spPr>
            <a:xfrm>
              <a:off x="5756225" y="6494250"/>
              <a:ext cx="2730500" cy="304800"/>
            </a:xfrm>
            <a:prstGeom prst="rect">
              <a:avLst/>
            </a:prstGeom>
          </p:spPr>
        </p:pic>
      </p:grpSp>
      <p:sp>
        <p:nvSpPr>
          <p:cNvPr id="26" name="Text Box 2"/>
          <p:cNvSpPr txBox="1">
            <a:spLocks noChangeArrowheads="1"/>
          </p:cNvSpPr>
          <p:nvPr/>
        </p:nvSpPr>
        <p:spPr bwMode="auto">
          <a:xfrm>
            <a:off x="935640" y="0"/>
            <a:ext cx="72536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6. Manipulation of the microbiome in individualized medicine</a:t>
            </a:r>
          </a:p>
        </p:txBody>
      </p:sp>
      <p:sp>
        <p:nvSpPr>
          <p:cNvPr id="12" name="TextBox 11"/>
          <p:cNvSpPr txBox="1"/>
          <p:nvPr/>
        </p:nvSpPr>
        <p:spPr>
          <a:xfrm>
            <a:off x="1600200" y="762000"/>
            <a:ext cx="2667000" cy="400110"/>
          </a:xfrm>
          <a:prstGeom prst="rect">
            <a:avLst/>
          </a:prstGeom>
          <a:noFill/>
        </p:spPr>
        <p:txBody>
          <a:bodyPr wrap="square" rtlCol="0">
            <a:spAutoFit/>
          </a:bodyPr>
          <a:lstStyle/>
          <a:p>
            <a:r>
              <a:rPr lang="en-US" b="1"/>
              <a:t>PRE-  PRO-  SYN-</a:t>
            </a:r>
          </a:p>
        </p:txBody>
      </p:sp>
    </p:spTree>
    <p:extLst>
      <p:ext uri="{BB962C8B-B14F-4D97-AF65-F5344CB8AC3E}">
        <p14:creationId xmlns:p14="http://schemas.microsoft.com/office/powerpoint/2010/main" val="46530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062" y="819090"/>
            <a:ext cx="8880929" cy="400110"/>
          </a:xfrm>
          <a:prstGeom prst="rect">
            <a:avLst/>
          </a:prstGeom>
        </p:spPr>
        <p:txBody>
          <a:bodyPr wrap="square">
            <a:spAutoFit/>
          </a:bodyPr>
          <a:lstStyle/>
          <a:p>
            <a:pPr marL="800100" lvl="1" indent="-342900">
              <a:buClr>
                <a:srgbClr val="000090"/>
              </a:buClr>
              <a:buFont typeface="Arial"/>
              <a:buChar char="•"/>
            </a:pPr>
            <a:r>
              <a:rPr lang="en-US" sz="2000"/>
              <a:t>Antibiotics and vaccines</a:t>
            </a:r>
          </a:p>
        </p:txBody>
      </p:sp>
      <p:grpSp>
        <p:nvGrpSpPr>
          <p:cNvPr id="16" name="Group 15"/>
          <p:cNvGrpSpPr/>
          <p:nvPr/>
        </p:nvGrpSpPr>
        <p:grpSpPr>
          <a:xfrm>
            <a:off x="1356215" y="844534"/>
            <a:ext cx="7683185" cy="5280482"/>
            <a:chOff x="1356215" y="844534"/>
            <a:chExt cx="7683185" cy="5280482"/>
          </a:xfrm>
        </p:grpSpPr>
        <p:grpSp>
          <p:nvGrpSpPr>
            <p:cNvPr id="3" name="Group 2"/>
            <p:cNvGrpSpPr/>
            <p:nvPr/>
          </p:nvGrpSpPr>
          <p:grpSpPr>
            <a:xfrm>
              <a:off x="1356215" y="1143000"/>
              <a:ext cx="3930718" cy="4495800"/>
              <a:chOff x="1444284" y="1487368"/>
              <a:chExt cx="3930718" cy="4495800"/>
            </a:xfrm>
          </p:grpSpPr>
          <p:grpSp>
            <p:nvGrpSpPr>
              <p:cNvPr id="5" name="Group 4"/>
              <p:cNvGrpSpPr/>
              <p:nvPr/>
            </p:nvGrpSpPr>
            <p:grpSpPr>
              <a:xfrm>
                <a:off x="3262224" y="1487368"/>
                <a:ext cx="2112778" cy="1295400"/>
                <a:chOff x="3262224" y="1487368"/>
                <a:chExt cx="2112778" cy="1295400"/>
              </a:xfrm>
            </p:grpSpPr>
            <p:sp>
              <p:nvSpPr>
                <p:cNvPr id="9" name="Rectangle 8"/>
                <p:cNvSpPr/>
                <p:nvPr/>
              </p:nvSpPr>
              <p:spPr>
                <a:xfrm>
                  <a:off x="3262224" y="1931018"/>
                  <a:ext cx="2112778" cy="851750"/>
                </a:xfrm>
                <a:prstGeom prst="rect">
                  <a:avLst/>
                </a:prstGeom>
                <a:effectLst>
                  <a:glow rad="203200">
                    <a:srgbClr val="FF6666">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a:solidFill>
                        <a:srgbClr val="000090"/>
                      </a:solidFill>
                      <a:latin typeface="Arial"/>
                      <a:cs typeface="Arial"/>
                    </a:rPr>
                    <a:t>Prevent growth of particular species</a:t>
                  </a:r>
                </a:p>
              </p:txBody>
            </p:sp>
            <p:cxnSp>
              <p:nvCxnSpPr>
                <p:cNvPr id="10" name="Straight Arrow Connector 9"/>
                <p:cNvCxnSpPr/>
                <p:nvPr/>
              </p:nvCxnSpPr>
              <p:spPr>
                <a:xfrm flipH="1" flipV="1">
                  <a:off x="3440869" y="1487368"/>
                  <a:ext cx="854009" cy="426699"/>
                </a:xfrm>
                <a:prstGeom prst="straightConnector1">
                  <a:avLst/>
                </a:prstGeom>
                <a:ln w="44450">
                  <a:tailEnd type="triangle" w="lg" len="lg"/>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1444284" y="1487368"/>
                <a:ext cx="2112778" cy="4495800"/>
                <a:chOff x="1444284" y="1487368"/>
                <a:chExt cx="2112778" cy="4495800"/>
              </a:xfrm>
            </p:grpSpPr>
            <p:sp>
              <p:nvSpPr>
                <p:cNvPr id="7" name="Rectangle 6"/>
                <p:cNvSpPr/>
                <p:nvPr/>
              </p:nvSpPr>
              <p:spPr>
                <a:xfrm>
                  <a:off x="1444284" y="3221046"/>
                  <a:ext cx="2112778" cy="2762122"/>
                </a:xfrm>
                <a:prstGeom prst="rect">
                  <a:avLst/>
                </a:prstGeom>
                <a:effectLst>
                  <a:glow rad="203200">
                    <a:srgbClr val="FFFF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a:solidFill>
                        <a:srgbClr val="000090"/>
                      </a:solidFill>
                      <a:latin typeface="Arial"/>
                      <a:cs typeface="Arial"/>
                    </a:rPr>
                    <a:t>Depending on broad vs. narrow spectrum of antibiotics, could eliminate particular groups of bacteria or prepare to replace entire microbial community.</a:t>
                  </a:r>
                </a:p>
              </p:txBody>
            </p:sp>
            <p:cxnSp>
              <p:nvCxnSpPr>
                <p:cNvPr id="8" name="Straight Arrow Connector 7"/>
                <p:cNvCxnSpPr/>
                <p:nvPr/>
              </p:nvCxnSpPr>
              <p:spPr>
                <a:xfrm flipH="1" flipV="1">
                  <a:off x="2069269" y="1487368"/>
                  <a:ext cx="433302" cy="1733681"/>
                </a:xfrm>
                <a:prstGeom prst="straightConnector1">
                  <a:avLst/>
                </a:prstGeom>
                <a:ln w="44450">
                  <a:tailEnd type="triangle" w="lg" len="lg"/>
                </a:ln>
              </p:spPr>
              <p:style>
                <a:lnRef idx="2">
                  <a:schemeClr val="accent1"/>
                </a:lnRef>
                <a:fillRef idx="0">
                  <a:schemeClr val="accent1"/>
                </a:fillRef>
                <a:effectRef idx="1">
                  <a:schemeClr val="accent1"/>
                </a:effectRef>
                <a:fontRef idx="minor">
                  <a:schemeClr val="tx1"/>
                </a:fontRef>
              </p:style>
            </p:cxnSp>
          </p:grpSp>
        </p:grpSp>
        <p:pic>
          <p:nvPicPr>
            <p:cNvPr id="14" name="Picture 13"/>
            <p:cNvPicPr>
              <a:picLocks noChangeAspect="1"/>
            </p:cNvPicPr>
            <p:nvPr/>
          </p:nvPicPr>
          <p:blipFill>
            <a:blip r:embed="rId2"/>
            <a:stretch>
              <a:fillRect/>
            </a:stretch>
          </p:blipFill>
          <p:spPr>
            <a:xfrm>
              <a:off x="5519415" y="844534"/>
              <a:ext cx="3519985" cy="2889266"/>
            </a:xfrm>
            <a:prstGeom prst="rect">
              <a:avLst/>
            </a:prstGeom>
          </p:spPr>
        </p:pic>
        <p:pic>
          <p:nvPicPr>
            <p:cNvPr id="15" name="Picture 14"/>
            <p:cNvPicPr>
              <a:picLocks noChangeAspect="1"/>
            </p:cNvPicPr>
            <p:nvPr/>
          </p:nvPicPr>
          <p:blipFill>
            <a:blip r:embed="rId3"/>
            <a:stretch>
              <a:fillRect/>
            </a:stretch>
          </p:blipFill>
          <p:spPr>
            <a:xfrm>
              <a:off x="3731227" y="4043447"/>
              <a:ext cx="2775425" cy="2081569"/>
            </a:xfrm>
            <a:prstGeom prst="rect">
              <a:avLst/>
            </a:prstGeom>
          </p:spPr>
        </p:pic>
      </p:grpSp>
      <p:sp>
        <p:nvSpPr>
          <p:cNvPr id="13" name="Text Box 2"/>
          <p:cNvSpPr txBox="1">
            <a:spLocks noChangeArrowheads="1"/>
          </p:cNvSpPr>
          <p:nvPr/>
        </p:nvSpPr>
        <p:spPr bwMode="auto">
          <a:xfrm>
            <a:off x="935640" y="0"/>
            <a:ext cx="72536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6. Manipulation of the microbiome in individualized medicine</a:t>
            </a:r>
          </a:p>
        </p:txBody>
      </p:sp>
    </p:spTree>
    <p:extLst>
      <p:ext uri="{BB962C8B-B14F-4D97-AF65-F5344CB8AC3E}">
        <p14:creationId xmlns:p14="http://schemas.microsoft.com/office/powerpoint/2010/main" val="93096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492" y="890131"/>
            <a:ext cx="7082452" cy="5856836"/>
          </a:xfrm>
          <a:prstGeom prst="rect">
            <a:avLst/>
          </a:prstGeom>
        </p:spPr>
      </p:pic>
      <p:pic>
        <p:nvPicPr>
          <p:cNvPr id="3" name="Picture 2"/>
          <p:cNvPicPr>
            <a:picLocks noChangeAspect="1"/>
          </p:cNvPicPr>
          <p:nvPr/>
        </p:nvPicPr>
        <p:blipFill>
          <a:blip r:embed="rId3"/>
          <a:stretch>
            <a:fillRect/>
          </a:stretch>
        </p:blipFill>
        <p:spPr>
          <a:xfrm>
            <a:off x="6360604" y="1457061"/>
            <a:ext cx="2600025" cy="1736017"/>
          </a:xfrm>
          <a:prstGeom prst="rect">
            <a:avLst/>
          </a:prstGeom>
        </p:spPr>
      </p:pic>
      <p:pic>
        <p:nvPicPr>
          <p:cNvPr id="5" name="Picture 4"/>
          <p:cNvPicPr>
            <a:picLocks noChangeAspect="1"/>
          </p:cNvPicPr>
          <p:nvPr/>
        </p:nvPicPr>
        <p:blipFill>
          <a:blip r:embed="rId4"/>
          <a:stretch>
            <a:fillRect/>
          </a:stretch>
        </p:blipFill>
        <p:spPr>
          <a:xfrm>
            <a:off x="1090104" y="999209"/>
            <a:ext cx="5270500" cy="292100"/>
          </a:xfrm>
          <a:prstGeom prst="rect">
            <a:avLst/>
          </a:prstGeom>
        </p:spPr>
      </p:pic>
      <p:sp>
        <p:nvSpPr>
          <p:cNvPr id="6" name="Text Box 2"/>
          <p:cNvSpPr txBox="1">
            <a:spLocks noChangeArrowheads="1"/>
          </p:cNvSpPr>
          <p:nvPr/>
        </p:nvSpPr>
        <p:spPr bwMode="auto">
          <a:xfrm>
            <a:off x="935640" y="0"/>
            <a:ext cx="72536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6. Manipulation of the microbiome in individualized medicine</a:t>
            </a:r>
          </a:p>
        </p:txBody>
      </p:sp>
    </p:spTree>
    <p:extLst>
      <p:ext uri="{BB962C8B-B14F-4D97-AF65-F5344CB8AC3E}">
        <p14:creationId xmlns:p14="http://schemas.microsoft.com/office/powerpoint/2010/main" val="219893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7031"/>
          <a:stretch/>
        </p:blipFill>
        <p:spPr>
          <a:xfrm>
            <a:off x="110492" y="890131"/>
            <a:ext cx="7082452" cy="2516612"/>
          </a:xfrm>
          <a:prstGeom prst="rect">
            <a:avLst/>
          </a:prstGeom>
        </p:spPr>
      </p:pic>
      <p:pic>
        <p:nvPicPr>
          <p:cNvPr id="3" name="Picture 2"/>
          <p:cNvPicPr>
            <a:picLocks noChangeAspect="1"/>
          </p:cNvPicPr>
          <p:nvPr/>
        </p:nvPicPr>
        <p:blipFill>
          <a:blip r:embed="rId3"/>
          <a:stretch>
            <a:fillRect/>
          </a:stretch>
        </p:blipFill>
        <p:spPr>
          <a:xfrm>
            <a:off x="6360604" y="1457061"/>
            <a:ext cx="2600025" cy="1736017"/>
          </a:xfrm>
          <a:prstGeom prst="rect">
            <a:avLst/>
          </a:prstGeom>
        </p:spPr>
      </p:pic>
      <p:pic>
        <p:nvPicPr>
          <p:cNvPr id="5" name="Picture 4"/>
          <p:cNvPicPr>
            <a:picLocks noChangeAspect="1"/>
          </p:cNvPicPr>
          <p:nvPr/>
        </p:nvPicPr>
        <p:blipFill>
          <a:blip r:embed="rId4"/>
          <a:stretch>
            <a:fillRect/>
          </a:stretch>
        </p:blipFill>
        <p:spPr>
          <a:xfrm>
            <a:off x="1090104" y="999209"/>
            <a:ext cx="5270500" cy="292100"/>
          </a:xfrm>
          <a:prstGeom prst="rect">
            <a:avLst/>
          </a:prstGeom>
        </p:spPr>
      </p:pic>
      <p:pic>
        <p:nvPicPr>
          <p:cNvPr id="6" name="Picture 5"/>
          <p:cNvPicPr>
            <a:picLocks noChangeAspect="1"/>
          </p:cNvPicPr>
          <p:nvPr/>
        </p:nvPicPr>
        <p:blipFill>
          <a:blip r:embed="rId5"/>
          <a:stretch>
            <a:fillRect/>
          </a:stretch>
        </p:blipFill>
        <p:spPr>
          <a:xfrm>
            <a:off x="339938" y="1607669"/>
            <a:ext cx="4191000" cy="5143500"/>
          </a:xfrm>
          <a:prstGeom prst="rect">
            <a:avLst/>
          </a:prstGeom>
          <a:ln>
            <a:solidFill>
              <a:srgbClr val="000090"/>
            </a:solidFill>
          </a:ln>
        </p:spPr>
      </p:pic>
      <p:pic>
        <p:nvPicPr>
          <p:cNvPr id="7" name="Picture 6"/>
          <p:cNvPicPr>
            <a:picLocks noChangeAspect="1"/>
          </p:cNvPicPr>
          <p:nvPr/>
        </p:nvPicPr>
        <p:blipFill>
          <a:blip r:embed="rId6"/>
          <a:stretch>
            <a:fillRect/>
          </a:stretch>
        </p:blipFill>
        <p:spPr>
          <a:xfrm>
            <a:off x="4718829" y="3068169"/>
            <a:ext cx="4241800" cy="3683000"/>
          </a:xfrm>
          <a:prstGeom prst="rect">
            <a:avLst/>
          </a:prstGeom>
          <a:ln>
            <a:solidFill>
              <a:srgbClr val="000090"/>
            </a:solidFill>
          </a:ln>
        </p:spPr>
      </p:pic>
      <p:sp>
        <p:nvSpPr>
          <p:cNvPr id="8" name="Text Box 2"/>
          <p:cNvSpPr txBox="1">
            <a:spLocks noChangeArrowheads="1"/>
          </p:cNvSpPr>
          <p:nvPr/>
        </p:nvSpPr>
        <p:spPr bwMode="auto">
          <a:xfrm>
            <a:off x="935640" y="0"/>
            <a:ext cx="72536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6. Manipulation of the microbiome in individualized medicine</a:t>
            </a:r>
          </a:p>
        </p:txBody>
      </p:sp>
    </p:spTree>
    <p:extLst>
      <p:ext uri="{BB962C8B-B14F-4D97-AF65-F5344CB8AC3E}">
        <p14:creationId xmlns:p14="http://schemas.microsoft.com/office/powerpoint/2010/main" val="6740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60604" y="1457061"/>
            <a:ext cx="2600025" cy="1736017"/>
          </a:xfrm>
          <a:prstGeom prst="rect">
            <a:avLst/>
          </a:prstGeom>
        </p:spPr>
      </p:pic>
      <p:grpSp>
        <p:nvGrpSpPr>
          <p:cNvPr id="12" name="Group 11"/>
          <p:cNvGrpSpPr/>
          <p:nvPr/>
        </p:nvGrpSpPr>
        <p:grpSpPr>
          <a:xfrm>
            <a:off x="152400" y="1219200"/>
            <a:ext cx="7924800" cy="4953000"/>
            <a:chOff x="152400" y="1219200"/>
            <a:chExt cx="7924800" cy="4953000"/>
          </a:xfrm>
        </p:grpSpPr>
        <p:pic>
          <p:nvPicPr>
            <p:cNvPr id="8" name="Picture 7"/>
            <p:cNvPicPr>
              <a:picLocks noChangeAspect="1"/>
            </p:cNvPicPr>
            <p:nvPr/>
          </p:nvPicPr>
          <p:blipFill>
            <a:blip r:embed="rId3"/>
            <a:stretch>
              <a:fillRect/>
            </a:stretch>
          </p:blipFill>
          <p:spPr>
            <a:xfrm>
              <a:off x="152400" y="1219200"/>
              <a:ext cx="5505790" cy="4953000"/>
            </a:xfrm>
            <a:prstGeom prst="rect">
              <a:avLst/>
            </a:prstGeom>
          </p:spPr>
        </p:pic>
        <p:pic>
          <p:nvPicPr>
            <p:cNvPr id="9" name="Picture 8"/>
            <p:cNvPicPr>
              <a:picLocks noChangeAspect="1"/>
            </p:cNvPicPr>
            <p:nvPr/>
          </p:nvPicPr>
          <p:blipFill>
            <a:blip r:embed="rId4"/>
            <a:stretch>
              <a:fillRect/>
            </a:stretch>
          </p:blipFill>
          <p:spPr>
            <a:xfrm>
              <a:off x="3581400" y="1752600"/>
              <a:ext cx="1562100" cy="254000"/>
            </a:xfrm>
            <a:prstGeom prst="rect">
              <a:avLst/>
            </a:prstGeom>
          </p:spPr>
        </p:pic>
        <p:pic>
          <p:nvPicPr>
            <p:cNvPr id="10" name="Picture 9"/>
            <p:cNvPicPr>
              <a:picLocks noChangeAspect="1"/>
            </p:cNvPicPr>
            <p:nvPr/>
          </p:nvPicPr>
          <p:blipFill>
            <a:blip r:embed="rId5"/>
            <a:stretch>
              <a:fillRect/>
            </a:stretch>
          </p:blipFill>
          <p:spPr>
            <a:xfrm>
              <a:off x="6375400" y="3276600"/>
              <a:ext cx="1701800" cy="2209800"/>
            </a:xfrm>
            <a:prstGeom prst="rect">
              <a:avLst/>
            </a:prstGeom>
          </p:spPr>
        </p:pic>
        <p:sp>
          <p:nvSpPr>
            <p:cNvPr id="11" name="TextBox 10"/>
            <p:cNvSpPr txBox="1"/>
            <p:nvPr/>
          </p:nvSpPr>
          <p:spPr>
            <a:xfrm>
              <a:off x="6400800" y="5486400"/>
              <a:ext cx="1676400" cy="338554"/>
            </a:xfrm>
            <a:prstGeom prst="rect">
              <a:avLst/>
            </a:prstGeom>
            <a:noFill/>
          </p:spPr>
          <p:txBody>
            <a:bodyPr wrap="square" rtlCol="0">
              <a:spAutoFit/>
            </a:bodyPr>
            <a:lstStyle/>
            <a:p>
              <a:pPr algn="ctr"/>
              <a:r>
                <a:rPr lang="en-US" sz="1600"/>
                <a:t>Winter, 2015</a:t>
              </a:r>
            </a:p>
          </p:txBody>
        </p:sp>
      </p:grpSp>
      <p:sp>
        <p:nvSpPr>
          <p:cNvPr id="13" name="Text Box 2"/>
          <p:cNvSpPr txBox="1">
            <a:spLocks noChangeArrowheads="1"/>
          </p:cNvSpPr>
          <p:nvPr/>
        </p:nvSpPr>
        <p:spPr bwMode="auto">
          <a:xfrm>
            <a:off x="935640" y="0"/>
            <a:ext cx="72536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t>6. Manipulation of the microbiome in individualized medicine</a:t>
            </a:r>
          </a:p>
        </p:txBody>
      </p:sp>
      <p:sp>
        <p:nvSpPr>
          <p:cNvPr id="2" name="Rectangle 1"/>
          <p:cNvSpPr/>
          <p:nvPr/>
        </p:nvSpPr>
        <p:spPr>
          <a:xfrm>
            <a:off x="6324600" y="6096000"/>
            <a:ext cx="1917036" cy="369332"/>
          </a:xfrm>
          <a:prstGeom prst="rect">
            <a:avLst/>
          </a:prstGeom>
        </p:spPr>
        <p:txBody>
          <a:bodyPr wrap="none">
            <a:spAutoFit/>
          </a:bodyPr>
          <a:lstStyle/>
          <a:p>
            <a:r>
              <a:rPr lang="cs-CZ" sz="1800"/>
              <a:t>PMID: 26034755</a:t>
            </a:r>
            <a:endParaRPr lang="en-US" sz="1800"/>
          </a:p>
        </p:txBody>
      </p:sp>
    </p:spTree>
    <p:extLst>
      <p:ext uri="{BB962C8B-B14F-4D97-AF65-F5344CB8AC3E}">
        <p14:creationId xmlns:p14="http://schemas.microsoft.com/office/powerpoint/2010/main" val="146394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152400"/>
            <a:ext cx="6553200" cy="2766310"/>
          </a:xfrm>
          <a:prstGeom prst="rect">
            <a:avLst/>
          </a:prstGeom>
        </p:spPr>
      </p:pic>
      <p:sp>
        <p:nvSpPr>
          <p:cNvPr id="3" name="TextBox 2"/>
          <p:cNvSpPr txBox="1"/>
          <p:nvPr/>
        </p:nvSpPr>
        <p:spPr>
          <a:xfrm>
            <a:off x="228600" y="533400"/>
            <a:ext cx="1981200" cy="369332"/>
          </a:xfrm>
          <a:prstGeom prst="rect">
            <a:avLst/>
          </a:prstGeom>
          <a:noFill/>
        </p:spPr>
        <p:txBody>
          <a:bodyPr wrap="square" rtlCol="0">
            <a:spAutoFit/>
          </a:bodyPr>
          <a:lstStyle/>
          <a:p>
            <a:r>
              <a:rPr lang="en-US" sz="1800"/>
              <a:t>PMID: 24467987</a:t>
            </a:r>
          </a:p>
        </p:txBody>
      </p:sp>
      <p:grpSp>
        <p:nvGrpSpPr>
          <p:cNvPr id="10" name="Group 9"/>
          <p:cNvGrpSpPr/>
          <p:nvPr/>
        </p:nvGrpSpPr>
        <p:grpSpPr>
          <a:xfrm>
            <a:off x="3931216" y="3000122"/>
            <a:ext cx="5092779" cy="3680495"/>
            <a:chOff x="90711" y="3000122"/>
            <a:chExt cx="5092779" cy="3680495"/>
          </a:xfrm>
        </p:grpSpPr>
        <p:sp>
          <p:nvSpPr>
            <p:cNvPr id="9" name="Rectangle 8"/>
            <p:cNvSpPr/>
            <p:nvPr/>
          </p:nvSpPr>
          <p:spPr bwMode="auto">
            <a:xfrm>
              <a:off x="90711" y="3000122"/>
              <a:ext cx="5092779" cy="3680495"/>
            </a:xfrm>
            <a:prstGeom prst="rect">
              <a:avLst/>
            </a:prstGeom>
            <a:solidFill>
              <a:srgbClr val="FFFFFF"/>
            </a:soli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grpSp>
          <p:nvGrpSpPr>
            <p:cNvPr id="8" name="Group 7"/>
            <p:cNvGrpSpPr/>
            <p:nvPr/>
          </p:nvGrpSpPr>
          <p:grpSpPr>
            <a:xfrm>
              <a:off x="152400" y="3060699"/>
              <a:ext cx="4973566" cy="3557033"/>
              <a:chOff x="152400" y="3060699"/>
              <a:chExt cx="4973566" cy="3557033"/>
            </a:xfrm>
          </p:grpSpPr>
          <p:grpSp>
            <p:nvGrpSpPr>
              <p:cNvPr id="6" name="Group 5"/>
              <p:cNvGrpSpPr>
                <a:grpSpLocks noChangeAspect="1"/>
              </p:cNvGrpSpPr>
              <p:nvPr/>
            </p:nvGrpSpPr>
            <p:grpSpPr>
              <a:xfrm>
                <a:off x="152400" y="3060699"/>
                <a:ext cx="4973566" cy="3534673"/>
                <a:chOff x="762000" y="3060700"/>
                <a:chExt cx="4038600" cy="2870200"/>
              </a:xfrm>
            </p:grpSpPr>
            <p:pic>
              <p:nvPicPr>
                <p:cNvPr id="4" name="Picture 3"/>
                <p:cNvPicPr>
                  <a:picLocks noChangeAspect="1"/>
                </p:cNvPicPr>
                <p:nvPr/>
              </p:nvPicPr>
              <p:blipFill>
                <a:blip r:embed="rId3"/>
                <a:stretch>
                  <a:fillRect/>
                </a:stretch>
              </p:blipFill>
              <p:spPr>
                <a:xfrm>
                  <a:off x="762000" y="3124200"/>
                  <a:ext cx="2057400" cy="2806700"/>
                </a:xfrm>
                <a:prstGeom prst="rect">
                  <a:avLst/>
                </a:prstGeom>
              </p:spPr>
            </p:pic>
            <p:pic>
              <p:nvPicPr>
                <p:cNvPr id="5" name="Picture 4"/>
                <p:cNvPicPr>
                  <a:picLocks noChangeAspect="1"/>
                </p:cNvPicPr>
                <p:nvPr/>
              </p:nvPicPr>
              <p:blipFill>
                <a:blip r:embed="rId4"/>
                <a:stretch>
                  <a:fillRect/>
                </a:stretch>
              </p:blipFill>
              <p:spPr>
                <a:xfrm>
                  <a:off x="2895600" y="3060700"/>
                  <a:ext cx="1905000" cy="2501900"/>
                </a:xfrm>
                <a:prstGeom prst="rect">
                  <a:avLst/>
                </a:prstGeom>
              </p:spPr>
            </p:pic>
          </p:grpSp>
          <p:sp>
            <p:nvSpPr>
              <p:cNvPr id="7" name="TextBox 6"/>
              <p:cNvSpPr txBox="1"/>
              <p:nvPr/>
            </p:nvSpPr>
            <p:spPr>
              <a:xfrm>
                <a:off x="2743200" y="6248400"/>
                <a:ext cx="1905000" cy="369332"/>
              </a:xfrm>
              <a:prstGeom prst="rect">
                <a:avLst/>
              </a:prstGeom>
              <a:noFill/>
            </p:spPr>
            <p:txBody>
              <a:bodyPr wrap="square" rtlCol="0">
                <a:spAutoFit/>
              </a:bodyPr>
              <a:lstStyle/>
              <a:p>
                <a:r>
                  <a:rPr lang="en-US" sz="1800"/>
                  <a:t>33 strains</a:t>
                </a:r>
              </a:p>
            </p:txBody>
          </p:sp>
        </p:grpSp>
      </p:grpSp>
      <p:sp>
        <p:nvSpPr>
          <p:cNvPr id="11" name="Rectangle 10"/>
          <p:cNvSpPr/>
          <p:nvPr/>
        </p:nvSpPr>
        <p:spPr>
          <a:xfrm>
            <a:off x="121422" y="2998505"/>
            <a:ext cx="3688578" cy="3677930"/>
          </a:xfrm>
          <a:prstGeom prst="rect">
            <a:avLst/>
          </a:prstGeom>
          <a:solidFill>
            <a:srgbClr val="FFFFFF"/>
          </a:solidFill>
          <a:ln>
            <a:solidFill>
              <a:srgbClr val="000090"/>
            </a:solidFill>
          </a:ln>
        </p:spPr>
        <p:txBody>
          <a:bodyPr wrap="square" bIns="0">
            <a:spAutoFit/>
          </a:bodyPr>
          <a:lstStyle/>
          <a:p>
            <a:r>
              <a:rPr lang="en-US" sz="1600"/>
              <a:t>Patient 1 was a 74-year-old who presented with six episodes of recurrent CDI over 18 months. The first episode of CDI developed after orthopedic surgery when the patient received preoperative cefazolin. </a:t>
            </a:r>
            <a:endParaRPr lang="en-US" sz="1600"/>
          </a:p>
          <a:p>
            <a:endParaRPr lang="en-US" sz="1200"/>
          </a:p>
          <a:p>
            <a:r>
              <a:rPr lang="en-US" sz="1600"/>
              <a:t>Patient 2 was a 70-year-old with a history of peripheral neuropathy, which predisposed her to recurrent skin and soft tissue infections. She developed her initial CDI after receiving cefazolin for cellulitis, and had three CDI episodes, the last of which had failed standard medical therapy. </a:t>
            </a:r>
            <a:endParaRPr lang="en-US" sz="1600"/>
          </a:p>
        </p:txBody>
      </p:sp>
      <p:grpSp>
        <p:nvGrpSpPr>
          <p:cNvPr id="14" name="Group 13"/>
          <p:cNvGrpSpPr>
            <a:grpSpLocks noChangeAspect="1"/>
          </p:cNvGrpSpPr>
          <p:nvPr/>
        </p:nvGrpSpPr>
        <p:grpSpPr>
          <a:xfrm>
            <a:off x="6324600" y="61696"/>
            <a:ext cx="2693174" cy="2885744"/>
            <a:chOff x="6705600" y="152400"/>
            <a:chExt cx="2349500" cy="2590800"/>
          </a:xfrm>
        </p:grpSpPr>
        <p:pic>
          <p:nvPicPr>
            <p:cNvPr id="12" name="Picture 11"/>
            <p:cNvPicPr>
              <a:picLocks noChangeAspect="1"/>
            </p:cNvPicPr>
            <p:nvPr/>
          </p:nvPicPr>
          <p:blipFill>
            <a:blip r:embed="rId5"/>
            <a:stretch>
              <a:fillRect/>
            </a:stretch>
          </p:blipFill>
          <p:spPr>
            <a:xfrm>
              <a:off x="6705600" y="152400"/>
              <a:ext cx="1282700" cy="1524000"/>
            </a:xfrm>
            <a:prstGeom prst="rect">
              <a:avLst/>
            </a:prstGeom>
            <a:ln>
              <a:solidFill>
                <a:srgbClr val="000090"/>
              </a:solidFill>
            </a:ln>
          </p:spPr>
        </p:pic>
        <p:pic>
          <p:nvPicPr>
            <p:cNvPr id="13" name="Picture 12"/>
            <p:cNvPicPr>
              <a:picLocks noChangeAspect="1"/>
            </p:cNvPicPr>
            <p:nvPr/>
          </p:nvPicPr>
          <p:blipFill>
            <a:blip r:embed="rId6"/>
            <a:stretch>
              <a:fillRect/>
            </a:stretch>
          </p:blipFill>
          <p:spPr>
            <a:xfrm>
              <a:off x="7772400" y="990600"/>
              <a:ext cx="1282700" cy="1752600"/>
            </a:xfrm>
            <a:prstGeom prst="rect">
              <a:avLst/>
            </a:prstGeom>
            <a:ln>
              <a:solidFill>
                <a:srgbClr val="000090"/>
              </a:solidFill>
            </a:ln>
          </p:spPr>
        </p:pic>
      </p:grpSp>
    </p:spTree>
    <p:extLst>
      <p:ext uri="{BB962C8B-B14F-4D97-AF65-F5344CB8AC3E}">
        <p14:creationId xmlns:p14="http://schemas.microsoft.com/office/powerpoint/2010/main" val="357280241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xmlns:p14="http://schemas.microsoft.com/office/powerpoint/2010/mai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228600" y="762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t>Take-home lessons</a:t>
            </a:r>
          </a:p>
        </p:txBody>
      </p:sp>
      <p:sp>
        <p:nvSpPr>
          <p:cNvPr id="2" name="Rectangle 1"/>
          <p:cNvSpPr>
            <a:spLocks noChangeArrowheads="1"/>
          </p:cNvSpPr>
          <p:nvPr/>
        </p:nvSpPr>
        <p:spPr bwMode="auto">
          <a:xfrm>
            <a:off x="741363" y="926842"/>
            <a:ext cx="7640638"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27013" indent="-227013">
              <a:spcAft>
                <a:spcPts val="800"/>
              </a:spcAft>
              <a:buFont typeface="Arial"/>
              <a:buChar char="•"/>
            </a:pPr>
            <a:r>
              <a:rPr lang="en-US" altLang="ja-JP" sz="2000"/>
              <a:t>There is a large number of bacteria in/on the human body.</a:t>
            </a:r>
            <a:endParaRPr lang="en-US" altLang="ja-JP"/>
          </a:p>
          <a:p>
            <a:pPr marL="227013" indent="-227013">
              <a:spcAft>
                <a:spcPts val="800"/>
              </a:spcAft>
              <a:buFont typeface="Arial"/>
              <a:buChar char="•"/>
            </a:pPr>
            <a:r>
              <a:rPr lang="en-US" altLang="ja-JP" sz="2000"/>
              <a:t>Most of these species cannot be grown in the lab, so metagenomics is used.</a:t>
            </a:r>
          </a:p>
          <a:p>
            <a:pPr marL="227013" indent="-227013">
              <a:spcAft>
                <a:spcPts val="800"/>
              </a:spcAft>
              <a:buFont typeface="Arial"/>
              <a:buChar char="•"/>
            </a:pPr>
            <a:r>
              <a:rPr lang="en-US" altLang="ja-JP"/>
              <a:t>16S rRNA sequences are useful for metagenomics, but there are caveats.</a:t>
            </a:r>
          </a:p>
          <a:p>
            <a:pPr marL="227013" indent="-227013">
              <a:spcAft>
                <a:spcPts val="800"/>
              </a:spcAft>
              <a:buFont typeface="Arial"/>
              <a:buChar char="•"/>
            </a:pPr>
            <a:r>
              <a:rPr lang="en-US" altLang="ja-JP" sz="2000"/>
              <a:t>The microbiome can be described via distributions of species or metabolic genes, or by determining </a:t>
            </a:r>
            <a:r>
              <a:rPr lang="en-US" altLang="ja-JP" sz="2000">
                <a:latin typeface="Symbol" charset="2"/>
                <a:cs typeface="Symbol" charset="2"/>
              </a:rPr>
              <a:t>a</a:t>
            </a:r>
            <a:r>
              <a:rPr lang="en-US" altLang="ja-JP" sz="2000"/>
              <a:t> or </a:t>
            </a:r>
            <a:r>
              <a:rPr lang="en-US" altLang="ja-JP" sz="2000">
                <a:latin typeface="Symbol" charset="2"/>
                <a:cs typeface="Symbol" charset="2"/>
              </a:rPr>
              <a:t>b</a:t>
            </a:r>
            <a:r>
              <a:rPr lang="en-US" altLang="ja-JP" sz="2000"/>
              <a:t> diversity.</a:t>
            </a:r>
          </a:p>
          <a:p>
            <a:pPr marL="227013" indent="-227013">
              <a:spcAft>
                <a:spcPts val="800"/>
              </a:spcAft>
              <a:buFont typeface="Arial"/>
              <a:buChar char="•"/>
            </a:pPr>
            <a:r>
              <a:rPr lang="en-US" altLang="ja-JP"/>
              <a:t>Microbiome alterations are </a:t>
            </a:r>
            <a:r>
              <a:rPr lang="en-US" altLang="ja-JP" u="sng"/>
              <a:t>associated</a:t>
            </a:r>
            <a:r>
              <a:rPr lang="en-US" altLang="ja-JP"/>
              <a:t> with several medical conditions.</a:t>
            </a:r>
          </a:p>
          <a:p>
            <a:pPr marL="227013" indent="-227013">
              <a:spcAft>
                <a:spcPts val="800"/>
              </a:spcAft>
              <a:buFont typeface="Arial"/>
              <a:buChar char="•"/>
            </a:pPr>
            <a:r>
              <a:rPr lang="en-US" altLang="ja-JP" sz="2000"/>
              <a:t>This association may or may not lead to useful therapeutic approaches in a given case, but may at least be useful as a biomarker.</a:t>
            </a:r>
          </a:p>
          <a:p>
            <a:pPr marL="227013" indent="-227013">
              <a:spcAft>
                <a:spcPts val="800"/>
              </a:spcAft>
              <a:buFont typeface="Arial"/>
              <a:buChar char="•"/>
            </a:pPr>
            <a:r>
              <a:rPr lang="en-US" altLang="ja-JP"/>
              <a:t>We are still learning the methods for and consequences of manipulating the human microbiome.</a:t>
            </a:r>
            <a:endParaRPr lang="en-US" altLang="ja-JP" sz="2000"/>
          </a:p>
        </p:txBody>
      </p:sp>
    </p:spTree>
    <p:extLst>
      <p:ext uri="{BB962C8B-B14F-4D97-AF65-F5344CB8AC3E}">
        <p14:creationId xmlns:p14="http://schemas.microsoft.com/office/powerpoint/2010/main" val="916059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394691"/>
            <a:ext cx="9067800" cy="6463309"/>
          </a:xfrm>
          <a:prstGeom prst="rect">
            <a:avLst/>
          </a:prstGeom>
          <a:noFill/>
        </p:spPr>
        <p:txBody>
          <a:bodyPr wrap="square" rtlCol="0">
            <a:spAutoFit/>
          </a:bodyPr>
          <a:lstStyle/>
          <a:p>
            <a:pPr marL="342900" indent="-342900">
              <a:buAutoNum type="arabicPeriod"/>
            </a:pPr>
            <a:r>
              <a:rPr lang="en-US" sz="1800" b="1"/>
              <a:t>Choose </a:t>
            </a:r>
            <a:r>
              <a:rPr lang="en-US" sz="1800" b="1" u="sng"/>
              <a:t>three</a:t>
            </a:r>
            <a:r>
              <a:rPr lang="en-US" sz="1800" b="1"/>
              <a:t> or more papers </a:t>
            </a:r>
          </a:p>
          <a:p>
            <a:pPr marL="742950" lvl="1" indent="-285750">
              <a:buFont typeface="Wingdings" charset="2"/>
              <a:buChar char="ü"/>
            </a:pPr>
            <a:r>
              <a:rPr lang="en-US" sz="1800"/>
              <a:t>that we did NOT use in this lecture</a:t>
            </a:r>
          </a:p>
          <a:p>
            <a:pPr marL="742950" lvl="1" indent="-285750">
              <a:buFont typeface="Wingdings" charset="2"/>
              <a:buChar char="ü"/>
            </a:pPr>
            <a:r>
              <a:rPr lang="en-US" sz="1800"/>
              <a:t>that focus on microbiomics</a:t>
            </a:r>
          </a:p>
          <a:p>
            <a:pPr marL="742950" lvl="1" indent="-285750">
              <a:buFont typeface="Wingdings" charset="2"/>
              <a:buChar char="ü"/>
            </a:pPr>
            <a:r>
              <a:rPr lang="en-US" sz="1800"/>
              <a:t>preferably that focuses on a disease or physiological phenomenon relevant to </a:t>
            </a:r>
            <a:r>
              <a:rPr lang="en-US" sz="1800" i="1"/>
              <a:t>your</a:t>
            </a:r>
            <a:r>
              <a:rPr lang="en-US" sz="1800"/>
              <a:t> research</a:t>
            </a:r>
          </a:p>
          <a:p>
            <a:pPr marL="742950" lvl="1" indent="-285750">
              <a:buFont typeface="Wingdings" charset="2"/>
              <a:buChar char="ü"/>
            </a:pPr>
            <a:r>
              <a:rPr lang="en-US" sz="1800"/>
              <a:t>provide the full author list, title, year, journal, volume, pages, AND PMID for each</a:t>
            </a:r>
          </a:p>
          <a:p>
            <a:pPr marL="742950" lvl="1" indent="-285750">
              <a:buFont typeface="Wingdings" charset="2"/>
              <a:buChar char="ü"/>
            </a:pPr>
            <a:r>
              <a:rPr lang="en-US" sz="1800"/>
              <a:t>provide a 2-3 sentence summary of each paper (except for the one you discuss in detail, per #2)</a:t>
            </a:r>
          </a:p>
          <a:p>
            <a:pPr marL="742950" lvl="1" indent="-285750">
              <a:buFont typeface="Wingdings" charset="2"/>
              <a:buChar char="ü"/>
            </a:pPr>
            <a:endParaRPr lang="en-US" sz="1800"/>
          </a:p>
          <a:p>
            <a:pPr marL="342900" indent="-342900">
              <a:buFont typeface="+mj-lt"/>
              <a:buAutoNum type="arabicPeriod"/>
            </a:pPr>
            <a:r>
              <a:rPr lang="en-US" sz="1800" b="1"/>
              <a:t>Discuss </a:t>
            </a:r>
            <a:r>
              <a:rPr lang="en-US" sz="1800" b="1" u="sng"/>
              <a:t>one</a:t>
            </a:r>
            <a:r>
              <a:rPr lang="en-US" sz="1800" b="1"/>
              <a:t> of those papers</a:t>
            </a:r>
          </a:p>
          <a:p>
            <a:pPr marL="742950" lvl="1" indent="-285750">
              <a:buFont typeface="Wingdings" charset="2"/>
              <a:buChar char="ü"/>
            </a:pPr>
            <a:r>
              <a:rPr lang="en-US" sz="1800"/>
              <a:t>why did you choose this paper to discuss?</a:t>
            </a:r>
          </a:p>
          <a:p>
            <a:pPr marL="742950" lvl="1" indent="-285750">
              <a:buFont typeface="Wingdings" charset="2"/>
              <a:buChar char="ü"/>
            </a:pPr>
            <a:r>
              <a:rPr lang="en-US" sz="1800"/>
              <a:t>what problem were the authors attempting to address?</a:t>
            </a:r>
          </a:p>
          <a:p>
            <a:pPr marL="742950" lvl="1" indent="-285750">
              <a:buFont typeface="Wingdings" charset="2"/>
              <a:buChar char="ü"/>
            </a:pPr>
            <a:r>
              <a:rPr lang="en-US" sz="1800"/>
              <a:t>what microbiomic approaches did they use?</a:t>
            </a:r>
          </a:p>
          <a:p>
            <a:pPr marL="742950" lvl="1" indent="-285750">
              <a:buFont typeface="Wingdings" charset="2"/>
              <a:buChar char="ü"/>
            </a:pPr>
            <a:r>
              <a:rPr lang="en-US" sz="1800"/>
              <a:t>what did they conclude?</a:t>
            </a:r>
          </a:p>
          <a:p>
            <a:pPr marL="742950" lvl="1" indent="-285750">
              <a:buFont typeface="Wingdings" charset="2"/>
              <a:buChar char="ü"/>
            </a:pPr>
            <a:r>
              <a:rPr lang="en-US" sz="1800"/>
              <a:t>why were/weren’t their conclusions supported by their results?</a:t>
            </a:r>
          </a:p>
          <a:p>
            <a:pPr marL="742950" lvl="1" indent="-285750">
              <a:buFont typeface="Wingdings" charset="2"/>
              <a:buChar char="ü"/>
            </a:pPr>
            <a:r>
              <a:rPr lang="en-US" sz="1800"/>
              <a:t>what new questions are raised by this work?</a:t>
            </a:r>
          </a:p>
          <a:p>
            <a:pPr marL="742950" lvl="1" indent="-285750">
              <a:buFont typeface="Wingdings" charset="2"/>
              <a:buChar char="ü"/>
            </a:pPr>
            <a:endParaRPr lang="en-US" sz="1800"/>
          </a:p>
          <a:p>
            <a:pPr marL="342900" indent="-342900">
              <a:buFont typeface="+mj-lt"/>
              <a:buAutoNum type="arabicPeriod"/>
            </a:pPr>
            <a:r>
              <a:rPr lang="en-US" sz="1800" b="1"/>
              <a:t>Warnings</a:t>
            </a:r>
          </a:p>
          <a:p>
            <a:pPr marL="742950" lvl="1" indent="-285750">
              <a:buFont typeface="Wingdings" charset="2"/>
              <a:buChar char="ü"/>
            </a:pPr>
            <a:r>
              <a:rPr lang="en-US" sz="1800"/>
              <a:t>I will compare homework from different students.</a:t>
            </a:r>
          </a:p>
          <a:p>
            <a:pPr marL="742950" lvl="1" indent="-285750">
              <a:buFont typeface="Wingdings" charset="2"/>
              <a:buChar char="ü"/>
            </a:pPr>
            <a:r>
              <a:rPr lang="en-US" sz="1800"/>
              <a:t>I will look to see if you’re simply quoting from the abstract.</a:t>
            </a:r>
          </a:p>
          <a:p>
            <a:pPr marL="742950" lvl="1" indent="-285750">
              <a:buFont typeface="Wingdings" charset="2"/>
              <a:buChar char="ü"/>
            </a:pPr>
            <a:r>
              <a:rPr lang="en-US" sz="1800"/>
              <a:t>I will only grade homework that has been submitted by email as .rtf, .doc, or .docx</a:t>
            </a:r>
          </a:p>
          <a:p>
            <a:pPr marL="742950" lvl="1" indent="-285750">
              <a:buFont typeface="Wingdings" charset="2"/>
              <a:buChar char="ü"/>
            </a:pPr>
            <a:r>
              <a:rPr lang="en-US" sz="1800"/>
              <a:t>Be sure to put your name in the document itself, not just the file title.</a:t>
            </a:r>
          </a:p>
        </p:txBody>
      </p:sp>
      <p:grpSp>
        <p:nvGrpSpPr>
          <p:cNvPr id="5" name="Group 4"/>
          <p:cNvGrpSpPr/>
          <p:nvPr/>
        </p:nvGrpSpPr>
        <p:grpSpPr>
          <a:xfrm>
            <a:off x="5105400" y="76200"/>
            <a:ext cx="3651246" cy="1135020"/>
            <a:chOff x="5105400" y="76200"/>
            <a:chExt cx="3651246" cy="1135020"/>
          </a:xfrm>
        </p:grpSpPr>
        <p:pic>
          <p:nvPicPr>
            <p:cNvPr id="3" name="Picture 2"/>
            <p:cNvPicPr>
              <a:picLocks noChangeAspect="1"/>
            </p:cNvPicPr>
            <p:nvPr/>
          </p:nvPicPr>
          <p:blipFill rotWithShape="1">
            <a:blip r:embed="rId3"/>
            <a:srcRect t="5176" b="36827"/>
            <a:stretch/>
          </p:blipFill>
          <p:spPr>
            <a:xfrm>
              <a:off x="5105400" y="152400"/>
              <a:ext cx="3651246" cy="1058820"/>
            </a:xfrm>
            <a:prstGeom prst="rect">
              <a:avLst/>
            </a:prstGeom>
          </p:spPr>
        </p:pic>
        <p:sp>
          <p:nvSpPr>
            <p:cNvPr id="4" name="TextBox 3"/>
            <p:cNvSpPr txBox="1"/>
            <p:nvPr/>
          </p:nvSpPr>
          <p:spPr>
            <a:xfrm>
              <a:off x="5832364" y="76200"/>
              <a:ext cx="2209800" cy="400110"/>
            </a:xfrm>
            <a:prstGeom prst="rect">
              <a:avLst/>
            </a:prstGeom>
            <a:noFill/>
          </p:spPr>
          <p:txBody>
            <a:bodyPr wrap="square" rtlCol="0">
              <a:spAutoFit/>
            </a:bodyPr>
            <a:lstStyle/>
            <a:p>
              <a:r>
                <a:rPr lang="en-US">
                  <a:solidFill>
                    <a:srgbClr val="AFD6C9"/>
                  </a:solidFill>
                  <a:latin typeface="Comic Sans MS"/>
                  <a:cs typeface="Comic Sans MS"/>
                </a:rPr>
                <a:t>B i o m a r k e r s</a:t>
              </a:r>
            </a:p>
          </p:txBody>
        </p:sp>
      </p:grpSp>
      <p:sp>
        <p:nvSpPr>
          <p:cNvPr id="6" name="Rectangle 5"/>
          <p:cNvSpPr/>
          <p:nvPr/>
        </p:nvSpPr>
        <p:spPr>
          <a:xfrm>
            <a:off x="246231" y="0"/>
            <a:ext cx="4817470" cy="400110"/>
          </a:xfrm>
          <a:prstGeom prst="rect">
            <a:avLst/>
          </a:prstGeom>
        </p:spPr>
        <p:txBody>
          <a:bodyPr wrap="none">
            <a:spAutoFit/>
          </a:bodyPr>
          <a:lstStyle/>
          <a:p>
            <a:pPr algn="ctr"/>
            <a:r>
              <a:rPr lang="en-US"/>
              <a:t>BRIM 6200/6800                                   7.</a:t>
            </a:r>
          </a:p>
        </p:txBody>
      </p:sp>
    </p:spTree>
    <p:extLst>
      <p:ext uri="{BB962C8B-B14F-4D97-AF65-F5344CB8AC3E}">
        <p14:creationId xmlns:p14="http://schemas.microsoft.com/office/powerpoint/2010/main" val="173407262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71047"/>
            <a:ext cx="9144000" cy="1834849"/>
          </a:xfrm>
          <a:prstGeom prst="rect">
            <a:avLst/>
          </a:prstGeom>
        </p:spPr>
      </p:pic>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609600" y="2699690"/>
            <a:ext cx="6400800" cy="4154190"/>
          </a:xfrm>
          <a:prstGeom prst="rect">
            <a:avLst/>
          </a:prstGeom>
        </p:spPr>
      </p:pic>
      <p:sp>
        <p:nvSpPr>
          <p:cNvPr id="5" name="Text Box 2"/>
          <p:cNvSpPr txBox="1">
            <a:spLocks noChangeArrowheads="1"/>
          </p:cNvSpPr>
          <p:nvPr/>
        </p:nvSpPr>
        <p:spPr bwMode="auto">
          <a:xfrm>
            <a:off x="1129862" y="76200"/>
            <a:ext cx="6884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B. Metagenomics to escape the limits of culturability</a:t>
            </a:r>
            <a:endParaRPr lang="en-US"/>
          </a:p>
        </p:txBody>
      </p:sp>
      <p:sp>
        <p:nvSpPr>
          <p:cNvPr id="6" name="TextBox 5"/>
          <p:cNvSpPr txBox="1"/>
          <p:nvPr/>
        </p:nvSpPr>
        <p:spPr>
          <a:xfrm>
            <a:off x="7086600" y="3886200"/>
            <a:ext cx="1752600" cy="1631216"/>
          </a:xfrm>
          <a:prstGeom prst="rect">
            <a:avLst/>
          </a:prstGeom>
          <a:solidFill>
            <a:srgbClr val="FFEFCF"/>
          </a:solidFill>
          <a:ln>
            <a:solidFill>
              <a:srgbClr val="000090"/>
            </a:solidFill>
          </a:ln>
        </p:spPr>
        <p:txBody>
          <a:bodyPr wrap="square" rtlCol="0">
            <a:spAutoFit/>
          </a:bodyPr>
          <a:lstStyle/>
          <a:p>
            <a:pPr algn="ctr"/>
            <a:r>
              <a:rPr lang="en-US"/>
              <a:t>Need to determine conditions for resuscitation AND growth</a:t>
            </a:r>
          </a:p>
        </p:txBody>
      </p:sp>
    </p:spTree>
    <p:extLst>
      <p:ext uri="{BB962C8B-B14F-4D97-AF65-F5344CB8AC3E}">
        <p14:creationId xmlns:p14="http://schemas.microsoft.com/office/powerpoint/2010/main" val="3684406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822852"/>
            <a:ext cx="9144000" cy="1480672"/>
            <a:chOff x="0" y="990600"/>
            <a:chExt cx="9144000" cy="1480672"/>
          </a:xfrm>
        </p:grpSpPr>
        <p:pic>
          <p:nvPicPr>
            <p:cNvPr id="4" name="Picture 3"/>
            <p:cNvPicPr>
              <a:picLocks noChangeAspect="1"/>
            </p:cNvPicPr>
            <p:nvPr/>
          </p:nvPicPr>
          <p:blipFill>
            <a:blip r:embed="rId2"/>
            <a:stretch>
              <a:fillRect/>
            </a:stretch>
          </p:blipFill>
          <p:spPr>
            <a:xfrm>
              <a:off x="0" y="990600"/>
              <a:ext cx="9144000" cy="1480672"/>
            </a:xfrm>
            <a:prstGeom prst="rect">
              <a:avLst/>
            </a:prstGeom>
          </p:spPr>
        </p:pic>
        <p:pic>
          <p:nvPicPr>
            <p:cNvPr id="5" name="Picture 4"/>
            <p:cNvPicPr>
              <a:picLocks noChangeAspect="1"/>
            </p:cNvPicPr>
            <p:nvPr/>
          </p:nvPicPr>
          <p:blipFill>
            <a:blip r:embed="rId3"/>
            <a:stretch>
              <a:fillRect/>
            </a:stretch>
          </p:blipFill>
          <p:spPr>
            <a:xfrm>
              <a:off x="3886200" y="990600"/>
              <a:ext cx="4062046" cy="457200"/>
            </a:xfrm>
            <a:prstGeom prst="rect">
              <a:avLst/>
            </a:prstGeom>
          </p:spPr>
        </p:pic>
      </p:grpSp>
      <p:sp>
        <p:nvSpPr>
          <p:cNvPr id="6" name="Rectangle 5"/>
          <p:cNvSpPr/>
          <p:nvPr/>
        </p:nvSpPr>
        <p:spPr>
          <a:xfrm>
            <a:off x="72571" y="2349798"/>
            <a:ext cx="8998858" cy="2246769"/>
          </a:xfrm>
          <a:prstGeom prst="rect">
            <a:avLst/>
          </a:prstGeom>
        </p:spPr>
        <p:txBody>
          <a:bodyPr wrap="square">
            <a:spAutoFit/>
          </a:bodyPr>
          <a:lstStyle/>
          <a:p>
            <a:pPr marL="230188" indent="-230188"/>
            <a:r>
              <a:rPr lang="en-US" sz="2000"/>
              <a:t>The finding that certain bacterial species have never been identified by culture may be a simple matter of coincidence: an organism that has a low prevalence or is particularly slow-growing may have been overlooked in cultural analyses. Additionally, many genetically distinct phylotypes are phenotypically indistinguishable and are lumped together if conventional biochemical methods for identification are used. Conversely, </a:t>
            </a:r>
            <a:r>
              <a:rPr lang="en-US" sz="2000" b="1"/>
              <a:t>some bacteria are genuinely resistant to culture in isolation on conventional media</a:t>
            </a:r>
            <a:r>
              <a:rPr lang="en-US" sz="2000"/>
              <a:t>.</a:t>
            </a:r>
          </a:p>
        </p:txBody>
      </p:sp>
      <p:sp>
        <p:nvSpPr>
          <p:cNvPr id="7" name="Rectangle 6"/>
          <p:cNvSpPr/>
          <p:nvPr/>
        </p:nvSpPr>
        <p:spPr>
          <a:xfrm>
            <a:off x="60476" y="4614208"/>
            <a:ext cx="9023048" cy="1938992"/>
          </a:xfrm>
          <a:prstGeom prst="rect">
            <a:avLst/>
          </a:prstGeom>
        </p:spPr>
        <p:txBody>
          <a:bodyPr wrap="square">
            <a:spAutoFit/>
          </a:bodyPr>
          <a:lstStyle/>
          <a:p>
            <a:pPr marL="230188" indent="-230188"/>
            <a:r>
              <a:rPr lang="en-US" sz="2000"/>
              <a:t>An alternative approach for the culture of as-yet-uncultivated organisms is to simulate their natural environment </a:t>
            </a:r>
            <a:r>
              <a:rPr lang="en-US" sz="2000" i="1"/>
              <a:t>in vitro</a:t>
            </a:r>
            <a:r>
              <a:rPr lang="en-US" sz="2000"/>
              <a:t>. Kaeberlein </a:t>
            </a:r>
            <a:r>
              <a:rPr lang="en-US" sz="2000" i="1"/>
              <a:t>et al.</a:t>
            </a:r>
            <a:r>
              <a:rPr lang="en-US" sz="2000"/>
              <a:t> (2002) constructed a </a:t>
            </a:r>
            <a:r>
              <a:rPr lang="en-US" sz="2000" b="1"/>
              <a:t>diffusion chamber</a:t>
            </a:r>
            <a:r>
              <a:rPr lang="en-US" sz="2000"/>
              <a:t> that allowed the passage of substances from the natural environment (intertidal marine sediment) across a membrane and successfully grew bacteria from marine sediment that were previously uncultivated.</a:t>
            </a:r>
          </a:p>
        </p:txBody>
      </p:sp>
      <p:sp>
        <p:nvSpPr>
          <p:cNvPr id="9" name="Text Box 2"/>
          <p:cNvSpPr txBox="1">
            <a:spLocks noChangeArrowheads="1"/>
          </p:cNvSpPr>
          <p:nvPr/>
        </p:nvSpPr>
        <p:spPr bwMode="auto">
          <a:xfrm>
            <a:off x="1129862" y="76200"/>
            <a:ext cx="6884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B. Metagenomics to escape the limits of culturability</a:t>
            </a:r>
            <a:endParaRPr lang="en-US"/>
          </a:p>
        </p:txBody>
      </p:sp>
    </p:spTree>
    <p:extLst>
      <p:ext uri="{BB962C8B-B14F-4D97-AF65-F5344CB8AC3E}">
        <p14:creationId xmlns:p14="http://schemas.microsoft.com/office/powerpoint/2010/main" val="51931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5035" y="3429000"/>
            <a:ext cx="1958428" cy="2590800"/>
          </a:xfrm>
          <a:prstGeom prst="rect">
            <a:avLst/>
          </a:prstGeom>
          <a:solidFill>
            <a:srgbClr val="FFEFCF"/>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chemeClr val="tx1"/>
                </a:solidFill>
                <a:latin typeface="Arial"/>
                <a:cs typeface="Arial"/>
              </a:rPr>
              <a:t>Even if one </a:t>
            </a:r>
            <a:r>
              <a:rPr lang="en-US" sz="2000" i="1">
                <a:solidFill>
                  <a:schemeClr val="tx1"/>
                </a:solidFill>
                <a:latin typeface="Arial"/>
                <a:cs typeface="Arial"/>
              </a:rPr>
              <a:t>could</a:t>
            </a:r>
            <a:r>
              <a:rPr lang="en-US" sz="2000">
                <a:solidFill>
                  <a:schemeClr val="tx1"/>
                </a:solidFill>
                <a:latin typeface="Arial"/>
                <a:cs typeface="Arial"/>
              </a:rPr>
              <a:t> culture 1000s of individual species, </a:t>
            </a:r>
          </a:p>
          <a:p>
            <a:pPr algn="ctr"/>
            <a:r>
              <a:rPr lang="en-US" sz="2000">
                <a:solidFill>
                  <a:schemeClr val="tx1"/>
                </a:solidFill>
                <a:latin typeface="Arial"/>
                <a:cs typeface="Arial"/>
              </a:rPr>
              <a:t>would that be the best approach?</a:t>
            </a:r>
          </a:p>
        </p:txBody>
      </p:sp>
      <p:sp>
        <p:nvSpPr>
          <p:cNvPr id="9" name="Text Box 2"/>
          <p:cNvSpPr txBox="1">
            <a:spLocks noChangeArrowheads="1"/>
          </p:cNvSpPr>
          <p:nvPr/>
        </p:nvSpPr>
        <p:spPr bwMode="auto">
          <a:xfrm>
            <a:off x="1129862" y="76200"/>
            <a:ext cx="6884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B. Metagenomics to escape the limits of culturability</a:t>
            </a:r>
            <a:endParaRPr lang="en-US"/>
          </a:p>
        </p:txBody>
      </p:sp>
      <p:pic>
        <p:nvPicPr>
          <p:cNvPr id="10" name="Picture 9"/>
          <p:cNvPicPr>
            <a:picLocks noChangeAspect="1"/>
          </p:cNvPicPr>
          <p:nvPr/>
        </p:nvPicPr>
        <p:blipFill>
          <a:blip r:embed="rId2"/>
          <a:stretch>
            <a:fillRect/>
          </a:stretch>
        </p:blipFill>
        <p:spPr>
          <a:xfrm>
            <a:off x="0" y="838200"/>
            <a:ext cx="9144000" cy="795547"/>
          </a:xfrm>
          <a:prstGeom prst="rect">
            <a:avLst/>
          </a:prstGeom>
        </p:spPr>
      </p:pic>
      <p:pic>
        <p:nvPicPr>
          <p:cNvPr id="11" name="Picture 10"/>
          <p:cNvPicPr>
            <a:picLocks noChangeAspect="1"/>
          </p:cNvPicPr>
          <p:nvPr/>
        </p:nvPicPr>
        <p:blipFill>
          <a:blip r:embed="rId3"/>
          <a:stretch>
            <a:fillRect/>
          </a:stretch>
        </p:blipFill>
        <p:spPr>
          <a:xfrm>
            <a:off x="0" y="1524000"/>
            <a:ext cx="9144000" cy="1194035"/>
          </a:xfrm>
          <a:prstGeom prst="rect">
            <a:avLst/>
          </a:prstGeom>
        </p:spPr>
      </p:pic>
      <p:pic>
        <p:nvPicPr>
          <p:cNvPr id="12" name="Picture 11"/>
          <p:cNvPicPr>
            <a:picLocks noChangeAspect="1"/>
          </p:cNvPicPr>
          <p:nvPr/>
        </p:nvPicPr>
        <p:blipFill>
          <a:blip r:embed="rId4"/>
          <a:stretch>
            <a:fillRect/>
          </a:stretch>
        </p:blipFill>
        <p:spPr>
          <a:xfrm>
            <a:off x="2025779" y="2702035"/>
            <a:ext cx="7118222" cy="4155965"/>
          </a:xfrm>
          <a:prstGeom prst="rect">
            <a:avLst/>
          </a:prstGeom>
        </p:spPr>
      </p:pic>
      <p:pic>
        <p:nvPicPr>
          <p:cNvPr id="13" name="Picture 12"/>
          <p:cNvPicPr>
            <a:picLocks noChangeAspect="1"/>
          </p:cNvPicPr>
          <p:nvPr/>
        </p:nvPicPr>
        <p:blipFill>
          <a:blip r:embed="rId5"/>
          <a:stretch>
            <a:fillRect/>
          </a:stretch>
        </p:blipFill>
        <p:spPr>
          <a:xfrm>
            <a:off x="7559918" y="2057400"/>
            <a:ext cx="1584082" cy="584200"/>
          </a:xfrm>
          <a:prstGeom prst="rect">
            <a:avLst/>
          </a:prstGeom>
        </p:spPr>
      </p:pic>
      <p:sp>
        <p:nvSpPr>
          <p:cNvPr id="14" name="Rectangle 13"/>
          <p:cNvSpPr/>
          <p:nvPr/>
        </p:nvSpPr>
        <p:spPr>
          <a:xfrm>
            <a:off x="4419600" y="762000"/>
            <a:ext cx="4724400" cy="830997"/>
          </a:xfrm>
          <a:prstGeom prst="rect">
            <a:avLst/>
          </a:prstGeom>
        </p:spPr>
        <p:txBody>
          <a:bodyPr wrap="square">
            <a:spAutoFit/>
          </a:bodyPr>
          <a:lstStyle/>
          <a:p>
            <a:pPr algn="ctr"/>
            <a:r>
              <a:rPr lang="en-US" sz="1600" i="1">
                <a:solidFill>
                  <a:schemeClr val="bg1"/>
                </a:solidFill>
              </a:rPr>
              <a:t>http://www.wsj.com/articles/scientists-discover-new-antibiotic-a-potential-weapon-against-a-range-of-diseases-1420654892</a:t>
            </a:r>
          </a:p>
        </p:txBody>
      </p:sp>
    </p:spTree>
    <p:extLst>
      <p:ext uri="{BB962C8B-B14F-4D97-AF65-F5344CB8AC3E}">
        <p14:creationId xmlns:p14="http://schemas.microsoft.com/office/powerpoint/2010/main" val="295561812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129862" y="76200"/>
            <a:ext cx="6884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sz="2400" b="1"/>
              <a:t>1. Background –  B. Metagenomics to escape the limits of culturability</a:t>
            </a:r>
            <a:endParaRPr lang="en-US"/>
          </a:p>
        </p:txBody>
      </p:sp>
      <p:grpSp>
        <p:nvGrpSpPr>
          <p:cNvPr id="9" name="Group 8"/>
          <p:cNvGrpSpPr/>
          <p:nvPr/>
        </p:nvGrpSpPr>
        <p:grpSpPr>
          <a:xfrm>
            <a:off x="177799" y="826655"/>
            <a:ext cx="8945411" cy="6031345"/>
            <a:chOff x="177799" y="826655"/>
            <a:chExt cx="8945411" cy="6031345"/>
          </a:xfrm>
        </p:grpSpPr>
        <p:pic>
          <p:nvPicPr>
            <p:cNvPr id="3" name="Picture 2"/>
            <p:cNvPicPr>
              <a:picLocks noChangeAspect="1"/>
            </p:cNvPicPr>
            <p:nvPr/>
          </p:nvPicPr>
          <p:blipFill>
            <a:blip r:embed="rId2"/>
            <a:stretch>
              <a:fillRect/>
            </a:stretch>
          </p:blipFill>
          <p:spPr>
            <a:xfrm>
              <a:off x="177799" y="845508"/>
              <a:ext cx="8760691" cy="6012492"/>
            </a:xfrm>
            <a:prstGeom prst="rect">
              <a:avLst/>
            </a:prstGeom>
          </p:spPr>
        </p:pic>
        <p:sp>
          <p:nvSpPr>
            <p:cNvPr id="6" name="Rectangle 5"/>
            <p:cNvSpPr/>
            <p:nvPr/>
          </p:nvSpPr>
          <p:spPr bwMode="auto">
            <a:xfrm>
              <a:off x="7162800" y="2447637"/>
              <a:ext cx="1784927" cy="43988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pitchFamily="-112" charset="0"/>
                </a:rPr>
                <a:t>Metagenomics in the news; 05-Feb-2015</a:t>
              </a:r>
              <a:endParaRPr lang="en-US" sz="1800">
                <a:latin typeface="Arial" pitchFamily="-112"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800">
                <a:latin typeface="Arial" pitchFamily="-112"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pitchFamily="-112" charset="0"/>
                </a:rPr>
                <a:t>[ The</a:t>
              </a:r>
              <a:r>
                <a:rPr kumimoji="0" lang="en-US" sz="1800" b="0" i="0" u="none" strike="noStrike" cap="none" normalizeH="0">
                  <a:ln>
                    <a:noFill/>
                  </a:ln>
                  <a:solidFill>
                    <a:schemeClr val="tx1"/>
                  </a:solidFill>
                  <a:effectLst/>
                  <a:latin typeface="Arial" pitchFamily="-112" charset="0"/>
                </a:rPr>
                <a:t> research team found bacteria associated with everything from human diseases to mozzarella cheese.</a:t>
              </a:r>
            </a:p>
            <a:p>
              <a:pPr marL="0" marR="0" indent="0" algn="ctr" defTabSz="914400" rtl="0" eaLnBrk="0" fontAlgn="base" latinLnBrk="0" hangingPunct="0">
                <a:lnSpc>
                  <a:spcPct val="100000"/>
                </a:lnSpc>
                <a:spcBef>
                  <a:spcPct val="0"/>
                </a:spcBef>
                <a:spcAft>
                  <a:spcPct val="0"/>
                </a:spcAft>
                <a:buClrTx/>
                <a:buSzTx/>
                <a:buFontTx/>
                <a:buNone/>
                <a:tabLst/>
              </a:pPr>
              <a:endParaRPr lang="en-US" sz="900">
                <a:latin typeface="Arial" pitchFamily="-112"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a:ln>
                    <a:noFill/>
                  </a:ln>
                  <a:solidFill>
                    <a:schemeClr val="tx1"/>
                  </a:solidFill>
                  <a:effectLst/>
                  <a:latin typeface="Arial" pitchFamily="-112" charset="0"/>
                </a:rPr>
                <a:t>Future: track outbreaks ]</a:t>
              </a:r>
              <a:endParaRPr kumimoji="0" lang="en-US" sz="1800" b="0" i="0" u="none" strike="noStrike" cap="none" normalizeH="0" baseline="0">
                <a:ln>
                  <a:noFill/>
                </a:ln>
                <a:solidFill>
                  <a:schemeClr val="tx1"/>
                </a:solidFill>
                <a:effectLst/>
                <a:latin typeface="Arial" pitchFamily="-112" charset="0"/>
              </a:endParaRPr>
            </a:p>
          </p:txBody>
        </p:sp>
        <p:sp>
          <p:nvSpPr>
            <p:cNvPr id="8" name="Rectangle 7"/>
            <p:cNvSpPr/>
            <p:nvPr/>
          </p:nvSpPr>
          <p:spPr bwMode="auto">
            <a:xfrm>
              <a:off x="6694055" y="849745"/>
              <a:ext cx="2230582" cy="604982"/>
            </a:xfrm>
            <a:prstGeom prst="rect">
              <a:avLst/>
            </a:prstGeom>
            <a:solidFill>
              <a:srgbClr val="2D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ndParaRPr>
            </a:p>
          </p:txBody>
        </p:sp>
        <p:sp>
          <p:nvSpPr>
            <p:cNvPr id="5" name="Rectangle 4"/>
            <p:cNvSpPr/>
            <p:nvPr/>
          </p:nvSpPr>
          <p:spPr>
            <a:xfrm>
              <a:off x="3484410" y="826655"/>
              <a:ext cx="5638800" cy="646331"/>
            </a:xfrm>
            <a:prstGeom prst="rect">
              <a:avLst/>
            </a:prstGeom>
          </p:spPr>
          <p:txBody>
            <a:bodyPr wrap="square">
              <a:spAutoFit/>
            </a:bodyPr>
            <a:lstStyle/>
            <a:p>
              <a:r>
                <a:rPr lang="en-US" sz="1800">
                  <a:solidFill>
                    <a:srgbClr val="FFFFFF"/>
                  </a:solidFill>
                </a:rPr>
                <a:t>http://www.wsj.com/articles/big-data-and-bacteria-mapping-the-new-york-subways-dna-1423159629</a:t>
              </a:r>
            </a:p>
          </p:txBody>
        </p:sp>
      </p:grpSp>
    </p:spTree>
    <p:extLst>
      <p:ext uri="{BB962C8B-B14F-4D97-AF65-F5344CB8AC3E}">
        <p14:creationId xmlns:p14="http://schemas.microsoft.com/office/powerpoint/2010/main" val="17839941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9831</TotalTime>
  <Words>4464</Words>
  <Application>Microsoft Macintosh PowerPoint</Application>
  <PresentationFormat>On-screen Show (4:3)</PresentationFormat>
  <Paragraphs>351</Paragraphs>
  <Slides>57</Slides>
  <Notes>29</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Medical College of Ohio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Blumenthal</dc:creator>
  <cp:lastModifiedBy>Robert M. Blumenthal</cp:lastModifiedBy>
  <cp:revision>653</cp:revision>
  <cp:lastPrinted>2015-02-05T18:08:53Z</cp:lastPrinted>
  <dcterms:created xsi:type="dcterms:W3CDTF">2010-04-20T16:17:51Z</dcterms:created>
  <dcterms:modified xsi:type="dcterms:W3CDTF">2016-02-17T23:32:07Z</dcterms:modified>
</cp:coreProperties>
</file>