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6" r:id="rId3"/>
    <p:sldId id="262" r:id="rId4"/>
    <p:sldId id="263" r:id="rId5"/>
    <p:sldId id="256" r:id="rId6"/>
    <p:sldId id="257" r:id="rId7"/>
    <p:sldId id="259"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90" d="100"/>
          <a:sy n="190" d="100"/>
        </p:scale>
        <p:origin x="-1920" y="-96"/>
      </p:cViewPr>
      <p:guideLst>
        <p:guide orient="horz" pos="2160"/>
        <p:guide pos="2880"/>
      </p:guideLst>
    </p:cSldViewPr>
  </p:slideViewPr>
  <p:notesTextViewPr>
    <p:cViewPr>
      <p:scale>
        <a:sx n="100" d="100"/>
        <a:sy n="100" d="100"/>
      </p:scale>
      <p:origin x="0" y="0"/>
    </p:cViewPr>
  </p:notesTextViewPr>
  <p:sorterViewPr>
    <p:cViewPr>
      <p:scale>
        <a:sx n="240" d="100"/>
        <a:sy n="24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D06226-4FEB-2648-8E14-45C08C482709}" type="datetimeFigureOut">
              <a:rPr lang="en-US" smtClean="0"/>
              <a:t>2/12/17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D6066-3F9D-6141-9EEA-AF9E3ECA02EA}" type="slidenum">
              <a:rPr lang="en-US" smtClean="0"/>
              <a:t>‹#›</a:t>
            </a:fld>
            <a:endParaRPr lang="en-US"/>
          </a:p>
        </p:txBody>
      </p:sp>
    </p:spTree>
    <p:extLst>
      <p:ext uri="{BB962C8B-B14F-4D97-AF65-F5344CB8AC3E}">
        <p14:creationId xmlns:p14="http://schemas.microsoft.com/office/powerpoint/2010/main" val="3715538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06226-4FEB-2648-8E14-45C08C482709}" type="datetimeFigureOut">
              <a:rPr lang="en-US" smtClean="0"/>
              <a:t>2/12/17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D6066-3F9D-6141-9EEA-AF9E3ECA02EA}" type="slidenum">
              <a:rPr lang="en-US" smtClean="0"/>
              <a:t>‹#›</a:t>
            </a:fld>
            <a:endParaRPr lang="en-US"/>
          </a:p>
        </p:txBody>
      </p:sp>
    </p:spTree>
    <p:extLst>
      <p:ext uri="{BB962C8B-B14F-4D97-AF65-F5344CB8AC3E}">
        <p14:creationId xmlns:p14="http://schemas.microsoft.com/office/powerpoint/2010/main" val="1624251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06226-4FEB-2648-8E14-45C08C482709}" type="datetimeFigureOut">
              <a:rPr lang="en-US" smtClean="0"/>
              <a:t>2/12/17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D6066-3F9D-6141-9EEA-AF9E3ECA02EA}" type="slidenum">
              <a:rPr lang="en-US" smtClean="0"/>
              <a:t>‹#›</a:t>
            </a:fld>
            <a:endParaRPr lang="en-US"/>
          </a:p>
        </p:txBody>
      </p:sp>
    </p:spTree>
    <p:extLst>
      <p:ext uri="{BB962C8B-B14F-4D97-AF65-F5344CB8AC3E}">
        <p14:creationId xmlns:p14="http://schemas.microsoft.com/office/powerpoint/2010/main" val="338730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06226-4FEB-2648-8E14-45C08C482709}" type="datetimeFigureOut">
              <a:rPr lang="en-US" smtClean="0"/>
              <a:t>2/12/17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D6066-3F9D-6141-9EEA-AF9E3ECA02EA}" type="slidenum">
              <a:rPr lang="en-US" smtClean="0"/>
              <a:t>‹#›</a:t>
            </a:fld>
            <a:endParaRPr lang="en-US"/>
          </a:p>
        </p:txBody>
      </p:sp>
    </p:spTree>
    <p:extLst>
      <p:ext uri="{BB962C8B-B14F-4D97-AF65-F5344CB8AC3E}">
        <p14:creationId xmlns:p14="http://schemas.microsoft.com/office/powerpoint/2010/main" val="2540928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D06226-4FEB-2648-8E14-45C08C482709}" type="datetimeFigureOut">
              <a:rPr lang="en-US" smtClean="0"/>
              <a:t>2/12/17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D6066-3F9D-6141-9EEA-AF9E3ECA02EA}" type="slidenum">
              <a:rPr lang="en-US" smtClean="0"/>
              <a:t>‹#›</a:t>
            </a:fld>
            <a:endParaRPr lang="en-US"/>
          </a:p>
        </p:txBody>
      </p:sp>
    </p:spTree>
    <p:extLst>
      <p:ext uri="{BB962C8B-B14F-4D97-AF65-F5344CB8AC3E}">
        <p14:creationId xmlns:p14="http://schemas.microsoft.com/office/powerpoint/2010/main" val="5119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D06226-4FEB-2648-8E14-45C08C482709}" type="datetimeFigureOut">
              <a:rPr lang="en-US" smtClean="0"/>
              <a:t>2/12/17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D6066-3F9D-6141-9EEA-AF9E3ECA02EA}" type="slidenum">
              <a:rPr lang="en-US" smtClean="0"/>
              <a:t>‹#›</a:t>
            </a:fld>
            <a:endParaRPr lang="en-US"/>
          </a:p>
        </p:txBody>
      </p:sp>
    </p:spTree>
    <p:extLst>
      <p:ext uri="{BB962C8B-B14F-4D97-AF65-F5344CB8AC3E}">
        <p14:creationId xmlns:p14="http://schemas.microsoft.com/office/powerpoint/2010/main" val="166043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D06226-4FEB-2648-8E14-45C08C482709}" type="datetimeFigureOut">
              <a:rPr lang="en-US" smtClean="0"/>
              <a:t>2/12/17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CD6066-3F9D-6141-9EEA-AF9E3ECA02EA}" type="slidenum">
              <a:rPr lang="en-US" smtClean="0"/>
              <a:t>‹#›</a:t>
            </a:fld>
            <a:endParaRPr lang="en-US"/>
          </a:p>
        </p:txBody>
      </p:sp>
    </p:spTree>
    <p:extLst>
      <p:ext uri="{BB962C8B-B14F-4D97-AF65-F5344CB8AC3E}">
        <p14:creationId xmlns:p14="http://schemas.microsoft.com/office/powerpoint/2010/main" val="59020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D06226-4FEB-2648-8E14-45C08C482709}" type="datetimeFigureOut">
              <a:rPr lang="en-US" smtClean="0"/>
              <a:t>2/12/17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CD6066-3F9D-6141-9EEA-AF9E3ECA02EA}" type="slidenum">
              <a:rPr lang="en-US" smtClean="0"/>
              <a:t>‹#›</a:t>
            </a:fld>
            <a:endParaRPr lang="en-US"/>
          </a:p>
        </p:txBody>
      </p:sp>
    </p:spTree>
    <p:extLst>
      <p:ext uri="{BB962C8B-B14F-4D97-AF65-F5344CB8AC3E}">
        <p14:creationId xmlns:p14="http://schemas.microsoft.com/office/powerpoint/2010/main" val="114690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06226-4FEB-2648-8E14-45C08C482709}" type="datetimeFigureOut">
              <a:rPr lang="en-US" smtClean="0"/>
              <a:t>2/12/17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CD6066-3F9D-6141-9EEA-AF9E3ECA02EA}" type="slidenum">
              <a:rPr lang="en-US" smtClean="0"/>
              <a:t>‹#›</a:t>
            </a:fld>
            <a:endParaRPr lang="en-US"/>
          </a:p>
        </p:txBody>
      </p:sp>
    </p:spTree>
    <p:extLst>
      <p:ext uri="{BB962C8B-B14F-4D97-AF65-F5344CB8AC3E}">
        <p14:creationId xmlns:p14="http://schemas.microsoft.com/office/powerpoint/2010/main" val="380541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06226-4FEB-2648-8E14-45C08C482709}" type="datetimeFigureOut">
              <a:rPr lang="en-US" smtClean="0"/>
              <a:t>2/12/17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D6066-3F9D-6141-9EEA-AF9E3ECA02EA}" type="slidenum">
              <a:rPr lang="en-US" smtClean="0"/>
              <a:t>‹#›</a:t>
            </a:fld>
            <a:endParaRPr lang="en-US"/>
          </a:p>
        </p:txBody>
      </p:sp>
    </p:spTree>
    <p:extLst>
      <p:ext uri="{BB962C8B-B14F-4D97-AF65-F5344CB8AC3E}">
        <p14:creationId xmlns:p14="http://schemas.microsoft.com/office/powerpoint/2010/main" val="178196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06226-4FEB-2648-8E14-45C08C482709}" type="datetimeFigureOut">
              <a:rPr lang="en-US" smtClean="0"/>
              <a:t>2/12/17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D6066-3F9D-6141-9EEA-AF9E3ECA02EA}" type="slidenum">
              <a:rPr lang="en-US" smtClean="0"/>
              <a:t>‹#›</a:t>
            </a:fld>
            <a:endParaRPr lang="en-US"/>
          </a:p>
        </p:txBody>
      </p:sp>
    </p:spTree>
    <p:extLst>
      <p:ext uri="{BB962C8B-B14F-4D97-AF65-F5344CB8AC3E}">
        <p14:creationId xmlns:p14="http://schemas.microsoft.com/office/powerpoint/2010/main" val="1205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06226-4FEB-2648-8E14-45C08C482709}" type="datetimeFigureOut">
              <a:rPr lang="en-US" smtClean="0"/>
              <a:t>2/12/17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D6066-3F9D-6141-9EEA-AF9E3ECA02EA}" type="slidenum">
              <a:rPr lang="en-US" smtClean="0"/>
              <a:t>‹#›</a:t>
            </a:fld>
            <a:endParaRPr lang="en-US"/>
          </a:p>
        </p:txBody>
      </p:sp>
    </p:spTree>
    <p:extLst>
      <p:ext uri="{BB962C8B-B14F-4D97-AF65-F5344CB8AC3E}">
        <p14:creationId xmlns:p14="http://schemas.microsoft.com/office/powerpoint/2010/main" val="58327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ncbi.nlm.nih.gov/clinva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biology-online.org/dictionary/Epistasis" TargetMode="External"/><Relationship Id="rId3" Type="http://schemas.openxmlformats.org/officeDocument/2006/relationships/hyperlink" Target="https://en.wikipedia.org/wiki/Epistasi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2905" y="100764"/>
            <a:ext cx="7772400" cy="1470025"/>
          </a:xfrm>
        </p:spPr>
        <p:style>
          <a:lnRef idx="1">
            <a:schemeClr val="accent3"/>
          </a:lnRef>
          <a:fillRef idx="2">
            <a:schemeClr val="accent3"/>
          </a:fillRef>
          <a:effectRef idx="1">
            <a:schemeClr val="accent3"/>
          </a:effectRef>
          <a:fontRef idx="minor">
            <a:schemeClr val="dk1"/>
          </a:fontRef>
        </p:style>
        <p:txBody>
          <a:bodyPr/>
          <a:lstStyle/>
          <a:p>
            <a:r>
              <a:rPr lang="en-US" dirty="0" smtClean="0"/>
              <a:t>LAB: Study of genetic variants with Internet recourses. </a:t>
            </a:r>
            <a:endParaRPr lang="en-US" dirty="0"/>
          </a:p>
        </p:txBody>
      </p:sp>
      <p:sp>
        <p:nvSpPr>
          <p:cNvPr id="3" name="Subtitle 2"/>
          <p:cNvSpPr>
            <a:spLocks noGrp="1"/>
          </p:cNvSpPr>
          <p:nvPr>
            <p:ph type="subTitle" idx="1"/>
          </p:nvPr>
        </p:nvSpPr>
        <p:spPr>
          <a:xfrm>
            <a:off x="852905" y="1764633"/>
            <a:ext cx="7602621" cy="4431632"/>
          </a:xfrm>
        </p:spPr>
        <p:txBody>
          <a:bodyPr>
            <a:normAutofit fontScale="70000" lnSpcReduction="20000"/>
          </a:bodyPr>
          <a:lstStyle/>
          <a:p>
            <a:pPr algn="l"/>
            <a:r>
              <a:rPr lang="en-US" dirty="0"/>
              <a:t>Y</a:t>
            </a:r>
            <a:r>
              <a:rPr lang="en-US" dirty="0" smtClean="0"/>
              <a:t>ou </a:t>
            </a:r>
            <a:r>
              <a:rPr lang="en-US" dirty="0"/>
              <a:t>need to find on </a:t>
            </a:r>
            <a:r>
              <a:rPr lang="en-US" dirty="0" err="1"/>
              <a:t>ClinVar</a:t>
            </a:r>
            <a:r>
              <a:rPr lang="en-US" dirty="0"/>
              <a:t> (</a:t>
            </a:r>
            <a:r>
              <a:rPr lang="en-US" sz="2900" dirty="0">
                <a:hlinkClick r:id="rId2"/>
              </a:rPr>
              <a:t>http://www.ncbi.nlm.nih.gov/clinvar</a:t>
            </a:r>
            <a:r>
              <a:rPr lang="en-US" dirty="0"/>
              <a:t>) all genetic variants that are related to Multiple Sclerosis. Once found, select only ones that have </a:t>
            </a:r>
            <a:r>
              <a:rPr lang="en-US" dirty="0" err="1"/>
              <a:t>germline</a:t>
            </a:r>
            <a:r>
              <a:rPr lang="en-US" dirty="0"/>
              <a:t> allele origin and that are related to “risk factors”. </a:t>
            </a:r>
          </a:p>
          <a:p>
            <a:pPr marL="457200" indent="-457200" algn="l">
              <a:buFont typeface="Arial"/>
              <a:buChar char="•"/>
            </a:pPr>
            <a:r>
              <a:rPr lang="en-US" dirty="0"/>
              <a:t>Download (small button in the lower right corner of the webpage) the results of the search and open them in excel.</a:t>
            </a:r>
          </a:p>
          <a:p>
            <a:pPr marL="457200" indent="-457200" algn="l">
              <a:buFont typeface="Arial"/>
              <a:buChar char="•"/>
            </a:pPr>
            <a:r>
              <a:rPr lang="en-US" dirty="0"/>
              <a:t>Once that is done, please add and populate 3 new columns:</a:t>
            </a:r>
          </a:p>
          <a:p>
            <a:pPr marL="514350" indent="-514350" algn="l">
              <a:buAutoNum type="arabicParenR"/>
            </a:pPr>
            <a:r>
              <a:rPr lang="en-US" dirty="0" smtClean="0"/>
              <a:t>One </a:t>
            </a:r>
            <a:r>
              <a:rPr lang="en-US" dirty="0"/>
              <a:t>column for Gene </a:t>
            </a:r>
            <a:r>
              <a:rPr lang="en-US" dirty="0" err="1"/>
              <a:t>Entrez</a:t>
            </a:r>
            <a:r>
              <a:rPr lang="en-US" dirty="0"/>
              <a:t> </a:t>
            </a:r>
            <a:r>
              <a:rPr lang="en-US" dirty="0" smtClean="0"/>
              <a:t>ID</a:t>
            </a:r>
          </a:p>
          <a:p>
            <a:pPr marL="514350" indent="-514350" algn="l">
              <a:buAutoNum type="arabicParenR"/>
            </a:pPr>
            <a:r>
              <a:rPr lang="en-US" dirty="0" smtClean="0"/>
              <a:t>One </a:t>
            </a:r>
            <a:r>
              <a:rPr lang="en-US" dirty="0"/>
              <a:t>column for mRNA differential expression tissue (preferably as reported by </a:t>
            </a:r>
            <a:r>
              <a:rPr lang="en-US" dirty="0" err="1"/>
              <a:t>GTex</a:t>
            </a:r>
            <a:r>
              <a:rPr lang="en-US" dirty="0"/>
              <a:t>). This column should have a list of 1 – 3 tissues where the mRNA for respective gene is found to be overabundant</a:t>
            </a:r>
          </a:p>
          <a:p>
            <a:pPr marL="514350" lvl="3" indent="-514350" algn="l">
              <a:buAutoNum type="arabicParenR" startAt="3"/>
            </a:pPr>
            <a:r>
              <a:rPr lang="en-US" sz="2900" dirty="0" smtClean="0"/>
              <a:t>Last column is to capture the URL where you found the 	tissue expression information. </a:t>
            </a:r>
          </a:p>
          <a:p>
            <a:pPr marL="0" lvl="3" algn="l"/>
            <a:endParaRPr lang="en-US" sz="2900" dirty="0" smtClean="0"/>
          </a:p>
          <a:p>
            <a:pPr marL="514350" lvl="3" indent="-514350" algn="l">
              <a:buAutoNum type="arabicParenR" startAt="3"/>
            </a:pPr>
            <a:endParaRPr lang="en-US" sz="2900" dirty="0" smtClean="0"/>
          </a:p>
          <a:p>
            <a:pPr marL="514350" indent="-514350" algn="l">
              <a:buAutoNum type="arabicParenR" startAt="3"/>
            </a:pPr>
            <a:endParaRPr lang="en-US" dirty="0"/>
          </a:p>
        </p:txBody>
      </p:sp>
    </p:spTree>
    <p:extLst>
      <p:ext uri="{BB962C8B-B14F-4D97-AF65-F5344CB8AC3E}">
        <p14:creationId xmlns:p14="http://schemas.microsoft.com/office/powerpoint/2010/main" val="39073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Homework #1 (HW10p1)</a:t>
            </a:r>
            <a:endParaRPr lang="en-US" dirty="0"/>
          </a:p>
        </p:txBody>
      </p:sp>
      <p:sp>
        <p:nvSpPr>
          <p:cNvPr id="3" name="Content Placeholder 2"/>
          <p:cNvSpPr>
            <a:spLocks noGrp="1"/>
          </p:cNvSpPr>
          <p:nvPr>
            <p:ph idx="1"/>
          </p:nvPr>
        </p:nvSpPr>
        <p:spPr/>
        <p:txBody>
          <a:bodyPr/>
          <a:lstStyle/>
          <a:p>
            <a:r>
              <a:rPr lang="en-US" dirty="0" smtClean="0"/>
              <a:t>Repeat the LAB using “</a:t>
            </a:r>
            <a:r>
              <a:rPr lang="fi-FI" dirty="0" err="1" smtClean="0"/>
              <a:t>rheumatoid</a:t>
            </a:r>
            <a:r>
              <a:rPr lang="fi-FI" dirty="0" smtClean="0"/>
              <a:t> </a:t>
            </a:r>
            <a:r>
              <a:rPr lang="fi-FI" dirty="0" err="1" smtClean="0"/>
              <a:t>arthritis</a:t>
            </a:r>
            <a:r>
              <a:rPr lang="fi-FI" dirty="0" smtClean="0"/>
              <a:t>” </a:t>
            </a:r>
            <a:r>
              <a:rPr lang="fi-FI" dirty="0" err="1" smtClean="0"/>
              <a:t>instead</a:t>
            </a:r>
            <a:r>
              <a:rPr lang="fi-FI" dirty="0" smtClean="0"/>
              <a:t> of </a:t>
            </a:r>
            <a:r>
              <a:rPr lang="fi-FI" dirty="0" err="1" smtClean="0"/>
              <a:t>multiple</a:t>
            </a:r>
            <a:r>
              <a:rPr lang="fi-FI" dirty="0" smtClean="0"/>
              <a:t> </a:t>
            </a:r>
            <a:r>
              <a:rPr lang="fi-FI" dirty="0" err="1" smtClean="0"/>
              <a:t>sclerosis</a:t>
            </a:r>
            <a:r>
              <a:rPr lang="fi-FI" dirty="0" smtClean="0"/>
              <a:t>.</a:t>
            </a:r>
          </a:p>
          <a:p>
            <a:r>
              <a:rPr lang="fi-FI" dirty="0" err="1" smtClean="0"/>
              <a:t>Study</a:t>
            </a:r>
            <a:r>
              <a:rPr lang="fi-FI" dirty="0" smtClean="0"/>
              <a:t> 3 </a:t>
            </a:r>
            <a:r>
              <a:rPr lang="fi-FI" dirty="0" err="1" smtClean="0"/>
              <a:t>genetic</a:t>
            </a:r>
            <a:r>
              <a:rPr lang="fi-FI" dirty="0" smtClean="0"/>
              <a:t> </a:t>
            </a:r>
            <a:r>
              <a:rPr lang="fi-FI" dirty="0" err="1" smtClean="0"/>
              <a:t>variants</a:t>
            </a:r>
            <a:r>
              <a:rPr lang="fi-FI" dirty="0" smtClean="0"/>
              <a:t> </a:t>
            </a:r>
            <a:r>
              <a:rPr lang="fi-FI" dirty="0" err="1" smtClean="0"/>
              <a:t>that</a:t>
            </a:r>
            <a:r>
              <a:rPr lang="fi-FI" dirty="0" smtClean="0"/>
              <a:t> </a:t>
            </a:r>
            <a:r>
              <a:rPr lang="fi-FI" dirty="0" err="1" smtClean="0"/>
              <a:t>are</a:t>
            </a:r>
            <a:r>
              <a:rPr lang="fi-FI" dirty="0" smtClean="0"/>
              <a:t> ”</a:t>
            </a:r>
            <a:r>
              <a:rPr lang="fi-FI" dirty="0" err="1" smtClean="0"/>
              <a:t>risk</a:t>
            </a:r>
            <a:r>
              <a:rPr lang="fi-FI" dirty="0" smtClean="0"/>
              <a:t> </a:t>
            </a:r>
            <a:r>
              <a:rPr lang="fi-FI" dirty="0" err="1" smtClean="0"/>
              <a:t>factors</a:t>
            </a:r>
            <a:r>
              <a:rPr lang="fi-FI" dirty="0" smtClean="0"/>
              <a:t>”.</a:t>
            </a:r>
            <a:endParaRPr lang="en-US" dirty="0"/>
          </a:p>
        </p:txBody>
      </p:sp>
    </p:spTree>
    <p:extLst>
      <p:ext uri="{BB962C8B-B14F-4D97-AF65-F5344CB8AC3E}">
        <p14:creationId xmlns:p14="http://schemas.microsoft.com/office/powerpoint/2010/main" val="396798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91954"/>
            <a:ext cx="8332537" cy="114300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US" sz="3600" dirty="0" smtClean="0"/>
              <a:t>Why</a:t>
            </a:r>
            <a:r>
              <a:rPr lang="en-US" sz="3600" dirty="0" smtClean="0"/>
              <a:t> risks of rs4420638 SNP from APOC1 gene are associated with APOE gene? </a:t>
            </a:r>
            <a:endParaRPr lang="en-US" sz="3600" dirty="0"/>
          </a:p>
        </p:txBody>
      </p:sp>
      <p:sp>
        <p:nvSpPr>
          <p:cNvPr id="3" name="Content Placeholder 2"/>
          <p:cNvSpPr>
            <a:spLocks noGrp="1"/>
          </p:cNvSpPr>
          <p:nvPr>
            <p:ph idx="1"/>
          </p:nvPr>
        </p:nvSpPr>
        <p:spPr>
          <a:xfrm>
            <a:off x="217947" y="4140199"/>
            <a:ext cx="8686800" cy="2336801"/>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Paper</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dirty="0" smtClean="0"/>
              <a:t>A </a:t>
            </a:r>
            <a:r>
              <a:rPr lang="en-US" dirty="0"/>
              <a:t>genome-wide association study confirms APOE as the major gene influencing survival in long-lived </a:t>
            </a:r>
            <a:r>
              <a:rPr lang="en-US" dirty="0" smtClean="0"/>
              <a:t>individuals. </a:t>
            </a:r>
            <a:r>
              <a:rPr lang="en-US" dirty="0" err="1" smtClean="0"/>
              <a:t>Nebel</a:t>
            </a:r>
            <a:r>
              <a:rPr lang="en-US" dirty="0" smtClean="0"/>
              <a:t> et al. </a:t>
            </a:r>
            <a:r>
              <a:rPr lang="en-US" sz="2600" i="1" dirty="0"/>
              <a:t>Mechanisms of Ageing and Development 132 (2011) 324–330 </a:t>
            </a:r>
          </a:p>
          <a:p>
            <a:pPr marL="0" indent="0">
              <a:buNone/>
            </a:pPr>
            <a:r>
              <a:rPr lang="en-US" dirty="0" smtClean="0"/>
              <a:t> </a:t>
            </a:r>
            <a:endParaRPr lang="en-US" dirty="0"/>
          </a:p>
          <a:p>
            <a:pPr marL="0" indent="0">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itle 1"/>
          <p:cNvSpPr txBox="1">
            <a:spLocks/>
          </p:cNvSpPr>
          <p:nvPr/>
        </p:nvSpPr>
        <p:spPr>
          <a:xfrm>
            <a:off x="457200" y="274638"/>
            <a:ext cx="8229600" cy="1143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Extra (optional) Homework HW10</a:t>
            </a:r>
          </a:p>
          <a:p>
            <a:r>
              <a:rPr lang="en-US" dirty="0" smtClean="0"/>
              <a:t>Read paper and answer the question</a:t>
            </a:r>
            <a:endParaRPr lang="en-US" dirty="0"/>
          </a:p>
        </p:txBody>
      </p:sp>
    </p:spTree>
    <p:extLst>
      <p:ext uri="{BB962C8B-B14F-4D97-AF65-F5344CB8AC3E}">
        <p14:creationId xmlns:p14="http://schemas.microsoft.com/office/powerpoint/2010/main" val="308267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b="1" dirty="0"/>
              <a:t>APOC1 gene rs4420638 SNP</a:t>
            </a:r>
            <a:r>
              <a:rPr lang="en-US" dirty="0"/>
              <a:t> </a:t>
            </a:r>
          </a:p>
        </p:txBody>
      </p:sp>
      <p:sp>
        <p:nvSpPr>
          <p:cNvPr id="3" name="Content Placeholder 2"/>
          <p:cNvSpPr>
            <a:spLocks noGrp="1"/>
          </p:cNvSpPr>
          <p:nvPr>
            <p:ph idx="1"/>
          </p:nvPr>
        </p:nvSpPr>
        <p:spPr>
          <a:xfrm>
            <a:off x="457200" y="1600200"/>
            <a:ext cx="8546374" cy="5257800"/>
          </a:xfrm>
        </p:spPr>
        <p:txBody>
          <a:bodyPr>
            <a:normAutofit fontScale="70000" lnSpcReduction="20000"/>
          </a:bodyPr>
          <a:lstStyle/>
          <a:p>
            <a:r>
              <a:rPr lang="en-US" dirty="0" err="1"/>
              <a:t>Apolipoprotein</a:t>
            </a:r>
            <a:r>
              <a:rPr lang="en-US" dirty="0"/>
              <a:t> C1 (ApoC1) plays an important role in embryogenesis, inflammation and response to viral infections. Additionally, ApoC1 is a potent physiological inhibitor of </a:t>
            </a:r>
            <a:r>
              <a:rPr lang="en-US" dirty="0" err="1"/>
              <a:t>cholesteryl</a:t>
            </a:r>
            <a:r>
              <a:rPr lang="en-US" dirty="0"/>
              <a:t> ester transfer protein (CETP), which promotes the cholesterol enrichment of </a:t>
            </a:r>
            <a:r>
              <a:rPr lang="en-US" dirty="0" err="1"/>
              <a:t>apoB</a:t>
            </a:r>
            <a:r>
              <a:rPr lang="en-US" dirty="0"/>
              <a:t>-containing lipoproteins (VLDL and LDL) at the expense of HDL.  ApoC1 operates through its ability to modify the electrostatic charge at the lipoprotein surface.  </a:t>
            </a:r>
          </a:p>
          <a:p>
            <a:r>
              <a:rPr lang="en-US" dirty="0"/>
              <a:t>Rs4420638 (</a:t>
            </a:r>
            <a:r>
              <a:rPr lang="en-US" dirty="0" smtClean="0"/>
              <a:t>G/A</a:t>
            </a:r>
            <a:r>
              <a:rPr lang="en-US" dirty="0"/>
              <a:t>) single nucleotide polymorphic (SNP) site  is located at 3′ end of the </a:t>
            </a:r>
            <a:r>
              <a:rPr lang="en-US" dirty="0" err="1"/>
              <a:t>ApoCI</a:t>
            </a:r>
            <a:r>
              <a:rPr lang="en-US" dirty="0"/>
              <a:t> within the </a:t>
            </a:r>
            <a:r>
              <a:rPr lang="en-US" i="1" dirty="0"/>
              <a:t>APOE/ApoC1</a:t>
            </a:r>
            <a:r>
              <a:rPr lang="en-US" dirty="0"/>
              <a:t> gene cluster on chromosome 19q13.32. This SNP is also knows as rs66185226 and rs41377151)</a:t>
            </a:r>
            <a:r>
              <a:rPr lang="en-US" dirty="0" smtClean="0"/>
              <a:t>.</a:t>
            </a:r>
            <a:r>
              <a:rPr lang="en-US" dirty="0"/>
              <a:t> </a:t>
            </a:r>
          </a:p>
          <a:p>
            <a:r>
              <a:rPr lang="en-US" dirty="0"/>
              <a:t>Ancestral allele of rs4420638 is G and A is a mutant allele.  Allele distribution in the humans is the following: in all human populations – A-85%, G-15%; in Africans - A-78%, G-22%, in Americans  - 90%, G-10%, in East Asians – A-90%, G-10%; in Europeans – A-80%, G-20%, in South Asians  - A-90%, G-10%.</a:t>
            </a:r>
          </a:p>
          <a:p>
            <a:endParaRPr lang="en-US" dirty="0"/>
          </a:p>
        </p:txBody>
      </p:sp>
    </p:spTree>
    <p:extLst>
      <p:ext uri="{BB962C8B-B14F-4D97-AF65-F5344CB8AC3E}">
        <p14:creationId xmlns:p14="http://schemas.microsoft.com/office/powerpoint/2010/main" val="1333681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305" y="196387"/>
            <a:ext cx="8595720" cy="126342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4000" dirty="0" smtClean="0"/>
              <a:t>Epistasis </a:t>
            </a:r>
            <a:br>
              <a:rPr lang="en-US" sz="4000" dirty="0" smtClean="0"/>
            </a:br>
            <a:r>
              <a:rPr lang="en-US" sz="2800" dirty="0" smtClean="0">
                <a:hlinkClick r:id="rId2"/>
              </a:rPr>
              <a:t>http://www.biology-online.org/dictionary/Epistasis</a:t>
            </a:r>
            <a:r>
              <a:rPr lang="en-US" sz="2800" dirty="0" smtClean="0"/>
              <a:t> </a:t>
            </a:r>
            <a:endParaRPr lang="en-US" sz="2800" dirty="0"/>
          </a:p>
        </p:txBody>
      </p:sp>
      <p:sp>
        <p:nvSpPr>
          <p:cNvPr id="3" name="Subtitle 2"/>
          <p:cNvSpPr>
            <a:spLocks noGrp="1"/>
          </p:cNvSpPr>
          <p:nvPr>
            <p:ph type="subTitle" idx="1"/>
          </p:nvPr>
        </p:nvSpPr>
        <p:spPr>
          <a:xfrm>
            <a:off x="242225" y="1470638"/>
            <a:ext cx="8901775" cy="5387362"/>
          </a:xfrm>
        </p:spPr>
        <p:txBody>
          <a:bodyPr>
            <a:normAutofit fontScale="62500" lnSpcReduction="20000"/>
          </a:bodyPr>
          <a:lstStyle/>
          <a:p>
            <a:pPr algn="l"/>
            <a:r>
              <a:rPr lang="en-US" b="1" dirty="0" smtClean="0">
                <a:solidFill>
                  <a:schemeClr val="tx1"/>
                </a:solidFill>
              </a:rPr>
              <a:t>(genetics) </a:t>
            </a:r>
            <a:r>
              <a:rPr lang="en-US" dirty="0" smtClean="0">
                <a:solidFill>
                  <a:schemeClr val="tx1"/>
                </a:solidFill>
              </a:rPr>
              <a:t>The interaction between </a:t>
            </a:r>
            <a:r>
              <a:rPr lang="en-US" dirty="0" err="1" smtClean="0">
                <a:solidFill>
                  <a:schemeClr val="tx1"/>
                </a:solidFill>
              </a:rPr>
              <a:t>nonallelic</a:t>
            </a:r>
            <a:r>
              <a:rPr lang="en-US" dirty="0" smtClean="0">
                <a:solidFill>
                  <a:schemeClr val="tx1"/>
                </a:solidFill>
              </a:rPr>
              <a:t> genes at two or more loci resulting in one gene masking the phenotypic expression of another gene</a:t>
            </a:r>
          </a:p>
          <a:p>
            <a:endParaRPr lang="en-US" dirty="0" smtClean="0">
              <a:solidFill>
                <a:schemeClr val="tx1"/>
              </a:solidFill>
            </a:endParaRPr>
          </a:p>
          <a:p>
            <a:pPr algn="l"/>
            <a:r>
              <a:rPr lang="en-US" b="1" dirty="0" smtClean="0">
                <a:solidFill>
                  <a:schemeClr val="tx1"/>
                </a:solidFill>
              </a:rPr>
              <a:t>(medicine) </a:t>
            </a:r>
            <a:r>
              <a:rPr lang="en-US" dirty="0" smtClean="0">
                <a:solidFill>
                  <a:schemeClr val="tx1"/>
                </a:solidFill>
              </a:rPr>
              <a:t>The arrest of a secretion or bodily discharge</a:t>
            </a:r>
          </a:p>
          <a:p>
            <a:endParaRPr lang="en-US" dirty="0" smtClean="0">
              <a:solidFill>
                <a:schemeClr val="tx1"/>
              </a:solidFill>
            </a:endParaRPr>
          </a:p>
          <a:p>
            <a:pPr algn="l"/>
            <a:r>
              <a:rPr lang="en-US" dirty="0" smtClean="0">
                <a:solidFill>
                  <a:schemeClr val="tx1"/>
                </a:solidFill>
              </a:rPr>
              <a:t>In genetics, epistasis pertains to the interaction of the genes at two or more loci, and as a result the effect of the gene depends on the presence of one or more modifier genes. There is that one gene or allele masking the phenotypic expression of the other genes or alleles in the interaction. That gene or allele masking the effect is referred to as </a:t>
            </a:r>
            <a:r>
              <a:rPr lang="en-US" dirty="0" err="1" smtClean="0">
                <a:solidFill>
                  <a:schemeClr val="tx1"/>
                </a:solidFill>
              </a:rPr>
              <a:t>epistatic</a:t>
            </a:r>
            <a:r>
              <a:rPr lang="en-US" dirty="0" smtClean="0">
                <a:solidFill>
                  <a:schemeClr val="tx1"/>
                </a:solidFill>
              </a:rPr>
              <a:t>. In contrast, the other gene(s) or allele(s) being masked is/are referred to as hypostatic. Epistasis may be recessive or dominant. An example of epistasis is the fur color of Labrador retrievers, which is a polygenic trait. Two genes are interacting to determine its fur color. One gene (represented by B) determines the fur color whereas the other gene (represented by E) controls the expression of the gene B. The presence of homozygous recessive alleles </a:t>
            </a:r>
            <a:r>
              <a:rPr lang="en-US" dirty="0" err="1" smtClean="0">
                <a:solidFill>
                  <a:schemeClr val="tx1"/>
                </a:solidFill>
              </a:rPr>
              <a:t>ee</a:t>
            </a:r>
            <a:r>
              <a:rPr lang="en-US" dirty="0" smtClean="0">
                <a:solidFill>
                  <a:schemeClr val="tx1"/>
                </a:solidFill>
              </a:rPr>
              <a:t> would mask the gene B (regardless of the dominant B alleles). This is an example of recessive type of epistasis.</a:t>
            </a:r>
          </a:p>
          <a:p>
            <a:pPr algn="l"/>
            <a:r>
              <a:rPr lang="en-US" dirty="0" smtClean="0">
                <a:solidFill>
                  <a:schemeClr val="tx1"/>
                </a:solidFill>
              </a:rPr>
              <a:t>Word origin: Greek </a:t>
            </a:r>
            <a:r>
              <a:rPr lang="en-US" dirty="0" err="1" smtClean="0">
                <a:solidFill>
                  <a:schemeClr val="tx1"/>
                </a:solidFill>
              </a:rPr>
              <a:t>epístasis</a:t>
            </a:r>
            <a:r>
              <a:rPr lang="en-US" dirty="0" smtClean="0">
                <a:solidFill>
                  <a:schemeClr val="tx1"/>
                </a:solidFill>
              </a:rPr>
              <a:t> (stopping, stoppage)</a:t>
            </a:r>
          </a:p>
          <a:p>
            <a:pPr algn="l"/>
            <a:r>
              <a:rPr lang="en-US" dirty="0" smtClean="0">
                <a:solidFill>
                  <a:schemeClr val="tx1"/>
                </a:solidFill>
              </a:rPr>
              <a:t>See also </a:t>
            </a:r>
            <a:r>
              <a:rPr lang="en-US" dirty="0" smtClean="0">
                <a:solidFill>
                  <a:schemeClr val="tx1"/>
                </a:solidFill>
                <a:hlinkClick r:id="rId3"/>
              </a:rPr>
              <a:t>https://en.wikipedia.org/wiki/Epistasis</a:t>
            </a:r>
            <a:r>
              <a:rPr lang="en-US" dirty="0" smtClean="0">
                <a:solidFill>
                  <a:schemeClr val="tx1"/>
                </a:solidFill>
              </a:rPr>
              <a:t> </a:t>
            </a:r>
          </a:p>
        </p:txBody>
      </p:sp>
    </p:spTree>
    <p:extLst>
      <p:ext uri="{BB962C8B-B14F-4D97-AF65-F5344CB8AC3E}">
        <p14:creationId xmlns:p14="http://schemas.microsoft.com/office/powerpoint/2010/main" val="1671705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smtClean="0"/>
              <a:t>Can different mutations in the same gene influence each other?</a:t>
            </a:r>
            <a:endParaRPr lang="en-US" dirty="0"/>
          </a:p>
        </p:txBody>
      </p:sp>
      <p:pic>
        <p:nvPicPr>
          <p:cNvPr id="4" name="Picture 3" descr="Screen shot 2016-02-14 at 6.34.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474" y="1633972"/>
            <a:ext cx="7055626" cy="4963608"/>
          </a:xfrm>
          <a:prstGeom prst="rect">
            <a:avLst/>
          </a:prstGeom>
        </p:spPr>
      </p:pic>
    </p:spTree>
    <p:extLst>
      <p:ext uri="{BB962C8B-B14F-4D97-AF65-F5344CB8AC3E}">
        <p14:creationId xmlns:p14="http://schemas.microsoft.com/office/powerpoint/2010/main" val="229549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normAutofit fontScale="90000"/>
          </a:bodyPr>
          <a:lstStyle/>
          <a:p>
            <a:r>
              <a:rPr lang="en-US" dirty="0" smtClean="0"/>
              <a:t>Lost decade for pharmaceutical companies </a:t>
            </a:r>
            <a:endParaRPr lang="en-US" dirty="0"/>
          </a:p>
        </p:txBody>
      </p:sp>
      <p:pic>
        <p:nvPicPr>
          <p:cNvPr id="4" name="Content Placeholder 3" descr="Screen shot 2016-02-14 at 6.41.13 PM.png"/>
          <p:cNvPicPr>
            <a:picLocks noGrp="1" noChangeAspect="1"/>
          </p:cNvPicPr>
          <p:nvPr>
            <p:ph idx="1"/>
          </p:nvPr>
        </p:nvPicPr>
        <p:blipFill>
          <a:blip r:embed="rId2">
            <a:extLst>
              <a:ext uri="{28A0092B-C50C-407E-A947-70E740481C1C}">
                <a14:useLocalDpi xmlns:a14="http://schemas.microsoft.com/office/drawing/2010/main" val="0"/>
              </a:ext>
            </a:extLst>
          </a:blip>
          <a:srcRect t="304" b="304"/>
          <a:stretch>
            <a:fillRect/>
          </a:stretch>
        </p:blipFill>
        <p:spPr/>
      </p:pic>
    </p:spTree>
    <p:extLst>
      <p:ext uri="{BB962C8B-B14F-4D97-AF65-F5344CB8AC3E}">
        <p14:creationId xmlns:p14="http://schemas.microsoft.com/office/powerpoint/2010/main" val="351817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smtClean="0"/>
              <a:t>Homework #2 (HW10p2)</a:t>
            </a:r>
            <a:endParaRPr lang="en-US" dirty="0"/>
          </a:p>
        </p:txBody>
      </p:sp>
      <p:sp>
        <p:nvSpPr>
          <p:cNvPr id="3" name="Content Placeholder 2"/>
          <p:cNvSpPr>
            <a:spLocks noGrp="1"/>
          </p:cNvSpPr>
          <p:nvPr>
            <p:ph idx="1"/>
          </p:nvPr>
        </p:nvSpPr>
        <p:spPr/>
        <p:txBody>
          <a:bodyPr/>
          <a:lstStyle/>
          <a:p>
            <a:r>
              <a:rPr lang="en-US" dirty="0" smtClean="0"/>
              <a:t>Watch Forbs interview </a:t>
            </a:r>
            <a:r>
              <a:rPr lang="en-US" dirty="0" smtClean="0"/>
              <a:t>(Forbs2013pharma.m4v)</a:t>
            </a:r>
            <a:endParaRPr lang="en-US" dirty="0" smtClean="0"/>
          </a:p>
          <a:p>
            <a:pPr marL="0" indent="0">
              <a:buNone/>
            </a:pPr>
            <a:endParaRPr lang="en-US" dirty="0"/>
          </a:p>
          <a:p>
            <a:r>
              <a:rPr lang="en-US" dirty="0" smtClean="0"/>
              <a:t>Write </a:t>
            </a:r>
            <a:r>
              <a:rPr lang="en-US" dirty="0" smtClean="0"/>
              <a:t>SHORT summary</a:t>
            </a:r>
            <a:r>
              <a:rPr lang="en-US" dirty="0" smtClean="0"/>
              <a:t> </a:t>
            </a:r>
            <a:r>
              <a:rPr lang="en-US" dirty="0" smtClean="0"/>
              <a:t>on the video </a:t>
            </a:r>
            <a:endParaRPr lang="en-US" dirty="0"/>
          </a:p>
        </p:txBody>
      </p:sp>
    </p:spTree>
    <p:extLst>
      <p:ext uri="{BB962C8B-B14F-4D97-AF65-F5344CB8AC3E}">
        <p14:creationId xmlns:p14="http://schemas.microsoft.com/office/powerpoint/2010/main" val="71086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TotalTime>
  <Words>598</Words>
  <Application>Microsoft Macintosh PowerPoint</Application>
  <PresentationFormat>On-screen Show (4:3)</PresentationFormat>
  <Paragraphs>34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LAB: Study of genetic variants with Internet recourses. </vt:lpstr>
      <vt:lpstr>Homework #1 (HW10p1)</vt:lpstr>
      <vt:lpstr>Why risks of rs4420638 SNP from APOC1 gene are associated with APOE gene? </vt:lpstr>
      <vt:lpstr>APOC1 gene rs4420638 SNP </vt:lpstr>
      <vt:lpstr>Epistasis  http://www.biology-online.org/dictionary/Epistasis </vt:lpstr>
      <vt:lpstr>Can different mutations in the same gene influence each other?</vt:lpstr>
      <vt:lpstr>Lost decade for pharmaceutical companies </vt:lpstr>
      <vt:lpstr>Homework #2 (HW10p2)</vt:lpstr>
    </vt:vector>
  </TitlesOfParts>
  <Company>University of Toledo Health Science Campus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Epistasis  http://www.biology-online.org/dictionary/Epistasis </dc:title>
  <dc:creator>Alexei Fedorov</dc:creator>
  <cp:lastModifiedBy>Alexei Fedorov</cp:lastModifiedBy>
  <cp:revision>15</cp:revision>
  <dcterms:created xsi:type="dcterms:W3CDTF">2016-02-14T23:14:18Z</dcterms:created>
  <dcterms:modified xsi:type="dcterms:W3CDTF">2017-02-12T22:28:08Z</dcterms:modified>
</cp:coreProperties>
</file>