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7"/>
    <p:sldMasterId id="2147483741" r:id="rId8"/>
  </p:sldMasterIdLst>
  <p:notesMasterIdLst>
    <p:notesMasterId r:id="rId64"/>
  </p:notesMasterIdLst>
  <p:sldIdLst>
    <p:sldId id="481" r:id="rId9"/>
    <p:sldId id="639" r:id="rId10"/>
    <p:sldId id="398" r:id="rId11"/>
    <p:sldId id="399" r:id="rId12"/>
    <p:sldId id="485" r:id="rId13"/>
    <p:sldId id="543" r:id="rId14"/>
    <p:sldId id="544" r:id="rId15"/>
    <p:sldId id="400" r:id="rId16"/>
    <p:sldId id="613" r:id="rId17"/>
    <p:sldId id="545" r:id="rId18"/>
    <p:sldId id="555" r:id="rId19"/>
    <p:sldId id="563" r:id="rId20"/>
    <p:sldId id="624" r:id="rId21"/>
    <p:sldId id="566" r:id="rId22"/>
    <p:sldId id="546" r:id="rId23"/>
    <p:sldId id="606" r:id="rId24"/>
    <p:sldId id="638" r:id="rId25"/>
    <p:sldId id="401" r:id="rId26"/>
    <p:sldId id="650" r:id="rId27"/>
    <p:sldId id="651" r:id="rId28"/>
    <p:sldId id="407" r:id="rId29"/>
    <p:sldId id="409" r:id="rId30"/>
    <p:sldId id="653" r:id="rId31"/>
    <p:sldId id="654" r:id="rId32"/>
    <p:sldId id="655" r:id="rId33"/>
    <p:sldId id="656" r:id="rId34"/>
    <p:sldId id="657" r:id="rId35"/>
    <p:sldId id="410" r:id="rId36"/>
    <p:sldId id="659" r:id="rId37"/>
    <p:sldId id="652" r:id="rId38"/>
    <p:sldId id="412" r:id="rId39"/>
    <p:sldId id="658" r:id="rId40"/>
    <p:sldId id="323" r:id="rId41"/>
    <p:sldId id="660" r:id="rId42"/>
    <p:sldId id="661" r:id="rId43"/>
    <p:sldId id="662" r:id="rId44"/>
    <p:sldId id="663" r:id="rId45"/>
    <p:sldId id="664" r:id="rId46"/>
    <p:sldId id="665" r:id="rId47"/>
    <p:sldId id="666" r:id="rId48"/>
    <p:sldId id="667" r:id="rId49"/>
    <p:sldId id="641" r:id="rId50"/>
    <p:sldId id="588" r:id="rId51"/>
    <p:sldId id="589" r:id="rId52"/>
    <p:sldId id="590" r:id="rId53"/>
    <p:sldId id="592" r:id="rId54"/>
    <p:sldId id="594" r:id="rId55"/>
    <p:sldId id="640" r:id="rId56"/>
    <p:sldId id="644" r:id="rId57"/>
    <p:sldId id="646" r:id="rId58"/>
    <p:sldId id="647" r:id="rId59"/>
    <p:sldId id="648" r:id="rId60"/>
    <p:sldId id="649" r:id="rId61"/>
    <p:sldId id="642" r:id="rId62"/>
    <p:sldId id="643" r:id="rId63"/>
  </p:sldIdLst>
  <p:sldSz cx="9144000" cy="6858000" type="screen4x3"/>
  <p:notesSz cx="7010400" cy="9296400"/>
  <p:defaultTextStyle>
    <a:defPPr>
      <a:defRPr lang="en-GB"/>
    </a:defPPr>
    <a:lvl1pPr algn="l" rtl="0" fontAlgn="base">
      <a:spcBef>
        <a:spcPct val="0"/>
      </a:spcBef>
      <a:spcAft>
        <a:spcPct val="0"/>
      </a:spcAft>
      <a:defRPr sz="1600" kern="1200">
        <a:solidFill>
          <a:schemeClr val="tx1"/>
        </a:solidFill>
        <a:latin typeface="Arial" charset="0"/>
        <a:ea typeface="ヒラギノ角ゴ Pro W3" charset="0"/>
        <a:cs typeface="Geneva" charset="0"/>
      </a:defRPr>
    </a:lvl1pPr>
    <a:lvl2pPr marL="457200" algn="l" rtl="0" fontAlgn="base">
      <a:spcBef>
        <a:spcPct val="0"/>
      </a:spcBef>
      <a:spcAft>
        <a:spcPct val="0"/>
      </a:spcAft>
      <a:defRPr sz="1600" kern="1200">
        <a:solidFill>
          <a:schemeClr val="tx1"/>
        </a:solidFill>
        <a:latin typeface="Arial" charset="0"/>
        <a:ea typeface="ヒラギノ角ゴ Pro W3" charset="0"/>
        <a:cs typeface="Geneva" charset="0"/>
      </a:defRPr>
    </a:lvl2pPr>
    <a:lvl3pPr marL="914400" algn="l" rtl="0" fontAlgn="base">
      <a:spcBef>
        <a:spcPct val="0"/>
      </a:spcBef>
      <a:spcAft>
        <a:spcPct val="0"/>
      </a:spcAft>
      <a:defRPr sz="1600" kern="1200">
        <a:solidFill>
          <a:schemeClr val="tx1"/>
        </a:solidFill>
        <a:latin typeface="Arial" charset="0"/>
        <a:ea typeface="ヒラギノ角ゴ Pro W3" charset="0"/>
        <a:cs typeface="Geneva" charset="0"/>
      </a:defRPr>
    </a:lvl3pPr>
    <a:lvl4pPr marL="1371600" algn="l" rtl="0" fontAlgn="base">
      <a:spcBef>
        <a:spcPct val="0"/>
      </a:spcBef>
      <a:spcAft>
        <a:spcPct val="0"/>
      </a:spcAft>
      <a:defRPr sz="1600" kern="1200">
        <a:solidFill>
          <a:schemeClr val="tx1"/>
        </a:solidFill>
        <a:latin typeface="Arial" charset="0"/>
        <a:ea typeface="ヒラギノ角ゴ Pro W3" charset="0"/>
        <a:cs typeface="Geneva" charset="0"/>
      </a:defRPr>
    </a:lvl4pPr>
    <a:lvl5pPr marL="1828800" algn="l" rtl="0" fontAlgn="base">
      <a:spcBef>
        <a:spcPct val="0"/>
      </a:spcBef>
      <a:spcAft>
        <a:spcPct val="0"/>
      </a:spcAft>
      <a:defRPr sz="1600" kern="1200">
        <a:solidFill>
          <a:schemeClr val="tx1"/>
        </a:solidFill>
        <a:latin typeface="Arial" charset="0"/>
        <a:ea typeface="ヒラギノ角ゴ Pro W3" charset="0"/>
        <a:cs typeface="Geneva" charset="0"/>
      </a:defRPr>
    </a:lvl5pPr>
    <a:lvl6pPr marL="2286000" algn="l" defTabSz="457200" rtl="0" eaLnBrk="1" latinLnBrk="0" hangingPunct="1">
      <a:defRPr sz="1600" kern="1200">
        <a:solidFill>
          <a:schemeClr val="tx1"/>
        </a:solidFill>
        <a:latin typeface="Arial" charset="0"/>
        <a:ea typeface="ヒラギノ角ゴ Pro W3" charset="0"/>
        <a:cs typeface="Geneva" charset="0"/>
      </a:defRPr>
    </a:lvl6pPr>
    <a:lvl7pPr marL="2743200" algn="l" defTabSz="457200" rtl="0" eaLnBrk="1" latinLnBrk="0" hangingPunct="1">
      <a:defRPr sz="1600" kern="1200">
        <a:solidFill>
          <a:schemeClr val="tx1"/>
        </a:solidFill>
        <a:latin typeface="Arial" charset="0"/>
        <a:ea typeface="ヒラギノ角ゴ Pro W3" charset="0"/>
        <a:cs typeface="Geneva" charset="0"/>
      </a:defRPr>
    </a:lvl7pPr>
    <a:lvl8pPr marL="3200400" algn="l" defTabSz="457200" rtl="0" eaLnBrk="1" latinLnBrk="0" hangingPunct="1">
      <a:defRPr sz="1600" kern="1200">
        <a:solidFill>
          <a:schemeClr val="tx1"/>
        </a:solidFill>
        <a:latin typeface="Arial" charset="0"/>
        <a:ea typeface="ヒラギノ角ゴ Pro W3" charset="0"/>
        <a:cs typeface="Geneva" charset="0"/>
      </a:defRPr>
    </a:lvl8pPr>
    <a:lvl9pPr marL="3657600" algn="l" defTabSz="457200" rtl="0" eaLnBrk="1" latinLnBrk="0" hangingPunct="1">
      <a:defRPr sz="1600" kern="1200">
        <a:solidFill>
          <a:schemeClr val="tx1"/>
        </a:solidFill>
        <a:latin typeface="Arial" charset="0"/>
        <a:ea typeface="ヒラギノ角ゴ Pro W3" charset="0"/>
        <a:cs typeface="Geneva"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hn Rhrissorrakrai" initial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0000FF"/>
    <a:srgbClr val="9999FF"/>
    <a:srgbClr val="FF0000"/>
    <a:srgbClr val="87888A"/>
    <a:srgbClr val="58585A"/>
    <a:srgbClr val="45862A"/>
    <a:srgbClr val="004A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76" autoAdjust="0"/>
    <p:restoredTop sz="90073" autoAdjust="0"/>
  </p:normalViewPr>
  <p:slideViewPr>
    <p:cSldViewPr>
      <p:cViewPr varScale="1">
        <p:scale>
          <a:sx n="206" d="100"/>
          <a:sy n="206" d="100"/>
        </p:scale>
        <p:origin x="-2216" y="-104"/>
      </p:cViewPr>
      <p:guideLst>
        <p:guide orient="horz" pos="4020"/>
        <p:guide orient="horz" pos="981"/>
        <p:guide pos="560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63" Type="http://schemas.openxmlformats.org/officeDocument/2006/relationships/slide" Target="slides/slide55.xml"/><Relationship Id="rId64" Type="http://schemas.openxmlformats.org/officeDocument/2006/relationships/notesMaster" Target="notesMasters/notesMaster1.xml"/><Relationship Id="rId65" Type="http://schemas.openxmlformats.org/officeDocument/2006/relationships/printerSettings" Target="printerSettings/printerSettings1.bin"/><Relationship Id="rId66" Type="http://schemas.openxmlformats.org/officeDocument/2006/relationships/commentAuthors" Target="commentAuthors.xml"/><Relationship Id="rId67" Type="http://schemas.openxmlformats.org/officeDocument/2006/relationships/presProps" Target="presProps.xml"/><Relationship Id="rId68" Type="http://schemas.openxmlformats.org/officeDocument/2006/relationships/viewProps" Target="viewProps.xml"/><Relationship Id="rId69" Type="http://schemas.openxmlformats.org/officeDocument/2006/relationships/theme" Target="theme/theme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slide" Target="slides/slide45.xml"/><Relationship Id="rId54" Type="http://schemas.openxmlformats.org/officeDocument/2006/relationships/slide" Target="slides/slide46.xml"/><Relationship Id="rId55" Type="http://schemas.openxmlformats.org/officeDocument/2006/relationships/slide" Target="slides/slide47.xml"/><Relationship Id="rId56" Type="http://schemas.openxmlformats.org/officeDocument/2006/relationships/slide" Target="slides/slide48.xml"/><Relationship Id="rId57" Type="http://schemas.openxmlformats.org/officeDocument/2006/relationships/slide" Target="slides/slide49.xml"/><Relationship Id="rId58" Type="http://schemas.openxmlformats.org/officeDocument/2006/relationships/slide" Target="slides/slide50.xml"/><Relationship Id="rId59" Type="http://schemas.openxmlformats.org/officeDocument/2006/relationships/slide" Target="slides/slide5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customXml" Target="../customXml/item5.xml"/><Relationship Id="rId6" Type="http://schemas.openxmlformats.org/officeDocument/2006/relationships/customXml" Target="../customXml/item6.xml"/><Relationship Id="rId7" Type="http://schemas.openxmlformats.org/officeDocument/2006/relationships/slideMaster" Target="slideMasters/slideMaster1.xml"/><Relationship Id="rId8" Type="http://schemas.openxmlformats.org/officeDocument/2006/relationships/slideMaster" Target="slideMasters/slideMaster2.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70" Type="http://schemas.openxmlformats.org/officeDocument/2006/relationships/tableStyles" Target="tableStyles.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slide" Target="slides/slide52.xml"/><Relationship Id="rId61" Type="http://schemas.openxmlformats.org/officeDocument/2006/relationships/slide" Target="slides/slide53.xml"/><Relationship Id="rId62" Type="http://schemas.openxmlformats.org/officeDocument/2006/relationships/slide" Target="slides/slide54.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lvl1pPr>
              <a:defRPr sz="1200">
                <a:ea typeface="Geneva" charset="0"/>
                <a:cs typeface="Arial" charset="0"/>
              </a:defRPr>
            </a:lvl1pPr>
          </a:lstStyle>
          <a:p>
            <a:pPr>
              <a:defRPr/>
            </a:pPr>
            <a:endParaRPr lang="en-GB"/>
          </a:p>
        </p:txBody>
      </p:sp>
      <p:sp>
        <p:nvSpPr>
          <p:cNvPr id="12291" name="Rectangle 3"/>
          <p:cNvSpPr>
            <a:spLocks noGrp="1" noChangeArrowheads="1"/>
          </p:cNvSpPr>
          <p:nvPr>
            <p:ph type="dt" idx="1"/>
          </p:nvPr>
        </p:nvSpPr>
        <p:spPr bwMode="auto">
          <a:xfrm>
            <a:off x="3970938" y="0"/>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lvl1pPr algn="r">
              <a:defRPr sz="1200">
                <a:ea typeface="Geneva" charset="0"/>
                <a:cs typeface="Arial" charset="0"/>
              </a:defRPr>
            </a:lvl1pPr>
          </a:lstStyle>
          <a:p>
            <a:pPr>
              <a:defRPr/>
            </a:pPr>
            <a:endParaRPr lang="en-GB"/>
          </a:p>
        </p:txBody>
      </p:sp>
      <p:sp>
        <p:nvSpPr>
          <p:cNvPr id="12292"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2293" name="Rectangle 5"/>
          <p:cNvSpPr>
            <a:spLocks noGrp="1" noChangeArrowheads="1"/>
          </p:cNvSpPr>
          <p:nvPr>
            <p:ph type="body" sz="quarter" idx="3"/>
          </p:nvPr>
        </p:nvSpPr>
        <p:spPr bwMode="auto">
          <a:xfrm>
            <a:off x="701040" y="4415790"/>
            <a:ext cx="560832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b" anchorCtr="0" compatLnSpc="1">
            <a:prstTxWarp prst="textNoShape">
              <a:avLst/>
            </a:prstTxWarp>
          </a:bodyPr>
          <a:lstStyle>
            <a:lvl1pPr>
              <a:defRPr sz="1200">
                <a:ea typeface="Geneva" charset="0"/>
                <a:cs typeface="Arial" charset="0"/>
              </a:defRPr>
            </a:lvl1pPr>
          </a:lstStyle>
          <a:p>
            <a:pPr>
              <a:defRPr/>
            </a:pPr>
            <a:endParaRPr lang="en-GB"/>
          </a:p>
        </p:txBody>
      </p:sp>
      <p:sp>
        <p:nvSpPr>
          <p:cNvPr id="12295" name="Rectangle 7"/>
          <p:cNvSpPr>
            <a:spLocks noGrp="1" noChangeArrowheads="1"/>
          </p:cNvSpPr>
          <p:nvPr>
            <p:ph type="sldNum" sz="quarter" idx="5"/>
          </p:nvPr>
        </p:nvSpPr>
        <p:spPr bwMode="auto">
          <a:xfrm>
            <a:off x="3970938" y="8829967"/>
            <a:ext cx="303784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3177" tIns="46589" rIns="93177" bIns="46589" numCol="1" anchor="b" anchorCtr="0" compatLnSpc="1">
            <a:prstTxWarp prst="textNoShape">
              <a:avLst/>
            </a:prstTxWarp>
          </a:bodyPr>
          <a:lstStyle>
            <a:lvl1pPr algn="r">
              <a:defRPr sz="1200">
                <a:cs typeface="Arial" charset="0"/>
              </a:defRPr>
            </a:lvl1pPr>
          </a:lstStyle>
          <a:p>
            <a:fld id="{72DF8197-541C-2044-A491-875B696CA646}" type="slidenum">
              <a:rPr lang="en-GB"/>
              <a:pPr/>
              <a:t>‹#›</a:t>
            </a:fld>
            <a:endParaRPr lang="en-GB"/>
          </a:p>
        </p:txBody>
      </p:sp>
    </p:spTree>
    <p:extLst>
      <p:ext uri="{BB962C8B-B14F-4D97-AF65-F5344CB8AC3E}">
        <p14:creationId xmlns:p14="http://schemas.microsoft.com/office/powerpoint/2010/main" val="1996875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 Id="rId3" Type="http://schemas.openxmlformats.org/officeDocument/2006/relationships/hyperlink" Target="http://en.wikipedia.org/w/index.php?title=Global_Initiative_for_Obstructive_Lung_Disease&amp;action=edit&amp;redlink=1"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6867" name="Rectangle 3"/>
          <p:cNvSpPr>
            <a:spLocks noGrp="1" noChangeArrowheads="1"/>
          </p:cNvSpPr>
          <p:nvPr>
            <p:ph type="body" idx="1"/>
          </p:nvPr>
        </p:nvSpPr>
        <p:spPr>
          <a:noFill/>
        </p:spPr>
        <p:txBody>
          <a:bodyPr/>
          <a:lstStyle/>
          <a:p>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Arial" pitchFamily="34" charset="0"/>
              <a:cs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challenge, you will have the opportunity to view and improve 50 biological networks that cover a wide range of pathways and processes relevant to lung biology. Each network describes the molecular mechanisms underlying a particular pathway, from cell type-specific pathways such as macrophage signaling, to physiological pathways such as oxidative stress, to canonical signaling pathways such as MAPK signaling. </a:t>
            </a:r>
          </a:p>
          <a:p>
            <a:endParaRPr lang="en-US" dirty="0" smtClean="0"/>
          </a:p>
          <a:p>
            <a:r>
              <a:rPr lang="en-US" dirty="0" smtClean="0"/>
              <a:t>Macrophage image- </a:t>
            </a:r>
            <a:r>
              <a:rPr lang="en-US" dirty="0" err="1" smtClean="0"/>
              <a:t>wikipedia</a:t>
            </a:r>
            <a:r>
              <a:rPr lang="en-US" dirty="0" smtClean="0"/>
              <a:t> commons</a:t>
            </a:r>
          </a:p>
        </p:txBody>
      </p:sp>
      <p:sp>
        <p:nvSpPr>
          <p:cNvPr id="4" name="Slide Number Placeholder 3"/>
          <p:cNvSpPr>
            <a:spLocks noGrp="1"/>
          </p:cNvSpPr>
          <p:nvPr>
            <p:ph type="sldNum" sz="quarter" idx="10"/>
          </p:nvPr>
        </p:nvSpPr>
        <p:spPr/>
        <p:txBody>
          <a:bodyPr/>
          <a:lstStyle/>
          <a:p>
            <a:fld id="{723F3C23-A41C-43F5-9646-76651750745D}" type="slidenum">
              <a:rPr lang="en-US" smtClean="0"/>
              <a:t>21</a:t>
            </a:fld>
            <a:endParaRPr lang="en-US" dirty="0"/>
          </a:p>
        </p:txBody>
      </p:sp>
    </p:spTree>
    <p:extLst>
      <p:ext uri="{BB962C8B-B14F-4D97-AF65-F5344CB8AC3E}">
        <p14:creationId xmlns:p14="http://schemas.microsoft.com/office/powerpoint/2010/main" val="208378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ea typeface="Geneva"/>
              </a:rPr>
              <a:t>Compiled from 45,762 publications and 619,375 statements</a:t>
            </a:r>
          </a:p>
          <a:p>
            <a:pPr lvl="1"/>
            <a:r>
              <a:rPr lang="en-US" dirty="0" smtClean="0">
                <a:ea typeface="Geneva"/>
              </a:rPr>
              <a:t>Is updated </a:t>
            </a:r>
            <a:r>
              <a:rPr lang="en-US" b="1" i="1" dirty="0" smtClean="0">
                <a:ea typeface="Geneva"/>
              </a:rPr>
              <a:t>daily</a:t>
            </a:r>
          </a:p>
          <a:p>
            <a:pPr lvl="1"/>
            <a:r>
              <a:rPr lang="en-US" dirty="0" smtClean="0">
                <a:ea typeface="Geneva"/>
              </a:rPr>
              <a:t>Includes data from </a:t>
            </a:r>
            <a:r>
              <a:rPr lang="en-US" dirty="0" err="1" smtClean="0">
                <a:ea typeface="Geneva"/>
              </a:rPr>
              <a:t>Homologene</a:t>
            </a:r>
            <a:r>
              <a:rPr lang="en-US" dirty="0" smtClean="0">
                <a:ea typeface="Geneva"/>
              </a:rPr>
              <a:t>, KEGG, </a:t>
            </a:r>
            <a:r>
              <a:rPr lang="en-US" dirty="0" err="1" smtClean="0">
                <a:ea typeface="Geneva"/>
              </a:rPr>
              <a:t>ChemID</a:t>
            </a:r>
            <a:r>
              <a:rPr lang="en-US" dirty="0" smtClean="0">
                <a:ea typeface="Geneva"/>
              </a:rPr>
              <a:t> Plus and COSMIC</a:t>
            </a:r>
          </a:p>
          <a:p>
            <a:pPr lvl="1"/>
            <a:r>
              <a:rPr lang="en-US" dirty="0" smtClean="0">
                <a:ea typeface="Geneva"/>
              </a:rPr>
              <a:t>Captures detailed biological information to harness current ‘</a:t>
            </a:r>
            <a:r>
              <a:rPr lang="en-US" dirty="0" err="1" smtClean="0">
                <a:ea typeface="Geneva"/>
              </a:rPr>
              <a:t>omics</a:t>
            </a:r>
            <a:r>
              <a:rPr lang="en-US" dirty="0" smtClean="0">
                <a:ea typeface="Geneva"/>
              </a:rPr>
              <a:t> technologies (e.g., SNPs, mutations, RNA/Proteins, activities, modifications)</a:t>
            </a:r>
          </a:p>
          <a:p>
            <a:endParaRPr lang="en-US" dirty="0"/>
          </a:p>
        </p:txBody>
      </p:sp>
      <p:sp>
        <p:nvSpPr>
          <p:cNvPr id="4" name="Slide Number Placeholder 3"/>
          <p:cNvSpPr>
            <a:spLocks noGrp="1"/>
          </p:cNvSpPr>
          <p:nvPr>
            <p:ph type="sldNum" sz="quarter" idx="10"/>
          </p:nvPr>
        </p:nvSpPr>
        <p:spPr/>
        <p:txBody>
          <a:bodyPr/>
          <a:lstStyle/>
          <a:p>
            <a:fld id="{72DF8197-541C-2044-A491-875B696CA646}" type="slidenum">
              <a:rPr lang="en-GB" smtClean="0"/>
              <a:pPr/>
              <a:t>26</a:t>
            </a:fld>
            <a:endParaRPr lang="en-GB"/>
          </a:p>
        </p:txBody>
      </p:sp>
    </p:spTree>
    <p:extLst>
      <p:ext uri="{BB962C8B-B14F-4D97-AF65-F5344CB8AC3E}">
        <p14:creationId xmlns:p14="http://schemas.microsoft.com/office/powerpoint/2010/main" val="2184575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ea typeface="Geneva"/>
              </a:rPr>
              <a:t>Compiled from 45,762 publications and 619,375 statements</a:t>
            </a:r>
          </a:p>
          <a:p>
            <a:pPr lvl="1"/>
            <a:r>
              <a:rPr lang="en-US" dirty="0" smtClean="0">
                <a:ea typeface="Geneva"/>
              </a:rPr>
              <a:t>Is updated </a:t>
            </a:r>
            <a:r>
              <a:rPr lang="en-US" b="1" i="1" dirty="0" smtClean="0">
                <a:ea typeface="Geneva"/>
              </a:rPr>
              <a:t>daily</a:t>
            </a:r>
          </a:p>
          <a:p>
            <a:pPr lvl="1"/>
            <a:r>
              <a:rPr lang="en-US" dirty="0" smtClean="0">
                <a:ea typeface="Geneva"/>
              </a:rPr>
              <a:t>Includes data from </a:t>
            </a:r>
            <a:r>
              <a:rPr lang="en-US" dirty="0" err="1" smtClean="0">
                <a:ea typeface="Geneva"/>
              </a:rPr>
              <a:t>Homologene</a:t>
            </a:r>
            <a:r>
              <a:rPr lang="en-US" dirty="0" smtClean="0">
                <a:ea typeface="Geneva"/>
              </a:rPr>
              <a:t>, KEGG, </a:t>
            </a:r>
            <a:r>
              <a:rPr lang="en-US" dirty="0" err="1" smtClean="0">
                <a:ea typeface="Geneva"/>
              </a:rPr>
              <a:t>ChemID</a:t>
            </a:r>
            <a:r>
              <a:rPr lang="en-US" dirty="0" smtClean="0">
                <a:ea typeface="Geneva"/>
              </a:rPr>
              <a:t> Plus and COSMIC</a:t>
            </a:r>
          </a:p>
          <a:p>
            <a:pPr lvl="1"/>
            <a:r>
              <a:rPr lang="en-US" dirty="0" smtClean="0">
                <a:ea typeface="Geneva"/>
              </a:rPr>
              <a:t>Captures detailed biological information to harness current ‘</a:t>
            </a:r>
            <a:r>
              <a:rPr lang="en-US" dirty="0" err="1" smtClean="0">
                <a:ea typeface="Geneva"/>
              </a:rPr>
              <a:t>omics</a:t>
            </a:r>
            <a:r>
              <a:rPr lang="en-US" dirty="0" smtClean="0">
                <a:ea typeface="Geneva"/>
              </a:rPr>
              <a:t> technologies (e.g., SNPs, mutations, RNA/Proteins, activities, modifications)</a:t>
            </a:r>
          </a:p>
          <a:p>
            <a:endParaRPr lang="en-US" dirty="0"/>
          </a:p>
        </p:txBody>
      </p:sp>
      <p:sp>
        <p:nvSpPr>
          <p:cNvPr id="4" name="Slide Number Placeholder 3"/>
          <p:cNvSpPr>
            <a:spLocks noGrp="1"/>
          </p:cNvSpPr>
          <p:nvPr>
            <p:ph type="sldNum" sz="quarter" idx="10"/>
          </p:nvPr>
        </p:nvSpPr>
        <p:spPr/>
        <p:txBody>
          <a:bodyPr/>
          <a:lstStyle/>
          <a:p>
            <a:fld id="{72DF8197-541C-2044-A491-875B696CA646}" type="slidenum">
              <a:rPr lang="en-GB" smtClean="0"/>
              <a:pPr/>
              <a:t>27</a:t>
            </a:fld>
            <a:endParaRPr lang="en-GB"/>
          </a:p>
        </p:txBody>
      </p:sp>
    </p:spTree>
    <p:extLst>
      <p:ext uri="{BB962C8B-B14F-4D97-AF65-F5344CB8AC3E}">
        <p14:creationId xmlns:p14="http://schemas.microsoft.com/office/powerpoint/2010/main" val="21845752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Network Verification Challenge, biological networks are represented using the BEL language. Statements from peer-reviewed publications containing precise biological relationships</a:t>
            </a:r>
            <a:r>
              <a:rPr lang="en-US" baseline="0" dirty="0" smtClean="0"/>
              <a:t> may be scripted in the BEL language and used to construct a network representing a biological pathway(s).</a:t>
            </a:r>
            <a:endParaRPr lang="en-US" dirty="0"/>
          </a:p>
        </p:txBody>
      </p:sp>
      <p:sp>
        <p:nvSpPr>
          <p:cNvPr id="4" name="Slide Number Placeholder 3"/>
          <p:cNvSpPr>
            <a:spLocks noGrp="1"/>
          </p:cNvSpPr>
          <p:nvPr>
            <p:ph type="sldNum" sz="quarter" idx="10"/>
          </p:nvPr>
        </p:nvSpPr>
        <p:spPr/>
        <p:txBody>
          <a:bodyPr/>
          <a:lstStyle/>
          <a:p>
            <a:fld id="{B3D60163-90F3-4F86-8D2B-20DD85297116}" type="slidenum">
              <a:rPr lang="en-US" smtClean="0"/>
              <a:t>28</a:t>
            </a:fld>
            <a:endParaRPr lang="en-US"/>
          </a:p>
        </p:txBody>
      </p:sp>
    </p:spTree>
    <p:extLst>
      <p:ext uri="{BB962C8B-B14F-4D97-AF65-F5344CB8AC3E}">
        <p14:creationId xmlns:p14="http://schemas.microsoft.com/office/powerpoint/2010/main" val="33240882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78F85C-08BD-4AE1-9716-607C4A085ADD}" type="slidenum">
              <a:rPr lang="en-US" smtClean="0"/>
              <a:pPr>
                <a:defRPr/>
              </a:pPr>
              <a:t>29</a:t>
            </a:fld>
            <a:endParaRPr lang="en-US" dirty="0"/>
          </a:p>
        </p:txBody>
      </p:sp>
    </p:spTree>
    <p:extLst>
      <p:ext uri="{BB962C8B-B14F-4D97-AF65-F5344CB8AC3E}">
        <p14:creationId xmlns:p14="http://schemas.microsoft.com/office/powerpoint/2010/main" val="1223280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A778F85C-08BD-4AE1-9716-607C4A085ADD}" type="slidenum">
              <a:rPr lang="en-US" smtClean="0">
                <a:solidFill>
                  <a:prstClr val="black"/>
                </a:solidFill>
              </a:rPr>
              <a:pPr>
                <a:defRPr/>
              </a:pPr>
              <a:t>31</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78F85C-08BD-4AE1-9716-607C4A085ADD}" type="slidenum">
              <a:rPr lang="en-US" smtClean="0"/>
              <a:pPr>
                <a:defRPr/>
              </a:pPr>
              <a:t>32</a:t>
            </a:fld>
            <a:endParaRPr lang="en-US" dirty="0"/>
          </a:p>
        </p:txBody>
      </p:sp>
    </p:spTree>
    <p:extLst>
      <p:ext uri="{BB962C8B-B14F-4D97-AF65-F5344CB8AC3E}">
        <p14:creationId xmlns:p14="http://schemas.microsoft.com/office/powerpoint/2010/main" val="421241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734" y="8826047"/>
            <a:ext cx="3038145" cy="46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91" tIns="46545" rIns="93091" bIns="46545" anchor="b"/>
          <a:lstStyle>
            <a:lvl1pPr defTabSz="965200" eaLnBrk="0" hangingPunct="0">
              <a:defRPr>
                <a:solidFill>
                  <a:schemeClr val="tx1"/>
                </a:solidFill>
                <a:latin typeface="Arial" charset="0"/>
              </a:defRPr>
            </a:lvl1pPr>
            <a:lvl2pPr marL="742950" indent="-285750" defTabSz="965200" eaLnBrk="0" hangingPunct="0">
              <a:defRPr>
                <a:solidFill>
                  <a:schemeClr val="tx1"/>
                </a:solidFill>
                <a:latin typeface="Arial" charset="0"/>
              </a:defRPr>
            </a:lvl2pPr>
            <a:lvl3pPr marL="1143000" indent="-228600" defTabSz="965200" eaLnBrk="0" hangingPunct="0">
              <a:defRPr>
                <a:solidFill>
                  <a:schemeClr val="tx1"/>
                </a:solidFill>
                <a:latin typeface="Arial" charset="0"/>
              </a:defRPr>
            </a:lvl3pPr>
            <a:lvl4pPr marL="1600200" indent="-228600" defTabSz="965200" eaLnBrk="0" hangingPunct="0">
              <a:defRPr>
                <a:solidFill>
                  <a:schemeClr val="tx1"/>
                </a:solidFill>
                <a:latin typeface="Arial" charset="0"/>
              </a:defRPr>
            </a:lvl4pPr>
            <a:lvl5pPr marL="2057400" indent="-228600" defTabSz="965200" eaLnBrk="0" hangingPunct="0">
              <a:defRPr>
                <a:solidFill>
                  <a:schemeClr val="tx1"/>
                </a:solidFill>
                <a:latin typeface="Arial" charset="0"/>
              </a:defRPr>
            </a:lvl5pPr>
            <a:lvl6pPr marL="2514600" indent="-228600" defTabSz="965200" eaLnBrk="0" fontAlgn="base" hangingPunct="0">
              <a:spcBef>
                <a:spcPct val="0"/>
              </a:spcBef>
              <a:spcAft>
                <a:spcPct val="0"/>
              </a:spcAft>
              <a:defRPr>
                <a:solidFill>
                  <a:schemeClr val="tx1"/>
                </a:solidFill>
                <a:latin typeface="Arial" charset="0"/>
              </a:defRPr>
            </a:lvl6pPr>
            <a:lvl7pPr marL="2971800" indent="-228600" defTabSz="965200" eaLnBrk="0" fontAlgn="base" hangingPunct="0">
              <a:spcBef>
                <a:spcPct val="0"/>
              </a:spcBef>
              <a:spcAft>
                <a:spcPct val="0"/>
              </a:spcAft>
              <a:defRPr>
                <a:solidFill>
                  <a:schemeClr val="tx1"/>
                </a:solidFill>
                <a:latin typeface="Arial" charset="0"/>
              </a:defRPr>
            </a:lvl7pPr>
            <a:lvl8pPr marL="3429000" indent="-228600" defTabSz="965200" eaLnBrk="0" fontAlgn="base" hangingPunct="0">
              <a:spcBef>
                <a:spcPct val="0"/>
              </a:spcBef>
              <a:spcAft>
                <a:spcPct val="0"/>
              </a:spcAft>
              <a:defRPr>
                <a:solidFill>
                  <a:schemeClr val="tx1"/>
                </a:solidFill>
                <a:latin typeface="Arial" charset="0"/>
              </a:defRPr>
            </a:lvl8pPr>
            <a:lvl9pPr marL="3886200" indent="-228600" defTabSz="965200" eaLnBrk="0" fontAlgn="base" hangingPunct="0">
              <a:spcBef>
                <a:spcPct val="0"/>
              </a:spcBef>
              <a:spcAft>
                <a:spcPct val="0"/>
              </a:spcAft>
              <a:defRPr>
                <a:solidFill>
                  <a:schemeClr val="tx1"/>
                </a:solidFill>
                <a:latin typeface="Arial" charset="0"/>
              </a:defRPr>
            </a:lvl9pPr>
          </a:lstStyle>
          <a:p>
            <a:pPr algn="r" eaLnBrk="1" hangingPunct="1"/>
            <a:fld id="{BE2E20DC-FA05-4D76-B339-9AA18A92D693}" type="slidenum">
              <a:rPr lang="en-US" sz="1200">
                <a:cs typeface="Arial" charset="0"/>
              </a:rPr>
              <a:pPr algn="r" eaLnBrk="1" hangingPunct="1"/>
              <a:t>33</a:t>
            </a:fld>
            <a:endParaRPr lang="en-US" sz="1200">
              <a:cs typeface="Arial" charset="0"/>
            </a:endParaRPr>
          </a:p>
        </p:txBody>
      </p:sp>
      <p:sp>
        <p:nvSpPr>
          <p:cNvPr id="40963" name="Rectangle 2"/>
          <p:cNvSpPr>
            <a:spLocks noGrp="1" noRot="1" noChangeAspect="1" noChangeArrowheads="1" noTextEdit="1"/>
          </p:cNvSpPr>
          <p:nvPr>
            <p:ph type="sldImg"/>
          </p:nvPr>
        </p:nvSpPr>
        <p:spPr bwMode="auto">
          <a:xfrm>
            <a:off x="1185863" y="695325"/>
            <a:ext cx="4645025" cy="3484563"/>
          </a:xfrm>
          <a:solidFill>
            <a:srgbClr val="FFFFFF"/>
          </a:solidFill>
          <a:ln>
            <a:solidFill>
              <a:srgbClr val="000000"/>
            </a:solidFill>
            <a:miter lim="800000"/>
            <a:headEnd/>
            <a:tailEnd/>
          </a:ln>
        </p:spPr>
      </p:sp>
      <p:sp>
        <p:nvSpPr>
          <p:cNvPr id="40964" name="Rectangle 3"/>
          <p:cNvSpPr>
            <a:spLocks noGrp="1" noChangeArrowheads="1"/>
          </p:cNvSpPr>
          <p:nvPr>
            <p:ph type="body" idx="1"/>
          </p:nvPr>
        </p:nvSpPr>
        <p:spPr>
          <a:xfrm>
            <a:off x="701345" y="4419173"/>
            <a:ext cx="5607712" cy="4180921"/>
          </a:xfrm>
          <a:noFill/>
          <a:ln>
            <a:solidFill>
              <a:srgbClr val="000000"/>
            </a:solidFill>
          </a:ln>
          <a:extLst>
            <a:ext uri="{909E8E84-426E-40dd-AFC4-6F175D3DCCD1}">
              <a14:hiddenFill xmlns:a14="http://schemas.microsoft.com/office/drawing/2010/main">
                <a:solidFill>
                  <a:srgbClr val="FFFFFF"/>
                </a:solidFill>
              </a14:hiddenFill>
            </a:ext>
          </a:extLst>
        </p:spPr>
        <p:txBody>
          <a:bodyPr lIns="93091" tIns="46545" rIns="93091" bIns="46545"/>
          <a:lstStyle/>
          <a:p>
            <a:pPr defTabSz="896666"/>
            <a:endParaRPr lang="en-US" smtClean="0">
              <a:ea typeface="Geneva" pitchFamily="1" charset="0"/>
              <a:cs typeface="Geneva" pitchFamily="1"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1" fontAlgn="auto" hangingPunct="1">
              <a:spcBef>
                <a:spcPts val="0"/>
              </a:spcBef>
              <a:spcAft>
                <a:spcPts val="0"/>
              </a:spcAft>
              <a:defRPr/>
            </a:pPr>
            <a:r>
              <a:rPr lang="en-US" dirty="0">
                <a:solidFill>
                  <a:srgbClr val="382D73"/>
                </a:solidFill>
                <a:latin typeface="+mn-lt"/>
              </a:rPr>
              <a:t>Mechanisms, including proteins and activities of proteins, are inferred from gene expression changes using a knowledgebase of literature-supported relationships and integrated into the network</a:t>
            </a:r>
          </a:p>
          <a:p>
            <a:endParaRPr lang="en-US" dirty="0"/>
          </a:p>
        </p:txBody>
      </p:sp>
      <p:sp>
        <p:nvSpPr>
          <p:cNvPr id="4" name="Slide Number Placeholder 3"/>
          <p:cNvSpPr>
            <a:spLocks noGrp="1"/>
          </p:cNvSpPr>
          <p:nvPr>
            <p:ph type="sldNum" sz="quarter" idx="10"/>
          </p:nvPr>
        </p:nvSpPr>
        <p:spPr/>
        <p:txBody>
          <a:bodyPr/>
          <a:lstStyle/>
          <a:p>
            <a:fld id="{8C377D9E-FD1B-4F0E-95B3-9C3D311AD935}" type="slidenum">
              <a:rPr lang="en-US" smtClean="0"/>
              <a:t>34</a:t>
            </a:fld>
            <a:endParaRPr lang="en-US"/>
          </a:p>
        </p:txBody>
      </p:sp>
    </p:spTree>
    <p:extLst>
      <p:ext uri="{BB962C8B-B14F-4D97-AF65-F5344CB8AC3E}">
        <p14:creationId xmlns:p14="http://schemas.microsoft.com/office/powerpoint/2010/main" val="1818623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8915" name="Rectangle 3"/>
          <p:cNvSpPr>
            <a:spLocks noGrp="1" noChangeArrowheads="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Explosion of algorithms for Reverse Engineering (double every 2 years)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t>Complexity of algorithms</a:t>
            </a:r>
          </a:p>
          <a:p>
            <a:endParaRPr lang="en-US" dirty="0"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12" eaLnBrk="0" hangingPunct="0">
              <a:defRPr sz="2400">
                <a:solidFill>
                  <a:schemeClr val="tx1"/>
                </a:solidFill>
                <a:latin typeface="Arial" pitchFamily="34" charset="0"/>
                <a:ea typeface="ＭＳ Ｐゴシック" charset="-128"/>
              </a:defRPr>
            </a:lvl1pPr>
            <a:lvl2pPr marL="742909" indent="-285734" defTabSz="465112" eaLnBrk="0" hangingPunct="0">
              <a:defRPr sz="2400">
                <a:solidFill>
                  <a:schemeClr val="tx1"/>
                </a:solidFill>
                <a:latin typeface="Arial" pitchFamily="34" charset="0"/>
                <a:ea typeface="ＭＳ Ｐゴシック" charset="-128"/>
              </a:defRPr>
            </a:lvl2pPr>
            <a:lvl3pPr marL="1142937" indent="-228587" defTabSz="465112" eaLnBrk="0" hangingPunct="0">
              <a:defRPr sz="2400">
                <a:solidFill>
                  <a:schemeClr val="tx1"/>
                </a:solidFill>
                <a:latin typeface="Arial" pitchFamily="34" charset="0"/>
                <a:ea typeface="ＭＳ Ｐゴシック" charset="-128"/>
              </a:defRPr>
            </a:lvl3pPr>
            <a:lvl4pPr marL="1600111" indent="-228587" defTabSz="465112" eaLnBrk="0" hangingPunct="0">
              <a:defRPr sz="2400">
                <a:solidFill>
                  <a:schemeClr val="tx1"/>
                </a:solidFill>
                <a:latin typeface="Arial" pitchFamily="34" charset="0"/>
                <a:ea typeface="ＭＳ Ｐゴシック" charset="-128"/>
              </a:defRPr>
            </a:lvl4pPr>
            <a:lvl5pPr marL="2057287" indent="-228587" defTabSz="465112" eaLnBrk="0" hangingPunct="0">
              <a:defRPr sz="2400">
                <a:solidFill>
                  <a:schemeClr val="tx1"/>
                </a:solidFill>
                <a:latin typeface="Arial" pitchFamily="34" charset="0"/>
                <a:ea typeface="ＭＳ Ｐゴシック" charset="-128"/>
              </a:defRPr>
            </a:lvl5pPr>
            <a:lvl6pPr marL="2514461" indent="-228587" defTabSz="465112" eaLnBrk="0" fontAlgn="base" hangingPunct="0">
              <a:spcBef>
                <a:spcPct val="0"/>
              </a:spcBef>
              <a:spcAft>
                <a:spcPct val="0"/>
              </a:spcAft>
              <a:defRPr sz="2400">
                <a:solidFill>
                  <a:schemeClr val="tx1"/>
                </a:solidFill>
                <a:latin typeface="Arial" pitchFamily="34" charset="0"/>
                <a:ea typeface="ＭＳ Ｐゴシック" charset="-128"/>
              </a:defRPr>
            </a:lvl6pPr>
            <a:lvl7pPr marL="2971635" indent="-228587" defTabSz="465112" eaLnBrk="0" fontAlgn="base" hangingPunct="0">
              <a:spcBef>
                <a:spcPct val="0"/>
              </a:spcBef>
              <a:spcAft>
                <a:spcPct val="0"/>
              </a:spcAft>
              <a:defRPr sz="2400">
                <a:solidFill>
                  <a:schemeClr val="tx1"/>
                </a:solidFill>
                <a:latin typeface="Arial" pitchFamily="34" charset="0"/>
                <a:ea typeface="ＭＳ Ｐゴシック" charset="-128"/>
              </a:defRPr>
            </a:lvl7pPr>
            <a:lvl8pPr marL="3428811" indent="-228587" defTabSz="465112" eaLnBrk="0" fontAlgn="base" hangingPunct="0">
              <a:spcBef>
                <a:spcPct val="0"/>
              </a:spcBef>
              <a:spcAft>
                <a:spcPct val="0"/>
              </a:spcAft>
              <a:defRPr sz="2400">
                <a:solidFill>
                  <a:schemeClr val="tx1"/>
                </a:solidFill>
                <a:latin typeface="Arial" pitchFamily="34" charset="0"/>
                <a:ea typeface="ＭＳ Ｐゴシック" charset="-128"/>
              </a:defRPr>
            </a:lvl8pPr>
            <a:lvl9pPr marL="3885985" indent="-228587" defTabSz="465112"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301F4E1D-79D0-4F86-9EE1-0303FA04DE27}" type="slidenum">
              <a:rPr lang="en-US" sz="1200"/>
              <a:pPr eaLnBrk="1" hangingPunct="1"/>
              <a:t>36</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charset="-128"/>
            </a:endParaRP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5112" eaLnBrk="0" hangingPunct="0">
              <a:defRPr sz="2400">
                <a:solidFill>
                  <a:schemeClr val="tx1"/>
                </a:solidFill>
                <a:latin typeface="Arial" pitchFamily="34" charset="0"/>
                <a:ea typeface="ＭＳ Ｐゴシック" charset="-128"/>
              </a:defRPr>
            </a:lvl1pPr>
            <a:lvl2pPr marL="742909" indent="-285734" defTabSz="465112" eaLnBrk="0" hangingPunct="0">
              <a:defRPr sz="2400">
                <a:solidFill>
                  <a:schemeClr val="tx1"/>
                </a:solidFill>
                <a:latin typeface="Arial" pitchFamily="34" charset="0"/>
                <a:ea typeface="ＭＳ Ｐゴシック" charset="-128"/>
              </a:defRPr>
            </a:lvl2pPr>
            <a:lvl3pPr marL="1142937" indent="-228587" defTabSz="465112" eaLnBrk="0" hangingPunct="0">
              <a:defRPr sz="2400">
                <a:solidFill>
                  <a:schemeClr val="tx1"/>
                </a:solidFill>
                <a:latin typeface="Arial" pitchFamily="34" charset="0"/>
                <a:ea typeface="ＭＳ Ｐゴシック" charset="-128"/>
              </a:defRPr>
            </a:lvl3pPr>
            <a:lvl4pPr marL="1600111" indent="-228587" defTabSz="465112" eaLnBrk="0" hangingPunct="0">
              <a:defRPr sz="2400">
                <a:solidFill>
                  <a:schemeClr val="tx1"/>
                </a:solidFill>
                <a:latin typeface="Arial" pitchFamily="34" charset="0"/>
                <a:ea typeface="ＭＳ Ｐゴシック" charset="-128"/>
              </a:defRPr>
            </a:lvl4pPr>
            <a:lvl5pPr marL="2057287" indent="-228587" defTabSz="465112" eaLnBrk="0" hangingPunct="0">
              <a:defRPr sz="2400">
                <a:solidFill>
                  <a:schemeClr val="tx1"/>
                </a:solidFill>
                <a:latin typeface="Arial" pitchFamily="34" charset="0"/>
                <a:ea typeface="ＭＳ Ｐゴシック" charset="-128"/>
              </a:defRPr>
            </a:lvl5pPr>
            <a:lvl6pPr marL="2514461" indent="-228587" defTabSz="465112" eaLnBrk="0" fontAlgn="base" hangingPunct="0">
              <a:spcBef>
                <a:spcPct val="0"/>
              </a:spcBef>
              <a:spcAft>
                <a:spcPct val="0"/>
              </a:spcAft>
              <a:defRPr sz="2400">
                <a:solidFill>
                  <a:schemeClr val="tx1"/>
                </a:solidFill>
                <a:latin typeface="Arial" pitchFamily="34" charset="0"/>
                <a:ea typeface="ＭＳ Ｐゴシック" charset="-128"/>
              </a:defRPr>
            </a:lvl6pPr>
            <a:lvl7pPr marL="2971635" indent="-228587" defTabSz="465112" eaLnBrk="0" fontAlgn="base" hangingPunct="0">
              <a:spcBef>
                <a:spcPct val="0"/>
              </a:spcBef>
              <a:spcAft>
                <a:spcPct val="0"/>
              </a:spcAft>
              <a:defRPr sz="2400">
                <a:solidFill>
                  <a:schemeClr val="tx1"/>
                </a:solidFill>
                <a:latin typeface="Arial" pitchFamily="34" charset="0"/>
                <a:ea typeface="ＭＳ Ｐゴシック" charset="-128"/>
              </a:defRPr>
            </a:lvl7pPr>
            <a:lvl8pPr marL="3428811" indent="-228587" defTabSz="465112" eaLnBrk="0" fontAlgn="base" hangingPunct="0">
              <a:spcBef>
                <a:spcPct val="0"/>
              </a:spcBef>
              <a:spcAft>
                <a:spcPct val="0"/>
              </a:spcAft>
              <a:defRPr sz="2400">
                <a:solidFill>
                  <a:schemeClr val="tx1"/>
                </a:solidFill>
                <a:latin typeface="Arial" pitchFamily="34" charset="0"/>
                <a:ea typeface="ＭＳ Ｐゴシック" charset="-128"/>
              </a:defRPr>
            </a:lvl8pPr>
            <a:lvl9pPr marL="3885985" indent="-228587" defTabSz="465112"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301F4E1D-79D0-4F86-9EE1-0303FA04DE27}" type="slidenum">
              <a:rPr lang="en-US" sz="1200"/>
              <a:pPr eaLnBrk="1" hangingPunct="1"/>
              <a:t>37</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DC1269-0981-4B88-B98B-A5E1E3F70B4F}"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3651807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8DC1269-0981-4B88-B98B-A5E1E3F70B4F}"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3651807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already</a:t>
            </a:r>
            <a:r>
              <a:rPr lang="en-US" baseline="0" dirty="0" smtClean="0"/>
              <a:t> the puzzle pieces (from previous challenges) we need to build the puzzle</a:t>
            </a:r>
            <a:endParaRPr lang="en-US" dirty="0"/>
          </a:p>
        </p:txBody>
      </p:sp>
      <p:sp>
        <p:nvSpPr>
          <p:cNvPr id="4" name="Slide Number Placeholder 3"/>
          <p:cNvSpPr>
            <a:spLocks noGrp="1"/>
          </p:cNvSpPr>
          <p:nvPr>
            <p:ph type="sldNum" sz="quarter" idx="10"/>
          </p:nvPr>
        </p:nvSpPr>
        <p:spPr/>
        <p:txBody>
          <a:bodyPr/>
          <a:lstStyle/>
          <a:p>
            <a:pPr>
              <a:defRPr/>
            </a:pPr>
            <a:fld id="{DE6C7A69-2D10-4EF5-99B6-244BE5BA81FA}" type="slidenum">
              <a:rPr lang="en-GB" smtClean="0"/>
              <a:pPr>
                <a:defRPr/>
              </a:pPr>
              <a:t>43</a:t>
            </a:fld>
            <a:endParaRPr lang="en-GB"/>
          </a:p>
        </p:txBody>
      </p:sp>
    </p:spTree>
    <p:extLst>
      <p:ext uri="{BB962C8B-B14F-4D97-AF65-F5344CB8AC3E}">
        <p14:creationId xmlns:p14="http://schemas.microsoft.com/office/powerpoint/2010/main" val="366519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Geneva" charset="0"/>
                <a:cs typeface="Arial" charset="0"/>
              </a:rPr>
              <a:t>The </a:t>
            </a:r>
            <a:r>
              <a:rPr lang="en-US" sz="1200" b="1" kern="1200" dirty="0" smtClean="0">
                <a:solidFill>
                  <a:schemeClr val="tx1"/>
                </a:solidFill>
                <a:effectLst/>
                <a:latin typeface="Arial" charset="0"/>
                <a:ea typeface="Geneva" charset="0"/>
                <a:cs typeface="Arial" charset="0"/>
              </a:rPr>
              <a:t>FEV1/FVC ratio</a:t>
            </a:r>
            <a:r>
              <a:rPr lang="en-US" sz="1200" kern="1200" dirty="0" smtClean="0">
                <a:solidFill>
                  <a:schemeClr val="tx1"/>
                </a:solidFill>
                <a:effectLst/>
                <a:latin typeface="Arial" charset="0"/>
                <a:ea typeface="Geneva" charset="0"/>
                <a:cs typeface="Arial" charset="0"/>
              </a:rPr>
              <a:t>, also called </a:t>
            </a:r>
            <a:r>
              <a:rPr lang="en-US" sz="1200" kern="1200" dirty="0" err="1" smtClean="0">
                <a:solidFill>
                  <a:schemeClr val="tx1"/>
                </a:solidFill>
                <a:effectLst/>
                <a:latin typeface="Arial" charset="0"/>
                <a:ea typeface="Geneva" charset="0"/>
                <a:cs typeface="Arial" charset="0"/>
              </a:rPr>
              <a:t>Tiffeneau-Pinell</a:t>
            </a:r>
            <a:r>
              <a:rPr lang="en-US" sz="1200" kern="1200" dirty="0" smtClean="0">
                <a:solidFill>
                  <a:schemeClr val="tx1"/>
                </a:solidFill>
                <a:effectLst/>
                <a:latin typeface="Arial" charset="0"/>
                <a:ea typeface="Geneva" charset="0"/>
                <a:cs typeface="Arial" charset="0"/>
              </a:rPr>
              <a:t> index,</a:t>
            </a:r>
            <a:r>
              <a:rPr lang="en-US" sz="1200" kern="1200" baseline="0" dirty="0" smtClean="0">
                <a:solidFill>
                  <a:schemeClr val="tx1"/>
                </a:solidFill>
                <a:effectLst/>
                <a:latin typeface="Arial" charset="0"/>
                <a:ea typeface="Geneva" charset="0"/>
                <a:cs typeface="Arial" charset="0"/>
              </a:rPr>
              <a:t> represents the persons vital capacity</a:t>
            </a:r>
          </a:p>
          <a:p>
            <a:endParaRPr lang="en-US" sz="1200" kern="1200" baseline="0" dirty="0" smtClean="0">
              <a:solidFill>
                <a:schemeClr val="tx1"/>
              </a:solidFill>
              <a:effectLst/>
              <a:latin typeface="Arial" charset="0"/>
              <a:ea typeface="Geneva"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Geneva" charset="0"/>
                <a:cs typeface="Arial" charset="0"/>
              </a:rPr>
              <a:t>The </a:t>
            </a:r>
            <a:r>
              <a:rPr lang="en-US" sz="1200" u="none" strike="noStrike" kern="1200" dirty="0" smtClean="0">
                <a:solidFill>
                  <a:schemeClr val="tx1"/>
                </a:solidFill>
                <a:effectLst/>
                <a:latin typeface="Arial" charset="0"/>
                <a:ea typeface="Geneva" charset="0"/>
                <a:cs typeface="Arial" charset="0"/>
                <a:hlinkClick r:id="rId3" tooltip="Global Initiative for Obstructive Lung Disease (page does not exist)"/>
              </a:rPr>
              <a:t>Global Initiative for Obstructive Lung Disease</a:t>
            </a:r>
            <a:r>
              <a:rPr lang="en-US" sz="1200" kern="1200" dirty="0" smtClean="0">
                <a:solidFill>
                  <a:schemeClr val="tx1"/>
                </a:solidFill>
                <a:effectLst/>
                <a:latin typeface="Arial" charset="0"/>
                <a:ea typeface="Geneva" charset="0"/>
                <a:cs typeface="Arial" charset="0"/>
              </a:rPr>
              <a:t> (GOLD)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Geneva" charset="0"/>
              <a:cs typeface="Arial" charset="0"/>
            </a:endParaRPr>
          </a:p>
          <a:p>
            <a:r>
              <a:rPr lang="en-US" sz="1200" b="1" kern="1200" dirty="0" smtClean="0">
                <a:solidFill>
                  <a:schemeClr val="tx1"/>
                </a:solidFill>
                <a:effectLst/>
                <a:latin typeface="Arial" charset="0"/>
                <a:ea typeface="Geneva" charset="0"/>
                <a:cs typeface="Arial" charset="0"/>
              </a:rPr>
              <a:t/>
            </a:r>
            <a:br>
              <a:rPr lang="en-US" sz="1200" b="1" kern="1200" dirty="0" smtClean="0">
                <a:solidFill>
                  <a:schemeClr val="tx1"/>
                </a:solidFill>
                <a:effectLst/>
                <a:latin typeface="Arial" charset="0"/>
                <a:ea typeface="Geneva" charset="0"/>
                <a:cs typeface="Arial" charset="0"/>
              </a:rPr>
            </a:br>
            <a:r>
              <a:rPr lang="en-US" sz="1200" b="1" kern="1200" dirty="0" smtClean="0">
                <a:solidFill>
                  <a:schemeClr val="tx1"/>
                </a:solidFill>
                <a:effectLst/>
                <a:latin typeface="Arial" charset="0"/>
                <a:ea typeface="Geneva" charset="0"/>
                <a:cs typeface="Arial" charset="0"/>
              </a:rPr>
              <a:t>FVC</a:t>
            </a:r>
            <a:endParaRPr lang="en-US" sz="1200" kern="1200" dirty="0" smtClean="0">
              <a:solidFill>
                <a:schemeClr val="tx1"/>
              </a:solidFill>
              <a:effectLst/>
              <a:latin typeface="Arial" charset="0"/>
              <a:ea typeface="Geneva" charset="0"/>
              <a:cs typeface="Arial" charset="0"/>
            </a:endParaRPr>
          </a:p>
          <a:p>
            <a:r>
              <a:rPr lang="en-US" sz="1200" kern="1200" dirty="0" smtClean="0">
                <a:solidFill>
                  <a:schemeClr val="tx1"/>
                </a:solidFill>
                <a:effectLst/>
                <a:latin typeface="Arial" charset="0"/>
                <a:ea typeface="Geneva" charset="0"/>
                <a:cs typeface="Arial" charset="0"/>
              </a:rPr>
              <a:t>Forced vital capacity: the determination of the vital capacity from a maximally forced expiratory effort</a:t>
            </a:r>
          </a:p>
          <a:p>
            <a:r>
              <a:rPr lang="en-US" sz="1200" b="1" kern="1200" dirty="0" smtClean="0">
                <a:solidFill>
                  <a:schemeClr val="tx1"/>
                </a:solidFill>
                <a:effectLst/>
                <a:latin typeface="Arial" charset="0"/>
                <a:ea typeface="Geneva" charset="0"/>
                <a:cs typeface="Arial" charset="0"/>
              </a:rPr>
              <a:t>FEV</a:t>
            </a:r>
            <a:r>
              <a:rPr lang="en-US" sz="1200" b="1" kern="1200" baseline="-25000" dirty="0" smtClean="0">
                <a:solidFill>
                  <a:schemeClr val="tx1"/>
                </a:solidFill>
                <a:effectLst/>
                <a:latin typeface="Arial" charset="0"/>
                <a:ea typeface="Geneva" charset="0"/>
                <a:cs typeface="Arial" charset="0"/>
              </a:rPr>
              <a:t>1</a:t>
            </a:r>
            <a:endParaRPr lang="en-US" sz="1200" kern="1200" dirty="0" smtClean="0">
              <a:solidFill>
                <a:schemeClr val="tx1"/>
              </a:solidFill>
              <a:effectLst/>
              <a:latin typeface="Arial" charset="0"/>
              <a:ea typeface="Geneva" charset="0"/>
              <a:cs typeface="Arial" charset="0"/>
            </a:endParaRPr>
          </a:p>
          <a:p>
            <a:r>
              <a:rPr lang="en-US" sz="1200" kern="1200" dirty="0" smtClean="0">
                <a:solidFill>
                  <a:schemeClr val="tx1"/>
                </a:solidFill>
                <a:effectLst/>
                <a:latin typeface="Arial" charset="0"/>
                <a:ea typeface="Geneva" charset="0"/>
                <a:cs typeface="Arial" charset="0"/>
              </a:rPr>
              <a:t>Volume that has been exhaled at the end of the first second of forced expiration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Geneva"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Geneva"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DE6C7A69-2D10-4EF5-99B6-244BE5BA81FA}" type="slidenum">
              <a:rPr lang="en-GB" smtClean="0"/>
              <a:pPr>
                <a:defRPr/>
              </a:pPr>
              <a:t>45</a:t>
            </a:fld>
            <a:endParaRPr lang="en-GB"/>
          </a:p>
        </p:txBody>
      </p:sp>
    </p:spTree>
    <p:extLst>
      <p:ext uri="{BB962C8B-B14F-4D97-AF65-F5344CB8AC3E}">
        <p14:creationId xmlns:p14="http://schemas.microsoft.com/office/powerpoint/2010/main" val="399716944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err="1" smtClean="0">
                <a:solidFill>
                  <a:schemeClr val="tx1"/>
                </a:solidFill>
                <a:effectLst/>
                <a:latin typeface="Arial" charset="0"/>
                <a:ea typeface="Geneva" charset="0"/>
                <a:cs typeface="Arial" charset="0"/>
              </a:rPr>
              <a:t>Lipidomics</a:t>
            </a:r>
            <a:r>
              <a:rPr lang="en-US" sz="1200" kern="1200" dirty="0" smtClean="0">
                <a:solidFill>
                  <a:schemeClr val="tx1"/>
                </a:solidFill>
                <a:effectLst/>
                <a:latin typeface="Arial" charset="0"/>
                <a:ea typeface="Geneva" charset="0"/>
                <a:cs typeface="Arial" charset="0"/>
              </a:rPr>
              <a:t> is the large-scale study of pathways and networks of cellular lipids in biological systems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Geneva"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Geneva" charset="0"/>
                <a:cs typeface="Arial" charset="0"/>
              </a:rPr>
              <a:t>It is a subset of the "</a:t>
            </a:r>
            <a:r>
              <a:rPr lang="en-US" sz="1200" kern="1200" dirty="0" err="1" smtClean="0">
                <a:solidFill>
                  <a:schemeClr val="tx1"/>
                </a:solidFill>
                <a:effectLst/>
                <a:latin typeface="Arial" charset="0"/>
                <a:ea typeface="Geneva" charset="0"/>
                <a:cs typeface="Arial" charset="0"/>
              </a:rPr>
              <a:t>metabolome</a:t>
            </a:r>
            <a:r>
              <a:rPr lang="en-US" sz="1200" kern="1200" dirty="0" smtClean="0">
                <a:solidFill>
                  <a:schemeClr val="tx1"/>
                </a:solidFill>
                <a:effectLst/>
                <a:latin typeface="Arial" charset="0"/>
                <a:ea typeface="Geneva" charset="0"/>
                <a:cs typeface="Arial" charset="0"/>
              </a:rPr>
              <a: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Geneva"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Geneva" charset="0"/>
                <a:cs typeface="Arial" charset="0"/>
              </a:rPr>
              <a:t>Lipids also regulate protein function and gene transcription as part of a dynamic "</a:t>
            </a:r>
            <a:r>
              <a:rPr lang="en-US" sz="1200" kern="1200" dirty="0" err="1" smtClean="0">
                <a:solidFill>
                  <a:schemeClr val="tx1"/>
                </a:solidFill>
                <a:effectLst/>
                <a:latin typeface="Arial" charset="0"/>
                <a:ea typeface="Geneva" charset="0"/>
                <a:cs typeface="Arial" charset="0"/>
              </a:rPr>
              <a:t>interactome</a:t>
            </a:r>
            <a:r>
              <a:rPr lang="en-US" sz="1200" kern="1200" dirty="0" smtClean="0">
                <a:solidFill>
                  <a:schemeClr val="tx1"/>
                </a:solidFill>
                <a:effectLst/>
                <a:latin typeface="Arial" charset="0"/>
                <a:ea typeface="Geneva" charset="0"/>
                <a:cs typeface="Arial" charset="0"/>
              </a:rPr>
              <a:t>" within the cell.</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000" kern="1200" dirty="0" smtClean="0">
              <a:solidFill>
                <a:schemeClr val="tx1"/>
              </a:solidFill>
              <a:effectLst/>
              <a:latin typeface="Arial" charset="0"/>
              <a:ea typeface="Geneva" charset="0"/>
              <a:cs typeface="Arial" charset="0"/>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Geneva"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DE6C7A69-2D10-4EF5-99B6-244BE5BA81FA}" type="slidenum">
              <a:rPr lang="en-GB" smtClean="0"/>
              <a:pPr>
                <a:defRPr/>
              </a:pPr>
              <a:t>46</a:t>
            </a:fld>
            <a:endParaRPr lang="en-GB"/>
          </a:p>
        </p:txBody>
      </p:sp>
    </p:spTree>
    <p:extLst>
      <p:ext uri="{BB962C8B-B14F-4D97-AF65-F5344CB8AC3E}">
        <p14:creationId xmlns:p14="http://schemas.microsoft.com/office/powerpoint/2010/main" val="14747589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778F85C-08BD-4AE1-9716-607C4A085ADD}" type="slidenum">
              <a:rPr lang="en-US" smtClean="0"/>
              <a:pPr>
                <a:defRPr/>
              </a:pPr>
              <a:t>50</a:t>
            </a:fld>
            <a:endParaRPr lang="en-US" dirty="0"/>
          </a:p>
        </p:txBody>
      </p:sp>
    </p:spTree>
    <p:extLst>
      <p:ext uri="{BB962C8B-B14F-4D97-AF65-F5344CB8AC3E}">
        <p14:creationId xmlns:p14="http://schemas.microsoft.com/office/powerpoint/2010/main" val="1692747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noFill/>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37891" name="Rectangle 3"/>
          <p:cNvSpPr>
            <a:spLocks noGrp="1" noChangeArrowheads="1"/>
          </p:cNvSpPr>
          <p:nvPr>
            <p:ph type="body" idx="1"/>
          </p:nvPr>
        </p:nvSpPr>
        <p:spPr>
          <a:noFill/>
        </p:spPr>
        <p:txBody>
          <a:bodyPr/>
          <a:lstStyle/>
          <a:p>
            <a:endParaRPr lang="en-US" dirty="0" smtClean="0">
              <a:solidFill>
                <a:srgbClr val="000000"/>
              </a:solidFill>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Overwhelming to the reviewer the amount of data and complexity of methodology</a:t>
            </a:r>
            <a:endParaRPr lang="en-US" dirty="0"/>
          </a:p>
        </p:txBody>
      </p:sp>
      <p:sp>
        <p:nvSpPr>
          <p:cNvPr id="4" name="Slide Number Placeholder 3"/>
          <p:cNvSpPr>
            <a:spLocks noGrp="1"/>
          </p:cNvSpPr>
          <p:nvPr>
            <p:ph type="sldNum" sz="quarter" idx="10"/>
          </p:nvPr>
        </p:nvSpPr>
        <p:spPr/>
        <p:txBody>
          <a:bodyPr/>
          <a:lstStyle/>
          <a:p>
            <a:pPr>
              <a:defRPr/>
            </a:pPr>
            <a:fld id="{DE6C7A69-2D10-4EF5-99B6-244BE5BA81FA}" type="slidenum">
              <a:rPr lang="en-GB" smtClean="0"/>
              <a:pPr>
                <a:defRPr/>
              </a:pPr>
              <a:t>5</a:t>
            </a:fld>
            <a:endParaRPr lang="en-GB"/>
          </a:p>
        </p:txBody>
      </p:sp>
    </p:spTree>
    <p:extLst>
      <p:ext uri="{BB962C8B-B14F-4D97-AF65-F5344CB8AC3E}">
        <p14:creationId xmlns:p14="http://schemas.microsoft.com/office/powerpoint/2010/main" val="12731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Overwhelming to the reviewer the amount of data and complexity of methodology</a:t>
            </a:r>
            <a:endParaRPr lang="en-US" dirty="0"/>
          </a:p>
        </p:txBody>
      </p:sp>
      <p:sp>
        <p:nvSpPr>
          <p:cNvPr id="4" name="Slide Number Placeholder 3"/>
          <p:cNvSpPr>
            <a:spLocks noGrp="1"/>
          </p:cNvSpPr>
          <p:nvPr>
            <p:ph type="sldNum" sz="quarter" idx="10"/>
          </p:nvPr>
        </p:nvSpPr>
        <p:spPr/>
        <p:txBody>
          <a:bodyPr/>
          <a:lstStyle/>
          <a:p>
            <a:pPr>
              <a:defRPr/>
            </a:pPr>
            <a:fld id="{DE6C7A69-2D10-4EF5-99B6-244BE5BA81FA}" type="slidenum">
              <a:rPr lang="en-GB" smtClean="0"/>
              <a:pPr>
                <a:defRPr/>
              </a:pPr>
              <a:t>6</a:t>
            </a:fld>
            <a:endParaRPr lang="en-GB"/>
          </a:p>
        </p:txBody>
      </p:sp>
    </p:spTree>
    <p:extLst>
      <p:ext uri="{BB962C8B-B14F-4D97-AF65-F5344CB8AC3E}">
        <p14:creationId xmlns:p14="http://schemas.microsoft.com/office/powerpoint/2010/main" val="12731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Overwhelming to the reviewer the amount of data and complexity of methodology</a:t>
            </a:r>
            <a:endParaRPr lang="en-US" dirty="0"/>
          </a:p>
        </p:txBody>
      </p:sp>
      <p:sp>
        <p:nvSpPr>
          <p:cNvPr id="4" name="Slide Number Placeholder 3"/>
          <p:cNvSpPr>
            <a:spLocks noGrp="1"/>
          </p:cNvSpPr>
          <p:nvPr>
            <p:ph type="sldNum" sz="quarter" idx="10"/>
          </p:nvPr>
        </p:nvSpPr>
        <p:spPr/>
        <p:txBody>
          <a:bodyPr/>
          <a:lstStyle/>
          <a:p>
            <a:pPr>
              <a:defRPr/>
            </a:pPr>
            <a:fld id="{DE6C7A69-2D10-4EF5-99B6-244BE5BA81FA}" type="slidenum">
              <a:rPr lang="en-GB" smtClean="0"/>
              <a:pPr>
                <a:defRPr/>
              </a:pPr>
              <a:t>7</a:t>
            </a:fld>
            <a:endParaRPr lang="en-GB"/>
          </a:p>
        </p:txBody>
      </p:sp>
    </p:spTree>
    <p:extLst>
      <p:ext uri="{BB962C8B-B14F-4D97-AF65-F5344CB8AC3E}">
        <p14:creationId xmlns:p14="http://schemas.microsoft.com/office/powerpoint/2010/main" val="127312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972257" y="8829121"/>
            <a:ext cx="3036623" cy="465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lIns="90325" tIns="45162" rIns="90325" bIns="45162" anchor="b"/>
          <a:lstStyle>
            <a:lvl1pPr defTabSz="955675" eaLnBrk="0" hangingPunct="0">
              <a:defRPr sz="1600" b="1">
                <a:solidFill>
                  <a:schemeClr val="tx1"/>
                </a:solidFill>
                <a:latin typeface="Arial" pitchFamily="34" charset="0"/>
                <a:ea typeface="MS PGothic" pitchFamily="34" charset="-128"/>
              </a:defRPr>
            </a:lvl1pPr>
            <a:lvl2pPr marL="742950" indent="-285750" defTabSz="955675" eaLnBrk="0" hangingPunct="0">
              <a:defRPr sz="1600" b="1">
                <a:solidFill>
                  <a:schemeClr val="tx1"/>
                </a:solidFill>
                <a:latin typeface="Arial" pitchFamily="34" charset="0"/>
                <a:ea typeface="MS PGothic" pitchFamily="34" charset="-128"/>
              </a:defRPr>
            </a:lvl2pPr>
            <a:lvl3pPr marL="1143000" indent="-228600" defTabSz="955675" eaLnBrk="0" hangingPunct="0">
              <a:defRPr sz="1600" b="1">
                <a:solidFill>
                  <a:schemeClr val="tx1"/>
                </a:solidFill>
                <a:latin typeface="Arial" pitchFamily="34" charset="0"/>
                <a:ea typeface="MS PGothic" pitchFamily="34" charset="-128"/>
              </a:defRPr>
            </a:lvl3pPr>
            <a:lvl4pPr marL="1600200" indent="-228600" defTabSz="955675" eaLnBrk="0" hangingPunct="0">
              <a:defRPr sz="1600" b="1">
                <a:solidFill>
                  <a:schemeClr val="tx1"/>
                </a:solidFill>
                <a:latin typeface="Arial" pitchFamily="34" charset="0"/>
                <a:ea typeface="MS PGothic" pitchFamily="34" charset="-128"/>
              </a:defRPr>
            </a:lvl4pPr>
            <a:lvl5pPr marL="2057400" indent="-228600" defTabSz="955675" eaLnBrk="0" hangingPunct="0">
              <a:defRPr sz="1600" b="1">
                <a:solidFill>
                  <a:schemeClr val="tx1"/>
                </a:solidFill>
                <a:latin typeface="Arial" pitchFamily="34" charset="0"/>
                <a:ea typeface="MS PGothic" pitchFamily="34" charset="-128"/>
              </a:defRPr>
            </a:lvl5pPr>
            <a:lvl6pPr marL="2514600" indent="-228600" algn="ctr" defTabSz="955675"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algn="ctr" defTabSz="955675"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algn="ctr" defTabSz="955675"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algn="ctr" defTabSz="955675" eaLnBrk="0" fontAlgn="base" hangingPunct="0">
              <a:spcBef>
                <a:spcPct val="0"/>
              </a:spcBef>
              <a:spcAft>
                <a:spcPct val="0"/>
              </a:spcAft>
              <a:defRPr sz="1600" b="1">
                <a:solidFill>
                  <a:schemeClr val="tx1"/>
                </a:solidFill>
                <a:latin typeface="Arial" pitchFamily="34" charset="0"/>
                <a:ea typeface="MS PGothic" pitchFamily="34" charset="-128"/>
              </a:defRPr>
            </a:lvl9pPr>
          </a:lstStyle>
          <a:p>
            <a:pPr algn="r" eaLnBrk="1" hangingPunct="1"/>
            <a:fld id="{7B165694-04A1-422F-BB14-5B5A9C749E39}" type="slidenum">
              <a:rPr lang="en-US" sz="1200" b="0"/>
              <a:pPr algn="r" eaLnBrk="1" hangingPunct="1"/>
              <a:t>8</a:t>
            </a:fld>
            <a:endParaRPr lang="en-US" sz="1200" b="0"/>
          </a:p>
        </p:txBody>
      </p:sp>
      <p:sp>
        <p:nvSpPr>
          <p:cNvPr id="62466" name="Rectangle 2"/>
          <p:cNvSpPr>
            <a:spLocks noGrp="1" noRot="1" noChangeAspect="1" noChangeArrowheads="1" noTextEdit="1"/>
          </p:cNvSpPr>
          <p:nvPr>
            <p:ph type="sldImg"/>
          </p:nvPr>
        </p:nvSpPr>
        <p:spPr>
          <a:ln/>
          <a:extLst/>
        </p:spPr>
      </p:sp>
      <p:sp>
        <p:nvSpPr>
          <p:cNvPr id="25604" name="Rectangle 3"/>
          <p:cNvSpPr>
            <a:spLocks noGrp="1" noChangeArrowheads="1"/>
          </p:cNvSpPr>
          <p:nvPr>
            <p:ph type="body" idx="1"/>
          </p:nvPr>
        </p:nvSpPr>
        <p:spPr>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eaLnBrk="1" hangingPunct="1">
              <a:lnSpc>
                <a:spcPct val="90000"/>
              </a:lnSpc>
              <a:buClr>
                <a:schemeClr val="hlink"/>
              </a:buClr>
            </a:pPr>
            <a:endParaRPr lang="en-US" dirty="0"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a:ln/>
        </p:spPr>
      </p:sp>
      <p:sp>
        <p:nvSpPr>
          <p:cNvPr id="26626" name="Notes Placeholder 2"/>
          <p:cNvSpPr>
            <a:spLocks noGrp="1"/>
          </p:cNvSpPr>
          <p:nvPr>
            <p:ph type="body" idx="1"/>
          </p:nvPr>
        </p:nvSpPr>
        <p:spPr>
          <a:noFill/>
        </p:spPr>
        <p:txBody>
          <a:bodyPr/>
          <a:lstStyle/>
          <a:p>
            <a:endParaRPr lang="en-US" dirty="0" smtClean="0">
              <a:ea typeface="Geneva"/>
            </a:endParaRPr>
          </a:p>
        </p:txBody>
      </p:sp>
      <p:sp>
        <p:nvSpPr>
          <p:cNvPr id="26627" name="Slide Number Placeholder 3"/>
          <p:cNvSpPr txBox="1">
            <a:spLocks noGrp="1"/>
          </p:cNvSpPr>
          <p:nvPr/>
        </p:nvSpPr>
        <p:spPr bwMode="auto">
          <a:xfrm>
            <a:off x="3970938" y="8829967"/>
            <a:ext cx="3037840" cy="464820"/>
          </a:xfrm>
          <a:prstGeom prst="rect">
            <a:avLst/>
          </a:prstGeom>
          <a:noFill/>
          <a:ln w="9525">
            <a:noFill/>
            <a:miter lim="800000"/>
            <a:headEnd/>
            <a:tailEnd/>
          </a:ln>
        </p:spPr>
        <p:txBody>
          <a:bodyPr anchor="b"/>
          <a:lstStyle/>
          <a:p>
            <a:pPr algn="r"/>
            <a:fld id="{5B3DCE4A-E4E7-4937-A49F-3D47CA929EF8}" type="slidenum">
              <a:rPr lang="en-GB" sz="1200">
                <a:ea typeface="MS PGothic" pitchFamily="34" charset="-128"/>
                <a:cs typeface="Arial" charset="0"/>
              </a:rPr>
              <a:pPr algn="r"/>
              <a:t>11</a:t>
            </a:fld>
            <a:endParaRPr lang="en-GB" sz="1200">
              <a:ea typeface="MS PGothic" pitchFamily="34" charset="-128"/>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t>assumption</a:t>
            </a:r>
            <a:r>
              <a:rPr lang="en-US" sz="1200" baseline="0" dirty="0" smtClean="0"/>
              <a:t> of translatability</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Not many studies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t>We want to see the limitations/scope of such translatability</a:t>
            </a: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DE6C7A69-2D10-4EF5-99B6-244BE5BA81FA}" type="slidenum">
              <a:rPr lang="en-GB" smtClean="0"/>
              <a:pPr>
                <a:defRPr/>
              </a:pPr>
              <a:t>14</a:t>
            </a:fld>
            <a:endParaRPr lang="en-GB"/>
          </a:p>
        </p:txBody>
      </p:sp>
    </p:spTree>
    <p:extLst>
      <p:ext uri="{BB962C8B-B14F-4D97-AF65-F5344CB8AC3E}">
        <p14:creationId xmlns:p14="http://schemas.microsoft.com/office/powerpoint/2010/main" val="2534055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1" y="1412776"/>
            <a:ext cx="3960440" cy="1370013"/>
          </a:xfrm>
        </p:spPr>
        <p:txBody>
          <a:bodyPr anchor="ctr"/>
          <a:lstStyle>
            <a:lvl1pPr>
              <a:defRPr sz="3200">
                <a:solidFill>
                  <a:schemeClr val="bg1"/>
                </a:solidFill>
                <a:latin typeface="+mj-lt"/>
                <a:cs typeface="Colaborate-Bold"/>
              </a:defRPr>
            </a:lvl1pPr>
          </a:lstStyle>
          <a:p>
            <a:pPr lvl="0"/>
            <a:r>
              <a:rPr lang="en-US" noProof="0" dirty="0" smtClean="0"/>
              <a:t>Click to edit Master title style</a:t>
            </a:r>
          </a:p>
        </p:txBody>
      </p:sp>
      <p:sp>
        <p:nvSpPr>
          <p:cNvPr id="5123" name="Rectangle 3"/>
          <p:cNvSpPr>
            <a:spLocks noGrp="1" noChangeArrowheads="1"/>
          </p:cNvSpPr>
          <p:nvPr>
            <p:ph type="subTitle" idx="1" hasCustomPrompt="1"/>
          </p:nvPr>
        </p:nvSpPr>
        <p:spPr>
          <a:xfrm>
            <a:off x="4572000" y="3356992"/>
            <a:ext cx="3960440" cy="2263775"/>
          </a:xfrm>
        </p:spPr>
        <p:txBody>
          <a:bodyPr/>
          <a:lstStyle>
            <a:lvl1pPr marL="0" indent="0">
              <a:buFont typeface="Wingdings" charset="0"/>
              <a:buNone/>
              <a:defRPr sz="1800">
                <a:solidFill>
                  <a:schemeClr val="bg1">
                    <a:lumMod val="95000"/>
                  </a:schemeClr>
                </a:solidFill>
              </a:defRPr>
            </a:lvl1pPr>
          </a:lstStyle>
          <a:p>
            <a:pPr lvl="0"/>
            <a:r>
              <a:rPr lang="en-US" noProof="0" dirty="0" smtClean="0"/>
              <a:t>Click to edit Master subtitle text style</a:t>
            </a:r>
          </a:p>
        </p:txBody>
      </p:sp>
    </p:spTree>
    <p:extLst>
      <p:ext uri="{BB962C8B-B14F-4D97-AF65-F5344CB8AC3E}">
        <p14:creationId xmlns:p14="http://schemas.microsoft.com/office/powerpoint/2010/main" val="1806939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563" y="260648"/>
            <a:ext cx="7629797" cy="819150"/>
          </a:xfr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182563" y="1196753"/>
            <a:ext cx="8686800" cy="5184576"/>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7281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0351" y="980729"/>
            <a:ext cx="1129011" cy="554461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82562" y="980729"/>
            <a:ext cx="7413773" cy="5544616"/>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224894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683568" y="1628800"/>
            <a:ext cx="5578897" cy="1362075"/>
          </a:xfrm>
        </p:spPr>
        <p:txBody>
          <a:bodyPr/>
          <a:lstStyle>
            <a:lvl1pPr algn="l">
              <a:defRPr sz="4000" b="0" i="0" cap="all">
                <a:latin typeface="+mj-lt"/>
              </a:defRPr>
            </a:lvl1pPr>
          </a:lstStyle>
          <a:p>
            <a:r>
              <a:rPr lang="en-GB" dirty="0" smtClean="0"/>
              <a:t>Click to edit Master title style</a:t>
            </a:r>
            <a:endParaRPr lang="en-US" dirty="0"/>
          </a:p>
        </p:txBody>
      </p:sp>
    </p:spTree>
    <p:extLst>
      <p:ext uri="{BB962C8B-B14F-4D97-AF65-F5344CB8AC3E}">
        <p14:creationId xmlns:p14="http://schemas.microsoft.com/office/powerpoint/2010/main" val="25866765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091034" y="980728"/>
            <a:ext cx="6933934" cy="5184576"/>
          </a:xfrm>
        </p:spPr>
        <p:txBody>
          <a:bodyPr/>
          <a:lstStyle>
            <a:lvl4pPr marL="1030287" indent="0">
              <a:buFontTx/>
              <a:buNone/>
              <a:defRPr/>
            </a:lvl4pPr>
          </a:lstStyle>
          <a:p>
            <a:pPr lvl="3"/>
            <a:endParaRPr lang="en-US" dirty="0"/>
          </a:p>
        </p:txBody>
      </p:sp>
    </p:spTree>
    <p:extLst>
      <p:ext uri="{BB962C8B-B14F-4D97-AF65-F5344CB8AC3E}">
        <p14:creationId xmlns:p14="http://schemas.microsoft.com/office/powerpoint/2010/main" val="29681543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582025" y="6659563"/>
            <a:ext cx="396875" cy="214312"/>
          </a:xfrm>
          <a:prstGeom prst="rect">
            <a:avLst/>
          </a:prstGeom>
        </p:spPr>
        <p:txBody>
          <a:bodyPr/>
          <a:lstStyle>
            <a:lvl1pPr>
              <a:defRPr/>
            </a:lvl1pPr>
          </a:lstStyle>
          <a:p>
            <a:pPr>
              <a:defRPr/>
            </a:pPr>
            <a:fld id="{069F2C30-DA7F-4C4E-8668-1E60F731441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605149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4572001" y="1412776"/>
            <a:ext cx="3960440" cy="1370013"/>
          </a:xfrm>
        </p:spPr>
        <p:txBody>
          <a:bodyPr anchor="ctr"/>
          <a:lstStyle>
            <a:lvl1pPr>
              <a:defRPr sz="3200">
                <a:solidFill>
                  <a:schemeClr val="bg1"/>
                </a:solidFill>
                <a:latin typeface="+mj-lt"/>
                <a:cs typeface="Colaborate-Bold"/>
              </a:defRPr>
            </a:lvl1pPr>
          </a:lstStyle>
          <a:p>
            <a:pPr lvl="0"/>
            <a:r>
              <a:rPr lang="en-US" noProof="0" dirty="0" smtClean="0"/>
              <a:t>Click to edit Master title style</a:t>
            </a:r>
          </a:p>
        </p:txBody>
      </p:sp>
      <p:sp>
        <p:nvSpPr>
          <p:cNvPr id="5123" name="Rectangle 3"/>
          <p:cNvSpPr>
            <a:spLocks noGrp="1" noChangeArrowheads="1"/>
          </p:cNvSpPr>
          <p:nvPr>
            <p:ph type="subTitle" idx="1" hasCustomPrompt="1"/>
          </p:nvPr>
        </p:nvSpPr>
        <p:spPr>
          <a:xfrm>
            <a:off x="4572000" y="3356992"/>
            <a:ext cx="3960440" cy="2263775"/>
          </a:xfrm>
        </p:spPr>
        <p:txBody>
          <a:bodyPr/>
          <a:lstStyle>
            <a:lvl1pPr marL="0" indent="0">
              <a:buFont typeface="Wingdings" charset="0"/>
              <a:buNone/>
              <a:defRPr sz="1800">
                <a:solidFill>
                  <a:schemeClr val="bg1">
                    <a:lumMod val="95000"/>
                  </a:schemeClr>
                </a:solidFill>
              </a:defRPr>
            </a:lvl1pPr>
          </a:lstStyle>
          <a:p>
            <a:pPr lvl="0"/>
            <a:r>
              <a:rPr lang="en-US" noProof="0" dirty="0" smtClean="0"/>
              <a:t>Click to edit Master subtitle text style</a:t>
            </a:r>
          </a:p>
        </p:txBody>
      </p:sp>
    </p:spTree>
    <p:extLst>
      <p:ext uri="{BB962C8B-B14F-4D97-AF65-F5344CB8AC3E}">
        <p14:creationId xmlns:p14="http://schemas.microsoft.com/office/powerpoint/2010/main" val="2212550929"/>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260648"/>
            <a:ext cx="7701805" cy="819150"/>
          </a:xfrm>
        </p:spPr>
        <p:txBody>
          <a:bodyPr/>
          <a:lstStyle>
            <a:lvl1pPr>
              <a:defRPr>
                <a:latin typeface="+mj-lt"/>
              </a:defRPr>
            </a:lvl1pPr>
          </a:lstStyle>
          <a:p>
            <a:r>
              <a:rPr lang="en-GB" dirty="0" smtClean="0"/>
              <a:t>Click to edit Master title style</a:t>
            </a:r>
            <a:endParaRPr lang="en-US" dirty="0"/>
          </a:p>
        </p:txBody>
      </p:sp>
      <p:sp>
        <p:nvSpPr>
          <p:cNvPr id="3" name="Content Placeholder 2"/>
          <p:cNvSpPr>
            <a:spLocks noGrp="1"/>
          </p:cNvSpPr>
          <p:nvPr>
            <p:ph idx="1"/>
          </p:nvPr>
        </p:nvSpPr>
        <p:spPr>
          <a:xfrm>
            <a:off x="182563" y="1196753"/>
            <a:ext cx="8686800" cy="511256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42834538"/>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4" y="2216845"/>
            <a:ext cx="5578897" cy="1362075"/>
          </a:xfrm>
        </p:spPr>
        <p:txBody>
          <a:bodyPr/>
          <a:lstStyle>
            <a:lvl1pPr algn="l">
              <a:defRPr sz="4000" b="0" i="0" cap="all">
                <a:latin typeface="+mj-lt"/>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907704" y="3801021"/>
            <a:ext cx="5578897"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extLst>
      <p:ext uri="{BB962C8B-B14F-4D97-AF65-F5344CB8AC3E}">
        <p14:creationId xmlns:p14="http://schemas.microsoft.com/office/powerpoint/2010/main" val="2113849457"/>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260648"/>
            <a:ext cx="7701805" cy="819150"/>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182563" y="1196752"/>
            <a:ext cx="4267200" cy="5256584"/>
          </a:xfrm>
        </p:spPr>
        <p:txBody>
          <a:bodyPr/>
          <a:lstStyle>
            <a:lvl1pPr>
              <a:defRPr sz="16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02163" y="1196752"/>
            <a:ext cx="4267200" cy="5256584"/>
          </a:xfrm>
        </p:spPr>
        <p:txBody>
          <a:bodyPr/>
          <a:lstStyle>
            <a:lvl1pPr marL="173038" marR="0" indent="-173038" algn="l" defTabSz="914400" rtl="0" eaLnBrk="0" fontAlgn="base" latinLnBrk="0" hangingPunct="0">
              <a:lnSpc>
                <a:spcPct val="100000"/>
              </a:lnSpc>
              <a:spcBef>
                <a:spcPct val="20000"/>
              </a:spcBef>
              <a:spcAft>
                <a:spcPct val="0"/>
              </a:spcAft>
              <a:buClr>
                <a:srgbClr val="1E908E">
                  <a:lumMod val="75000"/>
                </a:srgbClr>
              </a:buClr>
              <a:buSzTx/>
              <a:buFont typeface="Arial"/>
              <a:buChar char="•"/>
              <a:tabLst/>
              <a:defRPr sz="1600"/>
            </a:lvl1pPr>
            <a:lvl2pPr marL="509588" marR="0" indent="-163513" algn="l" defTabSz="914400" rtl="0" eaLnBrk="0" fontAlgn="base" latinLnBrk="0" hangingPunct="0">
              <a:lnSpc>
                <a:spcPct val="100000"/>
              </a:lnSpc>
              <a:spcBef>
                <a:spcPct val="20000"/>
              </a:spcBef>
              <a:spcAft>
                <a:spcPct val="0"/>
              </a:spcAft>
              <a:buClrTx/>
              <a:buSzTx/>
              <a:buFont typeface="Arial" charset="0"/>
              <a:buChar char="–"/>
              <a:tabLst/>
              <a:defRPr sz="1600"/>
            </a:lvl2pPr>
            <a:lvl3pPr marL="855663" marR="0" indent="-173038" algn="l" defTabSz="914400" rtl="0" eaLnBrk="0" fontAlgn="base" latinLnBrk="0" hangingPunct="0">
              <a:lnSpc>
                <a:spcPct val="100000"/>
              </a:lnSpc>
              <a:spcBef>
                <a:spcPct val="20000"/>
              </a:spcBef>
              <a:spcAft>
                <a:spcPct val="0"/>
              </a:spcAft>
              <a:buClr>
                <a:prstClr val="black"/>
              </a:buClr>
              <a:buSzTx/>
              <a:buFontTx/>
              <a:buChar char="•"/>
              <a:tabLst/>
              <a:defRPr sz="1200"/>
            </a:lvl3pPr>
            <a:lvl4pPr marL="1203325" marR="0" indent="-173038" algn="l" defTabSz="914400" rtl="0" eaLnBrk="0" fontAlgn="base" latinLnBrk="0" hangingPunct="0">
              <a:lnSpc>
                <a:spcPct val="100000"/>
              </a:lnSpc>
              <a:spcBef>
                <a:spcPct val="20000"/>
              </a:spcBef>
              <a:spcAft>
                <a:spcPct val="0"/>
              </a:spcAft>
              <a:buClr>
                <a:prstClr val="white"/>
              </a:buClr>
              <a:buSzTx/>
              <a:buFontTx/>
              <a:buNone/>
              <a:tabLst/>
              <a:defRPr sz="1800"/>
            </a:lvl4pPr>
            <a:lvl5pPr marL="1539875" marR="0" indent="-163513" algn="l" defTabSz="914400" rtl="0" eaLnBrk="0" fontAlgn="base" latinLnBrk="0" hangingPunct="0">
              <a:lnSpc>
                <a:spcPct val="100000"/>
              </a:lnSpc>
              <a:spcBef>
                <a:spcPct val="20000"/>
              </a:spcBef>
              <a:spcAft>
                <a:spcPct val="0"/>
              </a:spcAft>
              <a:buClr>
                <a:prstClr val="white"/>
              </a:buClr>
              <a:buSzTx/>
              <a:buFontTx/>
              <a:buChar char="»"/>
              <a:tabLst/>
              <a:defRPr sz="1800"/>
            </a:lvl5pPr>
            <a:lvl6pPr>
              <a:defRPr sz="1800"/>
            </a:lvl6pPr>
            <a:lvl7pPr>
              <a:defRPr sz="1800"/>
            </a:lvl7pPr>
            <a:lvl8pPr>
              <a:defRPr sz="1800"/>
            </a:lvl8pPr>
            <a:lvl9pPr>
              <a:defRPr sz="1800"/>
            </a:lvl9pPr>
          </a:lstStyle>
          <a:p>
            <a:pPr marL="173038" marR="0" lvl="0" indent="-173038" algn="l" defTabSz="914400" rtl="0" eaLnBrk="0" fontAlgn="base" latinLnBrk="0" hangingPunct="0">
              <a:lnSpc>
                <a:spcPct val="100000"/>
              </a:lnSpc>
              <a:spcBef>
                <a:spcPct val="20000"/>
              </a:spcBef>
              <a:spcAft>
                <a:spcPct val="0"/>
              </a:spcAft>
              <a:buClr>
                <a:srgbClr val="1E908E">
                  <a:lumMod val="75000"/>
                </a:srgbClr>
              </a:buClr>
              <a:buSzTx/>
              <a:buFont typeface="Arial"/>
              <a:buChar char="•"/>
              <a:tabLst/>
              <a:defRPr/>
            </a:pPr>
            <a:r>
              <a:rPr kumimoji="0" lang="en-GB" sz="1600" b="0" i="0" u="none" strike="noStrike" kern="0" cap="none" spc="0" normalizeH="0" baseline="0" noProof="0" dirty="0" smtClean="0">
                <a:ln>
                  <a:noFill/>
                </a:ln>
                <a:solidFill>
                  <a:prstClr val="black"/>
                </a:solidFill>
                <a:effectLst/>
                <a:uLnTx/>
                <a:uFillTx/>
                <a:latin typeface="+mn-lt"/>
                <a:ea typeface="ヒラギノ角ゴ Pro W3" charset="0"/>
                <a:cs typeface="Geneva" charset="0"/>
              </a:rPr>
              <a:t>Click to edit Master text styles</a:t>
            </a:r>
          </a:p>
          <a:p>
            <a:pPr marL="509588" marR="0" lvl="1" indent="-163513"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0" cap="none" spc="0" normalizeH="0" baseline="0" noProof="0" dirty="0" smtClean="0">
                <a:ln>
                  <a:noFill/>
                </a:ln>
                <a:solidFill>
                  <a:prstClr val="black"/>
                </a:solidFill>
                <a:effectLst/>
                <a:uLnTx/>
                <a:uFillTx/>
                <a:latin typeface="+mn-lt"/>
                <a:ea typeface="Geneva" charset="0"/>
                <a:cs typeface="Geneva" charset="0"/>
              </a:rPr>
              <a:t>Second level</a:t>
            </a:r>
          </a:p>
          <a:p>
            <a:pPr marL="855663" marR="0" lvl="2" indent="-173038" algn="l" defTabSz="914400" rtl="0" eaLnBrk="0" fontAlgn="base" latinLnBrk="0" hangingPunct="0">
              <a:lnSpc>
                <a:spcPct val="100000"/>
              </a:lnSpc>
              <a:spcBef>
                <a:spcPct val="20000"/>
              </a:spcBef>
              <a:spcAft>
                <a:spcPct val="0"/>
              </a:spcAft>
              <a:buClr>
                <a:prstClr val="black"/>
              </a:buClr>
              <a:buSzTx/>
              <a:buFontTx/>
              <a:buChar char="•"/>
              <a:tabLst/>
              <a:defRPr/>
            </a:pPr>
            <a:r>
              <a:rPr kumimoji="0" lang="en-GB" sz="1200" b="0" i="0" u="none" strike="noStrike" kern="0" cap="none" spc="0" normalizeH="0" baseline="0" noProof="0" dirty="0" smtClean="0">
                <a:ln>
                  <a:noFill/>
                </a:ln>
                <a:solidFill>
                  <a:prstClr val="black"/>
                </a:solidFill>
                <a:effectLst/>
                <a:uLnTx/>
                <a:uFillTx/>
                <a:latin typeface="+mn-lt"/>
                <a:ea typeface="Geneva" charset="0"/>
                <a:cs typeface="Geneva" charset="0"/>
              </a:rPr>
              <a:t>Third level</a:t>
            </a:r>
          </a:p>
          <a:p>
            <a:pPr marL="1203325" marR="0" lvl="3" indent="-173038" algn="l" defTabSz="914400" rtl="0" eaLnBrk="0" fontAlgn="base" latinLnBrk="0" hangingPunct="0">
              <a:lnSpc>
                <a:spcPct val="100000"/>
              </a:lnSpc>
              <a:spcBef>
                <a:spcPct val="20000"/>
              </a:spcBef>
              <a:spcAft>
                <a:spcPct val="0"/>
              </a:spcAft>
              <a:buClr>
                <a:prstClr val="white"/>
              </a:buClr>
              <a:buSzTx/>
              <a:buFontTx/>
              <a:buNone/>
              <a:tabLst/>
              <a:defRPr/>
            </a:pPr>
            <a:r>
              <a:rPr kumimoji="0" lang="en-GB" sz="1600" b="0" i="0" u="none" strike="noStrike" kern="0" cap="none" spc="0" normalizeH="0" baseline="0" noProof="0" dirty="0" smtClean="0">
                <a:ln>
                  <a:noFill/>
                </a:ln>
                <a:solidFill>
                  <a:prstClr val="white"/>
                </a:solidFill>
                <a:effectLst/>
                <a:uLnTx/>
                <a:uFillTx/>
                <a:latin typeface="+mn-lt"/>
                <a:ea typeface="Geneva" charset="0"/>
                <a:cs typeface="Geneva" charset="0"/>
              </a:rPr>
              <a:t>Fourth level</a:t>
            </a:r>
          </a:p>
          <a:p>
            <a:pPr marL="1539875" marR="0" lvl="4" indent="-163513" algn="l" defTabSz="914400" rtl="0" eaLnBrk="0" fontAlgn="base" latinLnBrk="0" hangingPunct="0">
              <a:lnSpc>
                <a:spcPct val="100000"/>
              </a:lnSpc>
              <a:spcBef>
                <a:spcPct val="20000"/>
              </a:spcBef>
              <a:spcAft>
                <a:spcPct val="0"/>
              </a:spcAft>
              <a:buClr>
                <a:prstClr val="white"/>
              </a:buClr>
              <a:buSzTx/>
              <a:buFontTx/>
              <a:buChar char="»"/>
              <a:tabLst/>
              <a:defRPr/>
            </a:pPr>
            <a:r>
              <a:rPr kumimoji="0" lang="en-GB" sz="1600" b="0" i="0" u="none" strike="noStrike" kern="0" cap="none" spc="0" normalizeH="0" baseline="0" noProof="0" dirty="0" smtClean="0">
                <a:ln>
                  <a:noFill/>
                </a:ln>
                <a:solidFill>
                  <a:prstClr val="white"/>
                </a:solidFill>
                <a:effectLst/>
                <a:uLnTx/>
                <a:uFillTx/>
                <a:latin typeface="+mn-lt"/>
                <a:ea typeface="Geneva" charset="0"/>
                <a:cs typeface="Geneva" charset="0"/>
              </a:rPr>
              <a:t>Fifth level</a:t>
            </a:r>
            <a:endParaRPr kumimoji="0" lang="en-US" sz="1600" b="0" i="0" u="none" strike="noStrike" kern="0" cap="none" spc="0" normalizeH="0" baseline="0" noProof="0" dirty="0">
              <a:ln>
                <a:noFill/>
              </a:ln>
              <a:solidFill>
                <a:prstClr val="white"/>
              </a:solidFill>
              <a:effectLst/>
              <a:uLnTx/>
              <a:uFillTx/>
              <a:latin typeface="+mn-lt"/>
              <a:ea typeface="Geneva" charset="0"/>
              <a:cs typeface="Geneva" charset="0"/>
            </a:endParaRPr>
          </a:p>
        </p:txBody>
      </p:sp>
    </p:spTree>
    <p:extLst>
      <p:ext uri="{BB962C8B-B14F-4D97-AF65-F5344CB8AC3E}">
        <p14:creationId xmlns:p14="http://schemas.microsoft.com/office/powerpoint/2010/main" val="4049138035"/>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600" y="260648"/>
            <a:ext cx="7628760" cy="720080"/>
          </a:xfrm>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79512" y="980728"/>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79512" y="1620490"/>
            <a:ext cx="4040188" cy="4328790"/>
          </a:xfrm>
        </p:spPr>
        <p:txBody>
          <a:bodyPr/>
          <a:lstStyle>
            <a:lvl1pPr>
              <a:defRPr sz="1600"/>
            </a:lvl1pPr>
            <a:lvl2pPr>
              <a:defRPr sz="1600"/>
            </a:lvl2pPr>
            <a:lvl3pPr>
              <a:defRPr sz="12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367337" y="98072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367337" y="1620490"/>
            <a:ext cx="4041775" cy="4328790"/>
          </a:xfrm>
        </p:spPr>
        <p:txBody>
          <a:bodyPr/>
          <a:lstStyle>
            <a:lvl1pPr>
              <a:defRPr sz="1600"/>
            </a:lvl1pPr>
            <a:lvl2pPr>
              <a:defRPr sz="1600"/>
            </a:lvl2pPr>
            <a:lvl3pPr>
              <a:defRPr sz="12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81324342"/>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260648"/>
            <a:ext cx="7701805" cy="819150"/>
          </a:xfrm>
        </p:spPr>
        <p:txBody>
          <a:bodyPr/>
          <a:lstStyle>
            <a:lvl1pPr>
              <a:defRPr>
                <a:latin typeface="+mj-lt"/>
              </a:defRPr>
            </a:lvl1pPr>
          </a:lstStyle>
          <a:p>
            <a:r>
              <a:rPr lang="en-GB" dirty="0" smtClean="0"/>
              <a:t>Click to edit Master title style</a:t>
            </a:r>
            <a:endParaRPr lang="en-US" dirty="0"/>
          </a:p>
        </p:txBody>
      </p:sp>
      <p:sp>
        <p:nvSpPr>
          <p:cNvPr id="3" name="Content Placeholder 2"/>
          <p:cNvSpPr>
            <a:spLocks noGrp="1"/>
          </p:cNvSpPr>
          <p:nvPr>
            <p:ph idx="1"/>
          </p:nvPr>
        </p:nvSpPr>
        <p:spPr>
          <a:xfrm>
            <a:off x="182563" y="1196753"/>
            <a:ext cx="8686800" cy="5112568"/>
          </a:xfrm>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48015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683568" y="1628800"/>
            <a:ext cx="5578897" cy="1362075"/>
          </a:xfrm>
        </p:spPr>
        <p:txBody>
          <a:bodyPr/>
          <a:lstStyle>
            <a:lvl1pPr algn="l">
              <a:defRPr sz="4000" b="0" i="0" cap="all">
                <a:latin typeface="+mj-lt"/>
              </a:defRPr>
            </a:lvl1pPr>
          </a:lstStyle>
          <a:p>
            <a:r>
              <a:rPr lang="en-GB" dirty="0" smtClean="0"/>
              <a:t>Click to edit Master title style</a:t>
            </a:r>
            <a:endParaRPr lang="en-US" dirty="0"/>
          </a:p>
        </p:txBody>
      </p:sp>
    </p:spTree>
    <p:extLst>
      <p:ext uri="{BB962C8B-B14F-4D97-AF65-F5344CB8AC3E}">
        <p14:creationId xmlns:p14="http://schemas.microsoft.com/office/powerpoint/2010/main" val="1482630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091034" y="980728"/>
            <a:ext cx="6933934" cy="5184576"/>
          </a:xfrm>
        </p:spPr>
        <p:txBody>
          <a:bodyPr/>
          <a:lstStyle>
            <a:lvl4pPr marL="1030287" indent="0">
              <a:buFontTx/>
              <a:buNone/>
              <a:defRPr/>
            </a:lvl4pPr>
          </a:lstStyle>
          <a:p>
            <a:pPr lvl="3"/>
            <a:endParaRPr lang="en-US" dirty="0"/>
          </a:p>
        </p:txBody>
      </p:sp>
    </p:spTree>
    <p:extLst>
      <p:ext uri="{BB962C8B-B14F-4D97-AF65-F5344CB8AC3E}">
        <p14:creationId xmlns:p14="http://schemas.microsoft.com/office/powerpoint/2010/main" val="772262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162050"/>
          </a:xfrm>
        </p:spPr>
        <p:txBody>
          <a:bodyPr anchor="t"/>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908721"/>
            <a:ext cx="5111750" cy="5544615"/>
          </a:xfrm>
        </p:spPr>
        <p:txBody>
          <a:bodyPr/>
          <a:lstStyle>
            <a:lvl1pPr>
              <a:defRPr sz="1600"/>
            </a:lvl1pPr>
            <a:lvl2pPr>
              <a:defRPr sz="1600"/>
            </a:lvl2pPr>
            <a:lvl3pPr>
              <a:defRPr sz="12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070771"/>
            <a:ext cx="3008313" cy="43825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1813506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5153744"/>
            <a:ext cx="5486400"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835696" y="96591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35696" y="57204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20914012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82563" y="260648"/>
            <a:ext cx="7629797" cy="819150"/>
          </a:xfrm>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a:xfrm>
            <a:off x="182563" y="1196753"/>
            <a:ext cx="8686800" cy="5184576"/>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729874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40351" y="980729"/>
            <a:ext cx="1129011" cy="5544616"/>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82562" y="980729"/>
            <a:ext cx="7413773" cy="5544616"/>
          </a:xfrm>
        </p:spPr>
        <p:txBody>
          <a:bodyPr vert="eaVert"/>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666704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683568" y="1628800"/>
            <a:ext cx="5578897" cy="1362075"/>
          </a:xfrm>
        </p:spPr>
        <p:txBody>
          <a:bodyPr/>
          <a:lstStyle>
            <a:lvl1pPr algn="l">
              <a:defRPr sz="4000" b="0" i="0" cap="all">
                <a:latin typeface="+mj-lt"/>
              </a:defRPr>
            </a:lvl1pPr>
          </a:lstStyle>
          <a:p>
            <a:r>
              <a:rPr lang="en-GB" dirty="0" smtClean="0"/>
              <a:t>Click to edit Master title style</a:t>
            </a:r>
            <a:endParaRPr lang="en-US" dirty="0"/>
          </a:p>
        </p:txBody>
      </p:sp>
    </p:spTree>
    <p:extLst>
      <p:ext uri="{BB962C8B-B14F-4D97-AF65-F5344CB8AC3E}">
        <p14:creationId xmlns:p14="http://schemas.microsoft.com/office/powerpoint/2010/main" val="31806509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091034" y="980728"/>
            <a:ext cx="6933934" cy="5184576"/>
          </a:xfrm>
        </p:spPr>
        <p:txBody>
          <a:bodyPr/>
          <a:lstStyle>
            <a:lvl4pPr marL="1030287" indent="0">
              <a:buFontTx/>
              <a:buNone/>
              <a:defRPr/>
            </a:lvl4pPr>
          </a:lstStyle>
          <a:p>
            <a:pPr lvl="3"/>
            <a:endParaRPr lang="en-US" dirty="0"/>
          </a:p>
        </p:txBody>
      </p:sp>
    </p:spTree>
    <p:extLst>
      <p:ext uri="{BB962C8B-B14F-4D97-AF65-F5344CB8AC3E}">
        <p14:creationId xmlns:p14="http://schemas.microsoft.com/office/powerpoint/2010/main" val="15114649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2_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582025" y="6659563"/>
            <a:ext cx="396875" cy="214312"/>
          </a:xfrm>
          <a:prstGeom prst="rect">
            <a:avLst/>
          </a:prstGeom>
        </p:spPr>
        <p:txBody>
          <a:bodyPr/>
          <a:lstStyle>
            <a:lvl1pPr>
              <a:defRPr/>
            </a:lvl1pPr>
          </a:lstStyle>
          <a:p>
            <a:pPr>
              <a:defRPr/>
            </a:pPr>
            <a:fld id="{069F2C30-DA7F-4C4E-8668-1E60F7314417}"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4239496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907704" y="2216845"/>
            <a:ext cx="5578897" cy="1362075"/>
          </a:xfrm>
        </p:spPr>
        <p:txBody>
          <a:bodyPr/>
          <a:lstStyle>
            <a:lvl1pPr algn="l">
              <a:defRPr sz="4000" b="0" i="0" cap="all">
                <a:latin typeface="+mj-lt"/>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907704" y="3801021"/>
            <a:ext cx="5578897" cy="1500187"/>
          </a:xfrm>
        </p:spPr>
        <p:txBody>
          <a:bodyPr anchor="t"/>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dirty="0" smtClean="0"/>
              <a:t>Click to edit Master text styles</a:t>
            </a:r>
          </a:p>
        </p:txBody>
      </p:sp>
    </p:spTree>
    <p:extLst>
      <p:ext uri="{BB962C8B-B14F-4D97-AF65-F5344CB8AC3E}">
        <p14:creationId xmlns:p14="http://schemas.microsoft.com/office/powerpoint/2010/main" val="1554323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2563" y="260648"/>
            <a:ext cx="7701805" cy="819150"/>
          </a:xfrm>
        </p:spPr>
        <p:txBody>
          <a:bodyPr/>
          <a:lstStyle/>
          <a:p>
            <a:r>
              <a:rPr lang="en-GB" dirty="0" smtClean="0"/>
              <a:t>Click to edit Master title style</a:t>
            </a:r>
            <a:endParaRPr lang="en-US" dirty="0"/>
          </a:p>
        </p:txBody>
      </p:sp>
      <p:sp>
        <p:nvSpPr>
          <p:cNvPr id="3" name="Content Placeholder 2"/>
          <p:cNvSpPr>
            <a:spLocks noGrp="1"/>
          </p:cNvSpPr>
          <p:nvPr>
            <p:ph sz="half" idx="1"/>
          </p:nvPr>
        </p:nvSpPr>
        <p:spPr>
          <a:xfrm>
            <a:off x="182563" y="1196752"/>
            <a:ext cx="4267200" cy="5256584"/>
          </a:xfrm>
        </p:spPr>
        <p:txBody>
          <a:bodyPr/>
          <a:lstStyle>
            <a:lvl1pPr>
              <a:defRPr sz="1600"/>
            </a:lvl1pPr>
            <a:lvl2pPr>
              <a:defRPr sz="1600"/>
            </a:lvl2pPr>
            <a:lvl3pPr>
              <a:defRPr sz="1200"/>
            </a:lvl3pPr>
            <a:lvl4pPr>
              <a:defRPr sz="1800"/>
            </a:lvl4pPr>
            <a:lvl5pPr>
              <a:defRPr sz="1800"/>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Content Placeholder 3"/>
          <p:cNvSpPr>
            <a:spLocks noGrp="1"/>
          </p:cNvSpPr>
          <p:nvPr>
            <p:ph sz="half" idx="2"/>
          </p:nvPr>
        </p:nvSpPr>
        <p:spPr>
          <a:xfrm>
            <a:off x="4602163" y="1196752"/>
            <a:ext cx="4267200" cy="5256584"/>
          </a:xfrm>
        </p:spPr>
        <p:txBody>
          <a:bodyPr/>
          <a:lstStyle>
            <a:lvl1pPr marL="173038" marR="0" indent="-173038" algn="l" defTabSz="914400" rtl="0" eaLnBrk="0" fontAlgn="base" latinLnBrk="0" hangingPunct="0">
              <a:lnSpc>
                <a:spcPct val="100000"/>
              </a:lnSpc>
              <a:spcBef>
                <a:spcPct val="20000"/>
              </a:spcBef>
              <a:spcAft>
                <a:spcPct val="0"/>
              </a:spcAft>
              <a:buClr>
                <a:srgbClr val="1E908E">
                  <a:lumMod val="75000"/>
                </a:srgbClr>
              </a:buClr>
              <a:buSzTx/>
              <a:buFont typeface="Arial"/>
              <a:buChar char="•"/>
              <a:tabLst/>
              <a:defRPr sz="1600"/>
            </a:lvl1pPr>
            <a:lvl2pPr marL="509588" marR="0" indent="-163513" algn="l" defTabSz="914400" rtl="0" eaLnBrk="0" fontAlgn="base" latinLnBrk="0" hangingPunct="0">
              <a:lnSpc>
                <a:spcPct val="100000"/>
              </a:lnSpc>
              <a:spcBef>
                <a:spcPct val="20000"/>
              </a:spcBef>
              <a:spcAft>
                <a:spcPct val="0"/>
              </a:spcAft>
              <a:buClrTx/>
              <a:buSzTx/>
              <a:buFont typeface="Arial" charset="0"/>
              <a:buChar char="–"/>
              <a:tabLst/>
              <a:defRPr sz="1600"/>
            </a:lvl2pPr>
            <a:lvl3pPr marL="855663" marR="0" indent="-173038" algn="l" defTabSz="914400" rtl="0" eaLnBrk="0" fontAlgn="base" latinLnBrk="0" hangingPunct="0">
              <a:lnSpc>
                <a:spcPct val="100000"/>
              </a:lnSpc>
              <a:spcBef>
                <a:spcPct val="20000"/>
              </a:spcBef>
              <a:spcAft>
                <a:spcPct val="0"/>
              </a:spcAft>
              <a:buClr>
                <a:prstClr val="black"/>
              </a:buClr>
              <a:buSzTx/>
              <a:buFontTx/>
              <a:buChar char="•"/>
              <a:tabLst/>
              <a:defRPr sz="1200"/>
            </a:lvl3pPr>
            <a:lvl4pPr marL="1203325" marR="0" indent="-173038" algn="l" defTabSz="914400" rtl="0" eaLnBrk="0" fontAlgn="base" latinLnBrk="0" hangingPunct="0">
              <a:lnSpc>
                <a:spcPct val="100000"/>
              </a:lnSpc>
              <a:spcBef>
                <a:spcPct val="20000"/>
              </a:spcBef>
              <a:spcAft>
                <a:spcPct val="0"/>
              </a:spcAft>
              <a:buClr>
                <a:prstClr val="white"/>
              </a:buClr>
              <a:buSzTx/>
              <a:buFontTx/>
              <a:buNone/>
              <a:tabLst/>
              <a:defRPr sz="1800"/>
            </a:lvl4pPr>
            <a:lvl5pPr marL="1539875" marR="0" indent="-163513" algn="l" defTabSz="914400" rtl="0" eaLnBrk="0" fontAlgn="base" latinLnBrk="0" hangingPunct="0">
              <a:lnSpc>
                <a:spcPct val="100000"/>
              </a:lnSpc>
              <a:spcBef>
                <a:spcPct val="20000"/>
              </a:spcBef>
              <a:spcAft>
                <a:spcPct val="0"/>
              </a:spcAft>
              <a:buClr>
                <a:prstClr val="white"/>
              </a:buClr>
              <a:buSzTx/>
              <a:buFontTx/>
              <a:buChar char="»"/>
              <a:tabLst/>
              <a:defRPr sz="1800"/>
            </a:lvl5pPr>
            <a:lvl6pPr>
              <a:defRPr sz="1800"/>
            </a:lvl6pPr>
            <a:lvl7pPr>
              <a:defRPr sz="1800"/>
            </a:lvl7pPr>
            <a:lvl8pPr>
              <a:defRPr sz="1800"/>
            </a:lvl8pPr>
            <a:lvl9pPr>
              <a:defRPr sz="1800"/>
            </a:lvl9pPr>
          </a:lstStyle>
          <a:p>
            <a:pPr marL="173038" marR="0" lvl="0" indent="-173038" algn="l" defTabSz="914400" rtl="0" eaLnBrk="0" fontAlgn="base" latinLnBrk="0" hangingPunct="0">
              <a:lnSpc>
                <a:spcPct val="100000"/>
              </a:lnSpc>
              <a:spcBef>
                <a:spcPct val="20000"/>
              </a:spcBef>
              <a:spcAft>
                <a:spcPct val="0"/>
              </a:spcAft>
              <a:buClr>
                <a:srgbClr val="1E908E">
                  <a:lumMod val="75000"/>
                </a:srgbClr>
              </a:buClr>
              <a:buSzTx/>
              <a:buFont typeface="Arial"/>
              <a:buChar char="•"/>
              <a:tabLst/>
              <a:defRPr/>
            </a:pPr>
            <a:r>
              <a:rPr kumimoji="0" lang="en-GB" sz="1600" b="0" i="0" u="none" strike="noStrike" kern="0" cap="none" spc="0" normalizeH="0" baseline="0" noProof="0" dirty="0" smtClean="0">
                <a:ln>
                  <a:noFill/>
                </a:ln>
                <a:solidFill>
                  <a:prstClr val="black"/>
                </a:solidFill>
                <a:effectLst/>
                <a:uLnTx/>
                <a:uFillTx/>
                <a:latin typeface="+mn-lt"/>
                <a:ea typeface="ヒラギノ角ゴ Pro W3" charset="0"/>
                <a:cs typeface="Geneva" charset="0"/>
              </a:rPr>
              <a:t>Click to edit Master text styles</a:t>
            </a:r>
          </a:p>
          <a:p>
            <a:pPr marL="509588" marR="0" lvl="1" indent="-163513" algn="l" defTabSz="914400" rtl="0" eaLnBrk="0" fontAlgn="base" latinLnBrk="0" hangingPunct="0">
              <a:lnSpc>
                <a:spcPct val="100000"/>
              </a:lnSpc>
              <a:spcBef>
                <a:spcPct val="20000"/>
              </a:spcBef>
              <a:spcAft>
                <a:spcPct val="0"/>
              </a:spcAft>
              <a:buClrTx/>
              <a:buSzTx/>
              <a:buFont typeface="Arial" charset="0"/>
              <a:buChar char="–"/>
              <a:tabLst/>
              <a:defRPr/>
            </a:pPr>
            <a:r>
              <a:rPr kumimoji="0" lang="en-GB" sz="1600" b="0" i="0" u="none" strike="noStrike" kern="0" cap="none" spc="0" normalizeH="0" baseline="0" noProof="0" dirty="0" smtClean="0">
                <a:ln>
                  <a:noFill/>
                </a:ln>
                <a:solidFill>
                  <a:prstClr val="black"/>
                </a:solidFill>
                <a:effectLst/>
                <a:uLnTx/>
                <a:uFillTx/>
                <a:latin typeface="+mn-lt"/>
                <a:ea typeface="Geneva" charset="0"/>
                <a:cs typeface="Geneva" charset="0"/>
              </a:rPr>
              <a:t>Second level</a:t>
            </a:r>
          </a:p>
          <a:p>
            <a:pPr marL="855663" marR="0" lvl="2" indent="-173038" algn="l" defTabSz="914400" rtl="0" eaLnBrk="0" fontAlgn="base" latinLnBrk="0" hangingPunct="0">
              <a:lnSpc>
                <a:spcPct val="100000"/>
              </a:lnSpc>
              <a:spcBef>
                <a:spcPct val="20000"/>
              </a:spcBef>
              <a:spcAft>
                <a:spcPct val="0"/>
              </a:spcAft>
              <a:buClr>
                <a:prstClr val="black"/>
              </a:buClr>
              <a:buSzTx/>
              <a:buFontTx/>
              <a:buChar char="•"/>
              <a:tabLst/>
              <a:defRPr/>
            </a:pPr>
            <a:r>
              <a:rPr kumimoji="0" lang="en-GB" sz="1200" b="0" i="0" u="none" strike="noStrike" kern="0" cap="none" spc="0" normalizeH="0" baseline="0" noProof="0" dirty="0" smtClean="0">
                <a:ln>
                  <a:noFill/>
                </a:ln>
                <a:solidFill>
                  <a:prstClr val="black"/>
                </a:solidFill>
                <a:effectLst/>
                <a:uLnTx/>
                <a:uFillTx/>
                <a:latin typeface="+mn-lt"/>
                <a:ea typeface="Geneva" charset="0"/>
                <a:cs typeface="Geneva" charset="0"/>
              </a:rPr>
              <a:t>Third level</a:t>
            </a:r>
          </a:p>
          <a:p>
            <a:pPr marL="1203325" marR="0" lvl="3" indent="-173038" algn="l" defTabSz="914400" rtl="0" eaLnBrk="0" fontAlgn="base" latinLnBrk="0" hangingPunct="0">
              <a:lnSpc>
                <a:spcPct val="100000"/>
              </a:lnSpc>
              <a:spcBef>
                <a:spcPct val="20000"/>
              </a:spcBef>
              <a:spcAft>
                <a:spcPct val="0"/>
              </a:spcAft>
              <a:buClr>
                <a:prstClr val="white"/>
              </a:buClr>
              <a:buSzTx/>
              <a:buFontTx/>
              <a:buNone/>
              <a:tabLst/>
              <a:defRPr/>
            </a:pPr>
            <a:r>
              <a:rPr kumimoji="0" lang="en-GB" sz="1600" b="0" i="0" u="none" strike="noStrike" kern="0" cap="none" spc="0" normalizeH="0" baseline="0" noProof="0" dirty="0" smtClean="0">
                <a:ln>
                  <a:noFill/>
                </a:ln>
                <a:solidFill>
                  <a:prstClr val="white"/>
                </a:solidFill>
                <a:effectLst/>
                <a:uLnTx/>
                <a:uFillTx/>
                <a:latin typeface="+mn-lt"/>
                <a:ea typeface="Geneva" charset="0"/>
                <a:cs typeface="Geneva" charset="0"/>
              </a:rPr>
              <a:t>Fourth level</a:t>
            </a:r>
          </a:p>
          <a:p>
            <a:pPr marL="1539875" marR="0" lvl="4" indent="-163513" algn="l" defTabSz="914400" rtl="0" eaLnBrk="0" fontAlgn="base" latinLnBrk="0" hangingPunct="0">
              <a:lnSpc>
                <a:spcPct val="100000"/>
              </a:lnSpc>
              <a:spcBef>
                <a:spcPct val="20000"/>
              </a:spcBef>
              <a:spcAft>
                <a:spcPct val="0"/>
              </a:spcAft>
              <a:buClr>
                <a:prstClr val="white"/>
              </a:buClr>
              <a:buSzTx/>
              <a:buFontTx/>
              <a:buChar char="»"/>
              <a:tabLst/>
              <a:defRPr/>
            </a:pPr>
            <a:r>
              <a:rPr kumimoji="0" lang="en-GB" sz="1600" b="0" i="0" u="none" strike="noStrike" kern="0" cap="none" spc="0" normalizeH="0" baseline="0" noProof="0" dirty="0" smtClean="0">
                <a:ln>
                  <a:noFill/>
                </a:ln>
                <a:solidFill>
                  <a:prstClr val="white"/>
                </a:solidFill>
                <a:effectLst/>
                <a:uLnTx/>
                <a:uFillTx/>
                <a:latin typeface="+mn-lt"/>
                <a:ea typeface="Geneva" charset="0"/>
                <a:cs typeface="Geneva" charset="0"/>
              </a:rPr>
              <a:t>Fifth level</a:t>
            </a:r>
            <a:endParaRPr kumimoji="0" lang="en-US" sz="1600" b="0" i="0" u="none" strike="noStrike" kern="0" cap="none" spc="0" normalizeH="0" baseline="0" noProof="0" dirty="0">
              <a:ln>
                <a:noFill/>
              </a:ln>
              <a:solidFill>
                <a:prstClr val="white"/>
              </a:solidFill>
              <a:effectLst/>
              <a:uLnTx/>
              <a:uFillTx/>
              <a:latin typeface="+mn-lt"/>
              <a:ea typeface="Geneva" charset="0"/>
              <a:cs typeface="Geneva" charset="0"/>
            </a:endParaRPr>
          </a:p>
        </p:txBody>
      </p:sp>
    </p:spTree>
    <p:extLst>
      <p:ext uri="{BB962C8B-B14F-4D97-AF65-F5344CB8AC3E}">
        <p14:creationId xmlns:p14="http://schemas.microsoft.com/office/powerpoint/2010/main" val="158719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600" y="260648"/>
            <a:ext cx="7628760" cy="720080"/>
          </a:xfrm>
        </p:spPr>
        <p:txBody>
          <a:bodyPr/>
          <a:lstStyle>
            <a:lvl1pPr>
              <a:defRPr/>
            </a:lvl1pPr>
          </a:lstStyle>
          <a:p>
            <a:r>
              <a:rPr lang="en-GB" dirty="0" smtClean="0"/>
              <a:t>Click to edit Master title style</a:t>
            </a:r>
            <a:endParaRPr lang="en-US" dirty="0"/>
          </a:p>
        </p:txBody>
      </p:sp>
      <p:sp>
        <p:nvSpPr>
          <p:cNvPr id="3" name="Text Placeholder 2"/>
          <p:cNvSpPr>
            <a:spLocks noGrp="1"/>
          </p:cNvSpPr>
          <p:nvPr>
            <p:ph type="body" idx="1"/>
          </p:nvPr>
        </p:nvSpPr>
        <p:spPr>
          <a:xfrm>
            <a:off x="179512" y="980728"/>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79512" y="1620490"/>
            <a:ext cx="4040188" cy="4328790"/>
          </a:xfrm>
        </p:spPr>
        <p:txBody>
          <a:bodyPr/>
          <a:lstStyle>
            <a:lvl1pPr>
              <a:defRPr sz="1600"/>
            </a:lvl1pPr>
            <a:lvl2pPr>
              <a:defRPr sz="1600"/>
            </a:lvl2pPr>
            <a:lvl3pPr>
              <a:defRPr sz="12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4367337" y="98072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4367337" y="1620490"/>
            <a:ext cx="4041775" cy="4328790"/>
          </a:xfrm>
        </p:spPr>
        <p:txBody>
          <a:bodyPr/>
          <a:lstStyle>
            <a:lvl1pPr>
              <a:defRPr sz="1600"/>
            </a:lvl1pPr>
            <a:lvl2pPr>
              <a:defRPr sz="1600"/>
            </a:lvl2pPr>
            <a:lvl3pPr>
              <a:defRPr sz="12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27287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16" name="Title 1"/>
          <p:cNvSpPr>
            <a:spLocks noGrp="1"/>
          </p:cNvSpPr>
          <p:nvPr>
            <p:ph type="title"/>
          </p:nvPr>
        </p:nvSpPr>
        <p:spPr>
          <a:xfrm>
            <a:off x="683568" y="1628800"/>
            <a:ext cx="5578897" cy="1362075"/>
          </a:xfrm>
        </p:spPr>
        <p:txBody>
          <a:bodyPr/>
          <a:lstStyle>
            <a:lvl1pPr algn="l">
              <a:defRPr sz="4000" b="0" i="0" cap="all">
                <a:latin typeface="+mj-lt"/>
              </a:defRPr>
            </a:lvl1pPr>
          </a:lstStyle>
          <a:p>
            <a:r>
              <a:rPr lang="en-GB" dirty="0" smtClean="0"/>
              <a:t>Click to edit Master title style</a:t>
            </a:r>
            <a:endParaRPr lang="en-US" dirty="0"/>
          </a:p>
        </p:txBody>
      </p:sp>
    </p:spTree>
    <p:extLst>
      <p:ext uri="{BB962C8B-B14F-4D97-AF65-F5344CB8AC3E}">
        <p14:creationId xmlns:p14="http://schemas.microsoft.com/office/powerpoint/2010/main" val="391024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1091034" y="980728"/>
            <a:ext cx="6933934" cy="5184576"/>
          </a:xfrm>
        </p:spPr>
        <p:txBody>
          <a:bodyPr/>
          <a:lstStyle>
            <a:lvl4pPr marL="1030287" indent="0">
              <a:buFontTx/>
              <a:buNone/>
              <a:defRPr/>
            </a:lvl4pPr>
          </a:lstStyle>
          <a:p>
            <a:pPr lvl="3"/>
            <a:endParaRPr lang="en-US" dirty="0"/>
          </a:p>
        </p:txBody>
      </p:sp>
    </p:spTree>
    <p:extLst>
      <p:ext uri="{BB962C8B-B14F-4D97-AF65-F5344CB8AC3E}">
        <p14:creationId xmlns:p14="http://schemas.microsoft.com/office/powerpoint/2010/main" val="3478025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3008313" cy="1162050"/>
          </a:xfrm>
        </p:spPr>
        <p:txBody>
          <a:bodyPr anchor="t"/>
          <a:lstStyle>
            <a:lvl1pPr algn="l">
              <a:defRPr sz="2000" b="1"/>
            </a:lvl1pPr>
          </a:lstStyle>
          <a:p>
            <a:r>
              <a:rPr lang="en-GB" dirty="0" smtClean="0"/>
              <a:t>Click to edit Master title style</a:t>
            </a:r>
            <a:endParaRPr lang="en-US" dirty="0"/>
          </a:p>
        </p:txBody>
      </p:sp>
      <p:sp>
        <p:nvSpPr>
          <p:cNvPr id="3" name="Content Placeholder 2"/>
          <p:cNvSpPr>
            <a:spLocks noGrp="1"/>
          </p:cNvSpPr>
          <p:nvPr>
            <p:ph idx="1"/>
          </p:nvPr>
        </p:nvSpPr>
        <p:spPr>
          <a:xfrm>
            <a:off x="3575050" y="908721"/>
            <a:ext cx="5111750" cy="5544615"/>
          </a:xfrm>
        </p:spPr>
        <p:txBody>
          <a:bodyPr/>
          <a:lstStyle>
            <a:lvl1pPr>
              <a:defRPr sz="1600"/>
            </a:lvl1pPr>
            <a:lvl2pPr>
              <a:defRPr sz="1600"/>
            </a:lvl2pPr>
            <a:lvl3pPr>
              <a:defRPr sz="12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457200" y="2070771"/>
            <a:ext cx="3008313" cy="43825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3812190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35696" y="5153744"/>
            <a:ext cx="5486400" cy="566738"/>
          </a:xfrm>
        </p:spPr>
        <p:txBody>
          <a:bodyPr anchor="b"/>
          <a:lstStyle>
            <a:lvl1pPr algn="l">
              <a:defRPr sz="2000" b="1"/>
            </a:lvl1pPr>
          </a:lstStyle>
          <a:p>
            <a:r>
              <a:rPr lang="en-GB" dirty="0" smtClean="0"/>
              <a:t>Click to edit Master title style</a:t>
            </a:r>
            <a:endParaRPr lang="en-US" dirty="0"/>
          </a:p>
        </p:txBody>
      </p:sp>
      <p:sp>
        <p:nvSpPr>
          <p:cNvPr id="3" name="Picture Placeholder 2"/>
          <p:cNvSpPr>
            <a:spLocks noGrp="1"/>
          </p:cNvSpPr>
          <p:nvPr>
            <p:ph type="pic" idx="1"/>
          </p:nvPr>
        </p:nvSpPr>
        <p:spPr>
          <a:xfrm>
            <a:off x="1835696" y="96591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835696" y="572048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extLst>
      <p:ext uri="{BB962C8B-B14F-4D97-AF65-F5344CB8AC3E}">
        <p14:creationId xmlns:p14="http://schemas.microsoft.com/office/powerpoint/2010/main" val="52983503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512" y="260648"/>
            <a:ext cx="770180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182563" y="1196752"/>
            <a:ext cx="86868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111" name="Text Box 15"/>
          <p:cNvSpPr txBox="1">
            <a:spLocks noChangeArrowheads="1"/>
          </p:cNvSpPr>
          <p:nvPr/>
        </p:nvSpPr>
        <p:spPr bwMode="auto">
          <a:xfrm>
            <a:off x="57150" y="6497638"/>
            <a:ext cx="387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ヒラギノ角ゴ Pro W3" charset="0"/>
                <a:cs typeface="Geneva" charset="0"/>
              </a:defRPr>
            </a:lvl1pPr>
            <a:lvl2pPr marL="742950" indent="-285750" eaLnBrk="0" hangingPunct="0">
              <a:defRPr sz="1600">
                <a:solidFill>
                  <a:schemeClr val="tx1"/>
                </a:solidFill>
                <a:latin typeface="Arial" charset="0"/>
                <a:ea typeface="Geneva" charset="0"/>
                <a:cs typeface="Geneva" charset="0"/>
              </a:defRPr>
            </a:lvl2pPr>
            <a:lvl3pPr marL="1143000" indent="-228600" eaLnBrk="0" hangingPunct="0">
              <a:defRPr sz="1600">
                <a:solidFill>
                  <a:schemeClr val="tx1"/>
                </a:solidFill>
                <a:latin typeface="Arial" charset="0"/>
                <a:ea typeface="Geneva" charset="0"/>
                <a:cs typeface="Geneva" charset="0"/>
              </a:defRPr>
            </a:lvl3pPr>
            <a:lvl4pPr marL="1600200" indent="-228600" eaLnBrk="0" hangingPunct="0">
              <a:defRPr sz="1600">
                <a:solidFill>
                  <a:schemeClr val="tx1"/>
                </a:solidFill>
                <a:latin typeface="Arial" charset="0"/>
                <a:ea typeface="Geneva" charset="0"/>
                <a:cs typeface="Geneva" charset="0"/>
              </a:defRPr>
            </a:lvl4pPr>
            <a:lvl5pPr marL="2057400" indent="-228600" eaLnBrk="0" hangingPunct="0">
              <a:defRPr sz="1600">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cs typeface="Geneva" charset="0"/>
              </a:defRPr>
            </a:lvl9pPr>
          </a:lstStyle>
          <a:p>
            <a:pPr algn="ctr" eaLnBrk="1" hangingPunct="1"/>
            <a:fld id="{2029DDC8-CADC-A540-A7CA-9E1984AB352A}" type="slidenum">
              <a:rPr lang="en-GB" sz="1000">
                <a:cs typeface="Arial" charset="0"/>
              </a:rPr>
              <a:pPr algn="ctr" eaLnBrk="1" hangingPunct="1"/>
              <a:t>‹#›</a:t>
            </a:fld>
            <a:endParaRPr lang="en-GB" sz="1000">
              <a:cs typeface="Arial" charset="0"/>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56376" y="188640"/>
            <a:ext cx="914431" cy="597428"/>
          </a:xfrm>
          <a:prstGeom prst="rect">
            <a:avLst/>
          </a:prstGeom>
        </p:spPr>
      </p:pic>
    </p:spTree>
    <p:extLst>
      <p:ext uri="{BB962C8B-B14F-4D97-AF65-F5344CB8AC3E}">
        <p14:creationId xmlns:p14="http://schemas.microsoft.com/office/powerpoint/2010/main" val="113753154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21" r:id="rId12"/>
    <p:sldLayoutId id="2147483722" r:id="rId13"/>
    <p:sldLayoutId id="2147483740" r:id="rId14"/>
  </p:sldLayoutIdLst>
  <p:hf sldNum="0" hdr="0" dt="0"/>
  <p:txStyles>
    <p:titleStyle>
      <a:lvl1pPr algn="l" rtl="0" eaLnBrk="0" fontAlgn="base" hangingPunct="0">
        <a:lnSpc>
          <a:spcPct val="90000"/>
        </a:lnSpc>
        <a:spcBef>
          <a:spcPct val="0"/>
        </a:spcBef>
        <a:spcAft>
          <a:spcPct val="0"/>
        </a:spcAft>
        <a:defRPr sz="2200">
          <a:solidFill>
            <a:schemeClr val="accent1"/>
          </a:solidFill>
          <a:latin typeface="+mj-lt"/>
          <a:ea typeface="ヒラギノ角ゴ Pro W3" charset="0"/>
          <a:cs typeface="Geneva" charset="0"/>
        </a:defRPr>
      </a:lvl1pPr>
      <a:lvl2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2pPr>
      <a:lvl3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3pPr>
      <a:lvl4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4pPr>
      <a:lvl5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5pPr>
      <a:lvl6pPr marL="457200" algn="l" rtl="0" fontAlgn="base">
        <a:lnSpc>
          <a:spcPct val="90000"/>
        </a:lnSpc>
        <a:spcBef>
          <a:spcPct val="0"/>
        </a:spcBef>
        <a:spcAft>
          <a:spcPct val="0"/>
        </a:spcAft>
        <a:defRPr sz="2200">
          <a:solidFill>
            <a:srgbClr val="004A96"/>
          </a:solidFill>
          <a:latin typeface="Arial" charset="0"/>
          <a:ea typeface="Geneva" charset="0"/>
        </a:defRPr>
      </a:lvl6pPr>
      <a:lvl7pPr marL="914400" algn="l" rtl="0" fontAlgn="base">
        <a:lnSpc>
          <a:spcPct val="90000"/>
        </a:lnSpc>
        <a:spcBef>
          <a:spcPct val="0"/>
        </a:spcBef>
        <a:spcAft>
          <a:spcPct val="0"/>
        </a:spcAft>
        <a:defRPr sz="2200">
          <a:solidFill>
            <a:srgbClr val="004A96"/>
          </a:solidFill>
          <a:latin typeface="Arial" charset="0"/>
          <a:ea typeface="Geneva" charset="0"/>
        </a:defRPr>
      </a:lvl7pPr>
      <a:lvl8pPr marL="1371600" algn="l" rtl="0" fontAlgn="base">
        <a:lnSpc>
          <a:spcPct val="90000"/>
        </a:lnSpc>
        <a:spcBef>
          <a:spcPct val="0"/>
        </a:spcBef>
        <a:spcAft>
          <a:spcPct val="0"/>
        </a:spcAft>
        <a:defRPr sz="2200">
          <a:solidFill>
            <a:srgbClr val="004A96"/>
          </a:solidFill>
          <a:latin typeface="Arial" charset="0"/>
          <a:ea typeface="Geneva" charset="0"/>
        </a:defRPr>
      </a:lvl8pPr>
      <a:lvl9pPr marL="1828800" algn="l" rtl="0" fontAlgn="base">
        <a:lnSpc>
          <a:spcPct val="90000"/>
        </a:lnSpc>
        <a:spcBef>
          <a:spcPct val="0"/>
        </a:spcBef>
        <a:spcAft>
          <a:spcPct val="0"/>
        </a:spcAft>
        <a:defRPr sz="2200">
          <a:solidFill>
            <a:srgbClr val="004A96"/>
          </a:solidFill>
          <a:latin typeface="Arial" charset="0"/>
          <a:ea typeface="Geneva" charset="0"/>
        </a:defRPr>
      </a:lvl9pPr>
    </p:titleStyle>
    <p:bodyStyle>
      <a:lvl1pPr marL="173038" indent="-173038" algn="l" rtl="0" eaLnBrk="0" fontAlgn="base" hangingPunct="0">
        <a:spcBef>
          <a:spcPct val="20000"/>
        </a:spcBef>
        <a:spcAft>
          <a:spcPct val="0"/>
        </a:spcAft>
        <a:buClr>
          <a:schemeClr val="accent1">
            <a:lumMod val="75000"/>
          </a:schemeClr>
        </a:buClr>
        <a:buFont typeface="Arial"/>
        <a:buChar char="•"/>
        <a:defRPr sz="1600">
          <a:solidFill>
            <a:schemeClr val="tx1"/>
          </a:solidFill>
          <a:latin typeface="+mn-lt"/>
          <a:ea typeface="ヒラギノ角ゴ Pro W3" charset="0"/>
          <a:cs typeface="Geneva" charset="0"/>
        </a:defRPr>
      </a:lvl1pPr>
      <a:lvl2pPr marL="509588" indent="-163513" algn="l" rtl="0" eaLnBrk="0" fontAlgn="base" hangingPunct="0">
        <a:spcBef>
          <a:spcPct val="20000"/>
        </a:spcBef>
        <a:spcAft>
          <a:spcPct val="0"/>
        </a:spcAft>
        <a:buClrTx/>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79512" y="260648"/>
            <a:ext cx="770180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title style</a:t>
            </a:r>
          </a:p>
        </p:txBody>
      </p:sp>
      <p:sp>
        <p:nvSpPr>
          <p:cNvPr id="4099" name="Rectangle 3"/>
          <p:cNvSpPr>
            <a:spLocks noGrp="1" noChangeArrowheads="1"/>
          </p:cNvSpPr>
          <p:nvPr>
            <p:ph type="body" idx="1"/>
          </p:nvPr>
        </p:nvSpPr>
        <p:spPr bwMode="auto">
          <a:xfrm>
            <a:off x="182563" y="1196752"/>
            <a:ext cx="86868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endParaRPr lang="en-US" dirty="0"/>
          </a:p>
        </p:txBody>
      </p:sp>
      <p:sp>
        <p:nvSpPr>
          <p:cNvPr id="4111" name="Text Box 15"/>
          <p:cNvSpPr txBox="1">
            <a:spLocks noChangeArrowheads="1"/>
          </p:cNvSpPr>
          <p:nvPr/>
        </p:nvSpPr>
        <p:spPr bwMode="auto">
          <a:xfrm>
            <a:off x="57150" y="6497638"/>
            <a:ext cx="387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1600">
                <a:solidFill>
                  <a:schemeClr val="tx1"/>
                </a:solidFill>
                <a:latin typeface="Arial" charset="0"/>
                <a:ea typeface="ヒラギノ角ゴ Pro W3" charset="0"/>
                <a:cs typeface="Geneva" charset="0"/>
              </a:defRPr>
            </a:lvl1pPr>
            <a:lvl2pPr marL="742950" indent="-285750" eaLnBrk="0" hangingPunct="0">
              <a:defRPr sz="1600">
                <a:solidFill>
                  <a:schemeClr val="tx1"/>
                </a:solidFill>
                <a:latin typeface="Arial" charset="0"/>
                <a:ea typeface="Geneva" charset="0"/>
                <a:cs typeface="Geneva" charset="0"/>
              </a:defRPr>
            </a:lvl2pPr>
            <a:lvl3pPr marL="1143000" indent="-228600" eaLnBrk="0" hangingPunct="0">
              <a:defRPr sz="1600">
                <a:solidFill>
                  <a:schemeClr val="tx1"/>
                </a:solidFill>
                <a:latin typeface="Arial" charset="0"/>
                <a:ea typeface="Geneva" charset="0"/>
                <a:cs typeface="Geneva" charset="0"/>
              </a:defRPr>
            </a:lvl3pPr>
            <a:lvl4pPr marL="1600200" indent="-228600" eaLnBrk="0" hangingPunct="0">
              <a:defRPr sz="1600">
                <a:solidFill>
                  <a:schemeClr val="tx1"/>
                </a:solidFill>
                <a:latin typeface="Arial" charset="0"/>
                <a:ea typeface="Geneva" charset="0"/>
                <a:cs typeface="Geneva" charset="0"/>
              </a:defRPr>
            </a:lvl4pPr>
            <a:lvl5pPr marL="2057400" indent="-228600" eaLnBrk="0" hangingPunct="0">
              <a:defRPr sz="1600">
                <a:solidFill>
                  <a:schemeClr val="tx1"/>
                </a:solidFill>
                <a:latin typeface="Arial" charset="0"/>
                <a:ea typeface="Geneva" charset="0"/>
                <a:cs typeface="Geneva" charset="0"/>
              </a:defRPr>
            </a:lvl5pPr>
            <a:lvl6pPr marL="2514600" indent="-228600" eaLnBrk="0" fontAlgn="base" hangingPunct="0">
              <a:spcBef>
                <a:spcPct val="0"/>
              </a:spcBef>
              <a:spcAft>
                <a:spcPct val="0"/>
              </a:spcAft>
              <a:defRPr sz="1600">
                <a:solidFill>
                  <a:schemeClr val="tx1"/>
                </a:solidFill>
                <a:latin typeface="Arial" charset="0"/>
                <a:ea typeface="Geneva" charset="0"/>
                <a:cs typeface="Geneva" charset="0"/>
              </a:defRPr>
            </a:lvl6pPr>
            <a:lvl7pPr marL="2971800" indent="-228600" eaLnBrk="0" fontAlgn="base" hangingPunct="0">
              <a:spcBef>
                <a:spcPct val="0"/>
              </a:spcBef>
              <a:spcAft>
                <a:spcPct val="0"/>
              </a:spcAft>
              <a:defRPr sz="1600">
                <a:solidFill>
                  <a:schemeClr val="tx1"/>
                </a:solidFill>
                <a:latin typeface="Arial" charset="0"/>
                <a:ea typeface="Geneva" charset="0"/>
                <a:cs typeface="Geneva" charset="0"/>
              </a:defRPr>
            </a:lvl7pPr>
            <a:lvl8pPr marL="3429000" indent="-228600" eaLnBrk="0" fontAlgn="base" hangingPunct="0">
              <a:spcBef>
                <a:spcPct val="0"/>
              </a:spcBef>
              <a:spcAft>
                <a:spcPct val="0"/>
              </a:spcAft>
              <a:defRPr sz="1600">
                <a:solidFill>
                  <a:schemeClr val="tx1"/>
                </a:solidFill>
                <a:latin typeface="Arial" charset="0"/>
                <a:ea typeface="Geneva" charset="0"/>
                <a:cs typeface="Geneva" charset="0"/>
              </a:defRPr>
            </a:lvl8pPr>
            <a:lvl9pPr marL="3886200" indent="-228600" eaLnBrk="0" fontAlgn="base" hangingPunct="0">
              <a:spcBef>
                <a:spcPct val="0"/>
              </a:spcBef>
              <a:spcAft>
                <a:spcPct val="0"/>
              </a:spcAft>
              <a:defRPr sz="1600">
                <a:solidFill>
                  <a:schemeClr val="tx1"/>
                </a:solidFill>
                <a:latin typeface="Arial" charset="0"/>
                <a:ea typeface="Geneva" charset="0"/>
                <a:cs typeface="Geneva" charset="0"/>
              </a:defRPr>
            </a:lvl9pPr>
          </a:lstStyle>
          <a:p>
            <a:pPr algn="ctr" eaLnBrk="1" hangingPunct="1"/>
            <a:fld id="{2029DDC8-CADC-A540-A7CA-9E1984AB352A}" type="slidenum">
              <a:rPr lang="en-GB" sz="1000">
                <a:solidFill>
                  <a:prstClr val="black"/>
                </a:solidFill>
                <a:cs typeface="Arial" charset="0"/>
              </a:rPr>
              <a:pPr algn="ctr" eaLnBrk="1" hangingPunct="1"/>
              <a:t>‹#›</a:t>
            </a:fld>
            <a:endParaRPr lang="en-GB" sz="1000">
              <a:solidFill>
                <a:prstClr val="black"/>
              </a:solidFill>
              <a:cs typeface="Arial" charset="0"/>
            </a:endParaRPr>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56376" y="188640"/>
            <a:ext cx="914431" cy="597428"/>
          </a:xfrm>
          <a:prstGeom prst="rect">
            <a:avLst/>
          </a:prstGeom>
        </p:spPr>
      </p:pic>
    </p:spTree>
    <p:extLst>
      <p:ext uri="{BB962C8B-B14F-4D97-AF65-F5344CB8AC3E}">
        <p14:creationId xmlns:p14="http://schemas.microsoft.com/office/powerpoint/2010/main" val="53142633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Lst>
  <p:timing>
    <p:tnLst>
      <p:par>
        <p:cTn xmlns:p14="http://schemas.microsoft.com/office/powerpoint/2010/main" id="1" dur="indefinite" restart="never" nodeType="tmRoot"/>
      </p:par>
    </p:tnLst>
  </p:timing>
  <p:hf sldNum="0" hdr="0" dt="0"/>
  <p:txStyles>
    <p:titleStyle>
      <a:lvl1pPr algn="l" rtl="0" eaLnBrk="0" fontAlgn="base" hangingPunct="0">
        <a:lnSpc>
          <a:spcPct val="90000"/>
        </a:lnSpc>
        <a:spcBef>
          <a:spcPct val="0"/>
        </a:spcBef>
        <a:spcAft>
          <a:spcPct val="0"/>
        </a:spcAft>
        <a:defRPr sz="2200">
          <a:solidFill>
            <a:schemeClr val="accent1"/>
          </a:solidFill>
          <a:latin typeface="+mj-lt"/>
          <a:ea typeface="ヒラギノ角ゴ Pro W3" charset="0"/>
          <a:cs typeface="Geneva" charset="0"/>
        </a:defRPr>
      </a:lvl1pPr>
      <a:lvl2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2pPr>
      <a:lvl3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3pPr>
      <a:lvl4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4pPr>
      <a:lvl5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5pPr>
      <a:lvl6pPr marL="457200" algn="l" rtl="0" fontAlgn="base">
        <a:lnSpc>
          <a:spcPct val="90000"/>
        </a:lnSpc>
        <a:spcBef>
          <a:spcPct val="0"/>
        </a:spcBef>
        <a:spcAft>
          <a:spcPct val="0"/>
        </a:spcAft>
        <a:defRPr sz="2200">
          <a:solidFill>
            <a:srgbClr val="004A96"/>
          </a:solidFill>
          <a:latin typeface="Arial" charset="0"/>
          <a:ea typeface="Geneva" charset="0"/>
        </a:defRPr>
      </a:lvl6pPr>
      <a:lvl7pPr marL="914400" algn="l" rtl="0" fontAlgn="base">
        <a:lnSpc>
          <a:spcPct val="90000"/>
        </a:lnSpc>
        <a:spcBef>
          <a:spcPct val="0"/>
        </a:spcBef>
        <a:spcAft>
          <a:spcPct val="0"/>
        </a:spcAft>
        <a:defRPr sz="2200">
          <a:solidFill>
            <a:srgbClr val="004A96"/>
          </a:solidFill>
          <a:latin typeface="Arial" charset="0"/>
          <a:ea typeface="Geneva" charset="0"/>
        </a:defRPr>
      </a:lvl7pPr>
      <a:lvl8pPr marL="1371600" algn="l" rtl="0" fontAlgn="base">
        <a:lnSpc>
          <a:spcPct val="90000"/>
        </a:lnSpc>
        <a:spcBef>
          <a:spcPct val="0"/>
        </a:spcBef>
        <a:spcAft>
          <a:spcPct val="0"/>
        </a:spcAft>
        <a:defRPr sz="2200">
          <a:solidFill>
            <a:srgbClr val="004A96"/>
          </a:solidFill>
          <a:latin typeface="Arial" charset="0"/>
          <a:ea typeface="Geneva" charset="0"/>
        </a:defRPr>
      </a:lvl8pPr>
      <a:lvl9pPr marL="1828800" algn="l" rtl="0" fontAlgn="base">
        <a:lnSpc>
          <a:spcPct val="90000"/>
        </a:lnSpc>
        <a:spcBef>
          <a:spcPct val="0"/>
        </a:spcBef>
        <a:spcAft>
          <a:spcPct val="0"/>
        </a:spcAft>
        <a:defRPr sz="2200">
          <a:solidFill>
            <a:srgbClr val="004A96"/>
          </a:solidFill>
          <a:latin typeface="Arial" charset="0"/>
          <a:ea typeface="Geneva" charset="0"/>
        </a:defRPr>
      </a:lvl9pPr>
    </p:titleStyle>
    <p:bodyStyle>
      <a:lvl1pPr marL="173038" indent="-173038" algn="l" rtl="0" eaLnBrk="0" fontAlgn="base" hangingPunct="0">
        <a:spcBef>
          <a:spcPct val="20000"/>
        </a:spcBef>
        <a:spcAft>
          <a:spcPct val="0"/>
        </a:spcAft>
        <a:buClr>
          <a:schemeClr val="accent1">
            <a:lumMod val="75000"/>
          </a:schemeClr>
        </a:buClr>
        <a:buFont typeface="Arial"/>
        <a:buChar char="•"/>
        <a:defRPr sz="1600">
          <a:solidFill>
            <a:schemeClr val="tx1"/>
          </a:solidFill>
          <a:latin typeface="+mn-lt"/>
          <a:ea typeface="ヒラギノ角ゴ Pro W3" charset="0"/>
          <a:cs typeface="Geneva" charset="0"/>
        </a:defRPr>
      </a:lvl1pPr>
      <a:lvl2pPr marL="509588" indent="-163513" algn="l" rtl="0" eaLnBrk="0" fontAlgn="base" hangingPunct="0">
        <a:spcBef>
          <a:spcPct val="20000"/>
        </a:spcBef>
        <a:spcAft>
          <a:spcPct val="0"/>
        </a:spcAft>
        <a:buClrTx/>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sbvimprover.com/" TargetMode="External"/><Relationship Id="rId3"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sbvimprover.co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1" Type="http://schemas.openxmlformats.org/officeDocument/2006/relationships/image" Target="../media/image34.gif"/><Relationship Id="rId12" Type="http://schemas.openxmlformats.org/officeDocument/2006/relationships/image" Target="../media/image35.png"/><Relationship Id="rId1" Type="http://schemas.openxmlformats.org/officeDocument/2006/relationships/slideLayout" Target="../slideLayouts/slideLayout14.xml"/><Relationship Id="rId2" Type="http://schemas.openxmlformats.org/officeDocument/2006/relationships/image" Target="../media/image25.png"/><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0" Type="http://schemas.openxmlformats.org/officeDocument/2006/relationships/image" Target="../media/image3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jpeg"/><Relationship Id="rId5"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jpe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jpeg"/><Relationship Id="rId6" Type="http://schemas.openxmlformats.org/officeDocument/2006/relationships/image" Target="../media/image42.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4" Type="http://schemas.openxmlformats.org/officeDocument/2006/relationships/image" Target="../media/image35.png"/><Relationship Id="rId5" Type="http://schemas.openxmlformats.org/officeDocument/2006/relationships/image" Target="../media/image34.gif"/><Relationship Id="rId6" Type="http://schemas.openxmlformats.org/officeDocument/2006/relationships/image" Target="../media/image44.png"/><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3" Type="http://schemas.openxmlformats.org/officeDocument/2006/relationships/hyperlink" Target="http://wiki.openbel.org/display/BLD/BEL+Language+Documentation+v1.0+-+Current" TargetMode="External"/><Relationship Id="rId4" Type="http://schemas.openxmlformats.org/officeDocument/2006/relationships/image" Target="../media/image46.png"/><Relationship Id="rId1" Type="http://schemas.openxmlformats.org/officeDocument/2006/relationships/slideLayout" Target="../slideLayouts/slideLayout14.xml"/><Relationship Id="rId2" Type="http://schemas.openxmlformats.org/officeDocument/2006/relationships/hyperlink" Target="http://www.openbel.org/"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9.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42.png"/><Relationship Id="rId6"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60.png"/><Relationship Id="rId5" Type="http://schemas.openxmlformats.org/officeDocument/2006/relationships/image" Target="../media/image28.jpeg"/><Relationship Id="rId6" Type="http://schemas.openxmlformats.org/officeDocument/2006/relationships/image" Target="../media/image61.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6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6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6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70.png"/><Relationship Id="rId3" Type="http://schemas.openxmlformats.org/officeDocument/2006/relationships/image" Target="../media/image7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ionet.sbvimprover.com/" TargetMode="External"/><Relationship Id="rId3" Type="http://schemas.openxmlformats.org/officeDocument/2006/relationships/image" Target="../media/image73.png"/></Relationships>
</file>

<file path=ppt/slides/_rels/slide55.xml.rels><?xml version="1.0" encoding="UTF-8" standalone="yes"?>
<Relationships xmlns="http://schemas.openxmlformats.org/package/2006/relationships"><Relationship Id="rId3" Type="http://schemas.openxmlformats.org/officeDocument/2006/relationships/image" Target="../media/image75.png"/><Relationship Id="rId4" Type="http://schemas.openxmlformats.org/officeDocument/2006/relationships/image" Target="../media/image76.png"/><Relationship Id="rId1" Type="http://schemas.openxmlformats.org/officeDocument/2006/relationships/slideLayout" Target="../slideLayouts/slideLayout2.xml"/><Relationship Id="rId2" Type="http://schemas.openxmlformats.org/officeDocument/2006/relationships/image" Target="../media/image7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www.kaggle.com/solutions/competition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www.sbvimprove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ctrTitle"/>
          </p:nvPr>
        </p:nvSpPr>
        <p:spPr>
          <a:xfrm>
            <a:off x="4572000" y="260648"/>
            <a:ext cx="4176464" cy="3168352"/>
          </a:xfrm>
        </p:spPr>
        <p:txBody>
          <a:bodyPr/>
          <a:lstStyle/>
          <a:p>
            <a:r>
              <a:rPr lang="en-US" sz="2400" b="1" dirty="0"/>
              <a:t>Verification of Systems Biology Research in the Age of Collaborative- </a:t>
            </a:r>
            <a:r>
              <a:rPr lang="en-US" sz="2400" b="1" dirty="0" smtClean="0"/>
              <a:t>Competition</a:t>
            </a:r>
            <a:br>
              <a:rPr lang="en-US" sz="2400" b="1" dirty="0" smtClean="0"/>
            </a:br>
            <a:r>
              <a:rPr lang="en-US" sz="2400" b="1" dirty="0" smtClean="0"/>
              <a:t/>
            </a:r>
            <a:br>
              <a:rPr lang="en-US" sz="2400" b="1" dirty="0" smtClean="0"/>
            </a:br>
            <a:r>
              <a:rPr lang="en-US" sz="2800" b="1" dirty="0" smtClean="0"/>
              <a:t>Network Verification Challenge</a:t>
            </a:r>
            <a:endParaRPr lang="en-US" sz="2900" dirty="0" smtClean="0">
              <a:ea typeface="Geneva"/>
            </a:endParaRPr>
          </a:p>
        </p:txBody>
      </p:sp>
      <p:sp>
        <p:nvSpPr>
          <p:cNvPr id="4" name="Subtitle 2"/>
          <p:cNvSpPr txBox="1">
            <a:spLocks/>
          </p:cNvSpPr>
          <p:nvPr/>
        </p:nvSpPr>
        <p:spPr bwMode="auto">
          <a:xfrm>
            <a:off x="4139952" y="4221088"/>
            <a:ext cx="3384376"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rgbClr val="166C6A"/>
              </a:buClr>
              <a:buFont typeface="Wingdings" charset="0"/>
              <a:buNone/>
              <a:defRPr sz="1800">
                <a:solidFill>
                  <a:schemeClr val="bg1">
                    <a:lumMod val="95000"/>
                  </a:schemeClr>
                </a:solidFill>
                <a:latin typeface="+mn-lt"/>
                <a:ea typeface="ヒラギノ角ゴ Pro W3" charset="0"/>
                <a:cs typeface="Geneva" charset="0"/>
              </a:defRPr>
            </a:lvl1pPr>
            <a:lvl2pPr marL="509588" indent="-163513" algn="l" rtl="0" eaLnBrk="0" fontAlgn="base" hangingPunct="0">
              <a:spcBef>
                <a:spcPct val="20000"/>
              </a:spcBef>
              <a:spcAft>
                <a:spcPct val="0"/>
              </a:spcAft>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pPr>
              <a:buClr>
                <a:schemeClr val="accent1">
                  <a:lumMod val="75000"/>
                </a:schemeClr>
              </a:buClr>
              <a:defRPr/>
            </a:pPr>
            <a:r>
              <a:rPr lang="en-US" sz="2400" dirty="0" smtClean="0">
                <a:solidFill>
                  <a:schemeClr val="bg1"/>
                </a:solidFill>
                <a:ea typeface="Geneva" charset="0"/>
              </a:rPr>
              <a:t>Natalia Boukharov</a:t>
            </a:r>
          </a:p>
          <a:p>
            <a:pPr>
              <a:buClr>
                <a:schemeClr val="accent1">
                  <a:lumMod val="75000"/>
                </a:schemeClr>
              </a:buClr>
              <a:defRPr/>
            </a:pPr>
            <a:r>
              <a:rPr lang="en-US" sz="2400" dirty="0" smtClean="0">
                <a:solidFill>
                  <a:schemeClr val="bg1"/>
                </a:solidFill>
                <a:ea typeface="Geneva" charset="0"/>
              </a:rPr>
              <a:t>NVC Ambassador</a:t>
            </a:r>
          </a:p>
          <a:p>
            <a:pPr>
              <a:buClr>
                <a:schemeClr val="accent1">
                  <a:lumMod val="75000"/>
                </a:schemeClr>
              </a:buClr>
              <a:defRPr/>
            </a:pPr>
            <a:r>
              <a:rPr lang="fr-CH" sz="1400" dirty="0">
                <a:solidFill>
                  <a:schemeClr val="bg1"/>
                </a:solidFill>
                <a:ea typeface="Geneva" charset="0"/>
              </a:rPr>
              <a:t>nboukharov.consultant@selventa.com</a:t>
            </a:r>
          </a:p>
          <a:p>
            <a:pPr>
              <a:buClr>
                <a:schemeClr val="accent1">
                  <a:lumMod val="75000"/>
                </a:schemeClr>
              </a:buClr>
              <a:defRPr/>
            </a:pPr>
            <a:endParaRPr lang="en-US" sz="2400" dirty="0">
              <a:solidFill>
                <a:schemeClr val="bg1"/>
              </a:solidFill>
              <a:ea typeface="Geneva" charset="0"/>
            </a:endParaRPr>
          </a:p>
        </p:txBody>
      </p:sp>
      <p:sp>
        <p:nvSpPr>
          <p:cNvPr id="5" name="Rectangle 4"/>
          <p:cNvSpPr/>
          <p:nvPr/>
        </p:nvSpPr>
        <p:spPr>
          <a:xfrm>
            <a:off x="3383730" y="5733256"/>
            <a:ext cx="5544616" cy="900246"/>
          </a:xfrm>
          <a:prstGeom prst="rect">
            <a:avLst/>
          </a:prstGeom>
        </p:spPr>
        <p:txBody>
          <a:bodyPr wrap="square">
            <a:spAutoFit/>
          </a:bodyPr>
          <a:lstStyle/>
          <a:p>
            <a:r>
              <a:rPr lang="en-US" sz="1050" kern="0" dirty="0">
                <a:solidFill>
                  <a:schemeClr val="bg1"/>
                </a:solidFill>
              </a:rPr>
              <a:t>The </a:t>
            </a:r>
            <a:r>
              <a:rPr lang="en-US" sz="1050" kern="0" dirty="0" err="1">
                <a:solidFill>
                  <a:schemeClr val="bg1"/>
                </a:solidFill>
              </a:rPr>
              <a:t>sbv</a:t>
            </a:r>
            <a:r>
              <a:rPr lang="en-US" sz="1050" kern="0" dirty="0">
                <a:solidFill>
                  <a:schemeClr val="bg1"/>
                </a:solidFill>
              </a:rPr>
              <a:t> IMPROVER project and www.sbvimprover.com are part of a collaboration designed to enable scientists to learn about and contribute to the development of a new crowd sourcing method for verification of scientific data and results. The project team includes scientists from Philip Morris International’s (PMI) Research and Development department and IBM's Thomas J. Watson Research Center. The project is funded by PMI.</a:t>
            </a:r>
            <a:endParaRPr lang="en-US" sz="1050" dirty="0">
              <a:solidFill>
                <a:schemeClr val="bg1"/>
              </a:solidFill>
            </a:endParaRPr>
          </a:p>
        </p:txBody>
      </p:sp>
    </p:spTree>
    <p:extLst>
      <p:ext uri="{BB962C8B-B14F-4D97-AF65-F5344CB8AC3E}">
        <p14:creationId xmlns:p14="http://schemas.microsoft.com/office/powerpoint/2010/main" val="38994011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dirty="0"/>
              <a:t>Diagnostic </a:t>
            </a:r>
            <a:r>
              <a:rPr lang="en-US" sz="3200" b="1" dirty="0" smtClean="0"/>
              <a:t>Signature Challenge</a:t>
            </a:r>
            <a:endParaRPr lang="en-US" sz="3200" b="1" dirty="0"/>
          </a:p>
        </p:txBody>
      </p:sp>
      <p:sp>
        <p:nvSpPr>
          <p:cNvPr id="3" name="Content Placeholder 2"/>
          <p:cNvSpPr>
            <a:spLocks noGrp="1"/>
          </p:cNvSpPr>
          <p:nvPr>
            <p:ph idx="1"/>
          </p:nvPr>
        </p:nvSpPr>
        <p:spPr/>
        <p:txBody>
          <a:bodyPr/>
          <a:lstStyle/>
          <a:p>
            <a:r>
              <a:rPr lang="en-US" sz="2000" dirty="0">
                <a:solidFill>
                  <a:srgbClr val="1E908E"/>
                </a:solidFill>
              </a:rPr>
              <a:t>A</a:t>
            </a:r>
            <a:r>
              <a:rPr lang="en-US" sz="2000" dirty="0" smtClean="0">
                <a:solidFill>
                  <a:srgbClr val="1E908E"/>
                </a:solidFill>
              </a:rPr>
              <a:t>ssess </a:t>
            </a:r>
            <a:r>
              <a:rPr lang="en-US" sz="2000" dirty="0">
                <a:solidFill>
                  <a:srgbClr val="1E908E"/>
                </a:solidFill>
              </a:rPr>
              <a:t>and verify computational approaches that classify clinical samples across four disease areas: psoriasis, multiple </a:t>
            </a:r>
            <a:r>
              <a:rPr lang="en-US" sz="2000" dirty="0" smtClean="0">
                <a:solidFill>
                  <a:srgbClr val="1E908E"/>
                </a:solidFill>
              </a:rPr>
              <a:t>sclerosis, </a:t>
            </a:r>
            <a:r>
              <a:rPr lang="en-US" sz="2000" dirty="0">
                <a:solidFill>
                  <a:srgbClr val="1E908E"/>
                </a:solidFill>
              </a:rPr>
              <a:t>chronic obstructive pulmonary </a:t>
            </a:r>
            <a:r>
              <a:rPr lang="en-US" sz="2000" dirty="0" smtClean="0">
                <a:solidFill>
                  <a:srgbClr val="1E908E"/>
                </a:solidFill>
              </a:rPr>
              <a:t>disease </a:t>
            </a:r>
            <a:r>
              <a:rPr lang="en-US" sz="2000" dirty="0">
                <a:solidFill>
                  <a:srgbClr val="1E908E"/>
                </a:solidFill>
              </a:rPr>
              <a:t>and lung cancer.  </a:t>
            </a:r>
            <a:endParaRPr lang="ru-RU" sz="2000" dirty="0" smtClean="0">
              <a:solidFill>
                <a:srgbClr val="1E908E"/>
              </a:solidFill>
            </a:endParaRPr>
          </a:p>
          <a:p>
            <a:endParaRPr lang="en-US" sz="2000" dirty="0">
              <a:solidFill>
                <a:srgbClr val="1E908E"/>
              </a:solidFill>
            </a:endParaRPr>
          </a:p>
          <a:p>
            <a:r>
              <a:rPr lang="en-US" sz="2000" dirty="0" smtClean="0">
                <a:solidFill>
                  <a:srgbClr val="1E908E"/>
                </a:solidFill>
              </a:rPr>
              <a:t>Publically</a:t>
            </a:r>
            <a:r>
              <a:rPr lang="en-US" sz="2000" dirty="0">
                <a:solidFill>
                  <a:srgbClr val="1E908E"/>
                </a:solidFill>
              </a:rPr>
              <a:t>-</a:t>
            </a:r>
            <a:r>
              <a:rPr lang="en-US" sz="2000" dirty="0" smtClean="0">
                <a:solidFill>
                  <a:srgbClr val="1E908E"/>
                </a:solidFill>
              </a:rPr>
              <a:t>available training </a:t>
            </a:r>
            <a:r>
              <a:rPr lang="en-US" sz="2000" dirty="0" err="1">
                <a:solidFill>
                  <a:srgbClr val="1E908E"/>
                </a:solidFill>
              </a:rPr>
              <a:t>datatsets</a:t>
            </a:r>
            <a:r>
              <a:rPr lang="en-US" sz="2000" dirty="0">
                <a:solidFill>
                  <a:srgbClr val="1E908E"/>
                </a:solidFill>
              </a:rPr>
              <a:t> </a:t>
            </a:r>
            <a:r>
              <a:rPr lang="en-US" sz="2000" dirty="0" smtClean="0">
                <a:solidFill>
                  <a:srgbClr val="1E908E"/>
                </a:solidFill>
              </a:rPr>
              <a:t>and </a:t>
            </a:r>
            <a:r>
              <a:rPr lang="en-US" sz="2000" dirty="0">
                <a:solidFill>
                  <a:srgbClr val="1E908E"/>
                </a:solidFill>
              </a:rPr>
              <a:t>an </a:t>
            </a:r>
            <a:r>
              <a:rPr lang="en-US" sz="2000" dirty="0" smtClean="0">
                <a:solidFill>
                  <a:srgbClr val="1E908E"/>
                </a:solidFill>
              </a:rPr>
              <a:t>independent </a:t>
            </a:r>
            <a:r>
              <a:rPr lang="en-US" sz="2000" dirty="0">
                <a:solidFill>
                  <a:srgbClr val="1E908E"/>
                </a:solidFill>
              </a:rPr>
              <a:t>test </a:t>
            </a:r>
            <a:r>
              <a:rPr lang="en-US" sz="2000" dirty="0" smtClean="0">
                <a:solidFill>
                  <a:srgbClr val="1E908E"/>
                </a:solidFill>
              </a:rPr>
              <a:t>set to </a:t>
            </a:r>
            <a:r>
              <a:rPr lang="en-US" sz="2000" dirty="0">
                <a:solidFill>
                  <a:srgbClr val="1E908E"/>
                </a:solidFill>
              </a:rPr>
              <a:t>predict which samples came from someone with the disease and which samples came from a control</a:t>
            </a:r>
            <a:r>
              <a:rPr lang="en-US" sz="2000" dirty="0" smtClean="0">
                <a:solidFill>
                  <a:srgbClr val="1E908E"/>
                </a:solidFill>
              </a:rPr>
              <a:t>.</a:t>
            </a:r>
            <a:endParaRPr lang="ru-RU" sz="2000" dirty="0" smtClean="0">
              <a:solidFill>
                <a:srgbClr val="1E908E"/>
              </a:solidFill>
            </a:endParaRPr>
          </a:p>
          <a:p>
            <a:endParaRPr lang="en-US" sz="2000" dirty="0">
              <a:solidFill>
                <a:srgbClr val="1E908E"/>
              </a:solidFill>
            </a:endParaRPr>
          </a:p>
          <a:p>
            <a:r>
              <a:rPr lang="en-US" sz="2000" dirty="0">
                <a:solidFill>
                  <a:srgbClr val="1E908E"/>
                </a:solidFill>
              </a:rPr>
              <a:t>Fifty-five teams </a:t>
            </a:r>
            <a:r>
              <a:rPr lang="en-US" sz="2000" dirty="0" smtClean="0">
                <a:solidFill>
                  <a:srgbClr val="1E908E"/>
                </a:solidFill>
              </a:rPr>
              <a:t>participated. </a:t>
            </a:r>
            <a:r>
              <a:rPr lang="en-US" sz="2000" dirty="0">
                <a:solidFill>
                  <a:srgbClr val="1E908E"/>
                </a:solidFill>
              </a:rPr>
              <a:t>Submissions were scored by the IBM Computational Biology Centre and independently reviewed by the IMPROVER Scoring Review Panel. </a:t>
            </a:r>
            <a:endParaRPr lang="ru-RU" sz="2000" dirty="0" smtClean="0">
              <a:solidFill>
                <a:srgbClr val="1E908E"/>
              </a:solidFill>
            </a:endParaRPr>
          </a:p>
          <a:p>
            <a:endParaRPr lang="ru-RU" sz="2000" dirty="0">
              <a:solidFill>
                <a:srgbClr val="1E908E"/>
              </a:solidFill>
            </a:endParaRPr>
          </a:p>
          <a:p>
            <a:r>
              <a:rPr lang="en-US" sz="2000" dirty="0" smtClean="0">
                <a:solidFill>
                  <a:srgbClr val="1E908E"/>
                </a:solidFill>
              </a:rPr>
              <a:t>Combinations of different approaches performed better then each individual method</a:t>
            </a:r>
          </a:p>
          <a:p>
            <a:endParaRPr lang="en-US" sz="1800" dirty="0" smtClean="0">
              <a:solidFill>
                <a:srgbClr val="1E908E"/>
              </a:solidFill>
            </a:endParaRPr>
          </a:p>
        </p:txBody>
      </p:sp>
    </p:spTree>
    <p:extLst>
      <p:ext uri="{BB962C8B-B14F-4D97-AF65-F5344CB8AC3E}">
        <p14:creationId xmlns:p14="http://schemas.microsoft.com/office/powerpoint/2010/main" val="11619347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a:xfrm>
            <a:off x="0" y="260350"/>
            <a:ext cx="8100392" cy="819150"/>
          </a:xfrm>
          <a:extLst/>
        </p:spPr>
        <p:txBody>
          <a:bodyPr/>
          <a:lstStyle/>
          <a:p>
            <a:pPr algn="ctr" eaLnBrk="1" hangingPunct="1">
              <a:defRPr/>
            </a:pPr>
            <a:r>
              <a:rPr lang="en-US" sz="2400" b="1" dirty="0" smtClean="0">
                <a:ea typeface="+mj-ea"/>
              </a:rPr>
              <a:t>Diagnostic Signature Challenge: overall participation</a:t>
            </a:r>
          </a:p>
        </p:txBody>
      </p:sp>
      <p:grpSp>
        <p:nvGrpSpPr>
          <p:cNvPr id="25602" name="Group 3"/>
          <p:cNvGrpSpPr>
            <a:grpSpLocks noChangeAspect="1"/>
          </p:cNvGrpSpPr>
          <p:nvPr/>
        </p:nvGrpSpPr>
        <p:grpSpPr bwMode="auto">
          <a:xfrm>
            <a:off x="3276600" y="1196975"/>
            <a:ext cx="5429250" cy="5056188"/>
            <a:chOff x="4860032" y="2276872"/>
            <a:chExt cx="4133850" cy="3849687"/>
          </a:xfrm>
        </p:grpSpPr>
        <p:grpSp>
          <p:nvGrpSpPr>
            <p:cNvPr id="25604" name="Group 2"/>
            <p:cNvGrpSpPr>
              <a:grpSpLocks/>
            </p:cNvGrpSpPr>
            <p:nvPr/>
          </p:nvGrpSpPr>
          <p:grpSpPr bwMode="auto">
            <a:xfrm>
              <a:off x="4860032" y="2276872"/>
              <a:ext cx="4133850" cy="3849687"/>
              <a:chOff x="2274888" y="1401763"/>
              <a:chExt cx="4133850" cy="3849687"/>
            </a:xfrm>
          </p:grpSpPr>
          <p:pic>
            <p:nvPicPr>
              <p:cNvPr id="25606" name="Picture 10"/>
              <p:cNvPicPr>
                <a:picLocks noChangeAspect="1" noChangeArrowheads="1"/>
              </p:cNvPicPr>
              <p:nvPr/>
            </p:nvPicPr>
            <p:blipFill>
              <a:blip r:embed="rId3"/>
              <a:srcRect l="16092"/>
              <a:stretch>
                <a:fillRect/>
              </a:stretch>
            </p:blipFill>
            <p:spPr bwMode="gray">
              <a:xfrm>
                <a:off x="2463215" y="1535113"/>
                <a:ext cx="3945523" cy="3683000"/>
              </a:xfrm>
              <a:prstGeom prst="rect">
                <a:avLst/>
              </a:prstGeom>
              <a:noFill/>
              <a:ln w="9525">
                <a:noFill/>
                <a:miter lim="800000"/>
                <a:headEnd/>
                <a:tailEnd/>
              </a:ln>
            </p:spPr>
          </p:pic>
          <p:sp>
            <p:nvSpPr>
              <p:cNvPr id="9" name="Text Box 59"/>
              <p:cNvSpPr txBox="1">
                <a:spLocks noChangeArrowheads="1"/>
              </p:cNvSpPr>
              <p:nvPr/>
            </p:nvSpPr>
            <p:spPr bwMode="auto">
              <a:xfrm>
                <a:off x="4559384" y="2533099"/>
                <a:ext cx="826770" cy="415790"/>
              </a:xfrm>
              <a:prstGeom prst="rect">
                <a:avLst/>
              </a:prstGeom>
              <a:solidFill>
                <a:srgbClr val="9B9CD9"/>
              </a:solidFill>
              <a:ln>
                <a:noFill/>
              </a:ln>
              <a:effectLst/>
              <a:extLst/>
            </p:spPr>
            <p:txBody>
              <a:bodyPr lIns="45720" rIns="45720">
                <a:spAutoFit/>
              </a:bodyPr>
              <a:lstStyle>
                <a:lvl1pPr eaLnBrk="0" hangingPunct="0">
                  <a:tabLst>
                    <a:tab pos="989013" algn="ctr"/>
                    <a:tab pos="1797050" algn="ctr"/>
                    <a:tab pos="2605088" algn="ctr"/>
                    <a:tab pos="3413125" algn="ctr"/>
                    <a:tab pos="4306888" algn="ctr"/>
                  </a:tabLst>
                  <a:defRPr sz="1100">
                    <a:solidFill>
                      <a:schemeClr val="bg1"/>
                    </a:solidFill>
                    <a:latin typeface="Arial" charset="0"/>
                    <a:ea typeface="ＭＳ Ｐゴシック" charset="0"/>
                    <a:cs typeface="Arial" charset="0"/>
                  </a:defRPr>
                </a:lvl1pPr>
                <a:lvl2pPr marL="742950" indent="-28575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2pPr>
                <a:lvl3pPr marL="1143000" indent="-22860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3pPr>
                <a:lvl4pPr marL="1600200" indent="-22860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4pPr>
                <a:lvl5pPr marL="2057400" indent="-22860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5pPr>
                <a:lvl6pPr marL="25146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6pPr>
                <a:lvl7pPr marL="29718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7pPr>
                <a:lvl8pPr marL="34290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8pPr>
                <a:lvl9pPr marL="38862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9pPr>
              </a:lstStyle>
              <a:p>
                <a:pPr algn="ctr">
                  <a:defRPr/>
                </a:pPr>
                <a:r>
                  <a:rPr lang="en-US" sz="1050" b="1" dirty="0" smtClean="0">
                    <a:solidFill>
                      <a:srgbClr val="000000"/>
                    </a:solidFill>
                  </a:rPr>
                  <a:t>Asia </a:t>
                </a:r>
              </a:p>
              <a:p>
                <a:pPr algn="ctr">
                  <a:defRPr/>
                </a:pPr>
                <a:r>
                  <a:rPr lang="en-US" sz="1050" b="1" dirty="0" smtClean="0">
                    <a:solidFill>
                      <a:srgbClr val="000000"/>
                    </a:solidFill>
                  </a:rPr>
                  <a:t>12: 22%</a:t>
                </a:r>
              </a:p>
            </p:txBody>
          </p:sp>
          <p:sp>
            <p:nvSpPr>
              <p:cNvPr id="10" name="Text Box 70"/>
              <p:cNvSpPr txBox="1">
                <a:spLocks noChangeArrowheads="1"/>
              </p:cNvSpPr>
              <p:nvPr/>
            </p:nvSpPr>
            <p:spPr bwMode="auto">
              <a:xfrm>
                <a:off x="4095232" y="4176922"/>
                <a:ext cx="1121700" cy="415790"/>
              </a:xfrm>
              <a:prstGeom prst="rect">
                <a:avLst/>
              </a:prstGeom>
              <a:solidFill>
                <a:srgbClr val="B4CE60"/>
              </a:solidFill>
              <a:ln>
                <a:noFill/>
              </a:ln>
              <a:effectLst/>
              <a:extLst/>
            </p:spPr>
            <p:txBody>
              <a:bodyPr lIns="45720" rIns="45720">
                <a:spAutoFit/>
              </a:bodyPr>
              <a:lstStyle>
                <a:lvl1pPr eaLnBrk="0" hangingPunct="0">
                  <a:tabLst>
                    <a:tab pos="989013" algn="ctr"/>
                    <a:tab pos="1797050" algn="ctr"/>
                    <a:tab pos="2605088" algn="ctr"/>
                    <a:tab pos="3413125" algn="ctr"/>
                    <a:tab pos="4306888" algn="ctr"/>
                  </a:tabLst>
                  <a:defRPr sz="1100">
                    <a:solidFill>
                      <a:schemeClr val="bg1"/>
                    </a:solidFill>
                    <a:latin typeface="Arial" charset="0"/>
                    <a:ea typeface="ＭＳ Ｐゴシック" charset="0"/>
                    <a:cs typeface="Arial" charset="0"/>
                  </a:defRPr>
                </a:lvl1pPr>
                <a:lvl2pPr marL="742950" indent="-28575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2pPr>
                <a:lvl3pPr marL="1143000" indent="-22860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3pPr>
                <a:lvl4pPr marL="1600200" indent="-22860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4pPr>
                <a:lvl5pPr marL="2057400" indent="-22860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5pPr>
                <a:lvl6pPr marL="25146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6pPr>
                <a:lvl7pPr marL="29718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7pPr>
                <a:lvl8pPr marL="34290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8pPr>
                <a:lvl9pPr marL="38862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9pPr>
              </a:lstStyle>
              <a:p>
                <a:pPr algn="ctr">
                  <a:defRPr/>
                </a:pPr>
                <a:r>
                  <a:rPr lang="en-US" sz="1050" b="1" dirty="0" smtClean="0">
                    <a:solidFill>
                      <a:schemeClr val="tx1"/>
                    </a:solidFill>
                  </a:rPr>
                  <a:t>Western Europe</a:t>
                </a:r>
                <a:br>
                  <a:rPr lang="en-US" sz="1050" b="1" dirty="0" smtClean="0">
                    <a:solidFill>
                      <a:schemeClr val="tx1"/>
                    </a:solidFill>
                  </a:rPr>
                </a:br>
                <a:r>
                  <a:rPr lang="en-US" sz="1050" b="1" dirty="0" smtClean="0">
                    <a:solidFill>
                      <a:schemeClr val="tx1"/>
                    </a:solidFill>
                  </a:rPr>
                  <a:t>15: 30%</a:t>
                </a:r>
              </a:p>
            </p:txBody>
          </p:sp>
          <p:sp>
            <p:nvSpPr>
              <p:cNvPr id="11" name="Text Box 69"/>
              <p:cNvSpPr txBox="1">
                <a:spLocks noChangeArrowheads="1"/>
              </p:cNvSpPr>
              <p:nvPr/>
            </p:nvSpPr>
            <p:spPr bwMode="auto">
              <a:xfrm>
                <a:off x="2838155" y="2879995"/>
                <a:ext cx="1085438" cy="415790"/>
              </a:xfrm>
              <a:prstGeom prst="rect">
                <a:avLst/>
              </a:prstGeom>
              <a:solidFill>
                <a:srgbClr val="495587"/>
              </a:solidFill>
              <a:ln>
                <a:noFill/>
              </a:ln>
              <a:effectLst/>
              <a:extLst/>
            </p:spPr>
            <p:txBody>
              <a:bodyPr lIns="45720" rIns="45720">
                <a:spAutoFit/>
              </a:bodyPr>
              <a:lstStyle>
                <a:lvl1pPr eaLnBrk="0" hangingPunct="0">
                  <a:tabLst>
                    <a:tab pos="989013" algn="ctr"/>
                    <a:tab pos="1797050" algn="ctr"/>
                    <a:tab pos="2605088" algn="ctr"/>
                    <a:tab pos="3413125" algn="ctr"/>
                    <a:tab pos="4306888" algn="ctr"/>
                  </a:tabLst>
                  <a:defRPr sz="1100">
                    <a:solidFill>
                      <a:schemeClr val="bg1"/>
                    </a:solidFill>
                    <a:latin typeface="Arial" charset="0"/>
                    <a:ea typeface="ＭＳ Ｐゴシック" charset="0"/>
                    <a:cs typeface="Arial" charset="0"/>
                  </a:defRPr>
                </a:lvl1pPr>
                <a:lvl2pPr marL="742950" indent="-28575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2pPr>
                <a:lvl3pPr marL="1143000" indent="-22860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3pPr>
                <a:lvl4pPr marL="1600200" indent="-22860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4pPr>
                <a:lvl5pPr marL="2057400" indent="-228600" eaLnBrk="0" hangingPunct="0">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5pPr>
                <a:lvl6pPr marL="25146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6pPr>
                <a:lvl7pPr marL="29718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7pPr>
                <a:lvl8pPr marL="34290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8pPr>
                <a:lvl9pPr marL="3886200" indent="-228600" eaLnBrk="0" fontAlgn="base" hangingPunct="0">
                  <a:spcBef>
                    <a:spcPct val="0"/>
                  </a:spcBef>
                  <a:spcAft>
                    <a:spcPct val="0"/>
                  </a:spcAft>
                  <a:tabLst>
                    <a:tab pos="989013" algn="ctr"/>
                    <a:tab pos="1797050" algn="ctr"/>
                    <a:tab pos="2605088" algn="ctr"/>
                    <a:tab pos="3413125" algn="ctr"/>
                    <a:tab pos="4306888" algn="ctr"/>
                  </a:tabLst>
                  <a:defRPr sz="1100">
                    <a:solidFill>
                      <a:schemeClr val="bg1"/>
                    </a:solidFill>
                    <a:latin typeface="Arial" charset="0"/>
                    <a:ea typeface="Arial" charset="0"/>
                    <a:cs typeface="Arial" charset="0"/>
                  </a:defRPr>
                </a:lvl9pPr>
              </a:lstStyle>
              <a:p>
                <a:pPr algn="ctr">
                  <a:defRPr/>
                </a:pPr>
                <a:r>
                  <a:rPr lang="en-US" sz="1050" b="1" dirty="0" smtClean="0"/>
                  <a:t>North America</a:t>
                </a:r>
              </a:p>
              <a:p>
                <a:pPr algn="ctr">
                  <a:defRPr/>
                </a:pPr>
                <a:r>
                  <a:rPr lang="en-US" sz="1050" b="1" dirty="0" smtClean="0"/>
                  <a:t>22: 41%</a:t>
                </a:r>
              </a:p>
            </p:txBody>
          </p:sp>
          <p:sp>
            <p:nvSpPr>
              <p:cNvPr id="25610" name="Text Box 62"/>
              <p:cNvSpPr txBox="1">
                <a:spLocks noChangeArrowheads="1"/>
              </p:cNvSpPr>
              <p:nvPr/>
            </p:nvSpPr>
            <p:spPr bwMode="auto">
              <a:xfrm>
                <a:off x="4927600" y="3362325"/>
                <a:ext cx="887413" cy="304800"/>
              </a:xfrm>
              <a:prstGeom prst="rect">
                <a:avLst/>
              </a:prstGeom>
              <a:noFill/>
              <a:ln w="9525">
                <a:noFill/>
                <a:miter lim="800000"/>
                <a:headEnd/>
                <a:tailEnd/>
              </a:ln>
            </p:spPr>
            <p:txBody>
              <a:bodyPr lIns="45720" rIns="45720">
                <a:spAutoFit/>
              </a:bodyPr>
              <a:lstStyle/>
              <a:p>
                <a:pPr algn="ctr" eaLnBrk="0" hangingPunct="0">
                  <a:tabLst>
                    <a:tab pos="893763" algn="ctr"/>
                    <a:tab pos="1701800" algn="ctr"/>
                    <a:tab pos="2424113" algn="ctr"/>
                    <a:tab pos="3136900" algn="ctr"/>
                    <a:tab pos="4306888" algn="ctr"/>
                  </a:tabLst>
                </a:pPr>
                <a:r>
                  <a:rPr lang="en-US" sz="700">
                    <a:solidFill>
                      <a:schemeClr val="bg1"/>
                    </a:solidFill>
                    <a:ea typeface="MS PGothic" pitchFamily="34" charset="-128"/>
                    <a:cs typeface="Arial" charset="0"/>
                  </a:rPr>
                  <a:t>Other / Undefined</a:t>
                </a:r>
              </a:p>
              <a:p>
                <a:pPr algn="ctr" eaLnBrk="0" hangingPunct="0">
                  <a:tabLst>
                    <a:tab pos="893763" algn="ctr"/>
                    <a:tab pos="1701800" algn="ctr"/>
                    <a:tab pos="2424113" algn="ctr"/>
                    <a:tab pos="3136900" algn="ctr"/>
                    <a:tab pos="4306888" algn="ctr"/>
                  </a:tabLst>
                </a:pPr>
                <a:r>
                  <a:rPr lang="en-US" sz="700">
                    <a:solidFill>
                      <a:schemeClr val="bg1"/>
                    </a:solidFill>
                    <a:ea typeface="MS PGothic" pitchFamily="34" charset="-128"/>
                    <a:cs typeface="Arial" charset="0"/>
                  </a:rPr>
                  <a:t>2: 4%</a:t>
                </a:r>
              </a:p>
            </p:txBody>
          </p:sp>
          <p:sp>
            <p:nvSpPr>
              <p:cNvPr id="13" name="Text Box 62"/>
              <p:cNvSpPr txBox="1">
                <a:spLocks noChangeArrowheads="1"/>
              </p:cNvSpPr>
              <p:nvPr/>
            </p:nvSpPr>
            <p:spPr bwMode="auto">
              <a:xfrm>
                <a:off x="2604871" y="4755886"/>
                <a:ext cx="879954" cy="316678"/>
              </a:xfrm>
              <a:prstGeom prst="rect">
                <a:avLst/>
              </a:prstGeom>
              <a:noFill/>
              <a:ln>
                <a:noFill/>
              </a:ln>
              <a:effectLst/>
              <a:extLst/>
            </p:spPr>
            <p:txBody>
              <a:bodyPr lIns="45720" rIns="45720">
                <a:spAutoFit/>
              </a:bodyPr>
              <a:lstStyle>
                <a:lvl1pPr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cs typeface="ＭＳ Ｐゴシック" charset="0"/>
                  </a:defRPr>
                </a:lvl1pPr>
                <a:lvl2pPr marL="742950" indent="-285750"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defRPr>
                </a:lvl2pPr>
                <a:lvl3pPr marL="1143000" indent="-228600"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defRPr>
                </a:lvl3pPr>
                <a:lvl4pPr marL="1600200" indent="-228600"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defRPr>
                </a:lvl4pPr>
                <a:lvl5pPr marL="2057400" indent="-228600"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defRPr>
                </a:lvl5pPr>
                <a:lvl6pPr marL="2514600" indent="-228600" eaLnBrk="0" fontAlgn="base" hangingPunct="0">
                  <a:spcBef>
                    <a:spcPct val="0"/>
                  </a:spcBef>
                  <a:spcAft>
                    <a:spcPct val="0"/>
                  </a:spcAft>
                  <a:tabLst>
                    <a:tab pos="893763" algn="ctr"/>
                    <a:tab pos="1701800" algn="ctr"/>
                    <a:tab pos="2424113" algn="ctr"/>
                    <a:tab pos="3136900" algn="ctr"/>
                    <a:tab pos="4306888" algn="ctr"/>
                  </a:tabLst>
                  <a:defRPr sz="1600">
                    <a:solidFill>
                      <a:schemeClr val="tx1"/>
                    </a:solidFill>
                    <a:latin typeface="Arial" charset="0"/>
                    <a:ea typeface="ＭＳ Ｐゴシック" charset="0"/>
                  </a:defRPr>
                </a:lvl6pPr>
                <a:lvl7pPr marL="2971800" indent="-228600" eaLnBrk="0" fontAlgn="base" hangingPunct="0">
                  <a:spcBef>
                    <a:spcPct val="0"/>
                  </a:spcBef>
                  <a:spcAft>
                    <a:spcPct val="0"/>
                  </a:spcAft>
                  <a:tabLst>
                    <a:tab pos="893763" algn="ctr"/>
                    <a:tab pos="1701800" algn="ctr"/>
                    <a:tab pos="2424113" algn="ctr"/>
                    <a:tab pos="3136900" algn="ctr"/>
                    <a:tab pos="4306888" algn="ctr"/>
                  </a:tabLst>
                  <a:defRPr sz="1600">
                    <a:solidFill>
                      <a:schemeClr val="tx1"/>
                    </a:solidFill>
                    <a:latin typeface="Arial" charset="0"/>
                    <a:ea typeface="ＭＳ Ｐゴシック" charset="0"/>
                  </a:defRPr>
                </a:lvl7pPr>
                <a:lvl8pPr marL="3429000" indent="-228600" eaLnBrk="0" fontAlgn="base" hangingPunct="0">
                  <a:spcBef>
                    <a:spcPct val="0"/>
                  </a:spcBef>
                  <a:spcAft>
                    <a:spcPct val="0"/>
                  </a:spcAft>
                  <a:tabLst>
                    <a:tab pos="893763" algn="ctr"/>
                    <a:tab pos="1701800" algn="ctr"/>
                    <a:tab pos="2424113" algn="ctr"/>
                    <a:tab pos="3136900" algn="ctr"/>
                    <a:tab pos="4306888" algn="ctr"/>
                  </a:tabLst>
                  <a:defRPr sz="1600">
                    <a:solidFill>
                      <a:schemeClr val="tx1"/>
                    </a:solidFill>
                    <a:latin typeface="Arial" charset="0"/>
                    <a:ea typeface="ＭＳ Ｐゴシック" charset="0"/>
                  </a:defRPr>
                </a:lvl8pPr>
                <a:lvl9pPr marL="3886200" indent="-228600" eaLnBrk="0" fontAlgn="base" hangingPunct="0">
                  <a:spcBef>
                    <a:spcPct val="0"/>
                  </a:spcBef>
                  <a:spcAft>
                    <a:spcPct val="0"/>
                  </a:spcAft>
                  <a:tabLst>
                    <a:tab pos="893763" algn="ctr"/>
                    <a:tab pos="1701800" algn="ctr"/>
                    <a:tab pos="2424113" algn="ctr"/>
                    <a:tab pos="3136900" algn="ctr"/>
                    <a:tab pos="4306888" algn="ctr"/>
                  </a:tabLst>
                  <a:defRPr sz="1600">
                    <a:solidFill>
                      <a:schemeClr val="tx1"/>
                    </a:solidFill>
                    <a:latin typeface="Arial" charset="0"/>
                    <a:ea typeface="ＭＳ Ｐゴシック" charset="0"/>
                  </a:defRPr>
                </a:lvl9pPr>
              </a:lstStyle>
              <a:p>
                <a:pPr algn="ctr">
                  <a:defRPr/>
                </a:pPr>
                <a:r>
                  <a:rPr lang="en-US" sz="1050" b="1" dirty="0">
                    <a:cs typeface="Arial" charset="0"/>
                  </a:rPr>
                  <a:t>South America</a:t>
                </a:r>
              </a:p>
              <a:p>
                <a:pPr algn="ctr">
                  <a:defRPr/>
                </a:pPr>
                <a:r>
                  <a:rPr lang="en-US" sz="1050" b="1" dirty="0">
                    <a:cs typeface="Arial" charset="0"/>
                  </a:rPr>
                  <a:t>1: 2%</a:t>
                </a:r>
              </a:p>
            </p:txBody>
          </p:sp>
          <p:sp>
            <p:nvSpPr>
              <p:cNvPr id="14" name="Text Box 62"/>
              <p:cNvSpPr txBox="1">
                <a:spLocks noChangeArrowheads="1"/>
              </p:cNvSpPr>
              <p:nvPr/>
            </p:nvSpPr>
            <p:spPr bwMode="auto">
              <a:xfrm>
                <a:off x="3906671" y="1401763"/>
                <a:ext cx="1008079" cy="316678"/>
              </a:xfrm>
              <a:prstGeom prst="rect">
                <a:avLst/>
              </a:prstGeom>
              <a:noFill/>
              <a:ln>
                <a:noFill/>
              </a:ln>
              <a:effectLst/>
              <a:extLst/>
            </p:spPr>
            <p:txBody>
              <a:bodyPr lIns="45720" rIns="45720">
                <a:spAutoFit/>
              </a:bodyPr>
              <a:lstStyle>
                <a:lvl1pPr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cs typeface="ＭＳ Ｐゴシック" charset="0"/>
                  </a:defRPr>
                </a:lvl1pPr>
                <a:lvl2pPr marL="742950" indent="-285750"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defRPr>
                </a:lvl2pPr>
                <a:lvl3pPr marL="1143000" indent="-228600"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defRPr>
                </a:lvl3pPr>
                <a:lvl4pPr marL="1600200" indent="-228600"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defRPr>
                </a:lvl4pPr>
                <a:lvl5pPr marL="2057400" indent="-228600" eaLnBrk="0" hangingPunct="0">
                  <a:tabLst>
                    <a:tab pos="893763" algn="ctr"/>
                    <a:tab pos="1701800" algn="ctr"/>
                    <a:tab pos="2424113" algn="ctr"/>
                    <a:tab pos="3136900" algn="ctr"/>
                    <a:tab pos="4306888" algn="ctr"/>
                  </a:tabLst>
                  <a:defRPr sz="1600">
                    <a:solidFill>
                      <a:schemeClr val="tx1"/>
                    </a:solidFill>
                    <a:latin typeface="Arial" charset="0"/>
                    <a:ea typeface="ＭＳ Ｐゴシック" charset="0"/>
                  </a:defRPr>
                </a:lvl5pPr>
                <a:lvl6pPr marL="2514600" indent="-228600" eaLnBrk="0" fontAlgn="base" hangingPunct="0">
                  <a:spcBef>
                    <a:spcPct val="0"/>
                  </a:spcBef>
                  <a:spcAft>
                    <a:spcPct val="0"/>
                  </a:spcAft>
                  <a:tabLst>
                    <a:tab pos="893763" algn="ctr"/>
                    <a:tab pos="1701800" algn="ctr"/>
                    <a:tab pos="2424113" algn="ctr"/>
                    <a:tab pos="3136900" algn="ctr"/>
                    <a:tab pos="4306888" algn="ctr"/>
                  </a:tabLst>
                  <a:defRPr sz="1600">
                    <a:solidFill>
                      <a:schemeClr val="tx1"/>
                    </a:solidFill>
                    <a:latin typeface="Arial" charset="0"/>
                    <a:ea typeface="ＭＳ Ｐゴシック" charset="0"/>
                  </a:defRPr>
                </a:lvl6pPr>
                <a:lvl7pPr marL="2971800" indent="-228600" eaLnBrk="0" fontAlgn="base" hangingPunct="0">
                  <a:spcBef>
                    <a:spcPct val="0"/>
                  </a:spcBef>
                  <a:spcAft>
                    <a:spcPct val="0"/>
                  </a:spcAft>
                  <a:tabLst>
                    <a:tab pos="893763" algn="ctr"/>
                    <a:tab pos="1701800" algn="ctr"/>
                    <a:tab pos="2424113" algn="ctr"/>
                    <a:tab pos="3136900" algn="ctr"/>
                    <a:tab pos="4306888" algn="ctr"/>
                  </a:tabLst>
                  <a:defRPr sz="1600">
                    <a:solidFill>
                      <a:schemeClr val="tx1"/>
                    </a:solidFill>
                    <a:latin typeface="Arial" charset="0"/>
                    <a:ea typeface="ＭＳ Ｐゴシック" charset="0"/>
                  </a:defRPr>
                </a:lvl7pPr>
                <a:lvl8pPr marL="3429000" indent="-228600" eaLnBrk="0" fontAlgn="base" hangingPunct="0">
                  <a:spcBef>
                    <a:spcPct val="0"/>
                  </a:spcBef>
                  <a:spcAft>
                    <a:spcPct val="0"/>
                  </a:spcAft>
                  <a:tabLst>
                    <a:tab pos="893763" algn="ctr"/>
                    <a:tab pos="1701800" algn="ctr"/>
                    <a:tab pos="2424113" algn="ctr"/>
                    <a:tab pos="3136900" algn="ctr"/>
                    <a:tab pos="4306888" algn="ctr"/>
                  </a:tabLst>
                  <a:defRPr sz="1600">
                    <a:solidFill>
                      <a:schemeClr val="tx1"/>
                    </a:solidFill>
                    <a:latin typeface="Arial" charset="0"/>
                    <a:ea typeface="ＭＳ Ｐゴシック" charset="0"/>
                  </a:defRPr>
                </a:lvl8pPr>
                <a:lvl9pPr marL="3886200" indent="-228600" eaLnBrk="0" fontAlgn="base" hangingPunct="0">
                  <a:spcBef>
                    <a:spcPct val="0"/>
                  </a:spcBef>
                  <a:spcAft>
                    <a:spcPct val="0"/>
                  </a:spcAft>
                  <a:tabLst>
                    <a:tab pos="893763" algn="ctr"/>
                    <a:tab pos="1701800" algn="ctr"/>
                    <a:tab pos="2424113" algn="ctr"/>
                    <a:tab pos="3136900" algn="ctr"/>
                    <a:tab pos="4306888" algn="ctr"/>
                  </a:tabLst>
                  <a:defRPr sz="1600">
                    <a:solidFill>
                      <a:schemeClr val="tx1"/>
                    </a:solidFill>
                    <a:latin typeface="Arial" charset="0"/>
                    <a:ea typeface="ＭＳ Ｐゴシック" charset="0"/>
                  </a:defRPr>
                </a:lvl9pPr>
              </a:lstStyle>
              <a:p>
                <a:pPr algn="ctr" eaLnBrk="1" hangingPunct="1">
                  <a:defRPr/>
                </a:pPr>
                <a:r>
                  <a:rPr lang="en-US" sz="1050" b="1" dirty="0">
                    <a:cs typeface="Arial" charset="0"/>
                  </a:rPr>
                  <a:t>Eastern Europe </a:t>
                </a:r>
                <a:br>
                  <a:rPr lang="en-US" sz="1050" b="1" dirty="0">
                    <a:cs typeface="Arial" charset="0"/>
                  </a:rPr>
                </a:br>
                <a:r>
                  <a:rPr lang="en-US" sz="1050" b="1" dirty="0">
                    <a:cs typeface="Arial" charset="0"/>
                  </a:rPr>
                  <a:t>1: 2%</a:t>
                </a:r>
              </a:p>
            </p:txBody>
          </p:sp>
          <p:sp>
            <p:nvSpPr>
              <p:cNvPr id="25613" name="Rectangle 12"/>
              <p:cNvSpPr>
                <a:spLocks noChangeArrowheads="1"/>
              </p:cNvSpPr>
              <p:nvPr/>
            </p:nvSpPr>
            <p:spPr bwMode="auto">
              <a:xfrm>
                <a:off x="2274888" y="5076825"/>
                <a:ext cx="820737" cy="174625"/>
              </a:xfrm>
              <a:prstGeom prst="rect">
                <a:avLst/>
              </a:prstGeom>
              <a:solidFill>
                <a:schemeClr val="bg1"/>
              </a:solidFill>
              <a:ln w="9525">
                <a:solidFill>
                  <a:schemeClr val="bg1"/>
                </a:solidFill>
                <a:miter lim="800000"/>
                <a:headEnd/>
                <a:tailEnd/>
              </a:ln>
            </p:spPr>
            <p:txBody>
              <a:bodyPr wrap="none" anchor="ctr"/>
              <a:lstStyle/>
              <a:p>
                <a:endParaRPr lang="en-US">
                  <a:ea typeface="ヒラギノ角ゴ Pro W3"/>
                  <a:cs typeface="ヒラギノ角ゴ Pro W3"/>
                </a:endParaRPr>
              </a:p>
            </p:txBody>
          </p:sp>
        </p:grpSp>
        <p:sp>
          <p:nvSpPr>
            <p:cNvPr id="25605" name="Rectangle 13"/>
            <p:cNvSpPr>
              <a:spLocks noChangeArrowheads="1"/>
            </p:cNvSpPr>
            <p:nvPr/>
          </p:nvSpPr>
          <p:spPr bwMode="auto">
            <a:xfrm>
              <a:off x="4860032" y="2348880"/>
              <a:ext cx="820737" cy="174625"/>
            </a:xfrm>
            <a:prstGeom prst="rect">
              <a:avLst/>
            </a:prstGeom>
            <a:solidFill>
              <a:schemeClr val="bg1"/>
            </a:solidFill>
            <a:ln w="9525">
              <a:solidFill>
                <a:schemeClr val="bg1"/>
              </a:solidFill>
              <a:miter lim="800000"/>
              <a:headEnd/>
              <a:tailEnd/>
            </a:ln>
          </p:spPr>
          <p:txBody>
            <a:bodyPr wrap="none" anchor="ctr"/>
            <a:lstStyle/>
            <a:p>
              <a:endParaRPr lang="en-US">
                <a:ea typeface="ヒラギノ角ゴ Pro W3"/>
                <a:cs typeface="ヒラギノ角ゴ Pro W3"/>
              </a:endParaRPr>
            </a:p>
          </p:txBody>
        </p:sp>
      </p:grpSp>
      <p:sp>
        <p:nvSpPr>
          <p:cNvPr id="7" name="Rectangle 7"/>
          <p:cNvSpPr txBox="1">
            <a:spLocks noChangeArrowheads="1"/>
          </p:cNvSpPr>
          <p:nvPr/>
        </p:nvSpPr>
        <p:spPr bwMode="auto">
          <a:xfrm>
            <a:off x="827088" y="2997200"/>
            <a:ext cx="2089150" cy="1008063"/>
          </a:xfrm>
          <a:prstGeom prst="rect">
            <a:avLst/>
          </a:prstGeom>
          <a:solidFill>
            <a:schemeClr val="bg1"/>
          </a:solidFill>
          <a:ln w="12700" cmpd="sng">
            <a:solidFill>
              <a:schemeClr val="tx1"/>
            </a:solidFill>
            <a:miter lim="800000"/>
            <a:headEnd/>
            <a:tailEnd/>
          </a:ln>
          <a:effectLst>
            <a:outerShdw blurRad="50800" dist="38100" dir="2700000" algn="tl" rotWithShape="0">
              <a:prstClr val="black">
                <a:alpha val="40000"/>
              </a:prstClr>
            </a:outerShdw>
          </a:effectLst>
          <a:extLst/>
        </p:spPr>
        <p:txBody>
          <a:bodyPr/>
          <a:lstStyle>
            <a:lvl1pPr eaLnBrk="0" hangingPunct="0">
              <a:defRPr sz="1600">
                <a:solidFill>
                  <a:schemeClr val="tx1"/>
                </a:solidFill>
                <a:latin typeface="Arial" charset="0"/>
                <a:ea typeface="ＭＳ Ｐゴシック" charset="0"/>
                <a:cs typeface="ＭＳ Ｐゴシック" charset="0"/>
              </a:defRPr>
            </a:lvl1pPr>
            <a:lvl2pPr marL="742950" indent="-285750" eaLnBrk="0" hangingPunct="0">
              <a:defRPr sz="1600">
                <a:solidFill>
                  <a:schemeClr val="tx1"/>
                </a:solidFill>
                <a:latin typeface="Arial" charset="0"/>
                <a:ea typeface="ＭＳ Ｐゴシック" charset="0"/>
              </a:defRPr>
            </a:lvl2pPr>
            <a:lvl3pPr marL="1143000" indent="-228600" eaLnBrk="0" hangingPunct="0">
              <a:defRPr sz="1600">
                <a:solidFill>
                  <a:schemeClr val="tx1"/>
                </a:solidFill>
                <a:latin typeface="Arial" charset="0"/>
                <a:ea typeface="ＭＳ Ｐゴシック" charset="0"/>
              </a:defRPr>
            </a:lvl3pPr>
            <a:lvl4pPr marL="1600200" indent="-228600" eaLnBrk="0" hangingPunct="0">
              <a:defRPr sz="1600">
                <a:solidFill>
                  <a:schemeClr val="tx1"/>
                </a:solidFill>
                <a:latin typeface="Arial" charset="0"/>
                <a:ea typeface="ＭＳ Ｐゴシック" charset="0"/>
              </a:defRPr>
            </a:lvl4pPr>
            <a:lvl5pPr marL="2057400" indent="-228600" eaLnBrk="0" hangingPunct="0">
              <a:defRPr sz="1600">
                <a:solidFill>
                  <a:schemeClr val="tx1"/>
                </a:solidFill>
                <a:latin typeface="Arial" charset="0"/>
                <a:ea typeface="ＭＳ Ｐゴシック" charset="0"/>
              </a:defRPr>
            </a:lvl5pPr>
            <a:lvl6pPr marL="2514600" indent="-228600" eaLnBrk="0" fontAlgn="base" hangingPunct="0">
              <a:spcBef>
                <a:spcPct val="0"/>
              </a:spcBef>
              <a:spcAft>
                <a:spcPct val="0"/>
              </a:spcAft>
              <a:defRPr sz="1600">
                <a:solidFill>
                  <a:schemeClr val="tx1"/>
                </a:solidFill>
                <a:latin typeface="Arial" charset="0"/>
                <a:ea typeface="ＭＳ Ｐゴシック" charset="0"/>
              </a:defRPr>
            </a:lvl6pPr>
            <a:lvl7pPr marL="2971800" indent="-228600" eaLnBrk="0" fontAlgn="base" hangingPunct="0">
              <a:spcBef>
                <a:spcPct val="0"/>
              </a:spcBef>
              <a:spcAft>
                <a:spcPct val="0"/>
              </a:spcAft>
              <a:defRPr sz="1600">
                <a:solidFill>
                  <a:schemeClr val="tx1"/>
                </a:solidFill>
                <a:latin typeface="Arial" charset="0"/>
                <a:ea typeface="ＭＳ Ｐゴシック" charset="0"/>
              </a:defRPr>
            </a:lvl7pPr>
            <a:lvl8pPr marL="3429000" indent="-228600" eaLnBrk="0" fontAlgn="base" hangingPunct="0">
              <a:spcBef>
                <a:spcPct val="0"/>
              </a:spcBef>
              <a:spcAft>
                <a:spcPct val="0"/>
              </a:spcAft>
              <a:defRPr sz="1600">
                <a:solidFill>
                  <a:schemeClr val="tx1"/>
                </a:solidFill>
                <a:latin typeface="Arial" charset="0"/>
                <a:ea typeface="ＭＳ Ｐゴシック" charset="0"/>
              </a:defRPr>
            </a:lvl8pPr>
            <a:lvl9pPr marL="3886200" indent="-228600" eaLnBrk="0" fontAlgn="base" hangingPunct="0">
              <a:spcBef>
                <a:spcPct val="0"/>
              </a:spcBef>
              <a:spcAft>
                <a:spcPct val="0"/>
              </a:spcAft>
              <a:defRPr sz="1600">
                <a:solidFill>
                  <a:schemeClr val="tx1"/>
                </a:solidFill>
                <a:latin typeface="Arial" charset="0"/>
                <a:ea typeface="ＭＳ Ｐゴシック" charset="0"/>
              </a:defRPr>
            </a:lvl9pPr>
          </a:lstStyle>
          <a:p>
            <a:pPr eaLnBrk="1" hangingPunct="1">
              <a:spcBef>
                <a:spcPct val="20000"/>
              </a:spcBef>
              <a:buClr>
                <a:schemeClr val="tx1"/>
              </a:buClr>
              <a:buFont typeface="Wingdings" charset="0"/>
              <a:buNone/>
              <a:defRPr/>
            </a:pPr>
            <a:r>
              <a:rPr lang="en-US" sz="2000" b="1" dirty="0" smtClean="0">
                <a:solidFill>
                  <a:schemeClr val="tx2"/>
                </a:solidFill>
              </a:rPr>
              <a:t>54 Teams </a:t>
            </a:r>
            <a:r>
              <a:rPr lang="en-US" sz="2000" dirty="0" smtClean="0">
                <a:solidFill>
                  <a:schemeClr val="tx2"/>
                </a:solidFill>
              </a:rPr>
              <a:t>from around the world participated</a:t>
            </a:r>
          </a:p>
        </p:txBody>
      </p:sp>
    </p:spTree>
    <p:extLst>
      <p:ext uri="{BB962C8B-B14F-4D97-AF65-F5344CB8AC3E}">
        <p14:creationId xmlns:p14="http://schemas.microsoft.com/office/powerpoint/2010/main" val="19232556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260648"/>
            <a:ext cx="7056784" cy="576064"/>
          </a:xfrm>
          <a:prstGeom prst="rect">
            <a:avLst/>
          </a:prstGeom>
        </p:spPr>
        <p:txBody>
          <a:bodyPr/>
          <a:lstStyle>
            <a:lvl1pPr algn="l" rtl="0" eaLnBrk="0" fontAlgn="base" hangingPunct="0">
              <a:lnSpc>
                <a:spcPct val="90000"/>
              </a:lnSpc>
              <a:spcBef>
                <a:spcPct val="0"/>
              </a:spcBef>
              <a:spcAft>
                <a:spcPct val="0"/>
              </a:spcAft>
              <a:defRPr sz="2200">
                <a:solidFill>
                  <a:schemeClr val="accent1"/>
                </a:solidFill>
                <a:latin typeface="+mj-lt"/>
                <a:ea typeface="ヒラギノ角ゴ Pro W3" charset="0"/>
                <a:cs typeface="Geneva" charset="0"/>
              </a:defRPr>
            </a:lvl1pPr>
            <a:lvl2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2pPr>
            <a:lvl3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3pPr>
            <a:lvl4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4pPr>
            <a:lvl5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5pPr>
            <a:lvl6pPr marL="457200" algn="l" rtl="0" fontAlgn="base">
              <a:lnSpc>
                <a:spcPct val="90000"/>
              </a:lnSpc>
              <a:spcBef>
                <a:spcPct val="0"/>
              </a:spcBef>
              <a:spcAft>
                <a:spcPct val="0"/>
              </a:spcAft>
              <a:defRPr sz="2200">
                <a:solidFill>
                  <a:srgbClr val="004A96"/>
                </a:solidFill>
                <a:latin typeface="Arial" charset="0"/>
                <a:ea typeface="Geneva" charset="0"/>
              </a:defRPr>
            </a:lvl6pPr>
            <a:lvl7pPr marL="914400" algn="l" rtl="0" fontAlgn="base">
              <a:lnSpc>
                <a:spcPct val="90000"/>
              </a:lnSpc>
              <a:spcBef>
                <a:spcPct val="0"/>
              </a:spcBef>
              <a:spcAft>
                <a:spcPct val="0"/>
              </a:spcAft>
              <a:defRPr sz="2200">
                <a:solidFill>
                  <a:srgbClr val="004A96"/>
                </a:solidFill>
                <a:latin typeface="Arial" charset="0"/>
                <a:ea typeface="Geneva" charset="0"/>
              </a:defRPr>
            </a:lvl7pPr>
            <a:lvl8pPr marL="1371600" algn="l" rtl="0" fontAlgn="base">
              <a:lnSpc>
                <a:spcPct val="90000"/>
              </a:lnSpc>
              <a:spcBef>
                <a:spcPct val="0"/>
              </a:spcBef>
              <a:spcAft>
                <a:spcPct val="0"/>
              </a:spcAft>
              <a:defRPr sz="2200">
                <a:solidFill>
                  <a:srgbClr val="004A96"/>
                </a:solidFill>
                <a:latin typeface="Arial" charset="0"/>
                <a:ea typeface="Geneva" charset="0"/>
              </a:defRPr>
            </a:lvl8pPr>
            <a:lvl9pPr marL="1828800" algn="l" rtl="0" fontAlgn="base">
              <a:lnSpc>
                <a:spcPct val="90000"/>
              </a:lnSpc>
              <a:spcBef>
                <a:spcPct val="0"/>
              </a:spcBef>
              <a:spcAft>
                <a:spcPct val="0"/>
              </a:spcAft>
              <a:defRPr sz="2200">
                <a:solidFill>
                  <a:srgbClr val="004A96"/>
                </a:solidFill>
                <a:latin typeface="Arial" charset="0"/>
                <a:ea typeface="Geneva" charset="0"/>
              </a:defRPr>
            </a:lvl9pPr>
          </a:lstStyle>
          <a:p>
            <a:pPr algn="ctr">
              <a:defRPr/>
            </a:pPr>
            <a:r>
              <a:rPr lang="en-US" sz="2400" b="1" kern="0" dirty="0" smtClean="0"/>
              <a:t>Diagnostic Signature Challenge: Results</a:t>
            </a:r>
            <a:endParaRPr lang="en-US" sz="2400" b="1" kern="0" dirty="0"/>
          </a:p>
        </p:txBody>
      </p:sp>
      <p:sp>
        <p:nvSpPr>
          <p:cNvPr id="36" name="TextBox 35"/>
          <p:cNvSpPr txBox="1"/>
          <p:nvPr/>
        </p:nvSpPr>
        <p:spPr>
          <a:xfrm>
            <a:off x="107504" y="821030"/>
            <a:ext cx="8784976" cy="1384995"/>
          </a:xfrm>
          <a:prstGeom prst="rect">
            <a:avLst/>
          </a:prstGeom>
          <a:noFill/>
        </p:spPr>
        <p:txBody>
          <a:bodyPr wrap="square" rtlCol="0">
            <a:spAutoFit/>
          </a:bodyPr>
          <a:lstStyle/>
          <a:p>
            <a:r>
              <a:rPr lang="fr-CH" sz="1400" dirty="0" smtClean="0"/>
              <a:t> </a:t>
            </a:r>
          </a:p>
          <a:p>
            <a:r>
              <a:rPr lang="fr-CH" sz="1400" b="1" dirty="0" smtClean="0"/>
              <a:t>Symposium 2012 </a:t>
            </a:r>
            <a:r>
              <a:rPr lang="fr-CH" sz="1400" dirty="0" smtClean="0"/>
              <a:t>(</a:t>
            </a:r>
            <a:r>
              <a:rPr lang="en-US" sz="1400" dirty="0"/>
              <a:t>2-3 October 2012 in Boston, MA, </a:t>
            </a:r>
            <a:r>
              <a:rPr lang="en-US" sz="1400" dirty="0" smtClean="0"/>
              <a:t>USA)</a:t>
            </a:r>
          </a:p>
          <a:p>
            <a:pPr marL="742950" lvl="1" indent="-285750">
              <a:buFont typeface="Arial" pitchFamily="34" charset="0"/>
              <a:buChar char="•"/>
            </a:pPr>
            <a:r>
              <a:rPr lang="en-US" sz="1400" dirty="0"/>
              <a:t>Announced the best performing teams</a:t>
            </a:r>
          </a:p>
          <a:p>
            <a:pPr marL="742950" lvl="1" indent="-285750">
              <a:buFont typeface="Arial" pitchFamily="34" charset="0"/>
              <a:buChar char="•"/>
            </a:pPr>
            <a:r>
              <a:rPr lang="en-US" sz="1400" dirty="0" smtClean="0"/>
              <a:t>Discussed </a:t>
            </a:r>
            <a:r>
              <a:rPr lang="en-US" sz="1400" dirty="0"/>
              <a:t>and </a:t>
            </a:r>
            <a:r>
              <a:rPr lang="en-US" sz="1400" dirty="0" smtClean="0"/>
              <a:t>shared </a:t>
            </a:r>
            <a:r>
              <a:rPr lang="en-US" sz="1400" dirty="0"/>
              <a:t>experiences on </a:t>
            </a:r>
            <a:r>
              <a:rPr lang="en-US" sz="1400" dirty="0" err="1" smtClean="0"/>
              <a:t>sbv</a:t>
            </a:r>
            <a:r>
              <a:rPr lang="en-US" sz="1400" dirty="0" smtClean="0"/>
              <a:t> IMPROVER </a:t>
            </a:r>
            <a:r>
              <a:rPr lang="en-US" sz="1400" dirty="0"/>
              <a:t>and the Diagnostic Signature </a:t>
            </a:r>
            <a:r>
              <a:rPr lang="en-US" sz="1400" dirty="0" smtClean="0"/>
              <a:t>Challenge</a:t>
            </a:r>
          </a:p>
          <a:p>
            <a:pPr marL="742950" lvl="1" indent="-285750">
              <a:buFont typeface="Arial" pitchFamily="34" charset="0"/>
              <a:buChar char="•"/>
            </a:pPr>
            <a:r>
              <a:rPr lang="en-US" sz="1400" dirty="0" smtClean="0"/>
              <a:t>Keynotes Speakers from Systems Biology Community</a:t>
            </a:r>
            <a:endParaRPr lang="en-US" sz="1400" dirty="0"/>
          </a:p>
          <a:p>
            <a:endParaRPr lang="en-US" sz="1400"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240" y="2132856"/>
            <a:ext cx="5523519" cy="4170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5796136" y="6381328"/>
            <a:ext cx="3119837" cy="338554"/>
          </a:xfrm>
          <a:prstGeom prst="rect">
            <a:avLst/>
          </a:prstGeom>
        </p:spPr>
        <p:txBody>
          <a:bodyPr wrap="none">
            <a:spAutoFit/>
          </a:bodyPr>
          <a:lstStyle/>
          <a:p>
            <a:r>
              <a:rPr lang="en-US" i="1" dirty="0" smtClean="0">
                <a:solidFill>
                  <a:schemeClr val="accent1">
                    <a:lumMod val="75000"/>
                  </a:schemeClr>
                </a:solidFill>
              </a:rPr>
              <a:t>Nature</a:t>
            </a:r>
            <a:r>
              <a:rPr lang="en-US" i="1" dirty="0">
                <a:solidFill>
                  <a:schemeClr val="accent1">
                    <a:lumMod val="75000"/>
                  </a:schemeClr>
                </a:solidFill>
              </a:rPr>
              <a:t>, 24 Jan. 2013, page 565</a:t>
            </a:r>
          </a:p>
        </p:txBody>
      </p:sp>
    </p:spTree>
    <p:extLst>
      <p:ext uri="{BB962C8B-B14F-4D97-AF65-F5344CB8AC3E}">
        <p14:creationId xmlns:p14="http://schemas.microsoft.com/office/powerpoint/2010/main" val="156410748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4"/>
          <p:cNvSpPr>
            <a:spLocks noGrp="1"/>
          </p:cNvSpPr>
          <p:nvPr>
            <p:ph type="body" idx="1"/>
          </p:nvPr>
        </p:nvSpPr>
        <p:spPr>
          <a:xfrm>
            <a:off x="5724128" y="5987700"/>
            <a:ext cx="3096344" cy="576064"/>
          </a:xfrm>
        </p:spPr>
        <p:txBody>
          <a:bodyPr/>
          <a:lstStyle/>
          <a:p>
            <a:r>
              <a:rPr lang="en-US" b="1" u="sng" dirty="0" smtClean="0">
                <a:solidFill>
                  <a:srgbClr val="3366FF"/>
                </a:solidFill>
                <a:ea typeface="ヒラギノ角ゴ Pro W3"/>
                <a:cs typeface="Geneva"/>
                <a:hlinkClick r:id="rId2"/>
              </a:rPr>
              <a:t>www.sbvimprover.com</a:t>
            </a:r>
            <a:endParaRPr lang="en-US" b="1" u="sng" dirty="0" smtClean="0">
              <a:solidFill>
                <a:srgbClr val="3366FF"/>
              </a:solidFill>
              <a:ea typeface="ヒラギノ角ゴ Pro W3"/>
              <a:cs typeface="Geneva"/>
            </a:endParaRPr>
          </a:p>
          <a:p>
            <a:endParaRPr lang="fr-CH" b="1" u="sng" dirty="0">
              <a:solidFill>
                <a:srgbClr val="3366FF"/>
              </a:solidFill>
              <a:ea typeface="ヒラギノ角ゴ Pro W3"/>
              <a:cs typeface="Geneva"/>
            </a:endParaRPr>
          </a:p>
          <a:p>
            <a:endParaRPr lang="en-US" b="1" u="sng" dirty="0" smtClean="0">
              <a:solidFill>
                <a:srgbClr val="3366FF"/>
              </a:solidFill>
              <a:ea typeface="ヒラギノ角ゴ Pro W3"/>
              <a:cs typeface="Geneva"/>
            </a:endParaRPr>
          </a:p>
          <a:p>
            <a:endParaRPr lang="en-US" b="1" u="sng" dirty="0" smtClean="0">
              <a:solidFill>
                <a:srgbClr val="3366FF"/>
              </a:solidFill>
              <a:ea typeface="ヒラギノ角ゴ Pro W3"/>
              <a:cs typeface="Geneva"/>
            </a:endParaRPr>
          </a:p>
          <a:p>
            <a:endParaRPr lang="en-US" b="1" u="sng" dirty="0" smtClean="0">
              <a:solidFill>
                <a:srgbClr val="3366FF"/>
              </a:solidFill>
              <a:ea typeface="ヒラギノ角ゴ Pro W3"/>
              <a:cs typeface="Geneva"/>
            </a:endParaRPr>
          </a:p>
        </p:txBody>
      </p:sp>
      <p:pic>
        <p:nvPicPr>
          <p:cNvPr id="56322" name="Picture 2" descr="PMI-images-COMPOSITE2a.jpg"/>
          <p:cNvPicPr>
            <a:picLocks noChangeAspect="1"/>
          </p:cNvPicPr>
          <p:nvPr/>
        </p:nvPicPr>
        <p:blipFill>
          <a:blip r:embed="rId3"/>
          <a:srcRect/>
          <a:stretch>
            <a:fillRect/>
          </a:stretch>
        </p:blipFill>
        <p:spPr bwMode="auto">
          <a:xfrm>
            <a:off x="755576" y="4509120"/>
            <a:ext cx="2232198" cy="2054644"/>
          </a:xfrm>
          <a:prstGeom prst="rect">
            <a:avLst/>
          </a:prstGeom>
          <a:noFill/>
          <a:ln w="9525">
            <a:noFill/>
            <a:miter lim="800000"/>
            <a:headEnd/>
            <a:tailEnd/>
          </a:ln>
        </p:spPr>
      </p:pic>
      <p:sp>
        <p:nvSpPr>
          <p:cNvPr id="4" name="TextBox 3"/>
          <p:cNvSpPr txBox="1"/>
          <p:nvPr/>
        </p:nvSpPr>
        <p:spPr>
          <a:xfrm>
            <a:off x="1447016" y="2564904"/>
            <a:ext cx="7524007" cy="1384995"/>
          </a:xfrm>
          <a:prstGeom prst="rect">
            <a:avLst/>
          </a:prstGeom>
          <a:noFill/>
        </p:spPr>
        <p:txBody>
          <a:bodyPr wrap="square" rtlCol="0">
            <a:spAutoFit/>
          </a:bodyPr>
          <a:lstStyle/>
          <a:p>
            <a:r>
              <a:rPr lang="en-US" sz="2800" b="1" dirty="0">
                <a:solidFill>
                  <a:srgbClr val="166C6A"/>
                </a:solidFill>
              </a:rPr>
              <a:t>Species Translation </a:t>
            </a:r>
            <a:r>
              <a:rPr lang="en-US" sz="2800" b="1" dirty="0" smtClean="0">
                <a:solidFill>
                  <a:srgbClr val="166C6A"/>
                </a:solidFill>
              </a:rPr>
              <a:t>Challenge</a:t>
            </a:r>
            <a:endParaRPr lang="en-US" sz="2800" b="1" dirty="0">
              <a:solidFill>
                <a:srgbClr val="166C6A"/>
              </a:solidFill>
            </a:endParaRPr>
          </a:p>
          <a:p>
            <a:endParaRPr lang="en-US" dirty="0">
              <a:solidFill>
                <a:srgbClr val="166C6A"/>
              </a:solidFill>
            </a:endParaRPr>
          </a:p>
          <a:p>
            <a:r>
              <a:rPr lang="en-US" sz="2000" i="1" dirty="0">
                <a:solidFill>
                  <a:srgbClr val="166C6A"/>
                </a:solidFill>
              </a:rPr>
              <a:t>From Rat To Human: Understanding the Limits of Animal Models for Human Biology</a:t>
            </a:r>
          </a:p>
        </p:txBody>
      </p:sp>
      <p:grpSp>
        <p:nvGrpSpPr>
          <p:cNvPr id="7" name="Group 6"/>
          <p:cNvGrpSpPr>
            <a:grpSpLocks/>
          </p:cNvGrpSpPr>
          <p:nvPr/>
        </p:nvGrpSpPr>
        <p:grpSpPr bwMode="auto">
          <a:xfrm>
            <a:off x="3635896" y="4365104"/>
            <a:ext cx="2447925" cy="1409700"/>
            <a:chOff x="6646663" y="2460708"/>
            <a:chExt cx="2447925" cy="1409700"/>
          </a:xfrm>
        </p:grpSpPr>
        <p:sp>
          <p:nvSpPr>
            <p:cNvPr id="8" name="Freeform 101"/>
            <p:cNvSpPr>
              <a:spLocks/>
            </p:cNvSpPr>
            <p:nvPr/>
          </p:nvSpPr>
          <p:spPr bwMode="auto">
            <a:xfrm>
              <a:off x="6646663" y="2460708"/>
              <a:ext cx="2447925" cy="1409700"/>
            </a:xfrm>
            <a:custGeom>
              <a:avLst/>
              <a:gdLst>
                <a:gd name="T0" fmla="*/ 2147483647 w 1542"/>
                <a:gd name="T1" fmla="*/ 0 h 888"/>
                <a:gd name="T2" fmla="*/ 2147483647 w 1542"/>
                <a:gd name="T3" fmla="*/ 2147483647 h 888"/>
                <a:gd name="T4" fmla="*/ 2147483647 w 1542"/>
                <a:gd name="T5" fmla="*/ 2147483647 h 888"/>
                <a:gd name="T6" fmla="*/ 2147483647 w 1542"/>
                <a:gd name="T7" fmla="*/ 2147483647 h 888"/>
                <a:gd name="T8" fmla="*/ 2147483647 w 1542"/>
                <a:gd name="T9" fmla="*/ 2147483647 h 888"/>
                <a:gd name="T10" fmla="*/ 2147483647 w 1542"/>
                <a:gd name="T11" fmla="*/ 2147483647 h 888"/>
                <a:gd name="T12" fmla="*/ 2147483647 w 1542"/>
                <a:gd name="T13" fmla="*/ 2147483647 h 888"/>
                <a:gd name="T14" fmla="*/ 2147483647 w 1542"/>
                <a:gd name="T15" fmla="*/ 2147483647 h 888"/>
                <a:gd name="T16" fmla="*/ 2147483647 w 1542"/>
                <a:gd name="T17" fmla="*/ 2147483647 h 888"/>
                <a:gd name="T18" fmla="*/ 2147483647 w 1542"/>
                <a:gd name="T19" fmla="*/ 2147483647 h 888"/>
                <a:gd name="T20" fmla="*/ 2147483647 w 1542"/>
                <a:gd name="T21" fmla="*/ 2147483647 h 888"/>
                <a:gd name="T22" fmla="*/ 2147483647 w 1542"/>
                <a:gd name="T23" fmla="*/ 2147483647 h 888"/>
                <a:gd name="T24" fmla="*/ 2147483647 w 1542"/>
                <a:gd name="T25" fmla="*/ 2147483647 h 888"/>
                <a:gd name="T26" fmla="*/ 2147483647 w 1542"/>
                <a:gd name="T27" fmla="*/ 2147483647 h 888"/>
                <a:gd name="T28" fmla="*/ 2147483647 w 1542"/>
                <a:gd name="T29" fmla="*/ 2147483647 h 888"/>
                <a:gd name="T30" fmla="*/ 2147483647 w 1542"/>
                <a:gd name="T31" fmla="*/ 2147483647 h 888"/>
                <a:gd name="T32" fmla="*/ 2147483647 w 1542"/>
                <a:gd name="T33" fmla="*/ 2147483647 h 888"/>
                <a:gd name="T34" fmla="*/ 2147483647 w 1542"/>
                <a:gd name="T35" fmla="*/ 2147483647 h 888"/>
                <a:gd name="T36" fmla="*/ 2147483647 w 1542"/>
                <a:gd name="T37" fmla="*/ 2147483647 h 888"/>
                <a:gd name="T38" fmla="*/ 2147483647 w 1542"/>
                <a:gd name="T39" fmla="*/ 2147483647 h 888"/>
                <a:gd name="T40" fmla="*/ 0 w 1542"/>
                <a:gd name="T41" fmla="*/ 2147483647 h 888"/>
                <a:gd name="T42" fmla="*/ 2147483647 w 1542"/>
                <a:gd name="T43" fmla="*/ 2147483647 h 888"/>
                <a:gd name="T44" fmla="*/ 2147483647 w 1542"/>
                <a:gd name="T45" fmla="*/ 2147483647 h 888"/>
                <a:gd name="T46" fmla="*/ 2147483647 w 1542"/>
                <a:gd name="T47" fmla="*/ 2147483647 h 888"/>
                <a:gd name="T48" fmla="*/ 2147483647 w 1542"/>
                <a:gd name="T49" fmla="*/ 2147483647 h 888"/>
                <a:gd name="T50" fmla="*/ 2147483647 w 1542"/>
                <a:gd name="T51" fmla="*/ 2147483647 h 888"/>
                <a:gd name="T52" fmla="*/ 2147483647 w 1542"/>
                <a:gd name="T53" fmla="*/ 2147483647 h 888"/>
                <a:gd name="T54" fmla="*/ 2147483647 w 1542"/>
                <a:gd name="T55" fmla="*/ 2147483647 h 888"/>
                <a:gd name="T56" fmla="*/ 2147483647 w 1542"/>
                <a:gd name="T57" fmla="*/ 2147483647 h 888"/>
                <a:gd name="T58" fmla="*/ 2147483647 w 1542"/>
                <a:gd name="T59" fmla="*/ 2147483647 h 888"/>
                <a:gd name="T60" fmla="*/ 2147483647 w 1542"/>
                <a:gd name="T61" fmla="*/ 2147483647 h 888"/>
                <a:gd name="T62" fmla="*/ 2147483647 w 1542"/>
                <a:gd name="T63" fmla="*/ 2147483647 h 888"/>
                <a:gd name="T64" fmla="*/ 2147483647 w 1542"/>
                <a:gd name="T65" fmla="*/ 2147483647 h 888"/>
                <a:gd name="T66" fmla="*/ 2147483647 w 1542"/>
                <a:gd name="T67" fmla="*/ 2147483647 h 888"/>
                <a:gd name="T68" fmla="*/ 2147483647 w 1542"/>
                <a:gd name="T69" fmla="*/ 0 h 8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2" h="888">
                  <a:moveTo>
                    <a:pt x="1100" y="0"/>
                  </a:moveTo>
                  <a:cubicBezTo>
                    <a:pt x="1141" y="49"/>
                    <a:pt x="1129" y="19"/>
                    <a:pt x="1141" y="43"/>
                  </a:cubicBezTo>
                  <a:lnTo>
                    <a:pt x="1163" y="79"/>
                  </a:lnTo>
                  <a:lnTo>
                    <a:pt x="1188" y="138"/>
                  </a:lnTo>
                  <a:lnTo>
                    <a:pt x="1088" y="134"/>
                  </a:lnTo>
                  <a:lnTo>
                    <a:pt x="1064" y="172"/>
                  </a:lnTo>
                  <a:cubicBezTo>
                    <a:pt x="1068" y="193"/>
                    <a:pt x="1070" y="196"/>
                    <a:pt x="1076" y="216"/>
                  </a:cubicBezTo>
                  <a:cubicBezTo>
                    <a:pt x="1078" y="222"/>
                    <a:pt x="1085" y="240"/>
                    <a:pt x="1089" y="245"/>
                  </a:cubicBezTo>
                  <a:cubicBezTo>
                    <a:pt x="1102" y="256"/>
                    <a:pt x="1113" y="274"/>
                    <a:pt x="1124" y="289"/>
                  </a:cubicBezTo>
                  <a:cubicBezTo>
                    <a:pt x="1141" y="298"/>
                    <a:pt x="1155" y="309"/>
                    <a:pt x="1177" y="317"/>
                  </a:cubicBezTo>
                  <a:cubicBezTo>
                    <a:pt x="1190" y="306"/>
                    <a:pt x="1204" y="297"/>
                    <a:pt x="1218" y="286"/>
                  </a:cubicBezTo>
                  <a:cubicBezTo>
                    <a:pt x="1284" y="207"/>
                    <a:pt x="1237" y="234"/>
                    <a:pt x="1294" y="273"/>
                  </a:cubicBezTo>
                  <a:lnTo>
                    <a:pt x="1542" y="617"/>
                  </a:lnTo>
                  <a:lnTo>
                    <a:pt x="1336" y="749"/>
                  </a:lnTo>
                  <a:lnTo>
                    <a:pt x="1130" y="829"/>
                  </a:lnTo>
                  <a:lnTo>
                    <a:pt x="927" y="873"/>
                  </a:lnTo>
                  <a:lnTo>
                    <a:pt x="708" y="888"/>
                  </a:lnTo>
                  <a:lnTo>
                    <a:pt x="475" y="848"/>
                  </a:lnTo>
                  <a:lnTo>
                    <a:pt x="290" y="794"/>
                  </a:lnTo>
                  <a:lnTo>
                    <a:pt x="151" y="731"/>
                  </a:lnTo>
                  <a:lnTo>
                    <a:pt x="0" y="639"/>
                  </a:lnTo>
                  <a:lnTo>
                    <a:pt x="275" y="257"/>
                  </a:lnTo>
                  <a:cubicBezTo>
                    <a:pt x="197" y="273"/>
                    <a:pt x="219" y="267"/>
                    <a:pt x="161" y="218"/>
                  </a:cubicBezTo>
                  <a:cubicBezTo>
                    <a:pt x="179" y="178"/>
                    <a:pt x="146" y="174"/>
                    <a:pt x="161" y="153"/>
                  </a:cubicBezTo>
                  <a:cubicBezTo>
                    <a:pt x="177" y="129"/>
                    <a:pt x="203" y="84"/>
                    <a:pt x="228" y="67"/>
                  </a:cubicBezTo>
                  <a:cubicBezTo>
                    <a:pt x="253" y="51"/>
                    <a:pt x="289" y="43"/>
                    <a:pt x="312" y="52"/>
                  </a:cubicBezTo>
                  <a:cubicBezTo>
                    <a:pt x="346" y="80"/>
                    <a:pt x="339" y="93"/>
                    <a:pt x="363" y="121"/>
                  </a:cubicBezTo>
                  <a:cubicBezTo>
                    <a:pt x="362" y="126"/>
                    <a:pt x="359" y="118"/>
                    <a:pt x="362" y="121"/>
                  </a:cubicBezTo>
                  <a:cubicBezTo>
                    <a:pt x="367" y="128"/>
                    <a:pt x="355" y="161"/>
                    <a:pt x="370" y="142"/>
                  </a:cubicBezTo>
                  <a:lnTo>
                    <a:pt x="433" y="18"/>
                  </a:lnTo>
                  <a:lnTo>
                    <a:pt x="500" y="49"/>
                  </a:lnTo>
                  <a:lnTo>
                    <a:pt x="653" y="107"/>
                  </a:lnTo>
                  <a:lnTo>
                    <a:pt x="808" y="109"/>
                  </a:lnTo>
                  <a:lnTo>
                    <a:pt x="940" y="87"/>
                  </a:lnTo>
                  <a:lnTo>
                    <a:pt x="1100" y="0"/>
                  </a:lnTo>
                  <a:close/>
                </a:path>
              </a:pathLst>
            </a:custGeom>
            <a:solidFill>
              <a:srgbClr val="F5DC00"/>
            </a:solidFill>
            <a:ln w="38100">
              <a:solidFill>
                <a:srgbClr val="87878A">
                  <a:lumMod val="20000"/>
                  <a:lumOff val="8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600" kern="0">
                <a:solidFill>
                  <a:srgbClr val="000000"/>
                </a:solidFill>
                <a:ea typeface="ＭＳ Ｐゴシック" pitchFamily="34" charset="-128"/>
                <a:cs typeface="Arial"/>
              </a:endParaRPr>
            </a:p>
          </p:txBody>
        </p:sp>
        <p:sp>
          <p:nvSpPr>
            <p:cNvPr id="9" name="TextBox 27"/>
            <p:cNvSpPr txBox="1">
              <a:spLocks noChangeArrowheads="1"/>
            </p:cNvSpPr>
            <p:nvPr/>
          </p:nvSpPr>
          <p:spPr bwMode="auto">
            <a:xfrm>
              <a:off x="6930826" y="2733758"/>
              <a:ext cx="17557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eaLnBrk="1" fontAlgn="auto" hangingPunct="1">
                <a:spcBef>
                  <a:spcPts val="0"/>
                </a:spcBef>
                <a:spcAft>
                  <a:spcPts val="0"/>
                </a:spcAft>
                <a:defRPr/>
              </a:pPr>
              <a:r>
                <a:rPr lang="en-US" sz="1400" b="1" kern="0" dirty="0">
                  <a:solidFill>
                    <a:srgbClr val="000000"/>
                  </a:solidFill>
                  <a:cs typeface="Arial"/>
                </a:rPr>
                <a:t>Species translation formula</a:t>
              </a:r>
            </a:p>
          </p:txBody>
        </p:sp>
      </p:grpSp>
    </p:spTree>
    <p:extLst>
      <p:ext uri="{BB962C8B-B14F-4D97-AF65-F5344CB8AC3E}">
        <p14:creationId xmlns:p14="http://schemas.microsoft.com/office/powerpoint/2010/main" val="144054457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23528" y="260648"/>
            <a:ext cx="7632848" cy="936104"/>
          </a:xfrm>
          <a:prstGeom prst="rect">
            <a:avLst/>
          </a:prstGeom>
        </p:spPr>
        <p:txBody>
          <a:bodyPr/>
          <a:lstStyle>
            <a:lvl1pPr algn="l" rtl="0" eaLnBrk="0" fontAlgn="base" hangingPunct="0">
              <a:lnSpc>
                <a:spcPct val="90000"/>
              </a:lnSpc>
              <a:spcBef>
                <a:spcPct val="0"/>
              </a:spcBef>
              <a:spcAft>
                <a:spcPct val="0"/>
              </a:spcAft>
              <a:defRPr sz="2200">
                <a:solidFill>
                  <a:schemeClr val="accent1"/>
                </a:solidFill>
                <a:latin typeface="+mj-lt"/>
                <a:ea typeface="ヒラギノ角ゴ Pro W3" charset="0"/>
                <a:cs typeface="Geneva" charset="0"/>
              </a:defRPr>
            </a:lvl1pPr>
            <a:lvl2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2pPr>
            <a:lvl3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3pPr>
            <a:lvl4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4pPr>
            <a:lvl5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5pPr>
            <a:lvl6pPr marL="457200" algn="l" rtl="0" fontAlgn="base">
              <a:lnSpc>
                <a:spcPct val="90000"/>
              </a:lnSpc>
              <a:spcBef>
                <a:spcPct val="0"/>
              </a:spcBef>
              <a:spcAft>
                <a:spcPct val="0"/>
              </a:spcAft>
              <a:defRPr sz="2200">
                <a:solidFill>
                  <a:srgbClr val="004A96"/>
                </a:solidFill>
                <a:latin typeface="Arial" charset="0"/>
                <a:ea typeface="Geneva" charset="0"/>
              </a:defRPr>
            </a:lvl6pPr>
            <a:lvl7pPr marL="914400" algn="l" rtl="0" fontAlgn="base">
              <a:lnSpc>
                <a:spcPct val="90000"/>
              </a:lnSpc>
              <a:spcBef>
                <a:spcPct val="0"/>
              </a:spcBef>
              <a:spcAft>
                <a:spcPct val="0"/>
              </a:spcAft>
              <a:defRPr sz="2200">
                <a:solidFill>
                  <a:srgbClr val="004A96"/>
                </a:solidFill>
                <a:latin typeface="Arial" charset="0"/>
                <a:ea typeface="Geneva" charset="0"/>
              </a:defRPr>
            </a:lvl7pPr>
            <a:lvl8pPr marL="1371600" algn="l" rtl="0" fontAlgn="base">
              <a:lnSpc>
                <a:spcPct val="90000"/>
              </a:lnSpc>
              <a:spcBef>
                <a:spcPct val="0"/>
              </a:spcBef>
              <a:spcAft>
                <a:spcPct val="0"/>
              </a:spcAft>
              <a:defRPr sz="2200">
                <a:solidFill>
                  <a:srgbClr val="004A96"/>
                </a:solidFill>
                <a:latin typeface="Arial" charset="0"/>
                <a:ea typeface="Geneva" charset="0"/>
              </a:defRPr>
            </a:lvl8pPr>
            <a:lvl9pPr marL="1828800" algn="l" rtl="0" fontAlgn="base">
              <a:lnSpc>
                <a:spcPct val="90000"/>
              </a:lnSpc>
              <a:spcBef>
                <a:spcPct val="0"/>
              </a:spcBef>
              <a:spcAft>
                <a:spcPct val="0"/>
              </a:spcAft>
              <a:defRPr sz="2200">
                <a:solidFill>
                  <a:srgbClr val="004A96"/>
                </a:solidFill>
                <a:latin typeface="Arial" charset="0"/>
                <a:ea typeface="Geneva" charset="0"/>
              </a:defRPr>
            </a:lvl9pPr>
          </a:lstStyle>
          <a:p>
            <a:pPr algn="ctr">
              <a:defRPr/>
            </a:pPr>
            <a:r>
              <a:rPr lang="en-US" sz="2400" b="1" dirty="0"/>
              <a:t>Species Translation </a:t>
            </a:r>
            <a:r>
              <a:rPr lang="en-US" sz="2400" b="1" dirty="0" smtClean="0"/>
              <a:t>Challenge: </a:t>
            </a:r>
            <a:r>
              <a:rPr lang="en-US" sz="2400" b="1" kern="0" dirty="0"/>
              <a:t>Background </a:t>
            </a:r>
            <a:endParaRPr lang="en-US" sz="2400" b="1" kern="0" dirty="0" smtClean="0"/>
          </a:p>
          <a:p>
            <a:pPr algn="ctr">
              <a:defRPr/>
            </a:pPr>
            <a:r>
              <a:rPr lang="en-US" sz="2400" b="1" kern="0" dirty="0" smtClean="0"/>
              <a:t>and </a:t>
            </a:r>
            <a:r>
              <a:rPr lang="en-US" sz="2400" b="1" kern="0" dirty="0"/>
              <a:t>Goal</a:t>
            </a:r>
          </a:p>
          <a:p>
            <a:pPr algn="ctr">
              <a:defRPr/>
            </a:pPr>
            <a:endParaRPr lang="en-US" sz="2400" b="1" dirty="0"/>
          </a:p>
        </p:txBody>
      </p:sp>
      <p:pic>
        <p:nvPicPr>
          <p:cNvPr id="11" name="Picture 7"/>
          <p:cNvPicPr>
            <a:picLocks noChangeAspect="1" noChangeArrowheads="1"/>
          </p:cNvPicPr>
          <p:nvPr/>
        </p:nvPicPr>
        <p:blipFill>
          <a:blip r:embed="rId3"/>
          <a:srcRect/>
          <a:stretch>
            <a:fillRect/>
          </a:stretch>
        </p:blipFill>
        <p:spPr bwMode="auto">
          <a:xfrm>
            <a:off x="1529301" y="1268760"/>
            <a:ext cx="6324759" cy="3168352"/>
          </a:xfrm>
          <a:prstGeom prst="rect">
            <a:avLst/>
          </a:prstGeom>
          <a:noFill/>
          <a:ln w="9525">
            <a:noFill/>
            <a:miter lim="800000"/>
            <a:headEnd/>
            <a:tailEnd/>
          </a:ln>
        </p:spPr>
      </p:pic>
      <p:sp>
        <p:nvSpPr>
          <p:cNvPr id="12" name="Text Box 5"/>
          <p:cNvSpPr txBox="1">
            <a:spLocks noChangeArrowheads="1"/>
          </p:cNvSpPr>
          <p:nvPr/>
        </p:nvSpPr>
        <p:spPr bwMode="auto">
          <a:xfrm>
            <a:off x="5472408" y="3429000"/>
            <a:ext cx="2411960" cy="246221"/>
          </a:xfrm>
          <a:prstGeom prst="rect">
            <a:avLst/>
          </a:prstGeom>
          <a:noFill/>
          <a:ln w="9525">
            <a:noFill/>
            <a:miter lim="800000"/>
            <a:headEnd/>
            <a:tailEnd/>
          </a:ln>
        </p:spPr>
        <p:txBody>
          <a:bodyPr wrap="square">
            <a:spAutoFit/>
          </a:bodyPr>
          <a:lstStyle/>
          <a:p>
            <a:r>
              <a:rPr lang="fr-CH" sz="1000" i="1" dirty="0">
                <a:solidFill>
                  <a:srgbClr val="000000"/>
                </a:solidFill>
                <a:ea typeface="MS PGothic" pitchFamily="34" charset="-128"/>
                <a:cs typeface="ヒラギノ角ゴ Pro W3"/>
              </a:rPr>
              <a:t>Concept of </a:t>
            </a:r>
            <a:r>
              <a:rPr lang="fr-CH" sz="1000" i="1" dirty="0" smtClean="0">
                <a:solidFill>
                  <a:srgbClr val="000000"/>
                </a:solidFill>
                <a:ea typeface="MS PGothic" pitchFamily="34" charset="-128"/>
                <a:cs typeface="ヒラギノ角ゴ Pro W3"/>
              </a:rPr>
              <a:t> </a:t>
            </a:r>
            <a:r>
              <a:rPr lang="fr-CH" sz="1000" b="1" i="1" dirty="0" smtClean="0">
                <a:solidFill>
                  <a:srgbClr val="000000"/>
                </a:solidFill>
                <a:ea typeface="MS PGothic" pitchFamily="34" charset="-128"/>
                <a:cs typeface="ヒラギノ角ゴ Pro W3"/>
              </a:rPr>
              <a:t>«</a:t>
            </a:r>
            <a:r>
              <a:rPr lang="fr-CH" sz="1000" b="1" i="1" dirty="0">
                <a:solidFill>
                  <a:srgbClr val="000000"/>
                </a:solidFill>
                <a:ea typeface="MS PGothic" pitchFamily="34" charset="-128"/>
                <a:cs typeface="ヒラギノ角ゴ Pro W3"/>
              </a:rPr>
              <a:t> </a:t>
            </a:r>
            <a:r>
              <a:rPr lang="fr-CH" sz="1000" b="1" i="1" dirty="0" smtClean="0">
                <a:solidFill>
                  <a:srgbClr val="000000"/>
                </a:solidFill>
                <a:ea typeface="MS PGothic" pitchFamily="34" charset="-128"/>
                <a:cs typeface="ヒラギノ角ゴ Pro W3"/>
              </a:rPr>
              <a:t>Translatabillity</a:t>
            </a:r>
            <a:r>
              <a:rPr lang="fr-CH" sz="1000" b="1" i="1" dirty="0">
                <a:solidFill>
                  <a:srgbClr val="000000"/>
                </a:solidFill>
                <a:ea typeface="MS PGothic" pitchFamily="34" charset="-128"/>
                <a:cs typeface="ヒラギノ角ゴ Pro W3"/>
              </a:rPr>
              <a:t> »</a:t>
            </a:r>
            <a:endParaRPr lang="en-US" sz="1000" b="1" i="1" dirty="0">
              <a:solidFill>
                <a:srgbClr val="000000"/>
              </a:solidFill>
              <a:ea typeface="MS PGothic" pitchFamily="34" charset="-128"/>
              <a:cs typeface="ヒラギノ角ゴ Pro W3"/>
            </a:endParaRPr>
          </a:p>
        </p:txBody>
      </p:sp>
      <p:sp>
        <p:nvSpPr>
          <p:cNvPr id="13" name="Rectangle 3"/>
          <p:cNvSpPr txBox="1">
            <a:spLocks noChangeArrowheads="1"/>
          </p:cNvSpPr>
          <p:nvPr/>
        </p:nvSpPr>
        <p:spPr bwMode="auto">
          <a:xfrm>
            <a:off x="755576" y="5013176"/>
            <a:ext cx="7872211" cy="108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20000"/>
              </a:spcBef>
              <a:spcAft>
                <a:spcPct val="0"/>
              </a:spcAft>
              <a:buClr>
                <a:schemeClr val="accent1">
                  <a:lumMod val="75000"/>
                </a:schemeClr>
              </a:buClr>
              <a:buFont typeface="Arial"/>
              <a:buChar char="•"/>
              <a:defRPr sz="1600">
                <a:solidFill>
                  <a:schemeClr val="tx1"/>
                </a:solidFill>
                <a:latin typeface="+mn-lt"/>
                <a:ea typeface="ヒラギノ角ゴ Pro W3" charset="0"/>
                <a:cs typeface="Geneva" charset="0"/>
              </a:defRPr>
            </a:lvl1pPr>
            <a:lvl2pPr marL="509588" indent="-163513" algn="l" rtl="0" eaLnBrk="0" fontAlgn="base" hangingPunct="0">
              <a:spcBef>
                <a:spcPct val="20000"/>
              </a:spcBef>
              <a:spcAft>
                <a:spcPct val="0"/>
              </a:spcAft>
              <a:buClrTx/>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pPr marL="0" indent="0">
              <a:lnSpc>
                <a:spcPct val="120000"/>
              </a:lnSpc>
              <a:buClr>
                <a:schemeClr val="tx2"/>
              </a:buClr>
              <a:buNone/>
              <a:tabLst>
                <a:tab pos="4930775" algn="l"/>
              </a:tabLst>
            </a:pPr>
            <a:r>
              <a:rPr lang="en-US" sz="1800" b="1" kern="1200" dirty="0" smtClean="0">
                <a:solidFill>
                  <a:schemeClr val="accent1">
                    <a:lumMod val="50000"/>
                  </a:schemeClr>
                </a:solidFill>
                <a:latin typeface="Arial" charset="0"/>
                <a:ea typeface="ヒラギノ角ゴ Pro W3"/>
                <a:cs typeface="ヒラギノ角ゴ Pro W3"/>
              </a:rPr>
              <a:t>Goal: </a:t>
            </a:r>
            <a:r>
              <a:rPr lang="en-US" sz="1800" kern="1200" dirty="0" smtClean="0">
                <a:solidFill>
                  <a:schemeClr val="accent1">
                    <a:lumMod val="50000"/>
                  </a:schemeClr>
                </a:solidFill>
                <a:latin typeface="Arial" charset="0"/>
                <a:ea typeface="ヒラギノ角ゴ Pro W3"/>
                <a:cs typeface="ヒラギノ角ゴ Pro W3"/>
              </a:rPr>
              <a:t>Verify </a:t>
            </a:r>
            <a:r>
              <a:rPr lang="en-US" sz="1800" dirty="0" smtClean="0">
                <a:solidFill>
                  <a:schemeClr val="accent1">
                    <a:lumMod val="50000"/>
                  </a:schemeClr>
                </a:solidFill>
                <a:latin typeface="Arial" charset="0"/>
                <a:ea typeface="ヒラギノ角ゴ Pro W3"/>
                <a:cs typeface="ヒラギノ角ゴ Pro W3"/>
              </a:rPr>
              <a:t>the </a:t>
            </a:r>
            <a:r>
              <a:rPr lang="en-US" sz="1800" dirty="0">
                <a:solidFill>
                  <a:schemeClr val="accent1">
                    <a:lumMod val="50000"/>
                  </a:schemeClr>
                </a:solidFill>
                <a:latin typeface="Arial" charset="0"/>
                <a:ea typeface="ヒラギノ角ゴ Pro W3"/>
                <a:cs typeface="ヒラギノ角ゴ Pro W3"/>
              </a:rPr>
              <a:t>translation of biological effects of perturbations in one species given information about the same perturbations in another species.</a:t>
            </a:r>
            <a:endParaRPr lang="fr-CH" sz="1800" kern="0" dirty="0">
              <a:solidFill>
                <a:schemeClr val="accent1">
                  <a:lumMod val="50000"/>
                </a:schemeClr>
              </a:solidFill>
              <a:ea typeface="MS PGothic" pitchFamily="34" charset="-128"/>
              <a:cs typeface="Geneva"/>
            </a:endParaRPr>
          </a:p>
          <a:p>
            <a:pPr marL="0" indent="0">
              <a:lnSpc>
                <a:spcPct val="120000"/>
              </a:lnSpc>
              <a:buClr>
                <a:schemeClr val="tx2"/>
              </a:buClr>
              <a:buNone/>
              <a:tabLst>
                <a:tab pos="4930775" algn="l"/>
              </a:tabLst>
            </a:pPr>
            <a:endParaRPr lang="en-US" sz="1800" kern="1200" dirty="0" smtClean="0">
              <a:solidFill>
                <a:schemeClr val="accent1">
                  <a:lumMod val="50000"/>
                </a:schemeClr>
              </a:solidFill>
              <a:latin typeface="Arial" charset="0"/>
              <a:ea typeface="ヒラギノ角ゴ Pro W3"/>
              <a:cs typeface="ヒラギノ角ゴ Pro W3"/>
            </a:endParaRPr>
          </a:p>
          <a:p>
            <a:pPr marL="0" indent="0">
              <a:lnSpc>
                <a:spcPct val="120000"/>
              </a:lnSpc>
              <a:buClr>
                <a:schemeClr val="tx2"/>
              </a:buClr>
              <a:buFont typeface="Arial"/>
              <a:buNone/>
              <a:tabLst>
                <a:tab pos="4930775" algn="l"/>
              </a:tabLst>
            </a:pPr>
            <a:endParaRPr lang="en-US" sz="1800" dirty="0">
              <a:solidFill>
                <a:schemeClr val="accent1">
                  <a:lumMod val="50000"/>
                </a:schemeClr>
              </a:solidFill>
              <a:latin typeface="Arial" charset="0"/>
              <a:ea typeface="ヒラギノ角ゴ Pro W3"/>
              <a:cs typeface="ヒラギノ角ゴ Pro W3"/>
            </a:endParaRPr>
          </a:p>
          <a:p>
            <a:pPr marL="269875" indent="-269875">
              <a:lnSpc>
                <a:spcPct val="120000"/>
              </a:lnSpc>
              <a:buClr>
                <a:schemeClr val="tx2"/>
              </a:buClr>
              <a:buFont typeface="Wingdings" pitchFamily="2" charset="2"/>
              <a:buNone/>
              <a:tabLst>
                <a:tab pos="4930775" algn="l"/>
              </a:tabLst>
            </a:pPr>
            <a:endParaRPr lang="fr-CH" sz="1800" kern="0" dirty="0" smtClean="0">
              <a:solidFill>
                <a:schemeClr val="accent1">
                  <a:lumMod val="50000"/>
                </a:schemeClr>
              </a:solidFill>
              <a:ea typeface="MS PGothic" pitchFamily="34" charset="-128"/>
              <a:cs typeface="Geneva"/>
            </a:endParaRPr>
          </a:p>
          <a:p>
            <a:pPr marL="269875" indent="-269875">
              <a:lnSpc>
                <a:spcPct val="120000"/>
              </a:lnSpc>
              <a:buClr>
                <a:schemeClr val="tx2"/>
              </a:buClr>
              <a:buFont typeface="Wingdings" pitchFamily="2" charset="2"/>
              <a:buNone/>
              <a:tabLst>
                <a:tab pos="4930775" algn="l"/>
              </a:tabLst>
            </a:pPr>
            <a:endParaRPr lang="en-US" sz="1800" kern="0" dirty="0" smtClean="0">
              <a:solidFill>
                <a:schemeClr val="accent1">
                  <a:lumMod val="50000"/>
                </a:schemeClr>
              </a:solidFill>
              <a:ea typeface="MS PGothic" pitchFamily="34" charset="-128"/>
              <a:cs typeface="Geneva"/>
            </a:endParaRPr>
          </a:p>
          <a:p>
            <a:pPr marL="269875" indent="-269875">
              <a:lnSpc>
                <a:spcPct val="120000"/>
              </a:lnSpc>
              <a:buClr>
                <a:schemeClr val="tx2"/>
              </a:buClr>
              <a:buFont typeface="Wingdings" pitchFamily="2" charset="2"/>
              <a:buNone/>
              <a:tabLst>
                <a:tab pos="4930775" algn="l"/>
              </a:tabLst>
            </a:pPr>
            <a:endParaRPr lang="en-US" sz="1800" kern="0" dirty="0" smtClean="0">
              <a:solidFill>
                <a:schemeClr val="accent1">
                  <a:lumMod val="50000"/>
                </a:schemeClr>
              </a:solidFill>
              <a:ea typeface="MS PGothic" pitchFamily="34" charset="-128"/>
              <a:cs typeface="Geneva"/>
            </a:endParaRPr>
          </a:p>
        </p:txBody>
      </p:sp>
    </p:spTree>
    <p:extLst>
      <p:ext uri="{BB962C8B-B14F-4D97-AF65-F5344CB8AC3E}">
        <p14:creationId xmlns:p14="http://schemas.microsoft.com/office/powerpoint/2010/main" val="131070130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lgn="ctr"/>
            <a:r>
              <a:rPr lang="en-US" sz="2800" b="1" dirty="0">
                <a:solidFill>
                  <a:schemeClr val="accent1"/>
                </a:solidFill>
              </a:rPr>
              <a:t>Species Translation Challenge</a:t>
            </a:r>
          </a:p>
        </p:txBody>
      </p:sp>
      <p:sp>
        <p:nvSpPr>
          <p:cNvPr id="3" name="Content Placeholder 2"/>
          <p:cNvSpPr>
            <a:spLocks noGrp="1"/>
          </p:cNvSpPr>
          <p:nvPr>
            <p:ph idx="1"/>
          </p:nvPr>
        </p:nvSpPr>
        <p:spPr>
          <a:xfrm>
            <a:off x="179512" y="3068960"/>
            <a:ext cx="2592288" cy="936104"/>
          </a:xfrm>
        </p:spPr>
        <p:txBody>
          <a:bodyPr/>
          <a:lstStyle/>
          <a:p>
            <a:pPr marL="0" indent="0" algn="ctr">
              <a:buNone/>
            </a:pPr>
            <a:r>
              <a:rPr lang="en-US" sz="1400" dirty="0" smtClean="0">
                <a:solidFill>
                  <a:srgbClr val="1E908E"/>
                </a:solidFill>
              </a:rPr>
              <a:t>Rat Training Subset A: Gene </a:t>
            </a:r>
            <a:r>
              <a:rPr lang="en-US" sz="1400" dirty="0">
                <a:solidFill>
                  <a:srgbClr val="1E908E"/>
                </a:solidFill>
              </a:rPr>
              <a:t>Expression (</a:t>
            </a:r>
            <a:r>
              <a:rPr lang="en-US" sz="1400" dirty="0" err="1">
                <a:solidFill>
                  <a:srgbClr val="1E908E"/>
                </a:solidFill>
              </a:rPr>
              <a:t>GEx</a:t>
            </a:r>
            <a:r>
              <a:rPr lang="en-US" sz="1400" dirty="0">
                <a:solidFill>
                  <a:srgbClr val="1E908E"/>
                </a:solidFill>
              </a:rPr>
              <a:t>) and Protein Phosphorylation (</a:t>
            </a:r>
            <a:r>
              <a:rPr lang="en-US" sz="1400" dirty="0" smtClean="0">
                <a:solidFill>
                  <a:srgbClr val="1E908E"/>
                </a:solidFill>
              </a:rPr>
              <a:t>P). Rat Test Subset B: predict P using </a:t>
            </a:r>
            <a:r>
              <a:rPr lang="en-US" sz="1400" dirty="0" err="1" smtClean="0">
                <a:solidFill>
                  <a:srgbClr val="1E908E"/>
                </a:solidFill>
              </a:rPr>
              <a:t>GEx</a:t>
            </a:r>
            <a:endParaRPr lang="en-US" sz="1400" dirty="0" smtClean="0">
              <a:solidFill>
                <a:srgbClr val="1E908E"/>
              </a:solidFill>
            </a:endParaRPr>
          </a:p>
        </p:txBody>
      </p:sp>
      <p:pic>
        <p:nvPicPr>
          <p:cNvPr id="4" name="Picture 2" descr="https://www.sbvimprover.com/sites/default/files/images/users849/SC1A.jpg"/>
          <p:cNvPicPr>
            <a:picLocks noChangeAspect="1" noChangeArrowheads="1"/>
          </p:cNvPicPr>
          <p:nvPr/>
        </p:nvPicPr>
        <p:blipFill rotWithShape="1">
          <a:blip r:embed="rId2">
            <a:extLst>
              <a:ext uri="{28A0092B-C50C-407E-A947-70E740481C1C}">
                <a14:useLocalDpi xmlns:a14="http://schemas.microsoft.com/office/drawing/2010/main" val="0"/>
              </a:ext>
            </a:extLst>
          </a:blip>
          <a:srcRect r="52935"/>
          <a:stretch/>
        </p:blipFill>
        <p:spPr bwMode="auto">
          <a:xfrm>
            <a:off x="683568" y="1052736"/>
            <a:ext cx="1225828" cy="180070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www.sbvimprover.com/sites/default/files/images/users849/SC2A.jpg"/>
          <p:cNvPicPr>
            <a:picLocks noChangeAspect="1" noChangeArrowheads="1"/>
          </p:cNvPicPr>
          <p:nvPr/>
        </p:nvPicPr>
        <p:blipFill rotWithShape="1">
          <a:blip r:embed="rId3">
            <a:extLst>
              <a:ext uri="{28A0092B-C50C-407E-A947-70E740481C1C}">
                <a14:useLocalDpi xmlns:a14="http://schemas.microsoft.com/office/drawing/2010/main" val="0"/>
              </a:ext>
            </a:extLst>
          </a:blip>
          <a:srcRect r="51281"/>
          <a:stretch/>
        </p:blipFill>
        <p:spPr bwMode="auto">
          <a:xfrm>
            <a:off x="3695654" y="1124744"/>
            <a:ext cx="1236386" cy="17151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www.sbvimprover.com/sites/default/files/images/users849/SC3A.jpg"/>
          <p:cNvPicPr>
            <a:picLocks noChangeAspect="1" noChangeArrowheads="1"/>
          </p:cNvPicPr>
          <p:nvPr/>
        </p:nvPicPr>
        <p:blipFill rotWithShape="1">
          <a:blip r:embed="rId4">
            <a:extLst>
              <a:ext uri="{28A0092B-C50C-407E-A947-70E740481C1C}">
                <a14:useLocalDpi xmlns:a14="http://schemas.microsoft.com/office/drawing/2010/main" val="0"/>
              </a:ext>
            </a:extLst>
          </a:blip>
          <a:srcRect r="51555"/>
          <a:stretch/>
        </p:blipFill>
        <p:spPr bwMode="auto">
          <a:xfrm>
            <a:off x="6300192" y="1052736"/>
            <a:ext cx="1200355" cy="1965125"/>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3059833" y="3068960"/>
            <a:ext cx="2520279"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20000"/>
              </a:spcBef>
              <a:spcAft>
                <a:spcPct val="0"/>
              </a:spcAft>
              <a:buClr>
                <a:schemeClr val="accent1">
                  <a:lumMod val="75000"/>
                </a:schemeClr>
              </a:buClr>
              <a:buFont typeface="Arial"/>
              <a:buChar char="•"/>
              <a:defRPr sz="1600">
                <a:solidFill>
                  <a:schemeClr val="tx1"/>
                </a:solidFill>
                <a:latin typeface="+mn-lt"/>
                <a:ea typeface="ヒラギノ角ゴ Pro W3" charset="0"/>
                <a:cs typeface="Geneva" charset="0"/>
              </a:defRPr>
            </a:lvl1pPr>
            <a:lvl2pPr marL="509588" indent="-163513" algn="l" rtl="0" eaLnBrk="0" fontAlgn="base" hangingPunct="0">
              <a:spcBef>
                <a:spcPct val="20000"/>
              </a:spcBef>
              <a:spcAft>
                <a:spcPct val="0"/>
              </a:spcAft>
              <a:buClrTx/>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pPr marL="0" indent="0" algn="ctr">
              <a:buFont typeface="Arial"/>
              <a:buNone/>
            </a:pPr>
            <a:r>
              <a:rPr lang="en-US" sz="1400" dirty="0" smtClean="0">
                <a:solidFill>
                  <a:srgbClr val="1E908E"/>
                </a:solidFill>
              </a:rPr>
              <a:t>Rat and Human Training Subset A: </a:t>
            </a:r>
            <a:r>
              <a:rPr lang="en-US" sz="1400" dirty="0" err="1" smtClean="0">
                <a:solidFill>
                  <a:srgbClr val="1E908E"/>
                </a:solidFill>
              </a:rPr>
              <a:t>GEx</a:t>
            </a:r>
            <a:r>
              <a:rPr lang="en-US" sz="1400" dirty="0" smtClean="0">
                <a:solidFill>
                  <a:srgbClr val="1E908E"/>
                </a:solidFill>
              </a:rPr>
              <a:t> and P. Human Test Subset B: predict Human P using Rat P.</a:t>
            </a:r>
          </a:p>
        </p:txBody>
      </p:sp>
      <p:sp>
        <p:nvSpPr>
          <p:cNvPr id="8" name="Content Placeholder 2"/>
          <p:cNvSpPr txBox="1">
            <a:spLocks/>
          </p:cNvSpPr>
          <p:nvPr/>
        </p:nvSpPr>
        <p:spPr bwMode="auto">
          <a:xfrm>
            <a:off x="5940152" y="3068960"/>
            <a:ext cx="2448271" cy="93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20000"/>
              </a:spcBef>
              <a:spcAft>
                <a:spcPct val="0"/>
              </a:spcAft>
              <a:buClr>
                <a:schemeClr val="accent1">
                  <a:lumMod val="75000"/>
                </a:schemeClr>
              </a:buClr>
              <a:buFont typeface="Arial"/>
              <a:buChar char="•"/>
              <a:defRPr sz="1600">
                <a:solidFill>
                  <a:schemeClr val="tx1"/>
                </a:solidFill>
                <a:latin typeface="+mn-lt"/>
                <a:ea typeface="ヒラギノ角ゴ Pro W3" charset="0"/>
                <a:cs typeface="Geneva" charset="0"/>
              </a:defRPr>
            </a:lvl1pPr>
            <a:lvl2pPr marL="509588" indent="-163513" algn="l" rtl="0" eaLnBrk="0" fontAlgn="base" hangingPunct="0">
              <a:spcBef>
                <a:spcPct val="20000"/>
              </a:spcBef>
              <a:spcAft>
                <a:spcPct val="0"/>
              </a:spcAft>
              <a:buClrTx/>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pPr marL="0" indent="0" algn="ctr">
              <a:buFont typeface="Arial"/>
              <a:buNone/>
            </a:pPr>
            <a:r>
              <a:rPr lang="en-US" sz="1400" dirty="0" smtClean="0">
                <a:solidFill>
                  <a:srgbClr val="1E908E"/>
                </a:solidFill>
              </a:rPr>
              <a:t>Rat Training Subset B: </a:t>
            </a:r>
            <a:r>
              <a:rPr lang="en-US" sz="1400" dirty="0" err="1" smtClean="0">
                <a:solidFill>
                  <a:srgbClr val="1E908E"/>
                </a:solidFill>
              </a:rPr>
              <a:t>Gex</a:t>
            </a:r>
            <a:r>
              <a:rPr lang="en-US" sz="1400" dirty="0" smtClean="0">
                <a:solidFill>
                  <a:srgbClr val="1E908E"/>
                </a:solidFill>
              </a:rPr>
              <a:t>, P and Gene Sets. Human Test Subset B: predict Human Gene Sets.</a:t>
            </a:r>
          </a:p>
        </p:txBody>
      </p:sp>
      <p:pic>
        <p:nvPicPr>
          <p:cNvPr id="9" name="Picture 2" descr="https://www.sbvimprover.com/sites/default/files/images/users849/SC4A.jpg"/>
          <p:cNvPicPr>
            <a:picLocks noChangeAspect="1" noChangeArrowheads="1"/>
          </p:cNvPicPr>
          <p:nvPr/>
        </p:nvPicPr>
        <p:blipFill rotWithShape="1">
          <a:blip r:embed="rId5">
            <a:extLst>
              <a:ext uri="{28A0092B-C50C-407E-A947-70E740481C1C}">
                <a14:useLocalDpi xmlns:a14="http://schemas.microsoft.com/office/drawing/2010/main" val="0"/>
              </a:ext>
            </a:extLst>
          </a:blip>
          <a:srcRect b="45713"/>
          <a:stretch/>
        </p:blipFill>
        <p:spPr bwMode="auto">
          <a:xfrm>
            <a:off x="1187624" y="4149080"/>
            <a:ext cx="6480720" cy="1874169"/>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539552" y="6093296"/>
            <a:ext cx="8064896"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20000"/>
              </a:spcBef>
              <a:spcAft>
                <a:spcPct val="0"/>
              </a:spcAft>
              <a:buClr>
                <a:schemeClr val="accent1">
                  <a:lumMod val="75000"/>
                </a:schemeClr>
              </a:buClr>
              <a:buFont typeface="Arial"/>
              <a:buChar char="•"/>
              <a:defRPr sz="1600">
                <a:solidFill>
                  <a:schemeClr val="tx1"/>
                </a:solidFill>
                <a:latin typeface="+mn-lt"/>
                <a:ea typeface="ヒラギノ角ゴ Pro W3" charset="0"/>
                <a:cs typeface="Geneva" charset="0"/>
              </a:defRPr>
            </a:lvl1pPr>
            <a:lvl2pPr marL="509588" indent="-163513" algn="l" rtl="0" eaLnBrk="0" fontAlgn="base" hangingPunct="0">
              <a:spcBef>
                <a:spcPct val="20000"/>
              </a:spcBef>
              <a:spcAft>
                <a:spcPct val="0"/>
              </a:spcAft>
              <a:buClrTx/>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pPr marL="0" indent="0" algn="ctr">
              <a:buNone/>
            </a:pPr>
            <a:r>
              <a:rPr lang="en-US" sz="1400" dirty="0">
                <a:solidFill>
                  <a:srgbClr val="1E908E"/>
                </a:solidFill>
              </a:rPr>
              <a:t>infer human and rat networks given </a:t>
            </a:r>
            <a:r>
              <a:rPr lang="en-US" sz="1400" dirty="0" err="1">
                <a:solidFill>
                  <a:srgbClr val="1E908E"/>
                </a:solidFill>
              </a:rPr>
              <a:t>phosphoprotein</a:t>
            </a:r>
            <a:r>
              <a:rPr lang="en-US" sz="1400" dirty="0">
                <a:solidFill>
                  <a:srgbClr val="1E908E"/>
                </a:solidFill>
              </a:rPr>
              <a:t>, gene expression and cytokine data and a reference network provided as prior knowledge</a:t>
            </a:r>
            <a:endParaRPr lang="en-US" sz="1400" dirty="0" smtClean="0">
              <a:solidFill>
                <a:srgbClr val="1E908E"/>
              </a:solidFill>
            </a:endParaRPr>
          </a:p>
        </p:txBody>
      </p:sp>
    </p:spTree>
    <p:extLst>
      <p:ext uri="{BB962C8B-B14F-4D97-AF65-F5344CB8AC3E}">
        <p14:creationId xmlns:p14="http://schemas.microsoft.com/office/powerpoint/2010/main" val="11619347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563" y="260648"/>
            <a:ext cx="7701805" cy="648072"/>
          </a:xfrm>
        </p:spPr>
        <p:txBody>
          <a:bodyPr/>
          <a:lstStyle/>
          <a:p>
            <a:pPr algn="ctr"/>
            <a:r>
              <a:rPr lang="en-US" sz="2800" b="1" dirty="0"/>
              <a:t>Species Translation </a:t>
            </a:r>
            <a:r>
              <a:rPr lang="en-US" sz="2800" b="1" dirty="0" smtClean="0"/>
              <a:t>Challenge</a:t>
            </a:r>
            <a:r>
              <a:rPr lang="en-US" sz="2800" b="1" dirty="0"/>
              <a:t>: </a:t>
            </a:r>
            <a:r>
              <a:rPr lang="en-US" sz="2800" b="1" dirty="0" smtClean="0"/>
              <a:t>Results</a:t>
            </a:r>
            <a:endParaRPr lang="en-US" sz="2800" b="1" dirty="0"/>
          </a:p>
        </p:txBody>
      </p:sp>
      <p:pic>
        <p:nvPicPr>
          <p:cNvPr id="5" name="Picture 4"/>
          <p:cNvPicPr>
            <a:picLocks noChangeAspect="1"/>
          </p:cNvPicPr>
          <p:nvPr/>
        </p:nvPicPr>
        <p:blipFill>
          <a:blip r:embed="rId2"/>
          <a:stretch>
            <a:fillRect/>
          </a:stretch>
        </p:blipFill>
        <p:spPr>
          <a:xfrm>
            <a:off x="755576" y="1079593"/>
            <a:ext cx="7632848" cy="5301735"/>
          </a:xfrm>
          <a:prstGeom prst="rect">
            <a:avLst/>
          </a:prstGeom>
        </p:spPr>
      </p:pic>
    </p:spTree>
    <p:extLst>
      <p:ext uri="{BB962C8B-B14F-4D97-AF65-F5344CB8AC3E}">
        <p14:creationId xmlns:p14="http://schemas.microsoft.com/office/powerpoint/2010/main" val="40419369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4"/>
          <p:cNvSpPr>
            <a:spLocks noGrp="1"/>
          </p:cNvSpPr>
          <p:nvPr>
            <p:ph type="body" idx="1"/>
          </p:nvPr>
        </p:nvSpPr>
        <p:spPr>
          <a:xfrm>
            <a:off x="5724128" y="5987700"/>
            <a:ext cx="3096344" cy="576064"/>
          </a:xfrm>
        </p:spPr>
        <p:txBody>
          <a:bodyPr/>
          <a:lstStyle/>
          <a:p>
            <a:r>
              <a:rPr lang="en-US" b="1" u="sng" dirty="0" smtClean="0">
                <a:solidFill>
                  <a:srgbClr val="3366FF"/>
                </a:solidFill>
                <a:ea typeface="ヒラギノ角ゴ Pro W3"/>
                <a:cs typeface="Geneva"/>
                <a:hlinkClick r:id="rId2"/>
              </a:rPr>
              <a:t>www.sbvimprover.com</a:t>
            </a:r>
            <a:endParaRPr lang="en-US" b="1" u="sng" dirty="0" smtClean="0">
              <a:solidFill>
                <a:srgbClr val="3366FF"/>
              </a:solidFill>
              <a:ea typeface="ヒラギノ角ゴ Pro W3"/>
              <a:cs typeface="Geneva"/>
            </a:endParaRPr>
          </a:p>
          <a:p>
            <a:endParaRPr lang="fr-CH" b="1" u="sng" dirty="0">
              <a:solidFill>
                <a:srgbClr val="3366FF"/>
              </a:solidFill>
              <a:ea typeface="ヒラギノ角ゴ Pro W3"/>
              <a:cs typeface="Geneva"/>
            </a:endParaRPr>
          </a:p>
          <a:p>
            <a:endParaRPr lang="en-US" b="1" u="sng" dirty="0" smtClean="0">
              <a:solidFill>
                <a:srgbClr val="3366FF"/>
              </a:solidFill>
              <a:ea typeface="ヒラギノ角ゴ Pro W3"/>
              <a:cs typeface="Geneva"/>
            </a:endParaRPr>
          </a:p>
          <a:p>
            <a:endParaRPr lang="en-US" b="1" u="sng" dirty="0" smtClean="0">
              <a:solidFill>
                <a:srgbClr val="3366FF"/>
              </a:solidFill>
              <a:ea typeface="ヒラギノ角ゴ Pro W3"/>
              <a:cs typeface="Geneva"/>
            </a:endParaRPr>
          </a:p>
          <a:p>
            <a:endParaRPr lang="en-US" b="1" u="sng" dirty="0" smtClean="0">
              <a:solidFill>
                <a:srgbClr val="3366FF"/>
              </a:solidFill>
              <a:ea typeface="ヒラギノ角ゴ Pro W3"/>
              <a:cs typeface="Geneva"/>
            </a:endParaRPr>
          </a:p>
        </p:txBody>
      </p:sp>
      <p:sp>
        <p:nvSpPr>
          <p:cNvPr id="4" name="TextBox 3"/>
          <p:cNvSpPr txBox="1"/>
          <p:nvPr/>
        </p:nvSpPr>
        <p:spPr>
          <a:xfrm>
            <a:off x="2195736" y="2564904"/>
            <a:ext cx="5472608" cy="954107"/>
          </a:xfrm>
          <a:prstGeom prst="rect">
            <a:avLst/>
          </a:prstGeom>
          <a:noFill/>
        </p:spPr>
        <p:txBody>
          <a:bodyPr wrap="square" rtlCol="0">
            <a:spAutoFit/>
          </a:bodyPr>
          <a:lstStyle/>
          <a:p>
            <a:r>
              <a:rPr lang="en-US" sz="2800" b="1" dirty="0" smtClean="0">
                <a:solidFill>
                  <a:schemeClr val="accent1">
                    <a:lumMod val="75000"/>
                  </a:schemeClr>
                </a:solidFill>
              </a:rPr>
              <a:t>Network Verification Challenge</a:t>
            </a:r>
          </a:p>
          <a:p>
            <a:endParaRPr lang="en-US" sz="2800" dirty="0">
              <a:solidFill>
                <a:schemeClr val="accent1">
                  <a:lumMod val="75000"/>
                </a:schemeClr>
              </a:solidFill>
            </a:endParaRPr>
          </a:p>
        </p:txBody>
      </p:sp>
      <p:grpSp>
        <p:nvGrpSpPr>
          <p:cNvPr id="5" name="Group 4"/>
          <p:cNvGrpSpPr>
            <a:grpSpLocks/>
          </p:cNvGrpSpPr>
          <p:nvPr/>
        </p:nvGrpSpPr>
        <p:grpSpPr bwMode="auto">
          <a:xfrm>
            <a:off x="1331640" y="3645024"/>
            <a:ext cx="1566862" cy="2386013"/>
            <a:chOff x="2076654" y="1412776"/>
            <a:chExt cx="1566862" cy="2386013"/>
          </a:xfrm>
        </p:grpSpPr>
        <p:sp>
          <p:nvSpPr>
            <p:cNvPr id="6" name="Freeform 102"/>
            <p:cNvSpPr>
              <a:spLocks/>
            </p:cNvSpPr>
            <p:nvPr/>
          </p:nvSpPr>
          <p:spPr bwMode="auto">
            <a:xfrm>
              <a:off x="2076654" y="1412776"/>
              <a:ext cx="1566862" cy="2386013"/>
            </a:xfrm>
            <a:custGeom>
              <a:avLst/>
              <a:gdLst>
                <a:gd name="T0" fmla="*/ 2147483647 w 987"/>
                <a:gd name="T1" fmla="*/ 2147483647 h 1503"/>
                <a:gd name="T2" fmla="*/ 2147483647 w 987"/>
                <a:gd name="T3" fmla="*/ 2147483647 h 1503"/>
                <a:gd name="T4" fmla="*/ 2147483647 w 987"/>
                <a:gd name="T5" fmla="*/ 2147483647 h 1503"/>
                <a:gd name="T6" fmla="*/ 2147483647 w 987"/>
                <a:gd name="T7" fmla="*/ 2147483647 h 1503"/>
                <a:gd name="T8" fmla="*/ 2147483647 w 987"/>
                <a:gd name="T9" fmla="*/ 2147483647 h 1503"/>
                <a:gd name="T10" fmla="*/ 2147483647 w 987"/>
                <a:gd name="T11" fmla="*/ 2147483647 h 1503"/>
                <a:gd name="T12" fmla="*/ 2147483647 w 987"/>
                <a:gd name="T13" fmla="*/ 2147483647 h 1503"/>
                <a:gd name="T14" fmla="*/ 2147483647 w 987"/>
                <a:gd name="T15" fmla="*/ 2147483647 h 1503"/>
                <a:gd name="T16" fmla="*/ 2147483647 w 987"/>
                <a:gd name="T17" fmla="*/ 2147483647 h 1503"/>
                <a:gd name="T18" fmla="*/ 2147483647 w 987"/>
                <a:gd name="T19" fmla="*/ 2147483647 h 1503"/>
                <a:gd name="T20" fmla="*/ 2147483647 w 987"/>
                <a:gd name="T21" fmla="*/ 2147483647 h 1503"/>
                <a:gd name="T22" fmla="*/ 2147483647 w 987"/>
                <a:gd name="T23" fmla="*/ 2147483647 h 1503"/>
                <a:gd name="T24" fmla="*/ 2147483647 w 987"/>
                <a:gd name="T25" fmla="*/ 2147483647 h 1503"/>
                <a:gd name="T26" fmla="*/ 2147483647 w 987"/>
                <a:gd name="T27" fmla="*/ 2147483647 h 1503"/>
                <a:gd name="T28" fmla="*/ 2147483647 w 987"/>
                <a:gd name="T29" fmla="*/ 2147483647 h 1503"/>
                <a:gd name="T30" fmla="*/ 2147483647 w 987"/>
                <a:gd name="T31" fmla="*/ 2147483647 h 1503"/>
                <a:gd name="T32" fmla="*/ 2147483647 w 987"/>
                <a:gd name="T33" fmla="*/ 2147483647 h 1503"/>
                <a:gd name="T34" fmla="*/ 0 w 987"/>
                <a:gd name="T35" fmla="*/ 2147483647 h 1503"/>
                <a:gd name="T36" fmla="*/ 2147483647 w 987"/>
                <a:gd name="T37" fmla="*/ 2147483647 h 1503"/>
                <a:gd name="T38" fmla="*/ 2147483647 w 987"/>
                <a:gd name="T39" fmla="*/ 2147483647 h 1503"/>
                <a:gd name="T40" fmla="*/ 2147483647 w 987"/>
                <a:gd name="T41" fmla="*/ 0 h 1503"/>
                <a:gd name="T42" fmla="*/ 2147483647 w 987"/>
                <a:gd name="T43" fmla="*/ 2147483647 h 1503"/>
                <a:gd name="T44" fmla="*/ 2147483647 w 987"/>
                <a:gd name="T45" fmla="*/ 2147483647 h 1503"/>
                <a:gd name="T46" fmla="*/ 2147483647 w 987"/>
                <a:gd name="T47" fmla="*/ 2147483647 h 1503"/>
                <a:gd name="T48" fmla="*/ 2147483647 w 987"/>
                <a:gd name="T49" fmla="*/ 2147483647 h 1503"/>
                <a:gd name="T50" fmla="*/ 2147483647 w 987"/>
                <a:gd name="T51" fmla="*/ 2147483647 h 1503"/>
                <a:gd name="T52" fmla="*/ 2147483647 w 987"/>
                <a:gd name="T53" fmla="*/ 2147483647 h 1503"/>
                <a:gd name="T54" fmla="*/ 2147483647 w 987"/>
                <a:gd name="T55" fmla="*/ 2147483647 h 1503"/>
                <a:gd name="T56" fmla="*/ 2147483647 w 987"/>
                <a:gd name="T57" fmla="*/ 2147483647 h 1503"/>
                <a:gd name="T58" fmla="*/ 2147483647 w 987"/>
                <a:gd name="T59" fmla="*/ 2147483647 h 1503"/>
                <a:gd name="T60" fmla="*/ 2147483647 w 987"/>
                <a:gd name="T61" fmla="*/ 2147483647 h 1503"/>
                <a:gd name="T62" fmla="*/ 2147483647 w 987"/>
                <a:gd name="T63" fmla="*/ 2147483647 h 1503"/>
                <a:gd name="T64" fmla="*/ 2147483647 w 987"/>
                <a:gd name="T65" fmla="*/ 2147483647 h 1503"/>
                <a:gd name="T66" fmla="*/ 2147483647 w 987"/>
                <a:gd name="T67" fmla="*/ 2147483647 h 1503"/>
                <a:gd name="T68" fmla="*/ 2147483647 w 987"/>
                <a:gd name="T69" fmla="*/ 2147483647 h 15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7" h="1503">
                  <a:moveTo>
                    <a:pt x="987" y="897"/>
                  </a:moveTo>
                  <a:cubicBezTo>
                    <a:pt x="951" y="949"/>
                    <a:pt x="976" y="930"/>
                    <a:pt x="956" y="948"/>
                  </a:cubicBezTo>
                  <a:lnTo>
                    <a:pt x="928" y="979"/>
                  </a:lnTo>
                  <a:lnTo>
                    <a:pt x="878" y="1019"/>
                  </a:lnTo>
                  <a:lnTo>
                    <a:pt x="852" y="935"/>
                  </a:lnTo>
                  <a:lnTo>
                    <a:pt x="821" y="911"/>
                  </a:lnTo>
                  <a:cubicBezTo>
                    <a:pt x="802" y="921"/>
                    <a:pt x="790" y="921"/>
                    <a:pt x="772" y="933"/>
                  </a:cubicBezTo>
                  <a:cubicBezTo>
                    <a:pt x="767" y="936"/>
                    <a:pt x="752" y="948"/>
                    <a:pt x="748" y="953"/>
                  </a:cubicBezTo>
                  <a:cubicBezTo>
                    <a:pt x="741" y="969"/>
                    <a:pt x="726" y="984"/>
                    <a:pt x="715" y="999"/>
                  </a:cubicBezTo>
                  <a:cubicBezTo>
                    <a:pt x="711" y="1018"/>
                    <a:pt x="704" y="1034"/>
                    <a:pt x="703" y="1057"/>
                  </a:cubicBezTo>
                  <a:cubicBezTo>
                    <a:pt x="717" y="1067"/>
                    <a:pt x="729" y="1078"/>
                    <a:pt x="744" y="1088"/>
                  </a:cubicBezTo>
                  <a:cubicBezTo>
                    <a:pt x="838" y="1130"/>
                    <a:pt x="799" y="1092"/>
                    <a:pt x="777" y="1158"/>
                  </a:cubicBezTo>
                  <a:lnTo>
                    <a:pt x="523" y="1503"/>
                  </a:lnTo>
                  <a:lnTo>
                    <a:pt x="331" y="1328"/>
                  </a:lnTo>
                  <a:lnTo>
                    <a:pt x="197" y="1152"/>
                  </a:lnTo>
                  <a:lnTo>
                    <a:pt x="99" y="969"/>
                  </a:lnTo>
                  <a:lnTo>
                    <a:pt x="25" y="762"/>
                  </a:lnTo>
                  <a:lnTo>
                    <a:pt x="0" y="527"/>
                  </a:lnTo>
                  <a:lnTo>
                    <a:pt x="1" y="334"/>
                  </a:lnTo>
                  <a:lnTo>
                    <a:pt x="24" y="184"/>
                  </a:lnTo>
                  <a:lnTo>
                    <a:pt x="76" y="0"/>
                  </a:lnTo>
                  <a:lnTo>
                    <a:pt x="508" y="150"/>
                  </a:lnTo>
                  <a:cubicBezTo>
                    <a:pt x="471" y="80"/>
                    <a:pt x="498" y="99"/>
                    <a:pt x="529" y="30"/>
                  </a:cubicBezTo>
                  <a:cubicBezTo>
                    <a:pt x="573" y="36"/>
                    <a:pt x="588" y="31"/>
                    <a:pt x="613" y="39"/>
                  </a:cubicBezTo>
                  <a:cubicBezTo>
                    <a:pt x="640" y="48"/>
                    <a:pt x="666" y="57"/>
                    <a:pt x="684" y="76"/>
                  </a:cubicBezTo>
                  <a:cubicBezTo>
                    <a:pt x="702" y="95"/>
                    <a:pt x="723" y="128"/>
                    <a:pt x="721" y="153"/>
                  </a:cubicBezTo>
                  <a:cubicBezTo>
                    <a:pt x="703" y="193"/>
                    <a:pt x="689" y="190"/>
                    <a:pt x="669" y="221"/>
                  </a:cubicBezTo>
                  <a:cubicBezTo>
                    <a:pt x="664" y="221"/>
                    <a:pt x="670" y="216"/>
                    <a:pt x="668" y="220"/>
                  </a:cubicBezTo>
                  <a:cubicBezTo>
                    <a:pt x="663" y="227"/>
                    <a:pt x="641" y="221"/>
                    <a:pt x="661" y="228"/>
                  </a:cubicBezTo>
                  <a:lnTo>
                    <a:pt x="787" y="260"/>
                  </a:lnTo>
                  <a:lnTo>
                    <a:pt x="775" y="333"/>
                  </a:lnTo>
                  <a:lnTo>
                    <a:pt x="766" y="492"/>
                  </a:lnTo>
                  <a:lnTo>
                    <a:pt x="802" y="646"/>
                  </a:lnTo>
                  <a:lnTo>
                    <a:pt x="859" y="766"/>
                  </a:lnTo>
                  <a:lnTo>
                    <a:pt x="987" y="897"/>
                  </a:lnTo>
                  <a:close/>
                </a:path>
              </a:pathLst>
            </a:custGeom>
            <a:solidFill>
              <a:srgbClr val="F37000"/>
            </a:solidFill>
            <a:ln w="25400" cap="flat" cmpd="sng" algn="ctr">
              <a:noFill/>
              <a:prstDash val="solid"/>
            </a:ln>
            <a:effectLst/>
          </p:spPr>
          <p:txBody>
            <a:bodyPr anchor="ctr"/>
            <a:lstStyle/>
            <a:p>
              <a:pPr algn="ctr" fontAlgn="auto">
                <a:spcBef>
                  <a:spcPts val="0"/>
                </a:spcBef>
                <a:spcAft>
                  <a:spcPts val="0"/>
                </a:spcAft>
                <a:defRPr/>
              </a:pPr>
              <a:endParaRPr lang="en-US" sz="1300" b="1" kern="0">
                <a:solidFill>
                  <a:srgbClr val="000000"/>
                </a:solidFill>
                <a:latin typeface="Arial"/>
                <a:cs typeface="Arial"/>
              </a:endParaRPr>
            </a:p>
          </p:txBody>
        </p:sp>
        <p:sp>
          <p:nvSpPr>
            <p:cNvPr id="7" name="Text Box 12"/>
            <p:cNvSpPr txBox="1">
              <a:spLocks noChangeArrowheads="1"/>
            </p:cNvSpPr>
            <p:nvPr/>
          </p:nvSpPr>
          <p:spPr bwMode="auto">
            <a:xfrm>
              <a:off x="2179841" y="2106514"/>
              <a:ext cx="1135063" cy="720725"/>
            </a:xfrm>
            <a:prstGeom prst="rect">
              <a:avLst/>
            </a:prstGeom>
            <a:noFill/>
            <a:ln w="25400" cap="flat" cmpd="sng" algn="ctr">
              <a:noFill/>
              <a:prstDash val="solid"/>
            </a:ln>
            <a:effectLst/>
          </p:spPr>
          <p:txBody>
            <a:bodyPr anchor="ctr"/>
            <a:lstStyle>
              <a:defPPr>
                <a:defRPr lang="en-GB"/>
              </a:defPPr>
              <a:lvl1pPr algn="ctr">
                <a:defRPr sz="1300" b="1">
                  <a:solidFill>
                    <a:schemeClr val="tx1"/>
                  </a:solidFill>
                </a:defRPr>
              </a:lvl1pPr>
            </a:lstStyle>
            <a:p>
              <a:pPr fontAlgn="auto">
                <a:spcBef>
                  <a:spcPts val="0"/>
                </a:spcBef>
                <a:spcAft>
                  <a:spcPts val="0"/>
                </a:spcAft>
                <a:defRPr/>
              </a:pPr>
              <a:r>
                <a:rPr lang="en-US" kern="0" dirty="0" smtClean="0">
                  <a:solidFill>
                    <a:srgbClr val="000000"/>
                  </a:solidFill>
                  <a:latin typeface="Arial"/>
                  <a:cs typeface="Arial"/>
                </a:rPr>
                <a:t>COPD</a:t>
              </a:r>
            </a:p>
            <a:p>
              <a:pPr fontAlgn="auto">
                <a:spcBef>
                  <a:spcPts val="0"/>
                </a:spcBef>
                <a:spcAft>
                  <a:spcPts val="0"/>
                </a:spcAft>
                <a:defRPr/>
              </a:pPr>
              <a:r>
                <a:rPr lang="en-US" kern="0" dirty="0" smtClean="0">
                  <a:solidFill>
                    <a:srgbClr val="000000"/>
                  </a:solidFill>
                  <a:latin typeface="Arial"/>
                  <a:cs typeface="Arial"/>
                </a:rPr>
                <a:t>network</a:t>
              </a:r>
            </a:p>
          </p:txBody>
        </p:sp>
      </p:grpSp>
    </p:spTree>
    <p:extLst>
      <p:ext uri="{BB962C8B-B14F-4D97-AF65-F5344CB8AC3E}">
        <p14:creationId xmlns:p14="http://schemas.microsoft.com/office/powerpoint/2010/main" val="89594370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a:xfrm>
            <a:off x="429418" y="260648"/>
            <a:ext cx="8285163" cy="449139"/>
          </a:xfrm>
        </p:spPr>
        <p:txBody>
          <a:bodyPr/>
          <a:lstStyle/>
          <a:p>
            <a:pPr algn="ctr"/>
            <a:r>
              <a:rPr lang="en-US" altLang="en-US" sz="2800" dirty="0" smtClean="0">
                <a:solidFill>
                  <a:srgbClr val="1E908E"/>
                </a:solidFill>
              </a:rPr>
              <a:t>Network Verification Challenge</a:t>
            </a:r>
          </a:p>
        </p:txBody>
      </p:sp>
      <p:sp>
        <p:nvSpPr>
          <p:cNvPr id="10243" name="Text Placeholder 7"/>
          <p:cNvSpPr>
            <a:spLocks noGrp="1"/>
          </p:cNvSpPr>
          <p:nvPr>
            <p:ph type="body" sz="half" idx="2"/>
          </p:nvPr>
        </p:nvSpPr>
        <p:spPr>
          <a:xfrm>
            <a:off x="395536" y="1052736"/>
            <a:ext cx="8229600" cy="4691062"/>
          </a:xfrm>
        </p:spPr>
        <p:txBody>
          <a:bodyPr/>
          <a:lstStyle/>
          <a:p>
            <a:pPr marL="285750" indent="-285750">
              <a:buClr>
                <a:schemeClr val="tx2"/>
              </a:buClr>
              <a:buFont typeface="Wingdings" pitchFamily="2" charset="2"/>
              <a:buChar char="Ø"/>
            </a:pPr>
            <a:r>
              <a:rPr lang="en-US" altLang="en-US" sz="1800" dirty="0">
                <a:solidFill>
                  <a:srgbClr val="1E908E"/>
                </a:solidFill>
              </a:rPr>
              <a:t>The disparate information on molecular mechanisms of the respiratory system has been organized and captured within a coherent collection of network models</a:t>
            </a:r>
            <a:r>
              <a:rPr lang="en-US" altLang="en-US" sz="1800" dirty="0" smtClean="0">
                <a:solidFill>
                  <a:srgbClr val="1E908E"/>
                </a:solidFill>
              </a:rPr>
              <a:t>.</a:t>
            </a:r>
          </a:p>
          <a:p>
            <a:pPr marL="285750" indent="-285750">
              <a:buClr>
                <a:schemeClr val="tx2"/>
              </a:buClr>
              <a:buFont typeface="Wingdings" pitchFamily="2" charset="2"/>
              <a:buChar char="Ø"/>
            </a:pPr>
            <a:r>
              <a:rPr lang="en-GB" altLang="en-US" sz="1800" dirty="0" smtClean="0">
                <a:solidFill>
                  <a:srgbClr val="1E908E"/>
                </a:solidFill>
              </a:rPr>
              <a:t>The purpose of the Network Verification Challenge is to engage the scientific community </a:t>
            </a:r>
            <a:r>
              <a:rPr lang="en-US" altLang="en-US" sz="1800" dirty="0" smtClean="0">
                <a:solidFill>
                  <a:srgbClr val="1E908E"/>
                </a:solidFill>
              </a:rPr>
              <a:t>to review, challenge, and make corrections to the conventional wisdom</a:t>
            </a:r>
            <a:endParaRPr lang="en-GB" altLang="en-US" sz="1800" dirty="0" smtClean="0">
              <a:solidFill>
                <a:srgbClr val="1E908E"/>
              </a:solidFill>
            </a:endParaRPr>
          </a:p>
          <a:p>
            <a:pPr marL="285750" indent="-285750">
              <a:buClr>
                <a:schemeClr val="tx2"/>
              </a:buClr>
              <a:buFont typeface="Wingdings" pitchFamily="2" charset="2"/>
              <a:buChar char="Ø"/>
            </a:pPr>
            <a:r>
              <a:rPr lang="en-GB" altLang="en-US" sz="1800" dirty="0" smtClean="0">
                <a:solidFill>
                  <a:srgbClr val="1E908E"/>
                </a:solidFill>
              </a:rPr>
              <a:t>The verified network will be used in the “COPD Grand Challenge”</a:t>
            </a:r>
          </a:p>
          <a:p>
            <a:pPr marL="285750" indent="-285750">
              <a:buClr>
                <a:schemeClr val="tx2"/>
              </a:buClr>
              <a:buFont typeface="Wingdings" pitchFamily="2" charset="2"/>
              <a:buChar char="Ø"/>
            </a:pPr>
            <a:endParaRPr lang="en-US" altLang="en-US" sz="1600" dirty="0" smtClean="0"/>
          </a:p>
          <a:p>
            <a:pPr marL="285750" indent="-285750">
              <a:buClr>
                <a:schemeClr val="tx2"/>
              </a:buClr>
              <a:buFont typeface="Wingdings" pitchFamily="2" charset="2"/>
              <a:buChar char="Ø"/>
            </a:pPr>
            <a:endParaRPr lang="en-US" altLang="en-US" sz="1600" dirty="0" smtClean="0"/>
          </a:p>
        </p:txBody>
      </p:sp>
      <p:pic>
        <p:nvPicPr>
          <p:cNvPr id="1024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58813" y="3717032"/>
            <a:ext cx="5705475" cy="298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5" name="TextBox 1"/>
          <p:cNvSpPr txBox="1">
            <a:spLocks noChangeArrowheads="1"/>
          </p:cNvSpPr>
          <p:nvPr/>
        </p:nvSpPr>
        <p:spPr bwMode="auto">
          <a:xfrm>
            <a:off x="395536" y="3284984"/>
            <a:ext cx="832792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r>
              <a:rPr lang="fr-CH" altLang="en-US" sz="2000" b="1" dirty="0">
                <a:solidFill>
                  <a:srgbClr val="1E908E"/>
                </a:solidFill>
              </a:rPr>
              <a:t>Network Biology for Systems Toxicology and Biomarker Discovery  </a:t>
            </a:r>
            <a:endParaRPr lang="en-US" altLang="en-US" sz="2000" b="1" dirty="0">
              <a:solidFill>
                <a:srgbClr val="1E908E"/>
              </a:solidFill>
            </a:endParaRPr>
          </a:p>
        </p:txBody>
      </p:sp>
    </p:spTree>
    <p:extLst>
      <p:ext uri="{BB962C8B-B14F-4D97-AF65-F5344CB8AC3E}">
        <p14:creationId xmlns:p14="http://schemas.microsoft.com/office/powerpoint/2010/main" val="378101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Networks</a:t>
            </a:r>
            <a:endParaRPr lang="en-US" sz="2800" b="1" dirty="0"/>
          </a:p>
        </p:txBody>
      </p:sp>
      <p:sp>
        <p:nvSpPr>
          <p:cNvPr id="3" name="Content Placeholder 2"/>
          <p:cNvSpPr>
            <a:spLocks noGrp="1"/>
          </p:cNvSpPr>
          <p:nvPr>
            <p:ph idx="1"/>
          </p:nvPr>
        </p:nvSpPr>
        <p:spPr>
          <a:xfrm>
            <a:off x="182563" y="1196753"/>
            <a:ext cx="8686800" cy="1512167"/>
          </a:xfrm>
        </p:spPr>
        <p:txBody>
          <a:bodyPr/>
          <a:lstStyle/>
          <a:p>
            <a:r>
              <a:rPr lang="en-US" sz="2800" dirty="0">
                <a:solidFill>
                  <a:srgbClr val="1E908E"/>
                </a:solidFill>
              </a:rPr>
              <a:t>R</a:t>
            </a:r>
            <a:r>
              <a:rPr lang="en-US" sz="2800" dirty="0" smtClean="0">
                <a:solidFill>
                  <a:srgbClr val="1E908E"/>
                </a:solidFill>
              </a:rPr>
              <a:t>epresent </a:t>
            </a:r>
            <a:r>
              <a:rPr lang="en-US" sz="2800" dirty="0">
                <a:solidFill>
                  <a:srgbClr val="1E908E"/>
                </a:solidFill>
              </a:rPr>
              <a:t>important biological processes implicated in human lung physiology and specific processes </a:t>
            </a:r>
            <a:r>
              <a:rPr lang="en-US" sz="2800" dirty="0" smtClean="0">
                <a:solidFill>
                  <a:srgbClr val="1E908E"/>
                </a:solidFill>
              </a:rPr>
              <a:t>related </a:t>
            </a:r>
            <a:r>
              <a:rPr lang="en-US" sz="2800" dirty="0">
                <a:solidFill>
                  <a:srgbClr val="1E908E"/>
                </a:solidFill>
              </a:rPr>
              <a:t>to </a:t>
            </a:r>
            <a:r>
              <a:rPr lang="en-US" sz="2800" dirty="0" smtClean="0">
                <a:solidFill>
                  <a:srgbClr val="1E908E"/>
                </a:solidFill>
              </a:rPr>
              <a:t>COPD.</a:t>
            </a:r>
          </a:p>
          <a:p>
            <a:pPr marL="0" indent="0">
              <a:buNone/>
            </a:pPr>
            <a:endParaRPr lang="en-US" sz="2800" dirty="0" smtClean="0">
              <a:solidFill>
                <a:srgbClr val="1E908E"/>
              </a:solidFill>
            </a:endParaRPr>
          </a:p>
        </p:txBody>
      </p:sp>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0659E2CF-0AF6-4FAE-A692-ED257C3AEFE3}" type="slidenum">
              <a:rPr lang="en-US" smtClean="0">
                <a:solidFill>
                  <a:prstClr val="white"/>
                </a:solidFill>
              </a:rPr>
              <a:pPr>
                <a:defRPr/>
              </a:pPr>
              <a:t>19</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1804921" y="3647081"/>
            <a:ext cx="5215351" cy="3094287"/>
          </a:xfrm>
          <a:prstGeom prst="rect">
            <a:avLst/>
          </a:prstGeom>
        </p:spPr>
      </p:pic>
      <p:sp>
        <p:nvSpPr>
          <p:cNvPr id="6" name="TextBox 5"/>
          <p:cNvSpPr txBox="1"/>
          <p:nvPr/>
        </p:nvSpPr>
        <p:spPr>
          <a:xfrm>
            <a:off x="323528" y="2780928"/>
            <a:ext cx="3229670" cy="830997"/>
          </a:xfrm>
          <a:prstGeom prst="rect">
            <a:avLst/>
          </a:prstGeom>
          <a:noFill/>
        </p:spPr>
        <p:txBody>
          <a:bodyPr wrap="none" rtlCol="0">
            <a:spAutoFit/>
          </a:bodyPr>
          <a:lstStyle/>
          <a:p>
            <a:r>
              <a:rPr lang="en-US" dirty="0">
                <a:solidFill>
                  <a:srgbClr val="1E908E"/>
                </a:solidFill>
              </a:rPr>
              <a:t>Cell death (blue, triangle nodes)</a:t>
            </a:r>
          </a:p>
          <a:p>
            <a:r>
              <a:rPr lang="en-US" dirty="0">
                <a:solidFill>
                  <a:srgbClr val="1E908E"/>
                </a:solidFill>
              </a:rPr>
              <a:t>Cell proliferation (green, squares)</a:t>
            </a:r>
          </a:p>
          <a:p>
            <a:r>
              <a:rPr lang="en-US" dirty="0">
                <a:solidFill>
                  <a:srgbClr val="1E908E"/>
                </a:solidFill>
              </a:rPr>
              <a:t>Cell stress (yellow, diamond</a:t>
            </a:r>
            <a:r>
              <a:rPr lang="en-US" dirty="0" smtClean="0">
                <a:solidFill>
                  <a:srgbClr val="1E908E"/>
                </a:solidFill>
              </a:rPr>
              <a:t>)</a:t>
            </a:r>
            <a:endParaRPr lang="en-US" dirty="0">
              <a:solidFill>
                <a:srgbClr val="1E908E"/>
              </a:solidFill>
            </a:endParaRPr>
          </a:p>
        </p:txBody>
      </p:sp>
      <p:sp>
        <p:nvSpPr>
          <p:cNvPr id="7" name="TextBox 6"/>
          <p:cNvSpPr txBox="1"/>
          <p:nvPr/>
        </p:nvSpPr>
        <p:spPr>
          <a:xfrm>
            <a:off x="4499992" y="2772216"/>
            <a:ext cx="4123044" cy="584776"/>
          </a:xfrm>
          <a:prstGeom prst="rect">
            <a:avLst/>
          </a:prstGeom>
          <a:noFill/>
        </p:spPr>
        <p:txBody>
          <a:bodyPr wrap="none" rtlCol="0">
            <a:spAutoFit/>
          </a:bodyPr>
          <a:lstStyle/>
          <a:p>
            <a:r>
              <a:rPr lang="en-US" dirty="0" smtClean="0">
                <a:solidFill>
                  <a:srgbClr val="1E908E"/>
                </a:solidFill>
              </a:rPr>
              <a:t>Inflammation </a:t>
            </a:r>
            <a:r>
              <a:rPr lang="en-US" dirty="0">
                <a:solidFill>
                  <a:srgbClr val="1E908E"/>
                </a:solidFill>
              </a:rPr>
              <a:t>(purple, circle)</a:t>
            </a:r>
          </a:p>
          <a:p>
            <a:r>
              <a:rPr lang="en-US" dirty="0">
                <a:solidFill>
                  <a:srgbClr val="1E908E"/>
                </a:solidFill>
              </a:rPr>
              <a:t>Tissue repair and angiogenesis (red, cross</a:t>
            </a:r>
            <a:r>
              <a:rPr lang="en-US" dirty="0" smtClean="0">
                <a:solidFill>
                  <a:srgbClr val="1E908E"/>
                </a:solidFill>
              </a:rPr>
              <a:t>)</a:t>
            </a:r>
            <a:endParaRPr lang="en-US" dirty="0">
              <a:solidFill>
                <a:srgbClr val="1E908E"/>
              </a:solidFill>
            </a:endParaRPr>
          </a:p>
        </p:txBody>
      </p:sp>
    </p:spTree>
    <p:extLst>
      <p:ext uri="{BB962C8B-B14F-4D97-AF65-F5344CB8AC3E}">
        <p14:creationId xmlns:p14="http://schemas.microsoft.com/office/powerpoint/2010/main" val="32938721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82563" y="260648"/>
            <a:ext cx="3813373" cy="504056"/>
          </a:xfrm>
        </p:spPr>
        <p:txBody>
          <a:bodyPr/>
          <a:lstStyle/>
          <a:p>
            <a:pPr eaLnBrk="1" hangingPunct="1">
              <a:defRPr/>
            </a:pPr>
            <a:r>
              <a:rPr lang="fr-CH" sz="2800" b="1" dirty="0" err="1" smtClean="0"/>
              <a:t>Outline</a:t>
            </a:r>
            <a:endParaRPr lang="en-US" sz="2800" b="1" dirty="0" smtClean="0"/>
          </a:p>
        </p:txBody>
      </p:sp>
      <p:sp>
        <p:nvSpPr>
          <p:cNvPr id="44035" name="Rectangle 3"/>
          <p:cNvSpPr>
            <a:spLocks noGrp="1" noChangeArrowheads="1"/>
          </p:cNvSpPr>
          <p:nvPr>
            <p:ph type="body" idx="1"/>
          </p:nvPr>
        </p:nvSpPr>
        <p:spPr>
          <a:xfrm>
            <a:off x="755576" y="1124744"/>
            <a:ext cx="8136904" cy="5733256"/>
          </a:xfrm>
        </p:spPr>
        <p:txBody>
          <a:bodyPr/>
          <a:lstStyle/>
          <a:p>
            <a:pPr marL="269875" indent="-269875" eaLnBrk="1" hangingPunct="1">
              <a:lnSpc>
                <a:spcPct val="140000"/>
              </a:lnSpc>
              <a:buClr>
                <a:schemeClr val="tx2"/>
              </a:buClr>
              <a:tabLst>
                <a:tab pos="4930775" algn="l"/>
              </a:tabLst>
              <a:defRPr/>
            </a:pPr>
            <a:r>
              <a:rPr lang="en-GB" sz="2400" dirty="0" err="1" smtClean="0">
                <a:solidFill>
                  <a:srgbClr val="166C6A"/>
                </a:solidFill>
              </a:rPr>
              <a:t>sbv</a:t>
            </a:r>
            <a:r>
              <a:rPr lang="en-GB" sz="2400" dirty="0" smtClean="0">
                <a:solidFill>
                  <a:srgbClr val="166C6A"/>
                </a:solidFill>
              </a:rPr>
              <a:t> IMPROVER at a glance</a:t>
            </a:r>
          </a:p>
          <a:p>
            <a:pPr marL="269875" indent="-269875" eaLnBrk="1" hangingPunct="1">
              <a:lnSpc>
                <a:spcPct val="140000"/>
              </a:lnSpc>
              <a:buClr>
                <a:schemeClr val="tx2"/>
              </a:buClr>
              <a:tabLst>
                <a:tab pos="4930775" algn="l"/>
              </a:tabLst>
              <a:defRPr/>
            </a:pPr>
            <a:r>
              <a:rPr lang="en-US" sz="2400" dirty="0" smtClean="0">
                <a:solidFill>
                  <a:srgbClr val="166C6A"/>
                </a:solidFill>
              </a:rPr>
              <a:t>Need for </a:t>
            </a:r>
            <a:r>
              <a:rPr lang="en-US" sz="2400" dirty="0" err="1" smtClean="0">
                <a:solidFill>
                  <a:srgbClr val="166C6A"/>
                </a:solidFill>
              </a:rPr>
              <a:t>sbv</a:t>
            </a:r>
            <a:r>
              <a:rPr lang="en-US" sz="2400" dirty="0" smtClean="0">
                <a:solidFill>
                  <a:srgbClr val="166C6A"/>
                </a:solidFill>
              </a:rPr>
              <a:t> IMPROVER</a:t>
            </a:r>
          </a:p>
          <a:p>
            <a:pPr marL="269875" indent="-269875" eaLnBrk="1" hangingPunct="1">
              <a:lnSpc>
                <a:spcPct val="140000"/>
              </a:lnSpc>
              <a:buClr>
                <a:schemeClr val="tx2"/>
              </a:buClr>
              <a:tabLst>
                <a:tab pos="4930775" algn="l"/>
              </a:tabLst>
              <a:defRPr/>
            </a:pPr>
            <a:r>
              <a:rPr lang="fr-CH" sz="2400" dirty="0" smtClean="0">
                <a:solidFill>
                  <a:srgbClr val="166C6A"/>
                </a:solidFill>
              </a:rPr>
              <a:t>Crowdsourcing </a:t>
            </a:r>
          </a:p>
          <a:p>
            <a:pPr marL="269875" indent="-269875" eaLnBrk="1" hangingPunct="1">
              <a:lnSpc>
                <a:spcPct val="140000"/>
              </a:lnSpc>
              <a:buClr>
                <a:schemeClr val="tx2"/>
              </a:buClr>
              <a:tabLst>
                <a:tab pos="4930775" algn="l"/>
              </a:tabLst>
              <a:defRPr/>
            </a:pPr>
            <a:r>
              <a:rPr lang="en-GB" sz="2400" dirty="0" smtClean="0">
                <a:solidFill>
                  <a:srgbClr val="166C6A"/>
                </a:solidFill>
              </a:rPr>
              <a:t>Diagnostic Signature Challenge</a:t>
            </a:r>
          </a:p>
          <a:p>
            <a:pPr marL="269875" indent="-269875" eaLnBrk="1" hangingPunct="1">
              <a:lnSpc>
                <a:spcPct val="140000"/>
              </a:lnSpc>
              <a:buClr>
                <a:schemeClr val="tx2"/>
              </a:buClr>
              <a:tabLst>
                <a:tab pos="4930775" algn="l"/>
              </a:tabLst>
              <a:defRPr/>
            </a:pPr>
            <a:r>
              <a:rPr lang="en-GB" sz="2400" dirty="0" smtClean="0">
                <a:solidFill>
                  <a:srgbClr val="166C6A"/>
                </a:solidFill>
              </a:rPr>
              <a:t>Species Translation Challenge </a:t>
            </a:r>
          </a:p>
          <a:p>
            <a:pPr marL="269875" indent="-269875" eaLnBrk="1" hangingPunct="1">
              <a:lnSpc>
                <a:spcPct val="140000"/>
              </a:lnSpc>
              <a:buClr>
                <a:schemeClr val="tx2"/>
              </a:buClr>
              <a:tabLst>
                <a:tab pos="4930775" algn="l"/>
              </a:tabLst>
              <a:defRPr/>
            </a:pPr>
            <a:r>
              <a:rPr lang="en-GB" sz="2400" dirty="0" smtClean="0">
                <a:solidFill>
                  <a:srgbClr val="166C6A"/>
                </a:solidFill>
              </a:rPr>
              <a:t>Network Verification Challenge</a:t>
            </a:r>
          </a:p>
          <a:p>
            <a:pPr marL="269875" indent="-269875" eaLnBrk="1" hangingPunct="1">
              <a:lnSpc>
                <a:spcPct val="140000"/>
              </a:lnSpc>
              <a:buClr>
                <a:schemeClr val="tx2"/>
              </a:buClr>
              <a:tabLst>
                <a:tab pos="4930775" algn="l"/>
              </a:tabLst>
              <a:defRPr/>
            </a:pPr>
            <a:r>
              <a:rPr lang="en-GB" sz="2400" dirty="0" smtClean="0">
                <a:solidFill>
                  <a:srgbClr val="166C6A"/>
                </a:solidFill>
              </a:rPr>
              <a:t>Grand Challenge</a:t>
            </a:r>
          </a:p>
          <a:p>
            <a:pPr marL="269875" indent="-269875" eaLnBrk="1" hangingPunct="1">
              <a:lnSpc>
                <a:spcPct val="140000"/>
              </a:lnSpc>
              <a:buClr>
                <a:schemeClr val="tx2"/>
              </a:buClr>
              <a:tabLst>
                <a:tab pos="4930775" algn="l"/>
              </a:tabLst>
              <a:defRPr/>
            </a:pPr>
            <a:endParaRPr lang="en-GB" sz="2400" dirty="0">
              <a:solidFill>
                <a:srgbClr val="166C6A"/>
              </a:solidFill>
            </a:endParaRPr>
          </a:p>
          <a:p>
            <a:pPr marL="0" indent="0" eaLnBrk="1" hangingPunct="1">
              <a:lnSpc>
                <a:spcPct val="140000"/>
              </a:lnSpc>
              <a:buClr>
                <a:schemeClr val="tx2"/>
              </a:buClr>
              <a:buNone/>
              <a:tabLst>
                <a:tab pos="4930775" algn="l"/>
              </a:tabLst>
              <a:defRPr/>
            </a:pPr>
            <a:r>
              <a:rPr lang="en-GB" sz="2000" i="1" dirty="0" err="1">
                <a:solidFill>
                  <a:srgbClr val="166C6A"/>
                </a:solidFill>
              </a:rPr>
              <a:t>sbv</a:t>
            </a:r>
            <a:r>
              <a:rPr lang="en-GB" sz="2000" i="1" dirty="0">
                <a:solidFill>
                  <a:srgbClr val="166C6A"/>
                </a:solidFill>
              </a:rPr>
              <a:t> IMPROVER stands for Systems Biology Verification combined with Industrial Methodology for Process Verification in Research. </a:t>
            </a:r>
            <a:endParaRPr lang="en-GB" sz="2000" i="1" dirty="0" smtClean="0">
              <a:solidFill>
                <a:srgbClr val="166C6A"/>
              </a:solidFill>
            </a:endParaRPr>
          </a:p>
        </p:txBody>
      </p:sp>
    </p:spTree>
    <p:extLst>
      <p:ext uri="{BB962C8B-B14F-4D97-AF65-F5344CB8AC3E}">
        <p14:creationId xmlns:p14="http://schemas.microsoft.com/office/powerpoint/2010/main" val="302906529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t>Context</a:t>
            </a:r>
            <a:endParaRPr lang="en-US" sz="2800" b="1" dirty="0"/>
          </a:p>
        </p:txBody>
      </p:sp>
      <p:sp>
        <p:nvSpPr>
          <p:cNvPr id="3" name="Content Placeholder 2"/>
          <p:cNvSpPr>
            <a:spLocks noGrp="1"/>
          </p:cNvSpPr>
          <p:nvPr>
            <p:ph idx="1"/>
          </p:nvPr>
        </p:nvSpPr>
        <p:spPr>
          <a:xfrm>
            <a:off x="457200" y="980728"/>
            <a:ext cx="8229600" cy="4311743"/>
          </a:xfrm>
        </p:spPr>
        <p:txBody>
          <a:bodyPr/>
          <a:lstStyle/>
          <a:p>
            <a:r>
              <a:rPr lang="en-US" sz="2400" dirty="0" smtClean="0">
                <a:solidFill>
                  <a:srgbClr val="1E908E"/>
                </a:solidFill>
              </a:rPr>
              <a:t>Species: Primarily </a:t>
            </a:r>
            <a:r>
              <a:rPr lang="en-US" sz="2400" dirty="0">
                <a:solidFill>
                  <a:srgbClr val="1E908E"/>
                </a:solidFill>
              </a:rPr>
              <a:t>human, although mouse and rat evidence was included when supporting literature from human context was not available.</a:t>
            </a:r>
          </a:p>
          <a:p>
            <a:r>
              <a:rPr lang="en-US" sz="2400" dirty="0" smtClean="0">
                <a:solidFill>
                  <a:srgbClr val="1E908E"/>
                </a:solidFill>
              </a:rPr>
              <a:t>Tissue: </a:t>
            </a:r>
            <a:r>
              <a:rPr lang="en-US" sz="2400" dirty="0">
                <a:solidFill>
                  <a:srgbClr val="1E908E"/>
                </a:solidFill>
              </a:rPr>
              <a:t>Primarily non-diseased respiratory tissue biology.</a:t>
            </a:r>
          </a:p>
          <a:p>
            <a:r>
              <a:rPr lang="en-US" sz="2400" dirty="0" smtClean="0">
                <a:solidFill>
                  <a:srgbClr val="1E908E"/>
                </a:solidFill>
              </a:rPr>
              <a:t>Disease: </a:t>
            </a:r>
            <a:r>
              <a:rPr lang="en-US" sz="2400" dirty="0">
                <a:solidFill>
                  <a:srgbClr val="1E908E"/>
                </a:solidFill>
              </a:rPr>
              <a:t>Healthy tissue augmented with chronic obstructive pulmonary disease biology only (e.g. lung cancer context was excluded).</a:t>
            </a:r>
          </a:p>
        </p:txBody>
      </p:sp>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0659E2CF-0AF6-4FAE-A692-ED257C3AEFE3}" type="slidenum">
              <a:rPr lang="en-US" smtClean="0">
                <a:solidFill>
                  <a:prstClr val="white"/>
                </a:solidFill>
              </a:rPr>
              <a:pPr>
                <a:defRPr/>
              </a:pPr>
              <a:t>20</a:t>
            </a:fld>
            <a:endParaRPr lang="en-US" dirty="0">
              <a:solidFill>
                <a:prstClr val="white"/>
              </a:solidFill>
            </a:endParaRPr>
          </a:p>
        </p:txBody>
      </p:sp>
      <p:pic>
        <p:nvPicPr>
          <p:cNvPr id="5" name="Picture 4"/>
          <p:cNvPicPr>
            <a:picLocks noChangeAspect="1"/>
          </p:cNvPicPr>
          <p:nvPr/>
        </p:nvPicPr>
        <p:blipFill>
          <a:blip r:embed="rId2"/>
          <a:stretch>
            <a:fillRect/>
          </a:stretch>
        </p:blipFill>
        <p:spPr>
          <a:xfrm>
            <a:off x="1804921" y="3719089"/>
            <a:ext cx="5215351" cy="3094287"/>
          </a:xfrm>
          <a:prstGeom prst="rect">
            <a:avLst/>
          </a:prstGeom>
        </p:spPr>
      </p:pic>
    </p:spTree>
    <p:extLst>
      <p:ext uri="{BB962C8B-B14F-4D97-AF65-F5344CB8AC3E}">
        <p14:creationId xmlns:p14="http://schemas.microsoft.com/office/powerpoint/2010/main" val="378768106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6" descr="Lung_transpare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7944" y="1601919"/>
            <a:ext cx="1560137" cy="161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0659E2CF-0AF6-4FAE-A692-ED257C3AEFE3}" type="slidenum">
              <a:rPr lang="en-US" smtClean="0">
                <a:solidFill>
                  <a:prstClr val="white"/>
                </a:solidFill>
              </a:rPr>
              <a:pPr>
                <a:defRPr/>
              </a:pPr>
              <a:t>21</a:t>
            </a:fld>
            <a:endParaRPr lang="en-US" dirty="0">
              <a:solidFill>
                <a:prstClr val="white"/>
              </a:solidFill>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1694" y="3151595"/>
            <a:ext cx="1424727" cy="146368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6" name="Straight Arrow Connector 5"/>
          <p:cNvCxnSpPr/>
          <p:nvPr/>
        </p:nvCxnSpPr>
        <p:spPr>
          <a:xfrm>
            <a:off x="4860032" y="2924944"/>
            <a:ext cx="2"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7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6300" y="3140968"/>
            <a:ext cx="1399718" cy="139971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18" name="Straight Arrow Connector 17"/>
          <p:cNvCxnSpPr/>
          <p:nvPr/>
        </p:nvCxnSpPr>
        <p:spPr>
          <a:xfrm flipH="1">
            <a:off x="2756018" y="2636912"/>
            <a:ext cx="1023894" cy="5395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3076"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10203" y="3582012"/>
            <a:ext cx="1450766" cy="132565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1" name="Straight Arrow Connector 20"/>
          <p:cNvCxnSpPr/>
          <p:nvPr/>
        </p:nvCxnSpPr>
        <p:spPr>
          <a:xfrm>
            <a:off x="5796136" y="2708920"/>
            <a:ext cx="955042" cy="6911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214679" y="4644424"/>
            <a:ext cx="3997281" cy="584776"/>
          </a:xfrm>
          <a:prstGeom prst="rect">
            <a:avLst/>
          </a:prstGeom>
          <a:noFill/>
        </p:spPr>
        <p:txBody>
          <a:bodyPr wrap="none" rtlCol="0">
            <a:spAutoFit/>
          </a:bodyPr>
          <a:lstStyle/>
          <a:p>
            <a:pPr algn="ctr"/>
            <a:r>
              <a:rPr lang="en-US" sz="1600" b="1" dirty="0" smtClean="0">
                <a:solidFill>
                  <a:srgbClr val="1E908E"/>
                </a:solidFill>
                <a:latin typeface="+mn-lt"/>
              </a:rPr>
              <a:t>Cell-specific Signaling</a:t>
            </a:r>
            <a:endParaRPr lang="en-US" sz="1600" dirty="0">
              <a:solidFill>
                <a:srgbClr val="1E908E"/>
              </a:solidFill>
            </a:endParaRPr>
          </a:p>
          <a:p>
            <a:pPr algn="ctr"/>
            <a:r>
              <a:rPr lang="en-US" sz="1600" i="1" dirty="0" smtClean="0">
                <a:solidFill>
                  <a:srgbClr val="1E908E"/>
                </a:solidFill>
                <a:latin typeface="+mn-lt"/>
              </a:rPr>
              <a:t>Example: Macrophage Signaling Network</a:t>
            </a:r>
          </a:p>
        </p:txBody>
      </p:sp>
      <p:sp>
        <p:nvSpPr>
          <p:cNvPr id="27" name="TextBox 26"/>
          <p:cNvSpPr txBox="1"/>
          <p:nvPr/>
        </p:nvSpPr>
        <p:spPr>
          <a:xfrm>
            <a:off x="3412218" y="5292496"/>
            <a:ext cx="2639738" cy="584776"/>
          </a:xfrm>
          <a:prstGeom prst="rect">
            <a:avLst/>
          </a:prstGeom>
          <a:noFill/>
        </p:spPr>
        <p:txBody>
          <a:bodyPr wrap="none" rtlCol="0">
            <a:spAutoFit/>
          </a:bodyPr>
          <a:lstStyle/>
          <a:p>
            <a:pPr algn="ctr"/>
            <a:r>
              <a:rPr lang="en-US" sz="1600" b="1" dirty="0" smtClean="0">
                <a:solidFill>
                  <a:srgbClr val="1E908E"/>
                </a:solidFill>
              </a:rPr>
              <a:t>Physiologic Signaling</a:t>
            </a:r>
            <a:endParaRPr lang="en-US" sz="1600" dirty="0">
              <a:solidFill>
                <a:srgbClr val="1E908E"/>
              </a:solidFill>
            </a:endParaRPr>
          </a:p>
          <a:p>
            <a:pPr algn="ctr"/>
            <a:r>
              <a:rPr lang="en-US" sz="1600" i="1" dirty="0">
                <a:solidFill>
                  <a:srgbClr val="1E908E"/>
                </a:solidFill>
              </a:rPr>
              <a:t>Example</a:t>
            </a:r>
            <a:r>
              <a:rPr lang="en-US" sz="1600" i="1" dirty="0" smtClean="0">
                <a:solidFill>
                  <a:srgbClr val="1E908E"/>
                </a:solidFill>
              </a:rPr>
              <a:t>: Oxidative Stress</a:t>
            </a:r>
            <a:endParaRPr lang="en-US" sz="1600" i="1" dirty="0" smtClean="0">
              <a:solidFill>
                <a:srgbClr val="1E908E"/>
              </a:solidFill>
              <a:latin typeface="+mn-lt"/>
            </a:endParaRPr>
          </a:p>
        </p:txBody>
      </p:sp>
      <p:sp>
        <p:nvSpPr>
          <p:cNvPr id="28" name="TextBox 27"/>
          <p:cNvSpPr txBox="1"/>
          <p:nvPr/>
        </p:nvSpPr>
        <p:spPr>
          <a:xfrm>
            <a:off x="6372200" y="4748346"/>
            <a:ext cx="2536945" cy="584776"/>
          </a:xfrm>
          <a:prstGeom prst="rect">
            <a:avLst/>
          </a:prstGeom>
          <a:noFill/>
        </p:spPr>
        <p:txBody>
          <a:bodyPr wrap="none" rtlCol="0">
            <a:spAutoFit/>
          </a:bodyPr>
          <a:lstStyle/>
          <a:p>
            <a:pPr algn="ctr"/>
            <a:r>
              <a:rPr lang="en-US" sz="1600" b="1" dirty="0" smtClean="0">
                <a:solidFill>
                  <a:srgbClr val="1E908E"/>
                </a:solidFill>
              </a:rPr>
              <a:t>Canonical Signaling</a:t>
            </a:r>
            <a:endParaRPr lang="en-US" sz="1600" dirty="0">
              <a:solidFill>
                <a:srgbClr val="1E908E"/>
              </a:solidFill>
            </a:endParaRPr>
          </a:p>
          <a:p>
            <a:pPr algn="ctr"/>
            <a:r>
              <a:rPr lang="en-US" sz="1600" i="1" dirty="0">
                <a:solidFill>
                  <a:srgbClr val="1E908E"/>
                </a:solidFill>
              </a:rPr>
              <a:t>Example</a:t>
            </a:r>
            <a:r>
              <a:rPr lang="en-US" sz="1600" i="1" dirty="0" smtClean="0">
                <a:solidFill>
                  <a:srgbClr val="1E908E"/>
                </a:solidFill>
              </a:rPr>
              <a:t>: </a:t>
            </a:r>
            <a:r>
              <a:rPr lang="en-US" sz="1600" i="1" dirty="0" smtClean="0">
                <a:solidFill>
                  <a:srgbClr val="1E908E"/>
                </a:solidFill>
                <a:latin typeface="+mn-lt"/>
              </a:rPr>
              <a:t>MAPK Network</a:t>
            </a:r>
          </a:p>
        </p:txBody>
      </p:sp>
      <p:sp>
        <p:nvSpPr>
          <p:cNvPr id="20" name="TextBox 19"/>
          <p:cNvSpPr txBox="1"/>
          <p:nvPr/>
        </p:nvSpPr>
        <p:spPr>
          <a:xfrm>
            <a:off x="7305328" y="5451352"/>
            <a:ext cx="811754" cy="338554"/>
          </a:xfrm>
          <a:prstGeom prst="rect">
            <a:avLst/>
          </a:prstGeom>
          <a:noFill/>
          <a:ln>
            <a:noFill/>
          </a:ln>
        </p:spPr>
        <p:txBody>
          <a:bodyPr wrap="square" rtlCol="0">
            <a:spAutoFit/>
          </a:bodyPr>
          <a:lstStyle/>
          <a:p>
            <a:pPr algn="ctr"/>
            <a:r>
              <a:rPr lang="en-US" sz="1600" b="1" dirty="0" err="1" smtClean="0">
                <a:solidFill>
                  <a:srgbClr val="1E908E"/>
                </a:solidFill>
                <a:latin typeface="+mn-lt"/>
              </a:rPr>
              <a:t>Raf</a:t>
            </a:r>
            <a:endParaRPr lang="en-US" sz="1600" b="1" dirty="0" smtClean="0">
              <a:solidFill>
                <a:srgbClr val="1E908E"/>
              </a:solidFill>
              <a:latin typeface="+mn-lt"/>
            </a:endParaRPr>
          </a:p>
        </p:txBody>
      </p:sp>
      <p:sp>
        <p:nvSpPr>
          <p:cNvPr id="30" name="TextBox 29"/>
          <p:cNvSpPr txBox="1"/>
          <p:nvPr/>
        </p:nvSpPr>
        <p:spPr>
          <a:xfrm>
            <a:off x="7305328" y="5919108"/>
            <a:ext cx="811754" cy="338554"/>
          </a:xfrm>
          <a:prstGeom prst="rect">
            <a:avLst/>
          </a:prstGeom>
          <a:noFill/>
          <a:ln>
            <a:noFill/>
          </a:ln>
        </p:spPr>
        <p:txBody>
          <a:bodyPr wrap="square" rtlCol="0">
            <a:spAutoFit/>
          </a:bodyPr>
          <a:lstStyle/>
          <a:p>
            <a:pPr algn="ctr"/>
            <a:r>
              <a:rPr lang="en-US" sz="1600" b="1" dirty="0" smtClean="0">
                <a:solidFill>
                  <a:srgbClr val="1E908E"/>
                </a:solidFill>
                <a:latin typeface="+mn-lt"/>
              </a:rPr>
              <a:t>MEK</a:t>
            </a:r>
          </a:p>
        </p:txBody>
      </p:sp>
      <p:sp>
        <p:nvSpPr>
          <p:cNvPr id="31" name="TextBox 30"/>
          <p:cNvSpPr txBox="1"/>
          <p:nvPr/>
        </p:nvSpPr>
        <p:spPr>
          <a:xfrm>
            <a:off x="7305328" y="6355389"/>
            <a:ext cx="811754" cy="338554"/>
          </a:xfrm>
          <a:prstGeom prst="rect">
            <a:avLst/>
          </a:prstGeom>
          <a:noFill/>
          <a:ln>
            <a:noFill/>
          </a:ln>
        </p:spPr>
        <p:txBody>
          <a:bodyPr wrap="square" rtlCol="0">
            <a:spAutoFit/>
          </a:bodyPr>
          <a:lstStyle/>
          <a:p>
            <a:pPr algn="ctr"/>
            <a:r>
              <a:rPr lang="en-US" sz="1600" b="1" dirty="0" smtClean="0">
                <a:solidFill>
                  <a:srgbClr val="1E908E"/>
                </a:solidFill>
                <a:latin typeface="+mn-lt"/>
              </a:rPr>
              <a:t>MAPK</a:t>
            </a:r>
          </a:p>
        </p:txBody>
      </p:sp>
      <p:cxnSp>
        <p:nvCxnSpPr>
          <p:cNvPr id="38" name="Straight Arrow Connector 37"/>
          <p:cNvCxnSpPr/>
          <p:nvPr/>
        </p:nvCxnSpPr>
        <p:spPr>
          <a:xfrm>
            <a:off x="7711205" y="6215187"/>
            <a:ext cx="0" cy="164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a:off x="7711205" y="5785701"/>
            <a:ext cx="0" cy="16426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081" name="Picture 9" descr="File:Macrophag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15616" y="5373216"/>
            <a:ext cx="1382998" cy="1184292"/>
          </a:xfrm>
          <a:prstGeom prst="rect">
            <a:avLst/>
          </a:prstGeom>
          <a:noFill/>
          <a:extLst>
            <a:ext uri="{909E8E84-426E-40dd-AFC4-6F175D3DCCD1}">
              <a14:hiddenFill xmlns:a14="http://schemas.microsoft.com/office/drawing/2010/main">
                <a:solidFill>
                  <a:srgbClr val="FFFFFF"/>
                </a:solidFill>
              </a14:hiddenFill>
            </a:ext>
          </a:extLst>
        </p:spPr>
      </p:pic>
      <p:sp>
        <p:nvSpPr>
          <p:cNvPr id="41" name="Oval 40"/>
          <p:cNvSpPr>
            <a:spLocks noChangeAspect="1"/>
          </p:cNvSpPr>
          <p:nvPr/>
        </p:nvSpPr>
        <p:spPr>
          <a:xfrm>
            <a:off x="1150427" y="2924944"/>
            <a:ext cx="1698313" cy="170173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4058887" y="3372145"/>
            <a:ext cx="1698313" cy="170173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a:off x="6874662" y="2999277"/>
            <a:ext cx="1698313" cy="1701730"/>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9" name="Picture 43" descr="1206570436270960825johnny_automatic_battl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00899" y="5801158"/>
            <a:ext cx="734641" cy="684376"/>
          </a:xfrm>
          <a:prstGeom prst="rect">
            <a:avLst/>
          </a:prstGeom>
          <a:noFill/>
          <a:extLst>
            <a:ext uri="{909E8E84-426E-40dd-AFC4-6F175D3DCCD1}">
              <a14:hiddenFill xmlns:a14="http://schemas.microsoft.com/office/drawing/2010/main">
                <a:solidFill>
                  <a:srgbClr val="FFFFFF"/>
                </a:solidFill>
              </a14:hiddenFill>
            </a:ext>
          </a:extLst>
        </p:spPr>
      </p:pic>
      <p:sp>
        <p:nvSpPr>
          <p:cNvPr id="32" name="TextBox 31"/>
          <p:cNvSpPr txBox="1"/>
          <p:nvPr/>
        </p:nvSpPr>
        <p:spPr>
          <a:xfrm>
            <a:off x="4517788" y="6038921"/>
            <a:ext cx="625844" cy="307777"/>
          </a:xfrm>
          <a:prstGeom prst="rect">
            <a:avLst/>
          </a:prstGeom>
          <a:noFill/>
        </p:spPr>
        <p:txBody>
          <a:bodyPr wrap="square" rtlCol="0">
            <a:spAutoFit/>
          </a:bodyPr>
          <a:lstStyle/>
          <a:p>
            <a:r>
              <a:rPr lang="en-US" sz="1400" b="1" dirty="0" smtClean="0">
                <a:solidFill>
                  <a:srgbClr val="382D73"/>
                </a:solidFill>
                <a:latin typeface="+mn-lt"/>
              </a:rPr>
              <a:t>ROS</a:t>
            </a:r>
          </a:p>
        </p:txBody>
      </p:sp>
      <p:sp>
        <p:nvSpPr>
          <p:cNvPr id="33" name="Title 1"/>
          <p:cNvSpPr>
            <a:spLocks noGrp="1"/>
          </p:cNvSpPr>
          <p:nvPr>
            <p:ph type="title"/>
          </p:nvPr>
        </p:nvSpPr>
        <p:spPr>
          <a:xfrm>
            <a:off x="745232" y="202630"/>
            <a:ext cx="6923112" cy="562074"/>
          </a:xfrm>
        </p:spPr>
        <p:txBody>
          <a:bodyPr/>
          <a:lstStyle/>
          <a:p>
            <a:pPr algn="ctr"/>
            <a:r>
              <a:rPr lang="en-US" sz="3200" b="1" dirty="0" smtClean="0">
                <a:solidFill>
                  <a:srgbClr val="1E908E"/>
                </a:solidFill>
              </a:rPr>
              <a:t>Network Models</a:t>
            </a:r>
            <a:endParaRPr lang="en-US" sz="3200" b="1" dirty="0"/>
          </a:p>
        </p:txBody>
      </p:sp>
      <p:sp>
        <p:nvSpPr>
          <p:cNvPr id="5" name="TextBox 4"/>
          <p:cNvSpPr txBox="1"/>
          <p:nvPr/>
        </p:nvSpPr>
        <p:spPr>
          <a:xfrm>
            <a:off x="165201" y="764704"/>
            <a:ext cx="8151215" cy="769441"/>
          </a:xfrm>
          <a:prstGeom prst="rect">
            <a:avLst/>
          </a:prstGeom>
          <a:noFill/>
        </p:spPr>
        <p:txBody>
          <a:bodyPr wrap="none" rtlCol="0">
            <a:spAutoFit/>
          </a:bodyPr>
          <a:lstStyle/>
          <a:p>
            <a:r>
              <a:rPr lang="en-US" sz="2200" dirty="0" smtClean="0">
                <a:solidFill>
                  <a:srgbClr val="1E908E"/>
                </a:solidFill>
              </a:rPr>
              <a:t>Represent </a:t>
            </a:r>
            <a:r>
              <a:rPr lang="en-US" sz="2200" dirty="0">
                <a:solidFill>
                  <a:srgbClr val="1E908E"/>
                </a:solidFill>
              </a:rPr>
              <a:t>important biological processes implicated in </a:t>
            </a:r>
            <a:endParaRPr lang="en-US" sz="2200" dirty="0" smtClean="0">
              <a:solidFill>
                <a:srgbClr val="1E908E"/>
              </a:solidFill>
            </a:endParaRPr>
          </a:p>
          <a:p>
            <a:r>
              <a:rPr lang="en-US" sz="2200" dirty="0" smtClean="0">
                <a:solidFill>
                  <a:srgbClr val="1E908E"/>
                </a:solidFill>
              </a:rPr>
              <a:t>human </a:t>
            </a:r>
            <a:r>
              <a:rPr lang="en-US" sz="2200" dirty="0">
                <a:solidFill>
                  <a:srgbClr val="1E908E"/>
                </a:solidFill>
              </a:rPr>
              <a:t>lung physiology </a:t>
            </a:r>
            <a:r>
              <a:rPr lang="en-US" sz="2200" dirty="0" smtClean="0">
                <a:solidFill>
                  <a:srgbClr val="1E908E"/>
                </a:solidFill>
              </a:rPr>
              <a:t>and </a:t>
            </a:r>
            <a:r>
              <a:rPr lang="en-US" sz="2200" dirty="0">
                <a:solidFill>
                  <a:srgbClr val="1E908E"/>
                </a:solidFill>
              </a:rPr>
              <a:t>specific </a:t>
            </a:r>
            <a:r>
              <a:rPr lang="en-US" sz="2200" dirty="0" smtClean="0">
                <a:solidFill>
                  <a:srgbClr val="1E908E"/>
                </a:solidFill>
              </a:rPr>
              <a:t>processes </a:t>
            </a:r>
            <a:r>
              <a:rPr lang="en-US" sz="2200" dirty="0">
                <a:solidFill>
                  <a:srgbClr val="1E908E"/>
                </a:solidFill>
              </a:rPr>
              <a:t>related to COPD</a:t>
            </a:r>
            <a:endParaRPr lang="en-US" sz="2200" dirty="0"/>
          </a:p>
        </p:txBody>
      </p:sp>
    </p:spTree>
    <p:extLst>
      <p:ext uri="{BB962C8B-B14F-4D97-AF65-F5344CB8AC3E}">
        <p14:creationId xmlns:p14="http://schemas.microsoft.com/office/powerpoint/2010/main" val="207310875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226"/>
          <p:cNvSpPr>
            <a:spLocks noChangeArrowheads="1"/>
          </p:cNvSpPr>
          <p:nvPr/>
        </p:nvSpPr>
        <p:spPr bwMode="auto">
          <a:xfrm>
            <a:off x="163513" y="1531938"/>
            <a:ext cx="6064250" cy="4954587"/>
          </a:xfrm>
          <a:prstGeom prst="roundRect">
            <a:avLst>
              <a:gd name="adj" fmla="val 8551"/>
            </a:avLst>
          </a:prstGeom>
          <a:gradFill rotWithShape="1">
            <a:gsLst>
              <a:gs pos="0">
                <a:srgbClr val="D4D4D4"/>
              </a:gs>
              <a:gs pos="100000">
                <a:schemeClr val="bg1"/>
              </a:gs>
            </a:gsLst>
            <a:lin ang="0" scaled="1"/>
          </a:gradFill>
          <a:ln w="38100">
            <a:solidFill>
              <a:srgbClr val="808080"/>
            </a:solidFill>
            <a:round/>
            <a:headEnd/>
            <a:tailEnd/>
          </a:ln>
          <a:effectLst>
            <a:outerShdw dist="23000" dir="5400000" rotWithShape="0">
              <a:srgbClr val="808080">
                <a:alpha val="34998"/>
              </a:srgbClr>
            </a:outerShdw>
          </a:effectLst>
        </p:spPr>
        <p:txBody>
          <a:bodyPr anchor="ctr" anchorCtr="1"/>
          <a:lstStyle/>
          <a:p>
            <a:pPr algn="ctr">
              <a:lnSpc>
                <a:spcPct val="90000"/>
              </a:lnSpc>
              <a:defRPr/>
            </a:pPr>
            <a:endParaRPr lang="en-US">
              <a:latin typeface="Calibri" pitchFamily="34" charset="0"/>
            </a:endParaRPr>
          </a:p>
        </p:txBody>
      </p:sp>
      <p:sp>
        <p:nvSpPr>
          <p:cNvPr id="21509" name="Rectangle 2"/>
          <p:cNvSpPr>
            <a:spLocks noGrp="1"/>
          </p:cNvSpPr>
          <p:nvPr>
            <p:ph type="title" idx="4294967295"/>
          </p:nvPr>
        </p:nvSpPr>
        <p:spPr>
          <a:xfrm>
            <a:off x="179512" y="260648"/>
            <a:ext cx="7701805" cy="819150"/>
          </a:xfrm>
        </p:spPr>
        <p:txBody>
          <a:bodyPr/>
          <a:lstStyle/>
          <a:p>
            <a:pPr algn="ctr" eaLnBrk="1" hangingPunct="1"/>
            <a:r>
              <a:rPr lang="en-US" sz="2400" b="1" dirty="0" smtClean="0">
                <a:ea typeface="Geneva" pitchFamily="1" charset="0"/>
                <a:cs typeface="Geneva" pitchFamily="1" charset="0"/>
              </a:rPr>
              <a:t>Networks were </a:t>
            </a:r>
            <a:r>
              <a:rPr lang="en-US" sz="2400" b="1" dirty="0">
                <a:ea typeface="Geneva" pitchFamily="1" charset="0"/>
                <a:cs typeface="Geneva" pitchFamily="1" charset="0"/>
              </a:rPr>
              <a:t>B</a:t>
            </a:r>
            <a:r>
              <a:rPr lang="en-US" sz="2400" b="1" dirty="0" smtClean="0">
                <a:ea typeface="Geneva" pitchFamily="1" charset="0"/>
                <a:cs typeface="Geneva" pitchFamily="1" charset="0"/>
              </a:rPr>
              <a:t>uilt </a:t>
            </a:r>
            <a:r>
              <a:rPr lang="en-US" sz="2400" b="1" dirty="0">
                <a:ea typeface="Geneva" pitchFamily="1" charset="0"/>
                <a:cs typeface="Geneva" pitchFamily="1" charset="0"/>
              </a:rPr>
              <a:t>U</a:t>
            </a:r>
            <a:r>
              <a:rPr lang="en-US" sz="2400" b="1" dirty="0" smtClean="0">
                <a:ea typeface="Geneva" pitchFamily="1" charset="0"/>
                <a:cs typeface="Geneva" pitchFamily="1" charset="0"/>
              </a:rPr>
              <a:t>sing </a:t>
            </a:r>
            <a:r>
              <a:rPr lang="en-US" sz="2400" b="1" dirty="0">
                <a:ea typeface="Geneva" pitchFamily="1" charset="0"/>
                <a:cs typeface="Geneva" pitchFamily="1" charset="0"/>
              </a:rPr>
              <a:t>L</a:t>
            </a:r>
            <a:r>
              <a:rPr lang="en-US" sz="2400" b="1" dirty="0" smtClean="0">
                <a:ea typeface="Geneva" pitchFamily="1" charset="0"/>
                <a:cs typeface="Geneva" pitchFamily="1" charset="0"/>
              </a:rPr>
              <a:t>iterature and Human </a:t>
            </a:r>
            <a:r>
              <a:rPr lang="en-US" sz="2400" b="1" dirty="0" err="1" smtClean="0">
                <a:ea typeface="Geneva" pitchFamily="1" charset="0"/>
                <a:cs typeface="Geneva" pitchFamily="1" charset="0"/>
              </a:rPr>
              <a:t>Transcriptomic</a:t>
            </a:r>
            <a:r>
              <a:rPr lang="en-US" sz="2400" b="1" dirty="0" smtClean="0">
                <a:ea typeface="Geneva" pitchFamily="1" charset="0"/>
                <a:cs typeface="Geneva" pitchFamily="1" charset="0"/>
              </a:rPr>
              <a:t> </a:t>
            </a:r>
            <a:r>
              <a:rPr lang="en-US" sz="2400" b="1" dirty="0">
                <a:ea typeface="Geneva" pitchFamily="1" charset="0"/>
                <a:cs typeface="Geneva" pitchFamily="1" charset="0"/>
              </a:rPr>
              <a:t>D</a:t>
            </a:r>
            <a:r>
              <a:rPr lang="en-US" sz="2400" b="1" dirty="0" smtClean="0">
                <a:ea typeface="Geneva" pitchFamily="1" charset="0"/>
                <a:cs typeface="Geneva" pitchFamily="1" charset="0"/>
              </a:rPr>
              <a:t>ata</a:t>
            </a:r>
          </a:p>
        </p:txBody>
      </p:sp>
      <p:sp>
        <p:nvSpPr>
          <p:cNvPr id="3" name="Rounded Rectangle 226"/>
          <p:cNvSpPr>
            <a:spLocks noChangeArrowheads="1"/>
          </p:cNvSpPr>
          <p:nvPr/>
        </p:nvSpPr>
        <p:spPr bwMode="auto">
          <a:xfrm>
            <a:off x="306388" y="2060575"/>
            <a:ext cx="1487487" cy="444500"/>
          </a:xfrm>
          <a:prstGeom prst="roundRect">
            <a:avLst>
              <a:gd name="adj" fmla="val 8551"/>
            </a:avLst>
          </a:prstGeom>
          <a:solidFill>
            <a:srgbClr val="8199A6"/>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a:latin typeface="Calibri" pitchFamily="34" charset="0"/>
              </a:rPr>
              <a:t>GSE 18341</a:t>
            </a:r>
          </a:p>
        </p:txBody>
      </p:sp>
      <p:sp>
        <p:nvSpPr>
          <p:cNvPr id="4" name="Rounded Rectangle 226"/>
          <p:cNvSpPr>
            <a:spLocks noChangeArrowheads="1"/>
          </p:cNvSpPr>
          <p:nvPr/>
        </p:nvSpPr>
        <p:spPr bwMode="auto">
          <a:xfrm>
            <a:off x="327025" y="3822700"/>
            <a:ext cx="1487488" cy="444500"/>
          </a:xfrm>
          <a:prstGeom prst="roundRect">
            <a:avLst>
              <a:gd name="adj" fmla="val 8551"/>
            </a:avLst>
          </a:prstGeom>
          <a:solidFill>
            <a:srgbClr val="8199A6"/>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a:latin typeface="Calibri" pitchFamily="34" charset="0"/>
              </a:rPr>
              <a:t>GSE 22886</a:t>
            </a:r>
          </a:p>
        </p:txBody>
      </p:sp>
      <p:sp>
        <p:nvSpPr>
          <p:cNvPr id="5" name="Rounded Rectangle 226"/>
          <p:cNvSpPr>
            <a:spLocks noChangeArrowheads="1"/>
          </p:cNvSpPr>
          <p:nvPr/>
        </p:nvSpPr>
        <p:spPr bwMode="auto">
          <a:xfrm>
            <a:off x="277813" y="5622925"/>
            <a:ext cx="1536700" cy="444500"/>
          </a:xfrm>
          <a:prstGeom prst="roundRect">
            <a:avLst>
              <a:gd name="adj" fmla="val 8551"/>
            </a:avLst>
          </a:prstGeom>
          <a:solidFill>
            <a:srgbClr val="8199A6"/>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a:latin typeface="Calibri" pitchFamily="34" charset="0"/>
              </a:rPr>
              <a:t>GSE 2322</a:t>
            </a:r>
          </a:p>
        </p:txBody>
      </p:sp>
      <p:pic>
        <p:nvPicPr>
          <p:cNvPr id="21513" name="Picture 12" descr="Lung_transpar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1400" y="2000250"/>
            <a:ext cx="549275"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4" name="Text Box 14"/>
          <p:cNvSpPr txBox="1">
            <a:spLocks noChangeArrowheads="1"/>
          </p:cNvSpPr>
          <p:nvPr/>
        </p:nvSpPr>
        <p:spPr bwMode="auto">
          <a:xfrm>
            <a:off x="4752975" y="1903040"/>
            <a:ext cx="81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600" dirty="0">
                <a:latin typeface="Calibri" pitchFamily="1" charset="0"/>
              </a:rPr>
              <a:t>LPS</a:t>
            </a:r>
          </a:p>
        </p:txBody>
      </p:sp>
      <p:pic>
        <p:nvPicPr>
          <p:cNvPr id="21515" name="Picture 15" descr="ILX"/>
          <p:cNvPicPr>
            <a:picLocks noChangeAspect="1" noChangeArrowheads="1"/>
          </p:cNvPicPr>
          <p:nvPr/>
        </p:nvPicPr>
        <p:blipFill>
          <a:blip r:embed="rId3" cstate="print">
            <a:extLst>
              <a:ext uri="{28A0092B-C50C-407E-A947-70E740481C1C}">
                <a14:useLocalDpi xmlns:a14="http://schemas.microsoft.com/office/drawing/2010/main" val="0"/>
              </a:ext>
            </a:extLst>
          </a:blip>
          <a:srcRect t="62839"/>
          <a:stretch>
            <a:fillRect/>
          </a:stretch>
        </p:blipFill>
        <p:spPr bwMode="auto">
          <a:xfrm>
            <a:off x="4138613" y="2178050"/>
            <a:ext cx="16637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6" name="Group 35"/>
          <p:cNvGrpSpPr>
            <a:grpSpLocks/>
          </p:cNvGrpSpPr>
          <p:nvPr/>
        </p:nvGrpSpPr>
        <p:grpSpPr bwMode="auto">
          <a:xfrm>
            <a:off x="4119563" y="2798763"/>
            <a:ext cx="828675" cy="457200"/>
            <a:chOff x="2607" y="1954"/>
            <a:chExt cx="522" cy="288"/>
          </a:xfrm>
        </p:grpSpPr>
        <p:pic>
          <p:nvPicPr>
            <p:cNvPr id="21555" name="Picture 18" descr="ILX"/>
            <p:cNvPicPr>
              <a:picLocks noChangeAspect="1" noChangeArrowheads="1"/>
            </p:cNvPicPr>
            <p:nvPr/>
          </p:nvPicPr>
          <p:blipFill>
            <a:blip r:embed="rId4" cstate="print">
              <a:extLst>
                <a:ext uri="{28A0092B-C50C-407E-A947-70E740481C1C}">
                  <a14:useLocalDpi xmlns:a14="http://schemas.microsoft.com/office/drawing/2010/main" val="0"/>
                </a:ext>
              </a:extLst>
            </a:blip>
            <a:srcRect r="69278" b="46437"/>
            <a:stretch>
              <a:fillRect/>
            </a:stretch>
          </p:blipFill>
          <p:spPr bwMode="auto">
            <a:xfrm>
              <a:off x="2718" y="1996"/>
              <a:ext cx="29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6" name="Text Box 19"/>
            <p:cNvSpPr txBox="1">
              <a:spLocks noChangeArrowheads="1"/>
            </p:cNvSpPr>
            <p:nvPr/>
          </p:nvSpPr>
          <p:spPr bwMode="auto">
            <a:xfrm>
              <a:off x="2607" y="1954"/>
              <a:ext cx="5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IL4</a:t>
              </a:r>
            </a:p>
          </p:txBody>
        </p:sp>
      </p:grpSp>
      <p:grpSp>
        <p:nvGrpSpPr>
          <p:cNvPr id="21517" name="Group 36"/>
          <p:cNvGrpSpPr>
            <a:grpSpLocks/>
          </p:cNvGrpSpPr>
          <p:nvPr/>
        </p:nvGrpSpPr>
        <p:grpSpPr bwMode="auto">
          <a:xfrm>
            <a:off x="5116513" y="2805113"/>
            <a:ext cx="828675" cy="441325"/>
            <a:chOff x="3233" y="1931"/>
            <a:chExt cx="522" cy="278"/>
          </a:xfrm>
        </p:grpSpPr>
        <p:pic>
          <p:nvPicPr>
            <p:cNvPr id="21553" name="Picture 20" descr="ILX"/>
            <p:cNvPicPr>
              <a:picLocks noChangeAspect="1" noChangeArrowheads="1"/>
            </p:cNvPicPr>
            <p:nvPr/>
          </p:nvPicPr>
          <p:blipFill>
            <a:blip r:embed="rId4" cstate="print">
              <a:extLst>
                <a:ext uri="{28A0092B-C50C-407E-A947-70E740481C1C}">
                  <a14:useLocalDpi xmlns:a14="http://schemas.microsoft.com/office/drawing/2010/main" val="0"/>
                </a:ext>
              </a:extLst>
            </a:blip>
            <a:srcRect r="69278" b="46437"/>
            <a:stretch>
              <a:fillRect/>
            </a:stretch>
          </p:blipFill>
          <p:spPr bwMode="auto">
            <a:xfrm>
              <a:off x="3350" y="1963"/>
              <a:ext cx="296"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4" name="Text Box 21"/>
            <p:cNvSpPr txBox="1">
              <a:spLocks noChangeArrowheads="1"/>
            </p:cNvSpPr>
            <p:nvPr/>
          </p:nvSpPr>
          <p:spPr bwMode="auto">
            <a:xfrm>
              <a:off x="3233" y="1931"/>
              <a:ext cx="52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IFNG</a:t>
              </a:r>
            </a:p>
          </p:txBody>
        </p:sp>
      </p:grpSp>
      <p:sp>
        <p:nvSpPr>
          <p:cNvPr id="21518" name="Text Box 22"/>
          <p:cNvSpPr txBox="1">
            <a:spLocks noChangeArrowheads="1"/>
          </p:cNvSpPr>
          <p:nvPr/>
        </p:nvSpPr>
        <p:spPr bwMode="auto">
          <a:xfrm>
            <a:off x="4752975" y="3333377"/>
            <a:ext cx="815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600" dirty="0">
                <a:latin typeface="Calibri" pitchFamily="1" charset="0"/>
              </a:rPr>
              <a:t>LPS</a:t>
            </a:r>
          </a:p>
        </p:txBody>
      </p:sp>
      <p:pic>
        <p:nvPicPr>
          <p:cNvPr id="21519" name="Picture 23" descr="ILX"/>
          <p:cNvPicPr>
            <a:picLocks noChangeAspect="1" noChangeArrowheads="1"/>
          </p:cNvPicPr>
          <p:nvPr/>
        </p:nvPicPr>
        <p:blipFill>
          <a:blip r:embed="rId3" cstate="print">
            <a:extLst>
              <a:ext uri="{28A0092B-C50C-407E-A947-70E740481C1C}">
                <a14:useLocalDpi xmlns:a14="http://schemas.microsoft.com/office/drawing/2010/main" val="0"/>
              </a:ext>
            </a:extLst>
          </a:blip>
          <a:srcRect t="62839"/>
          <a:stretch>
            <a:fillRect/>
          </a:stretch>
        </p:blipFill>
        <p:spPr bwMode="auto">
          <a:xfrm>
            <a:off x="4138613" y="3611563"/>
            <a:ext cx="16637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Text Box 24"/>
          <p:cNvSpPr txBox="1">
            <a:spLocks noChangeArrowheads="1"/>
          </p:cNvSpPr>
          <p:nvPr/>
        </p:nvSpPr>
        <p:spPr bwMode="auto">
          <a:xfrm>
            <a:off x="4519613" y="5494338"/>
            <a:ext cx="13001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600">
                <a:latin typeface="Calibri" pitchFamily="1" charset="0"/>
              </a:rPr>
              <a:t>Endotoxin</a:t>
            </a:r>
          </a:p>
        </p:txBody>
      </p:sp>
      <p:pic>
        <p:nvPicPr>
          <p:cNvPr id="21521" name="Picture 25" descr="ILX"/>
          <p:cNvPicPr>
            <a:picLocks noChangeAspect="1" noChangeArrowheads="1"/>
          </p:cNvPicPr>
          <p:nvPr/>
        </p:nvPicPr>
        <p:blipFill>
          <a:blip r:embed="rId3" cstate="print">
            <a:extLst>
              <a:ext uri="{28A0092B-C50C-407E-A947-70E740481C1C}">
                <a14:useLocalDpi xmlns:a14="http://schemas.microsoft.com/office/drawing/2010/main" val="0"/>
              </a:ext>
            </a:extLst>
          </a:blip>
          <a:srcRect t="62839"/>
          <a:stretch>
            <a:fillRect/>
          </a:stretch>
        </p:blipFill>
        <p:spPr bwMode="auto">
          <a:xfrm>
            <a:off x="4138613" y="5743575"/>
            <a:ext cx="1663700"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2" name="Group 38"/>
          <p:cNvGrpSpPr>
            <a:grpSpLocks/>
          </p:cNvGrpSpPr>
          <p:nvPr/>
        </p:nvGrpSpPr>
        <p:grpSpPr bwMode="auto">
          <a:xfrm>
            <a:off x="4624388" y="4884738"/>
            <a:ext cx="803275" cy="447675"/>
            <a:chOff x="2514" y="3210"/>
            <a:chExt cx="506" cy="282"/>
          </a:xfrm>
        </p:grpSpPr>
        <p:pic>
          <p:nvPicPr>
            <p:cNvPr id="21551" name="Picture 28" descr="ILX"/>
            <p:cNvPicPr>
              <a:picLocks noChangeAspect="1" noChangeArrowheads="1"/>
            </p:cNvPicPr>
            <p:nvPr/>
          </p:nvPicPr>
          <p:blipFill>
            <a:blip r:embed="rId5" cstate="print">
              <a:extLst>
                <a:ext uri="{28A0092B-C50C-407E-A947-70E740481C1C}">
                  <a14:useLocalDpi xmlns:a14="http://schemas.microsoft.com/office/drawing/2010/main" val="0"/>
                </a:ext>
              </a:extLst>
            </a:blip>
            <a:srcRect r="69278" b="46437"/>
            <a:stretch>
              <a:fillRect/>
            </a:stretch>
          </p:blipFill>
          <p:spPr bwMode="auto">
            <a:xfrm>
              <a:off x="2618" y="3238"/>
              <a:ext cx="30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52" name="Text Box 29"/>
            <p:cNvSpPr txBox="1">
              <a:spLocks noChangeArrowheads="1"/>
            </p:cNvSpPr>
            <p:nvPr/>
          </p:nvSpPr>
          <p:spPr bwMode="auto">
            <a:xfrm>
              <a:off x="2514" y="3210"/>
              <a:ext cx="50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IL15</a:t>
              </a:r>
            </a:p>
          </p:txBody>
        </p:sp>
      </p:grpSp>
      <p:sp>
        <p:nvSpPr>
          <p:cNvPr id="21523" name="Text Box 34"/>
          <p:cNvSpPr txBox="1">
            <a:spLocks noChangeArrowheads="1"/>
          </p:cNvSpPr>
          <p:nvPr/>
        </p:nvSpPr>
        <p:spPr bwMode="auto">
          <a:xfrm>
            <a:off x="4229100" y="4195763"/>
            <a:ext cx="1716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Cell culture induced differentiation</a:t>
            </a:r>
          </a:p>
        </p:txBody>
      </p:sp>
      <p:sp>
        <p:nvSpPr>
          <p:cNvPr id="21524" name="Text Box 41"/>
          <p:cNvSpPr txBox="1">
            <a:spLocks noChangeArrowheads="1"/>
          </p:cNvSpPr>
          <p:nvPr/>
        </p:nvSpPr>
        <p:spPr bwMode="auto">
          <a:xfrm>
            <a:off x="2246313" y="1531938"/>
            <a:ext cx="14874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lnSpc>
                <a:spcPct val="80000"/>
              </a:lnSpc>
              <a:spcBef>
                <a:spcPct val="20000"/>
              </a:spcBef>
            </a:pPr>
            <a:r>
              <a:rPr lang="en-US" sz="2400" b="1">
                <a:latin typeface="Calibri" pitchFamily="1" charset="0"/>
              </a:rPr>
              <a:t>Tissue</a:t>
            </a:r>
          </a:p>
        </p:txBody>
      </p:sp>
      <p:sp>
        <p:nvSpPr>
          <p:cNvPr id="21525" name="Text Box 42"/>
          <p:cNvSpPr txBox="1">
            <a:spLocks noChangeArrowheads="1"/>
          </p:cNvSpPr>
          <p:nvPr/>
        </p:nvSpPr>
        <p:spPr bwMode="auto">
          <a:xfrm>
            <a:off x="4313238" y="1531938"/>
            <a:ext cx="1487487"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lnSpc>
                <a:spcPct val="80000"/>
              </a:lnSpc>
              <a:spcBef>
                <a:spcPct val="20000"/>
              </a:spcBef>
            </a:pPr>
            <a:r>
              <a:rPr lang="en-US" sz="2400" b="1">
                <a:latin typeface="Calibri" pitchFamily="1" charset="0"/>
              </a:rPr>
              <a:t>Stimulus</a:t>
            </a:r>
          </a:p>
        </p:txBody>
      </p:sp>
      <p:sp>
        <p:nvSpPr>
          <p:cNvPr id="21526" name="Text Box 43"/>
          <p:cNvSpPr txBox="1">
            <a:spLocks noChangeArrowheads="1"/>
          </p:cNvSpPr>
          <p:nvPr/>
        </p:nvSpPr>
        <p:spPr bwMode="auto">
          <a:xfrm>
            <a:off x="457200" y="1562100"/>
            <a:ext cx="1487488"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lgn="ctr">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lnSpc>
                <a:spcPct val="80000"/>
              </a:lnSpc>
              <a:spcBef>
                <a:spcPct val="20000"/>
              </a:spcBef>
            </a:pPr>
            <a:r>
              <a:rPr lang="en-US" sz="2400" b="1">
                <a:latin typeface="Calibri" pitchFamily="1" charset="0"/>
              </a:rPr>
              <a:t>Data Set</a:t>
            </a:r>
          </a:p>
        </p:txBody>
      </p:sp>
      <p:sp>
        <p:nvSpPr>
          <p:cNvPr id="21527" name="Text Box 44"/>
          <p:cNvSpPr txBox="1">
            <a:spLocks noChangeArrowheads="1"/>
          </p:cNvSpPr>
          <p:nvPr/>
        </p:nvSpPr>
        <p:spPr bwMode="auto">
          <a:xfrm>
            <a:off x="5411788" y="2955925"/>
            <a:ext cx="8159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Th1</a:t>
            </a:r>
          </a:p>
        </p:txBody>
      </p:sp>
      <p:sp>
        <p:nvSpPr>
          <p:cNvPr id="21528" name="Text Box 45"/>
          <p:cNvSpPr txBox="1">
            <a:spLocks noChangeArrowheads="1"/>
          </p:cNvSpPr>
          <p:nvPr/>
        </p:nvSpPr>
        <p:spPr bwMode="auto">
          <a:xfrm>
            <a:off x="4400550" y="2957513"/>
            <a:ext cx="8159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Th2</a:t>
            </a:r>
          </a:p>
        </p:txBody>
      </p:sp>
      <p:sp>
        <p:nvSpPr>
          <p:cNvPr id="21530" name="Line 50"/>
          <p:cNvSpPr>
            <a:spLocks noChangeShapeType="1"/>
          </p:cNvSpPr>
          <p:nvPr/>
        </p:nvSpPr>
        <p:spPr bwMode="auto">
          <a:xfrm>
            <a:off x="2024063" y="1676400"/>
            <a:ext cx="0" cy="462915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1" name="Line 51"/>
          <p:cNvSpPr>
            <a:spLocks noChangeShapeType="1"/>
          </p:cNvSpPr>
          <p:nvPr/>
        </p:nvSpPr>
        <p:spPr bwMode="auto">
          <a:xfrm>
            <a:off x="3957638" y="1676400"/>
            <a:ext cx="0" cy="462915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2" name="Line 52"/>
          <p:cNvSpPr>
            <a:spLocks noChangeShapeType="1"/>
          </p:cNvSpPr>
          <p:nvPr/>
        </p:nvSpPr>
        <p:spPr bwMode="auto">
          <a:xfrm flipH="1">
            <a:off x="325438" y="2662238"/>
            <a:ext cx="5751512"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3" name="Line 53"/>
          <p:cNvSpPr>
            <a:spLocks noChangeShapeType="1"/>
          </p:cNvSpPr>
          <p:nvPr/>
        </p:nvSpPr>
        <p:spPr bwMode="auto">
          <a:xfrm flipH="1">
            <a:off x="477838" y="5475288"/>
            <a:ext cx="5599112" cy="0"/>
          </a:xfrm>
          <a:prstGeom prst="line">
            <a:avLst/>
          </a:prstGeom>
          <a:noFill/>
          <a:ln w="28575">
            <a:solidFill>
              <a:srgbClr val="80808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534" name="Text Box 56"/>
          <p:cNvSpPr txBox="1">
            <a:spLocks noChangeArrowheads="1"/>
          </p:cNvSpPr>
          <p:nvPr/>
        </p:nvSpPr>
        <p:spPr bwMode="auto">
          <a:xfrm>
            <a:off x="2792413" y="2187575"/>
            <a:ext cx="121126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Whole lung</a:t>
            </a:r>
          </a:p>
        </p:txBody>
      </p:sp>
      <p:sp>
        <p:nvSpPr>
          <p:cNvPr id="21535" name="Text Box 57"/>
          <p:cNvSpPr txBox="1">
            <a:spLocks noChangeArrowheads="1"/>
          </p:cNvSpPr>
          <p:nvPr/>
        </p:nvSpPr>
        <p:spPr bwMode="auto">
          <a:xfrm>
            <a:off x="2792413" y="2922588"/>
            <a:ext cx="121126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T-cells</a:t>
            </a:r>
          </a:p>
        </p:txBody>
      </p:sp>
      <p:sp>
        <p:nvSpPr>
          <p:cNvPr id="21536" name="Text Box 58"/>
          <p:cNvSpPr txBox="1">
            <a:spLocks noChangeArrowheads="1"/>
          </p:cNvSpPr>
          <p:nvPr/>
        </p:nvSpPr>
        <p:spPr bwMode="auto">
          <a:xfrm>
            <a:off x="2973388" y="3560763"/>
            <a:ext cx="8493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Dendritic cells</a:t>
            </a:r>
          </a:p>
        </p:txBody>
      </p:sp>
      <p:sp>
        <p:nvSpPr>
          <p:cNvPr id="21537" name="Text Box 59"/>
          <p:cNvSpPr txBox="1">
            <a:spLocks noChangeArrowheads="1"/>
          </p:cNvSpPr>
          <p:nvPr/>
        </p:nvSpPr>
        <p:spPr bwMode="auto">
          <a:xfrm>
            <a:off x="2833688" y="4305300"/>
            <a:ext cx="1130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Macrophage</a:t>
            </a:r>
          </a:p>
        </p:txBody>
      </p:sp>
      <p:sp>
        <p:nvSpPr>
          <p:cNvPr id="21538" name="Text Box 60"/>
          <p:cNvSpPr txBox="1">
            <a:spLocks noChangeArrowheads="1"/>
          </p:cNvSpPr>
          <p:nvPr/>
        </p:nvSpPr>
        <p:spPr bwMode="auto">
          <a:xfrm>
            <a:off x="2833688" y="4938713"/>
            <a:ext cx="11303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NK cell</a:t>
            </a:r>
          </a:p>
        </p:txBody>
      </p:sp>
      <p:sp>
        <p:nvSpPr>
          <p:cNvPr id="21539" name="Text Box 61"/>
          <p:cNvSpPr txBox="1">
            <a:spLocks noChangeArrowheads="1"/>
          </p:cNvSpPr>
          <p:nvPr/>
        </p:nvSpPr>
        <p:spPr bwMode="auto">
          <a:xfrm>
            <a:off x="2832100" y="5619750"/>
            <a:ext cx="1130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r>
              <a:rPr lang="en-US" sz="1200" b="1">
                <a:latin typeface="Calibri" pitchFamily="1" charset="0"/>
              </a:rPr>
              <a:t>Lung neutrophil</a:t>
            </a:r>
          </a:p>
        </p:txBody>
      </p:sp>
      <p:sp>
        <p:nvSpPr>
          <p:cNvPr id="21542" name="Slide Number Placeholder 49"/>
          <p:cNvSpPr txBox="1">
            <a:spLocks noGrp="1"/>
          </p:cNvSpPr>
          <p:nvPr/>
        </p:nvSpPr>
        <p:spPr bwMode="auto">
          <a:xfrm>
            <a:off x="8582025" y="6659563"/>
            <a:ext cx="396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fld id="{B2316A26-623E-4D25-A420-F4985D2388A9}" type="slidenum">
              <a:rPr lang="en-US" sz="900">
                <a:solidFill>
                  <a:schemeClr val="bg1"/>
                </a:solidFill>
                <a:latin typeface="Calibri" pitchFamily="1" charset="0"/>
                <a:ea typeface="Geneva" pitchFamily="1" charset="0"/>
                <a:cs typeface="Geneva" pitchFamily="1" charset="0"/>
              </a:rPr>
              <a:pPr algn="r" eaLnBrk="1" hangingPunct="1"/>
              <a:t>22</a:t>
            </a:fld>
            <a:endParaRPr lang="en-US" sz="900">
              <a:solidFill>
                <a:schemeClr val="bg1"/>
              </a:solidFill>
              <a:latin typeface="Calibri" pitchFamily="1" charset="0"/>
              <a:ea typeface="Geneva" pitchFamily="1" charset="0"/>
              <a:cs typeface="Geneva" pitchFamily="1" charset="0"/>
            </a:endParaRPr>
          </a:p>
        </p:txBody>
      </p:sp>
      <p:pic>
        <p:nvPicPr>
          <p:cNvPr id="21543" name="Picture 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125" y="2790825"/>
            <a:ext cx="606425"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4" name="Picture 5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650" y="3378200"/>
            <a:ext cx="75565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5" name="Picture 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46313" y="4098925"/>
            <a:ext cx="720725"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6" name="Picture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14575" y="4786313"/>
            <a:ext cx="56197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47" name="Picture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46313" y="5494338"/>
            <a:ext cx="712787"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p:cNvSpPr>
            <a:spLocks noGrp="1"/>
          </p:cNvSpPr>
          <p:nvPr>
            <p:ph type="sldNum" sz="quarter" idx="10"/>
          </p:nvPr>
        </p:nvSpPr>
        <p:spPr/>
        <p:txBody>
          <a:bodyPr/>
          <a:lstStyle/>
          <a:p>
            <a:pPr>
              <a:defRPr/>
            </a:pPr>
            <a:fld id="{069F2C30-DA7F-4C4E-8668-1E60F7314417}" type="slidenum">
              <a:rPr lang="en-US" smtClean="0">
                <a:solidFill>
                  <a:prstClr val="white"/>
                </a:solidFill>
              </a:rPr>
              <a:pPr>
                <a:defRPr/>
              </a:pPr>
              <a:t>22</a:t>
            </a:fld>
            <a:endParaRPr lang="en-US" dirty="0">
              <a:solidFill>
                <a:prstClr val="white"/>
              </a:solidFill>
            </a:endParaRPr>
          </a:p>
        </p:txBody>
      </p:sp>
      <p:sp>
        <p:nvSpPr>
          <p:cNvPr id="54" name="TextBox 53"/>
          <p:cNvSpPr txBox="1"/>
          <p:nvPr/>
        </p:nvSpPr>
        <p:spPr>
          <a:xfrm>
            <a:off x="6937174" y="2432145"/>
            <a:ext cx="1143000" cy="369332"/>
          </a:xfrm>
          <a:prstGeom prst="rect">
            <a:avLst/>
          </a:prstGeom>
          <a:solidFill>
            <a:schemeClr val="tx2">
              <a:lumMod val="75000"/>
            </a:schemeClr>
          </a:solidFill>
        </p:spPr>
        <p:txBody>
          <a:bodyPr wrap="square" rtlCol="0">
            <a:spAutoFit/>
          </a:bodyPr>
          <a:lstStyle/>
          <a:p>
            <a:pPr algn="ctr"/>
            <a:r>
              <a:rPr lang="en-US" dirty="0" smtClean="0">
                <a:solidFill>
                  <a:schemeClr val="bg1"/>
                </a:solidFill>
              </a:rPr>
              <a:t>PubMed</a:t>
            </a:r>
            <a:endParaRPr lang="en-US" dirty="0">
              <a:solidFill>
                <a:schemeClr val="bg1"/>
              </a:solidFill>
            </a:endParaRPr>
          </a:p>
        </p:txBody>
      </p:sp>
      <p:pic>
        <p:nvPicPr>
          <p:cNvPr id="55" name="Picture 13" descr="http://www.777icons.com/libs/db/text_file-icon.gif"/>
          <p:cNvPicPr>
            <a:picLocks noChangeAspect="1" noChangeArrowheads="1"/>
          </p:cNvPicPr>
          <p:nvPr/>
        </p:nvPicPr>
        <p:blipFill rotWithShape="1">
          <a:blip r:embed="rId11">
            <a:extLst>
              <a:ext uri="{28A0092B-C50C-407E-A947-70E740481C1C}">
                <a14:useLocalDpi xmlns:a14="http://schemas.microsoft.com/office/drawing/2010/main" val="0"/>
              </a:ext>
            </a:extLst>
          </a:blip>
          <a:srcRect l="10524" r="10846"/>
          <a:stretch/>
        </p:blipFill>
        <p:spPr bwMode="auto">
          <a:xfrm>
            <a:off x="6477169" y="1598705"/>
            <a:ext cx="554411" cy="70509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13" descr="http://www.777icons.com/libs/db/text_file-icon.gif"/>
          <p:cNvPicPr>
            <a:picLocks noChangeAspect="1" noChangeArrowheads="1"/>
          </p:cNvPicPr>
          <p:nvPr/>
        </p:nvPicPr>
        <p:blipFill rotWithShape="1">
          <a:blip r:embed="rId11">
            <a:extLst>
              <a:ext uri="{28A0092B-C50C-407E-A947-70E740481C1C}">
                <a14:useLocalDpi xmlns:a14="http://schemas.microsoft.com/office/drawing/2010/main" val="0"/>
              </a:ext>
            </a:extLst>
          </a:blip>
          <a:srcRect l="10524" r="10846"/>
          <a:stretch/>
        </p:blipFill>
        <p:spPr bwMode="auto">
          <a:xfrm>
            <a:off x="7315369" y="1598705"/>
            <a:ext cx="554411" cy="705096"/>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3" descr="http://www.777icons.com/libs/db/text_file-icon.gif"/>
          <p:cNvPicPr>
            <a:picLocks noChangeAspect="1" noChangeArrowheads="1"/>
          </p:cNvPicPr>
          <p:nvPr/>
        </p:nvPicPr>
        <p:blipFill rotWithShape="1">
          <a:blip r:embed="rId11">
            <a:extLst>
              <a:ext uri="{28A0092B-C50C-407E-A947-70E740481C1C}">
                <a14:useLocalDpi xmlns:a14="http://schemas.microsoft.com/office/drawing/2010/main" val="0"/>
              </a:ext>
            </a:extLst>
          </a:blip>
          <a:srcRect l="10524" r="10846"/>
          <a:stretch/>
        </p:blipFill>
        <p:spPr bwMode="auto">
          <a:xfrm>
            <a:off x="8153569" y="1598704"/>
            <a:ext cx="554411" cy="705096"/>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229147" y="4614369"/>
            <a:ext cx="1522370" cy="139108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9" name="Oval 58"/>
          <p:cNvSpPr>
            <a:spLocks noChangeAspect="1"/>
          </p:cNvSpPr>
          <p:nvPr/>
        </p:nvSpPr>
        <p:spPr>
          <a:xfrm>
            <a:off x="7216589" y="4481447"/>
            <a:ext cx="1686819" cy="1690213"/>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ight Arrow 59"/>
          <p:cNvSpPr/>
          <p:nvPr/>
        </p:nvSpPr>
        <p:spPr>
          <a:xfrm rot="3277028">
            <a:off x="6557453" y="3550338"/>
            <a:ext cx="1463118" cy="325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03830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3733800" y="1219200"/>
            <a:ext cx="5410200" cy="5257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38916" name="Title 1"/>
          <p:cNvSpPr>
            <a:spLocks noGrp="1"/>
          </p:cNvSpPr>
          <p:nvPr>
            <p:ph type="title"/>
          </p:nvPr>
        </p:nvSpPr>
        <p:spPr>
          <a:xfrm>
            <a:off x="379413" y="157163"/>
            <a:ext cx="7576963" cy="1143000"/>
          </a:xfrm>
        </p:spPr>
        <p:txBody>
          <a:bodyPr/>
          <a:lstStyle/>
          <a:p>
            <a:r>
              <a:rPr lang="en-US" sz="2800" dirty="0" err="1"/>
              <a:t>Transcriptomic</a:t>
            </a:r>
            <a:r>
              <a:rPr lang="en-US" sz="2800" dirty="0"/>
              <a:t> </a:t>
            </a:r>
            <a:r>
              <a:rPr lang="en-US" sz="2800" dirty="0" smtClean="0"/>
              <a:t>Data Serves </a:t>
            </a:r>
            <a:r>
              <a:rPr lang="en-US" sz="2800" dirty="0"/>
              <a:t>a</a:t>
            </a:r>
            <a:r>
              <a:rPr lang="en-US" sz="2800" dirty="0" smtClean="0"/>
              <a:t>s </a:t>
            </a:r>
            <a:r>
              <a:rPr lang="en-US" sz="2800" dirty="0"/>
              <a:t>t</a:t>
            </a:r>
            <a:r>
              <a:rPr lang="en-US" sz="2800" dirty="0" smtClean="0"/>
              <a:t>he Input </a:t>
            </a:r>
            <a:r>
              <a:rPr lang="en-US" sz="2800" dirty="0"/>
              <a:t>t</a:t>
            </a:r>
            <a:r>
              <a:rPr lang="en-US" sz="2800" dirty="0" smtClean="0"/>
              <a:t>hat </a:t>
            </a:r>
            <a:r>
              <a:rPr lang="en-US" sz="2800" dirty="0"/>
              <a:t>D</a:t>
            </a:r>
            <a:r>
              <a:rPr lang="en-US" sz="2800" dirty="0" smtClean="0"/>
              <a:t>rives RCR </a:t>
            </a:r>
            <a:endParaRPr lang="en-US" sz="2800" dirty="0"/>
          </a:p>
        </p:txBody>
      </p:sp>
      <p:sp>
        <p:nvSpPr>
          <p:cNvPr id="6" name="Rounded Rectangle 5"/>
          <p:cNvSpPr/>
          <p:nvPr/>
        </p:nvSpPr>
        <p:spPr>
          <a:xfrm>
            <a:off x="109670" y="4710308"/>
            <a:ext cx="3276600" cy="1834345"/>
          </a:xfrm>
          <a:prstGeom prst="roundRect">
            <a:avLst/>
          </a:prstGeom>
          <a:solidFill>
            <a:schemeClr val="bg2">
              <a:lumMod val="20000"/>
              <a:lumOff val="80000"/>
            </a:schemeClr>
          </a:solidFill>
          <a:ln>
            <a:solidFill>
              <a:schemeClr val="bg2">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7" name="Rounded Rectangle 6"/>
          <p:cNvSpPr>
            <a:spLocks noChangeArrowheads="1"/>
          </p:cNvSpPr>
          <p:nvPr/>
        </p:nvSpPr>
        <p:spPr bwMode="auto">
          <a:xfrm>
            <a:off x="177800" y="4786313"/>
            <a:ext cx="3124200" cy="1641475"/>
          </a:xfrm>
          <a:prstGeom prst="roundRect">
            <a:avLst>
              <a:gd name="adj" fmla="val 16667"/>
            </a:avLst>
          </a:prstGeom>
          <a:solidFill>
            <a:schemeClr val="bg1"/>
          </a:solidFill>
          <a:ln w="9525">
            <a:solidFill>
              <a:srgbClr val="C4BD97"/>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pic>
        <p:nvPicPr>
          <p:cNvPr id="8" name="Picture 7"/>
          <p:cNvPicPr>
            <a:picLocks noChangeAspect="1" noChangeArrowheads="1"/>
          </p:cNvPicPr>
          <p:nvPr/>
        </p:nvPicPr>
        <p:blipFill>
          <a:blip r:embed="rId2" cstate="print"/>
          <a:srcRect/>
          <a:stretch>
            <a:fillRect/>
          </a:stretch>
        </p:blipFill>
        <p:spPr bwMode="auto">
          <a:xfrm rot="4463937">
            <a:off x="599004" y="4632478"/>
            <a:ext cx="2399922" cy="1806188"/>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9878403" lon="4334166" rev="21591142"/>
            </a:camera>
            <a:lightRig rig="threePt" dir="t">
              <a:rot lat="0" lon="0" rev="0"/>
            </a:lightRig>
          </a:scene3d>
          <a:sp3d extrusionH="38100" prstMaterial="clear">
            <a:bevelT w="260350" h="50800" prst="softRound"/>
            <a:bevelB h="6350" prst="softRound"/>
          </a:sp3d>
        </p:spPr>
      </p:pic>
      <p:pic>
        <p:nvPicPr>
          <p:cNvPr id="9" name="Picture 2"/>
          <p:cNvPicPr>
            <a:picLocks noChangeAspect="1" noChangeArrowheads="1"/>
          </p:cNvPicPr>
          <p:nvPr/>
        </p:nvPicPr>
        <p:blipFill>
          <a:blip r:embed="rId3"/>
          <a:srcRect/>
          <a:stretch>
            <a:fillRect/>
          </a:stretch>
        </p:blipFill>
        <p:spPr bwMode="auto">
          <a:xfrm>
            <a:off x="744908" y="4218925"/>
            <a:ext cx="1937828" cy="1898046"/>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8496837" lon="17525251" rev="4500000"/>
            </a:camera>
            <a:lightRig rig="threePt" dir="t">
              <a:rot lat="0" lon="0" rev="0"/>
            </a:lightRig>
          </a:scene3d>
          <a:sp3d extrusionH="38100" prstMaterial="clear">
            <a:bevelT w="260350" h="50800" prst="softRound"/>
            <a:bevelB h="6350" prst="softRound"/>
          </a:sp3d>
        </p:spPr>
      </p:pic>
      <p:sp>
        <p:nvSpPr>
          <p:cNvPr id="10" name="Rounded Rectangle 9"/>
          <p:cNvSpPr/>
          <p:nvPr/>
        </p:nvSpPr>
        <p:spPr>
          <a:xfrm>
            <a:off x="330200" y="6037263"/>
            <a:ext cx="2895600" cy="381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a:solidFill>
                  <a:schemeClr val="tx1"/>
                </a:solidFill>
                <a:latin typeface="Calibri" panose="020F0502020204030204" pitchFamily="34" charset="0"/>
                <a:ea typeface="ＭＳ Ｐゴシック" charset="-128"/>
                <a:cs typeface="Calibri" panose="020F0502020204030204" pitchFamily="34" charset="0"/>
              </a:rPr>
              <a:t>Differentially expressed genes</a:t>
            </a:r>
          </a:p>
        </p:txBody>
      </p:sp>
      <p:sp>
        <p:nvSpPr>
          <p:cNvPr id="16" name="Rounded Rectangle 15"/>
          <p:cNvSpPr/>
          <p:nvPr/>
        </p:nvSpPr>
        <p:spPr>
          <a:xfrm>
            <a:off x="4851400" y="5299075"/>
            <a:ext cx="1219200" cy="342900"/>
          </a:xfrm>
          <a:prstGeom prst="roundRect">
            <a:avLst/>
          </a:prstGeom>
          <a:solidFill>
            <a:srgbClr val="760000"/>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1)</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17" name="Rounded Rectangle 16"/>
          <p:cNvSpPr/>
          <p:nvPr/>
        </p:nvSpPr>
        <p:spPr>
          <a:xfrm>
            <a:off x="6332378" y="5199459"/>
            <a:ext cx="1082853"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2)</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18" name="Rounded Rectangle 17"/>
          <p:cNvSpPr/>
          <p:nvPr/>
        </p:nvSpPr>
        <p:spPr>
          <a:xfrm>
            <a:off x="7048500" y="5627480"/>
            <a:ext cx="1143000" cy="342900"/>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3)</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19" name="Rounded Rectangle 18"/>
          <p:cNvSpPr/>
          <p:nvPr/>
        </p:nvSpPr>
        <p:spPr>
          <a:xfrm>
            <a:off x="5319753" y="5788467"/>
            <a:ext cx="1244600" cy="342900"/>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4)</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20" name="Rounded Rectangle 19"/>
          <p:cNvSpPr/>
          <p:nvPr/>
        </p:nvSpPr>
        <p:spPr>
          <a:xfrm>
            <a:off x="4648200" y="4918075"/>
            <a:ext cx="3810000" cy="14478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21" name="TextBox 80"/>
          <p:cNvSpPr txBox="1">
            <a:spLocks noChangeArrowheads="1"/>
          </p:cNvSpPr>
          <p:nvPr/>
        </p:nvSpPr>
        <p:spPr bwMode="auto">
          <a:xfrm>
            <a:off x="4725988" y="4938713"/>
            <a:ext cx="5271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fontAlgn="base">
              <a:spcBef>
                <a:spcPct val="0"/>
              </a:spcBef>
              <a:spcAft>
                <a:spcPct val="0"/>
              </a:spcAft>
              <a:defRPr>
                <a:solidFill>
                  <a:schemeClr val="tx1"/>
                </a:solidFill>
                <a:latin typeface="Arial" charset="0"/>
                <a:ea typeface="ＭＳ Ｐゴシック" pitchFamily="1" charset="-128"/>
              </a:defRPr>
            </a:lvl6pPr>
            <a:lvl7pPr marL="2971800" indent="-228600" defTabSz="457200" fontAlgn="base">
              <a:spcBef>
                <a:spcPct val="0"/>
              </a:spcBef>
              <a:spcAft>
                <a:spcPct val="0"/>
              </a:spcAft>
              <a:defRPr>
                <a:solidFill>
                  <a:schemeClr val="tx1"/>
                </a:solidFill>
                <a:latin typeface="Arial" charset="0"/>
                <a:ea typeface="ＭＳ Ｐゴシック" pitchFamily="1" charset="-128"/>
              </a:defRPr>
            </a:lvl7pPr>
            <a:lvl8pPr marL="3429000" indent="-228600" defTabSz="457200" fontAlgn="base">
              <a:spcBef>
                <a:spcPct val="0"/>
              </a:spcBef>
              <a:spcAft>
                <a:spcPct val="0"/>
              </a:spcAft>
              <a:defRPr>
                <a:solidFill>
                  <a:schemeClr val="tx1"/>
                </a:solidFill>
                <a:latin typeface="Arial" charset="0"/>
                <a:ea typeface="ＭＳ Ｐゴシック" pitchFamily="1" charset="-128"/>
              </a:defRPr>
            </a:lvl8pPr>
            <a:lvl9pPr marL="3886200" indent="-228600" defTabSz="457200" fontAlgn="base">
              <a:spcBef>
                <a:spcPct val="0"/>
              </a:spcBef>
              <a:spcAft>
                <a:spcPct val="0"/>
              </a:spcAft>
              <a:defRPr>
                <a:solidFill>
                  <a:schemeClr val="tx1"/>
                </a:solidFill>
                <a:latin typeface="Arial" charset="0"/>
                <a:ea typeface="ＭＳ Ｐゴシック" pitchFamily="1" charset="-128"/>
              </a:defRPr>
            </a:lvl9pPr>
          </a:lstStyle>
          <a:p>
            <a:r>
              <a:rPr lang="en-US" altLang="en-US" sz="1200" i="1" dirty="0" smtClean="0">
                <a:solidFill>
                  <a:srgbClr val="C00000"/>
                </a:solidFill>
                <a:latin typeface="Calibri" panose="020F0502020204030204" pitchFamily="34" charset="0"/>
                <a:cs typeface="Calibri" panose="020F0502020204030204" pitchFamily="34" charset="0"/>
              </a:rPr>
              <a:t>Data:</a:t>
            </a:r>
            <a:endParaRPr lang="en-US" altLang="en-US" sz="1200" i="1" dirty="0">
              <a:solidFill>
                <a:srgbClr val="C00000"/>
              </a:solidFill>
              <a:latin typeface="Calibri" pitchFamily="34" charset="0"/>
              <a:cs typeface="Calibri" panose="020F0502020204030204" pitchFamily="34" charset="0"/>
            </a:endParaRPr>
          </a:p>
        </p:txBody>
      </p:sp>
    </p:spTree>
    <p:extLst>
      <p:ext uri="{BB962C8B-B14F-4D97-AF65-F5344CB8AC3E}">
        <p14:creationId xmlns:p14="http://schemas.microsoft.com/office/powerpoint/2010/main" val="33760617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3733800" y="1219200"/>
            <a:ext cx="5410200" cy="5257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38916" name="Title 1"/>
          <p:cNvSpPr>
            <a:spLocks noGrp="1"/>
          </p:cNvSpPr>
          <p:nvPr>
            <p:ph type="title"/>
          </p:nvPr>
        </p:nvSpPr>
        <p:spPr>
          <a:xfrm>
            <a:off x="379413" y="157163"/>
            <a:ext cx="7576963" cy="1143000"/>
          </a:xfrm>
        </p:spPr>
        <p:txBody>
          <a:bodyPr/>
          <a:lstStyle/>
          <a:p>
            <a:r>
              <a:rPr lang="en-US" altLang="en-US" sz="2500" dirty="0" smtClean="0">
                <a:cs typeface="Calibri" panose="020F0502020204030204" pitchFamily="34" charset="0"/>
              </a:rPr>
              <a:t>Knowledge Encoded in BEL Is a Substrate for RCR</a:t>
            </a:r>
            <a:br>
              <a:rPr lang="en-US" altLang="en-US" sz="2500" dirty="0" smtClean="0">
                <a:cs typeface="Calibri" panose="020F0502020204030204" pitchFamily="34" charset="0"/>
              </a:rPr>
            </a:br>
            <a:endParaRPr lang="en-US" altLang="en-US" sz="2500" dirty="0" smtClean="0">
              <a:cs typeface="Calibri" panose="020F0502020204030204" pitchFamily="34" charset="0"/>
            </a:endParaRPr>
          </a:p>
        </p:txBody>
      </p:sp>
      <p:sp>
        <p:nvSpPr>
          <p:cNvPr id="6" name="Rounded Rectangle 5"/>
          <p:cNvSpPr/>
          <p:nvPr/>
        </p:nvSpPr>
        <p:spPr>
          <a:xfrm>
            <a:off x="109670" y="4710308"/>
            <a:ext cx="3276600" cy="1834345"/>
          </a:xfrm>
          <a:prstGeom prst="roundRect">
            <a:avLst/>
          </a:prstGeom>
          <a:solidFill>
            <a:schemeClr val="bg2">
              <a:lumMod val="20000"/>
              <a:lumOff val="80000"/>
            </a:schemeClr>
          </a:solidFill>
          <a:ln>
            <a:solidFill>
              <a:schemeClr val="bg2">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7" name="Rounded Rectangle 6"/>
          <p:cNvSpPr>
            <a:spLocks noChangeArrowheads="1"/>
          </p:cNvSpPr>
          <p:nvPr/>
        </p:nvSpPr>
        <p:spPr bwMode="auto">
          <a:xfrm>
            <a:off x="177800" y="4786313"/>
            <a:ext cx="3124200" cy="1641475"/>
          </a:xfrm>
          <a:prstGeom prst="roundRect">
            <a:avLst>
              <a:gd name="adj" fmla="val 16667"/>
            </a:avLst>
          </a:prstGeom>
          <a:solidFill>
            <a:schemeClr val="bg1"/>
          </a:solidFill>
          <a:ln w="9525">
            <a:solidFill>
              <a:srgbClr val="C4BD97"/>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pic>
        <p:nvPicPr>
          <p:cNvPr id="8" name="Picture 7"/>
          <p:cNvPicPr>
            <a:picLocks noChangeAspect="1" noChangeArrowheads="1"/>
          </p:cNvPicPr>
          <p:nvPr/>
        </p:nvPicPr>
        <p:blipFill>
          <a:blip r:embed="rId2" cstate="print"/>
          <a:srcRect/>
          <a:stretch>
            <a:fillRect/>
          </a:stretch>
        </p:blipFill>
        <p:spPr bwMode="auto">
          <a:xfrm rot="4463937">
            <a:off x="599004" y="4632478"/>
            <a:ext cx="2399922" cy="1806188"/>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9878403" lon="4334166" rev="21591142"/>
            </a:camera>
            <a:lightRig rig="threePt" dir="t">
              <a:rot lat="0" lon="0" rev="0"/>
            </a:lightRig>
          </a:scene3d>
          <a:sp3d extrusionH="38100" prstMaterial="clear">
            <a:bevelT w="260350" h="50800" prst="softRound"/>
            <a:bevelB h="6350" prst="softRound"/>
          </a:sp3d>
        </p:spPr>
      </p:pic>
      <p:pic>
        <p:nvPicPr>
          <p:cNvPr id="9" name="Picture 2"/>
          <p:cNvPicPr>
            <a:picLocks noChangeAspect="1" noChangeArrowheads="1"/>
          </p:cNvPicPr>
          <p:nvPr/>
        </p:nvPicPr>
        <p:blipFill>
          <a:blip r:embed="rId3"/>
          <a:srcRect/>
          <a:stretch>
            <a:fillRect/>
          </a:stretch>
        </p:blipFill>
        <p:spPr bwMode="auto">
          <a:xfrm>
            <a:off x="744908" y="4218925"/>
            <a:ext cx="1937828" cy="1898046"/>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8496837" lon="17525251" rev="4500000"/>
            </a:camera>
            <a:lightRig rig="threePt" dir="t">
              <a:rot lat="0" lon="0" rev="0"/>
            </a:lightRig>
          </a:scene3d>
          <a:sp3d extrusionH="38100" prstMaterial="clear">
            <a:bevelT w="260350" h="50800" prst="softRound"/>
            <a:bevelB h="6350" prst="softRound"/>
          </a:sp3d>
        </p:spPr>
      </p:pic>
      <p:sp>
        <p:nvSpPr>
          <p:cNvPr id="10" name="Rounded Rectangle 9"/>
          <p:cNvSpPr/>
          <p:nvPr/>
        </p:nvSpPr>
        <p:spPr>
          <a:xfrm>
            <a:off x="330200" y="6037263"/>
            <a:ext cx="2895600" cy="381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a:solidFill>
                  <a:schemeClr val="tx1"/>
                </a:solidFill>
                <a:latin typeface="Calibri" panose="020F0502020204030204" pitchFamily="34" charset="0"/>
                <a:ea typeface="ＭＳ Ｐゴシック" charset="-128"/>
                <a:cs typeface="Calibri" panose="020F0502020204030204" pitchFamily="34" charset="0"/>
              </a:rPr>
              <a:t>Differentially expressed genes</a:t>
            </a:r>
          </a:p>
        </p:txBody>
      </p:sp>
      <p:grpSp>
        <p:nvGrpSpPr>
          <p:cNvPr id="38928" name="Group 14"/>
          <p:cNvGrpSpPr>
            <a:grpSpLocks/>
          </p:cNvGrpSpPr>
          <p:nvPr/>
        </p:nvGrpSpPr>
        <p:grpSpPr bwMode="auto">
          <a:xfrm>
            <a:off x="346075" y="3065463"/>
            <a:ext cx="2770188" cy="1176337"/>
            <a:chOff x="2514600" y="2209800"/>
            <a:chExt cx="2209800" cy="704320"/>
          </a:xfrm>
        </p:grpSpPr>
        <p:pic>
          <p:nvPicPr>
            <p:cNvPr id="389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03740"/>
              <a:ext cx="2204972" cy="53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3"/>
            <p:cNvSpPr>
              <a:spLocks noChangeArrowheads="1"/>
            </p:cNvSpPr>
            <p:nvPr/>
          </p:nvSpPr>
          <p:spPr bwMode="auto">
            <a:xfrm>
              <a:off x="2514600" y="2209800"/>
              <a:ext cx="2209800" cy="704320"/>
            </a:xfrm>
            <a:prstGeom prst="can">
              <a:avLst>
                <a:gd name="adj" fmla="val 28342"/>
              </a:avLst>
            </a:prstGeom>
            <a:solidFill>
              <a:schemeClr val="bg1">
                <a:alpha val="25000"/>
              </a:schemeClr>
            </a:solidFill>
            <a:ln w="9525">
              <a:solidFill>
                <a:schemeClr val="tx1">
                  <a:lumMod val="75000"/>
                  <a:lumOff val="25000"/>
                </a:schemeClr>
              </a:solidFill>
              <a:round/>
              <a:headEnd/>
              <a:tailEnd/>
            </a:ln>
            <a:effectLst/>
            <a:scene3d>
              <a:camera prst="perspectiveFront"/>
              <a:lightRig rig="threePt" dir="t"/>
            </a:scene3d>
          </p:spPr>
          <p:txBody>
            <a:bodyPr wrap="none" anchor="ctr"/>
            <a:lstStyle/>
            <a:p>
              <a:pPr algn="ctr">
                <a:defRPr/>
              </a:pPr>
              <a:r>
                <a:rPr lang="en-US" sz="1400" b="1" dirty="0">
                  <a:latin typeface="Calibri" panose="020F0502020204030204" pitchFamily="34" charset="0"/>
                  <a:ea typeface="+mn-ea"/>
                  <a:cs typeface="Calibri" panose="020F0502020204030204" pitchFamily="34" charset="0"/>
                </a:rPr>
                <a:t>Knowledgebase</a:t>
              </a:r>
            </a:p>
            <a:p>
              <a:pPr algn="ctr">
                <a:defRPr/>
              </a:pPr>
              <a:r>
                <a:rPr lang="en-US" sz="1100" i="1" dirty="0">
                  <a:latin typeface="Calibri" panose="020F0502020204030204" pitchFamily="34" charset="0"/>
                  <a:ea typeface="+mn-ea"/>
                  <a:cs typeface="Calibri" panose="020F0502020204030204" pitchFamily="34" charset="0"/>
                </a:rPr>
                <a:t>A collection of cause-and-effect relationships</a:t>
              </a:r>
            </a:p>
          </p:txBody>
        </p:sp>
      </p:grpSp>
      <p:sp>
        <p:nvSpPr>
          <p:cNvPr id="78" name="Right Arrow 77"/>
          <p:cNvSpPr>
            <a:spLocks noChangeArrowheads="1"/>
          </p:cNvSpPr>
          <p:nvPr/>
        </p:nvSpPr>
        <p:spPr bwMode="auto">
          <a:xfrm rot="-5400000">
            <a:off x="6350000" y="4464050"/>
            <a:ext cx="457200" cy="419100"/>
          </a:xfrm>
          <a:prstGeom prst="rightArrow">
            <a:avLst>
              <a:gd name="adj1" fmla="val 50000"/>
              <a:gd name="adj2" fmla="val 50000"/>
            </a:avLst>
          </a:prstGeom>
          <a:solidFill>
            <a:srgbClr val="F2F2F2">
              <a:alpha val="21960"/>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pic>
        <p:nvPicPr>
          <p:cNvPr id="42" name="Picture 7"/>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45680" y="2518413"/>
            <a:ext cx="476674" cy="593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9081" y="2570321"/>
            <a:ext cx="468888" cy="67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98965" y="2671506"/>
            <a:ext cx="466293" cy="681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40"/>
          <p:cNvSpPr/>
          <p:nvPr/>
        </p:nvSpPr>
        <p:spPr>
          <a:xfrm>
            <a:off x="4851400" y="5299075"/>
            <a:ext cx="1219200" cy="342900"/>
          </a:xfrm>
          <a:prstGeom prst="roundRect">
            <a:avLst/>
          </a:prstGeom>
          <a:solidFill>
            <a:srgbClr val="760000"/>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1)</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46" name="Rounded Rectangle 45"/>
          <p:cNvSpPr/>
          <p:nvPr/>
        </p:nvSpPr>
        <p:spPr>
          <a:xfrm>
            <a:off x="6332378" y="5199459"/>
            <a:ext cx="1082853"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2)</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48" name="Rounded Rectangle 47"/>
          <p:cNvSpPr/>
          <p:nvPr/>
        </p:nvSpPr>
        <p:spPr>
          <a:xfrm>
            <a:off x="7048500" y="5627480"/>
            <a:ext cx="1143000" cy="342900"/>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3)</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50" name="Rounded Rectangle 49"/>
          <p:cNvSpPr/>
          <p:nvPr/>
        </p:nvSpPr>
        <p:spPr>
          <a:xfrm>
            <a:off x="5319753" y="5788467"/>
            <a:ext cx="1244600" cy="342900"/>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4)</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51" name="Rounded Rectangle 50"/>
          <p:cNvSpPr/>
          <p:nvPr/>
        </p:nvSpPr>
        <p:spPr>
          <a:xfrm>
            <a:off x="4648200" y="4918075"/>
            <a:ext cx="3810000" cy="14478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52" name="TextBox 80"/>
          <p:cNvSpPr txBox="1">
            <a:spLocks noChangeArrowheads="1"/>
          </p:cNvSpPr>
          <p:nvPr/>
        </p:nvSpPr>
        <p:spPr bwMode="auto">
          <a:xfrm>
            <a:off x="4725988" y="4938713"/>
            <a:ext cx="5271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fontAlgn="base">
              <a:spcBef>
                <a:spcPct val="0"/>
              </a:spcBef>
              <a:spcAft>
                <a:spcPct val="0"/>
              </a:spcAft>
              <a:defRPr>
                <a:solidFill>
                  <a:schemeClr val="tx1"/>
                </a:solidFill>
                <a:latin typeface="Arial" charset="0"/>
                <a:ea typeface="ＭＳ Ｐゴシック" pitchFamily="1" charset="-128"/>
              </a:defRPr>
            </a:lvl6pPr>
            <a:lvl7pPr marL="2971800" indent="-228600" defTabSz="457200" fontAlgn="base">
              <a:spcBef>
                <a:spcPct val="0"/>
              </a:spcBef>
              <a:spcAft>
                <a:spcPct val="0"/>
              </a:spcAft>
              <a:defRPr>
                <a:solidFill>
                  <a:schemeClr val="tx1"/>
                </a:solidFill>
                <a:latin typeface="Arial" charset="0"/>
                <a:ea typeface="ＭＳ Ｐゴシック" pitchFamily="1" charset="-128"/>
              </a:defRPr>
            </a:lvl7pPr>
            <a:lvl8pPr marL="3429000" indent="-228600" defTabSz="457200" fontAlgn="base">
              <a:spcBef>
                <a:spcPct val="0"/>
              </a:spcBef>
              <a:spcAft>
                <a:spcPct val="0"/>
              </a:spcAft>
              <a:defRPr>
                <a:solidFill>
                  <a:schemeClr val="tx1"/>
                </a:solidFill>
                <a:latin typeface="Arial" charset="0"/>
                <a:ea typeface="ＭＳ Ｐゴシック" pitchFamily="1" charset="-128"/>
              </a:defRPr>
            </a:lvl8pPr>
            <a:lvl9pPr marL="3886200" indent="-228600" defTabSz="457200" fontAlgn="base">
              <a:spcBef>
                <a:spcPct val="0"/>
              </a:spcBef>
              <a:spcAft>
                <a:spcPct val="0"/>
              </a:spcAft>
              <a:defRPr>
                <a:solidFill>
                  <a:schemeClr val="tx1"/>
                </a:solidFill>
                <a:latin typeface="Arial" charset="0"/>
                <a:ea typeface="ＭＳ Ｐゴシック" pitchFamily="1" charset="-128"/>
              </a:defRPr>
            </a:lvl9pPr>
          </a:lstStyle>
          <a:p>
            <a:r>
              <a:rPr lang="en-US" altLang="en-US" sz="1200" i="1" dirty="0" smtClean="0">
                <a:solidFill>
                  <a:srgbClr val="C00000"/>
                </a:solidFill>
                <a:latin typeface="Calibri" panose="020F0502020204030204" pitchFamily="34" charset="0"/>
                <a:cs typeface="Calibri" panose="020F0502020204030204" pitchFamily="34" charset="0"/>
              </a:rPr>
              <a:t>Data:</a:t>
            </a:r>
            <a:endParaRPr lang="en-US" altLang="en-US" sz="1200" i="1" dirty="0">
              <a:solidFill>
                <a:srgbClr val="C00000"/>
              </a:solidFill>
              <a:latin typeface="Calibri" pitchFamily="34" charset="0"/>
              <a:cs typeface="Calibri" panose="020F0502020204030204" pitchFamily="34" charset="0"/>
            </a:endParaRPr>
          </a:p>
        </p:txBody>
      </p:sp>
      <p:sp>
        <p:nvSpPr>
          <p:cNvPr id="53" name="Rounded Rectangle 52"/>
          <p:cNvSpPr/>
          <p:nvPr/>
        </p:nvSpPr>
        <p:spPr>
          <a:xfrm>
            <a:off x="4148585" y="3937000"/>
            <a:ext cx="999479"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1)</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cxnSp>
        <p:nvCxnSpPr>
          <p:cNvPr id="54" name="Straight Arrow Connector 53"/>
          <p:cNvCxnSpPr>
            <a:cxnSpLocks noChangeShapeType="1"/>
          </p:cNvCxnSpPr>
          <p:nvPr/>
        </p:nvCxnSpPr>
        <p:spPr bwMode="auto">
          <a:xfrm rot="10800000" flipV="1">
            <a:off x="4876800" y="3352800"/>
            <a:ext cx="1447800" cy="534988"/>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55" name="Straight Arrow Connector 54"/>
          <p:cNvCxnSpPr>
            <a:cxnSpLocks noChangeShapeType="1"/>
          </p:cNvCxnSpPr>
          <p:nvPr/>
        </p:nvCxnSpPr>
        <p:spPr bwMode="auto">
          <a:xfrm rot="16200000" flipH="1">
            <a:off x="6411912" y="3529013"/>
            <a:ext cx="504825" cy="152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cxnSp>
        <p:nvCxnSpPr>
          <p:cNvPr id="56" name="Straight Arrow Connector 55"/>
          <p:cNvCxnSpPr>
            <a:cxnSpLocks noChangeShapeType="1"/>
          </p:cNvCxnSpPr>
          <p:nvPr/>
        </p:nvCxnSpPr>
        <p:spPr bwMode="auto">
          <a:xfrm rot="10800000" flipV="1">
            <a:off x="5791200" y="3352800"/>
            <a:ext cx="685800" cy="534988"/>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57" name="Straight Arrow Connector 56"/>
          <p:cNvCxnSpPr>
            <a:cxnSpLocks noChangeShapeType="1"/>
          </p:cNvCxnSpPr>
          <p:nvPr/>
        </p:nvCxnSpPr>
        <p:spPr bwMode="auto">
          <a:xfrm>
            <a:off x="6705600" y="3352800"/>
            <a:ext cx="914400" cy="533400"/>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58" name="Straight Arrow Connector 57"/>
          <p:cNvCxnSpPr>
            <a:cxnSpLocks noChangeShapeType="1"/>
          </p:cNvCxnSpPr>
          <p:nvPr/>
        </p:nvCxnSpPr>
        <p:spPr bwMode="auto">
          <a:xfrm>
            <a:off x="6934200" y="3352800"/>
            <a:ext cx="1447800" cy="533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sp>
        <p:nvSpPr>
          <p:cNvPr id="59" name="Rounded Rectangle 58"/>
          <p:cNvSpPr/>
          <p:nvPr/>
        </p:nvSpPr>
        <p:spPr>
          <a:xfrm>
            <a:off x="5796136" y="3041650"/>
            <a:ext cx="1549537" cy="341313"/>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err="1" smtClean="0">
                <a:solidFill>
                  <a:schemeClr val="tx1"/>
                </a:solidFill>
                <a:latin typeface="Calibri" panose="020F0502020204030204" pitchFamily="34" charset="0"/>
                <a:ea typeface="ＭＳ Ｐゴシック" charset="-128"/>
                <a:cs typeface="Calibri" panose="020F0502020204030204" pitchFamily="34" charset="0"/>
              </a:rPr>
              <a:t>tscript</a:t>
            </a:r>
            <a:r>
              <a:rPr lang="en-US" sz="1100" dirty="0" smtClean="0">
                <a:solidFill>
                  <a:schemeClr val="tx1"/>
                </a:solidFill>
                <a:latin typeface="Calibri" panose="020F0502020204030204" pitchFamily="34" charset="0"/>
                <a:ea typeface="ＭＳ Ｐゴシック" charset="-128"/>
                <a:cs typeface="Calibri" panose="020F0502020204030204" pitchFamily="34" charset="0"/>
              </a:rPr>
              <a:t>(Protein A)</a:t>
            </a:r>
            <a:endParaRPr lang="en-US" sz="11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60" name="Rounded Rectangle 59"/>
          <p:cNvSpPr/>
          <p:nvPr/>
        </p:nvSpPr>
        <p:spPr>
          <a:xfrm>
            <a:off x="3827463" y="2965450"/>
            <a:ext cx="5257800" cy="1447800"/>
          </a:xfrm>
          <a:prstGeom prst="round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61" name="TextBox 76"/>
          <p:cNvSpPr txBox="1">
            <a:spLocks noChangeArrowheads="1"/>
          </p:cNvSpPr>
          <p:nvPr/>
        </p:nvSpPr>
        <p:spPr bwMode="auto">
          <a:xfrm>
            <a:off x="3962400" y="2965450"/>
            <a:ext cx="12021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fontAlgn="base">
              <a:spcBef>
                <a:spcPct val="0"/>
              </a:spcBef>
              <a:spcAft>
                <a:spcPct val="0"/>
              </a:spcAft>
              <a:defRPr>
                <a:solidFill>
                  <a:schemeClr val="tx1"/>
                </a:solidFill>
                <a:latin typeface="Arial" charset="0"/>
                <a:ea typeface="ＭＳ Ｐゴシック" pitchFamily="1" charset="-128"/>
              </a:defRPr>
            </a:lvl6pPr>
            <a:lvl7pPr marL="2971800" indent="-228600" defTabSz="457200" fontAlgn="base">
              <a:spcBef>
                <a:spcPct val="0"/>
              </a:spcBef>
              <a:spcAft>
                <a:spcPct val="0"/>
              </a:spcAft>
              <a:defRPr>
                <a:solidFill>
                  <a:schemeClr val="tx1"/>
                </a:solidFill>
                <a:latin typeface="Arial" charset="0"/>
                <a:ea typeface="ＭＳ Ｐゴシック" pitchFamily="1" charset="-128"/>
              </a:defRPr>
            </a:lvl7pPr>
            <a:lvl8pPr marL="3429000" indent="-228600" defTabSz="457200" fontAlgn="base">
              <a:spcBef>
                <a:spcPct val="0"/>
              </a:spcBef>
              <a:spcAft>
                <a:spcPct val="0"/>
              </a:spcAft>
              <a:defRPr>
                <a:solidFill>
                  <a:schemeClr val="tx1"/>
                </a:solidFill>
                <a:latin typeface="Arial" charset="0"/>
                <a:ea typeface="ＭＳ Ｐゴシック" pitchFamily="1" charset="-128"/>
              </a:defRPr>
            </a:lvl8pPr>
            <a:lvl9pPr marL="3886200" indent="-228600" defTabSz="457200" fontAlgn="base">
              <a:spcBef>
                <a:spcPct val="0"/>
              </a:spcBef>
              <a:spcAft>
                <a:spcPct val="0"/>
              </a:spcAft>
              <a:defRPr>
                <a:solidFill>
                  <a:schemeClr val="tx1"/>
                </a:solidFill>
                <a:latin typeface="Arial" charset="0"/>
                <a:ea typeface="ＭＳ Ｐゴシック" pitchFamily="1" charset="-128"/>
              </a:defRPr>
            </a:lvl9pPr>
          </a:lstStyle>
          <a:p>
            <a:r>
              <a:rPr lang="en-US" altLang="en-US" sz="1200" i="1" dirty="0" smtClean="0">
                <a:solidFill>
                  <a:srgbClr val="C00000"/>
                </a:solidFill>
                <a:latin typeface="Calibri" panose="020F0502020204030204" pitchFamily="34" charset="0"/>
                <a:cs typeface="Calibri" panose="020F0502020204030204" pitchFamily="34" charset="0"/>
              </a:rPr>
              <a:t>Knowledgebase:</a:t>
            </a:r>
            <a:endParaRPr lang="en-US" altLang="en-US" sz="1200" i="1" dirty="0">
              <a:solidFill>
                <a:srgbClr val="C00000"/>
              </a:solidFill>
              <a:latin typeface="Calibri" pitchFamily="34" charset="0"/>
              <a:cs typeface="Calibri" panose="020F0502020204030204" pitchFamily="34" charset="0"/>
            </a:endParaRPr>
          </a:p>
        </p:txBody>
      </p:sp>
      <p:pic>
        <p:nvPicPr>
          <p:cNvPr id="62" name="Picture 4" descr="C:\Users\bfields\AppData\Local\Microsoft\Windows\Temporary Internet Files\Content.IE5\Z1EZ2BGM\MC90043259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2012" y="3428453"/>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4" descr="C:\Users\bfields\AppData\Local\Microsoft\Windows\Temporary Internet Files\Content.IE5\Z1EZ2BGM\MC90043259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86068" y="3428453"/>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4" descr="C:\Users\bfields\AppData\Local\Microsoft\Windows\Temporary Internet Files\Content.IE5\Z1EZ2BGM\MC90043259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41757" y="3428453"/>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4" descr="C:\Users\bfields\AppData\Local\Microsoft\Windows\Temporary Internet Files\Content.IE5\Z1EZ2BGM\MC90043259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73805" y="3428453"/>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Users\bfields\AppData\Local\Microsoft\Windows\Temporary Internet Files\Content.IE5\Z1EZ2BGM\MC90043259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5853" y="3428453"/>
            <a:ext cx="383681" cy="383681"/>
          </a:xfrm>
          <a:prstGeom prst="rect">
            <a:avLst/>
          </a:prstGeom>
          <a:noFill/>
          <a:extLst>
            <a:ext uri="{909E8E84-426E-40dd-AFC4-6F175D3DCCD1}">
              <a14:hiddenFill xmlns:a14="http://schemas.microsoft.com/office/drawing/2010/main">
                <a:solidFill>
                  <a:srgbClr val="FFFFFF"/>
                </a:solidFill>
              </a14:hiddenFill>
            </a:ext>
          </a:extLst>
        </p:spPr>
      </p:pic>
      <p:sp>
        <p:nvSpPr>
          <p:cNvPr id="67" name="Rounded Rectangle 66"/>
          <p:cNvSpPr/>
          <p:nvPr/>
        </p:nvSpPr>
        <p:spPr>
          <a:xfrm>
            <a:off x="5300713" y="3937000"/>
            <a:ext cx="999479"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2)</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68" name="Rounded Rectangle 67"/>
          <p:cNvSpPr/>
          <p:nvPr/>
        </p:nvSpPr>
        <p:spPr>
          <a:xfrm>
            <a:off x="6668865" y="3937000"/>
            <a:ext cx="999479"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3)</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69" name="Rounded Rectangle 68"/>
          <p:cNvSpPr/>
          <p:nvPr/>
        </p:nvSpPr>
        <p:spPr>
          <a:xfrm>
            <a:off x="7812360" y="3937000"/>
            <a:ext cx="999479"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4)</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5110018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3733800" y="1219200"/>
            <a:ext cx="5410200" cy="5257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38916" name="Title 1"/>
          <p:cNvSpPr>
            <a:spLocks noGrp="1"/>
          </p:cNvSpPr>
          <p:nvPr>
            <p:ph type="title"/>
          </p:nvPr>
        </p:nvSpPr>
        <p:spPr>
          <a:xfrm>
            <a:off x="379413" y="157163"/>
            <a:ext cx="7576963" cy="1143000"/>
          </a:xfrm>
        </p:spPr>
        <p:txBody>
          <a:bodyPr/>
          <a:lstStyle/>
          <a:p>
            <a:r>
              <a:rPr lang="en-US" altLang="en-US" sz="2500" dirty="0" smtClean="0">
                <a:cs typeface="Calibri" panose="020F0502020204030204" pitchFamily="34" charset="0"/>
              </a:rPr>
              <a:t>Knowledge Encoded in BEL Is a Substrate for RCR and Identifies Mechanistic Causes of the Data </a:t>
            </a:r>
            <a:br>
              <a:rPr lang="en-US" altLang="en-US" sz="2500" dirty="0" smtClean="0">
                <a:cs typeface="Calibri" panose="020F0502020204030204" pitchFamily="34" charset="0"/>
              </a:rPr>
            </a:br>
            <a:endParaRPr lang="en-US" altLang="en-US" sz="2500" dirty="0" smtClean="0">
              <a:cs typeface="Calibri" panose="020F0502020204030204" pitchFamily="34" charset="0"/>
            </a:endParaRPr>
          </a:p>
        </p:txBody>
      </p:sp>
      <p:sp>
        <p:nvSpPr>
          <p:cNvPr id="6" name="Rounded Rectangle 5"/>
          <p:cNvSpPr/>
          <p:nvPr/>
        </p:nvSpPr>
        <p:spPr>
          <a:xfrm>
            <a:off x="109670" y="4710308"/>
            <a:ext cx="3276600" cy="1834345"/>
          </a:xfrm>
          <a:prstGeom prst="roundRect">
            <a:avLst/>
          </a:prstGeom>
          <a:solidFill>
            <a:schemeClr val="bg2">
              <a:lumMod val="20000"/>
              <a:lumOff val="80000"/>
            </a:schemeClr>
          </a:solidFill>
          <a:ln>
            <a:solidFill>
              <a:schemeClr val="bg2">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7" name="Rounded Rectangle 6"/>
          <p:cNvSpPr>
            <a:spLocks noChangeArrowheads="1"/>
          </p:cNvSpPr>
          <p:nvPr/>
        </p:nvSpPr>
        <p:spPr bwMode="auto">
          <a:xfrm>
            <a:off x="177800" y="4786313"/>
            <a:ext cx="3124200" cy="1641475"/>
          </a:xfrm>
          <a:prstGeom prst="roundRect">
            <a:avLst>
              <a:gd name="adj" fmla="val 16667"/>
            </a:avLst>
          </a:prstGeom>
          <a:solidFill>
            <a:schemeClr val="bg1"/>
          </a:solidFill>
          <a:ln w="9525">
            <a:solidFill>
              <a:srgbClr val="C4BD97"/>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pic>
        <p:nvPicPr>
          <p:cNvPr id="8" name="Picture 7"/>
          <p:cNvPicPr>
            <a:picLocks noChangeAspect="1" noChangeArrowheads="1"/>
          </p:cNvPicPr>
          <p:nvPr/>
        </p:nvPicPr>
        <p:blipFill>
          <a:blip r:embed="rId2" cstate="print"/>
          <a:srcRect/>
          <a:stretch>
            <a:fillRect/>
          </a:stretch>
        </p:blipFill>
        <p:spPr bwMode="auto">
          <a:xfrm rot="4463937">
            <a:off x="599004" y="4632478"/>
            <a:ext cx="2399922" cy="1806188"/>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9878403" lon="4334166" rev="21591142"/>
            </a:camera>
            <a:lightRig rig="threePt" dir="t">
              <a:rot lat="0" lon="0" rev="0"/>
            </a:lightRig>
          </a:scene3d>
          <a:sp3d extrusionH="38100" prstMaterial="clear">
            <a:bevelT w="260350" h="50800" prst="softRound"/>
            <a:bevelB h="6350" prst="softRound"/>
          </a:sp3d>
        </p:spPr>
      </p:pic>
      <p:pic>
        <p:nvPicPr>
          <p:cNvPr id="9" name="Picture 2"/>
          <p:cNvPicPr>
            <a:picLocks noChangeAspect="1" noChangeArrowheads="1"/>
          </p:cNvPicPr>
          <p:nvPr/>
        </p:nvPicPr>
        <p:blipFill>
          <a:blip r:embed="rId3"/>
          <a:srcRect/>
          <a:stretch>
            <a:fillRect/>
          </a:stretch>
        </p:blipFill>
        <p:spPr bwMode="auto">
          <a:xfrm>
            <a:off x="744908" y="4218925"/>
            <a:ext cx="1937828" cy="1898046"/>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8496837" lon="17525251" rev="4500000"/>
            </a:camera>
            <a:lightRig rig="threePt" dir="t">
              <a:rot lat="0" lon="0" rev="0"/>
            </a:lightRig>
          </a:scene3d>
          <a:sp3d extrusionH="38100" prstMaterial="clear">
            <a:bevelT w="260350" h="50800" prst="softRound"/>
            <a:bevelB h="6350" prst="softRound"/>
          </a:sp3d>
        </p:spPr>
      </p:pic>
      <p:sp>
        <p:nvSpPr>
          <p:cNvPr id="10" name="Rounded Rectangle 9"/>
          <p:cNvSpPr/>
          <p:nvPr/>
        </p:nvSpPr>
        <p:spPr>
          <a:xfrm>
            <a:off x="330200" y="6037263"/>
            <a:ext cx="2895600" cy="381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a:solidFill>
                  <a:schemeClr val="tx1"/>
                </a:solidFill>
                <a:latin typeface="Calibri" panose="020F0502020204030204" pitchFamily="34" charset="0"/>
                <a:ea typeface="ＭＳ Ｐゴシック" charset="-128"/>
                <a:cs typeface="Calibri" panose="020F0502020204030204" pitchFamily="34" charset="0"/>
              </a:rPr>
              <a:t>Differentially expressed genes</a:t>
            </a:r>
          </a:p>
        </p:txBody>
      </p:sp>
      <p:sp>
        <p:nvSpPr>
          <p:cNvPr id="11" name="Rounded Rectangle 10"/>
          <p:cNvSpPr/>
          <p:nvPr/>
        </p:nvSpPr>
        <p:spPr>
          <a:xfrm>
            <a:off x="1793875" y="2492896"/>
            <a:ext cx="1558925" cy="4651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i="1" dirty="0">
                <a:solidFill>
                  <a:srgbClr val="000099"/>
                </a:solidFill>
                <a:latin typeface="Calibri" panose="020F0502020204030204" pitchFamily="34" charset="0"/>
                <a:ea typeface="ＭＳ Ｐゴシック" charset="-128"/>
                <a:cs typeface="Calibri" panose="020F0502020204030204" pitchFamily="34" charset="0"/>
              </a:rPr>
              <a:t>Reverse Causal Reasoning</a:t>
            </a:r>
          </a:p>
        </p:txBody>
      </p:sp>
      <p:sp>
        <p:nvSpPr>
          <p:cNvPr id="14" name="Right Arrow 13"/>
          <p:cNvSpPr/>
          <p:nvPr/>
        </p:nvSpPr>
        <p:spPr>
          <a:xfrm rot="16200000">
            <a:off x="1411760" y="4317662"/>
            <a:ext cx="596221" cy="342900"/>
          </a:xfrm>
          <a:prstGeom prst="rightArrow">
            <a:avLst/>
          </a:prstGeom>
          <a:solidFill>
            <a:srgbClr val="A3C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grpSp>
        <p:nvGrpSpPr>
          <p:cNvPr id="38928" name="Group 14"/>
          <p:cNvGrpSpPr>
            <a:grpSpLocks/>
          </p:cNvGrpSpPr>
          <p:nvPr/>
        </p:nvGrpSpPr>
        <p:grpSpPr bwMode="auto">
          <a:xfrm>
            <a:off x="346075" y="3065463"/>
            <a:ext cx="2770188" cy="1176337"/>
            <a:chOff x="2514600" y="2209800"/>
            <a:chExt cx="2209800" cy="704320"/>
          </a:xfrm>
        </p:grpSpPr>
        <p:pic>
          <p:nvPicPr>
            <p:cNvPr id="389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303740"/>
              <a:ext cx="2204972" cy="53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3"/>
            <p:cNvSpPr>
              <a:spLocks noChangeArrowheads="1"/>
            </p:cNvSpPr>
            <p:nvPr/>
          </p:nvSpPr>
          <p:spPr bwMode="auto">
            <a:xfrm>
              <a:off x="2514600" y="2209800"/>
              <a:ext cx="2209800" cy="704320"/>
            </a:xfrm>
            <a:prstGeom prst="can">
              <a:avLst>
                <a:gd name="adj" fmla="val 28342"/>
              </a:avLst>
            </a:prstGeom>
            <a:solidFill>
              <a:schemeClr val="bg1">
                <a:alpha val="25000"/>
              </a:schemeClr>
            </a:solidFill>
            <a:ln w="9525">
              <a:solidFill>
                <a:schemeClr val="tx1">
                  <a:lumMod val="75000"/>
                  <a:lumOff val="25000"/>
                </a:schemeClr>
              </a:solidFill>
              <a:round/>
              <a:headEnd/>
              <a:tailEnd/>
            </a:ln>
            <a:effectLst/>
            <a:scene3d>
              <a:camera prst="perspectiveFront"/>
              <a:lightRig rig="threePt" dir="t"/>
            </a:scene3d>
          </p:spPr>
          <p:txBody>
            <a:bodyPr wrap="none" anchor="ctr"/>
            <a:lstStyle/>
            <a:p>
              <a:pPr algn="ctr">
                <a:defRPr/>
              </a:pPr>
              <a:r>
                <a:rPr lang="en-US" sz="1400" b="1" dirty="0">
                  <a:latin typeface="Calibri" panose="020F0502020204030204" pitchFamily="34" charset="0"/>
                  <a:ea typeface="+mn-ea"/>
                  <a:cs typeface="Calibri" panose="020F0502020204030204" pitchFamily="34" charset="0"/>
                </a:rPr>
                <a:t>Knowledgebase</a:t>
              </a:r>
            </a:p>
            <a:p>
              <a:pPr algn="ctr">
                <a:defRPr/>
              </a:pPr>
              <a:r>
                <a:rPr lang="en-US" sz="1100" i="1" dirty="0">
                  <a:latin typeface="Calibri" panose="020F0502020204030204" pitchFamily="34" charset="0"/>
                  <a:ea typeface="+mn-ea"/>
                  <a:cs typeface="Calibri" panose="020F0502020204030204" pitchFamily="34" charset="0"/>
                </a:rPr>
                <a:t>A collection of cause-and-effect relationships</a:t>
              </a:r>
            </a:p>
          </p:txBody>
        </p:sp>
      </p:grpSp>
      <p:sp>
        <p:nvSpPr>
          <p:cNvPr id="18" name="Rounded Rectangle 17"/>
          <p:cNvSpPr/>
          <p:nvPr/>
        </p:nvSpPr>
        <p:spPr>
          <a:xfrm>
            <a:off x="193675" y="1447800"/>
            <a:ext cx="3032125" cy="914400"/>
          </a:xfrm>
          <a:prstGeom prst="roundRect">
            <a:avLst/>
          </a:prstGeom>
          <a:noFill/>
          <a:ln w="19050">
            <a:solidFill>
              <a:srgbClr val="00009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i="1">
                <a:solidFill>
                  <a:srgbClr val="000099"/>
                </a:solidFill>
                <a:latin typeface="Calibri" panose="020F0502020204030204" pitchFamily="34" charset="0"/>
                <a:ea typeface="ＭＳ Ｐゴシック" charset="-128"/>
                <a:cs typeface="Calibri" panose="020F0502020204030204" pitchFamily="34" charset="0"/>
              </a:rPr>
              <a:t>Identification of mechanistic causes leading to differential gene expression changes</a:t>
            </a:r>
          </a:p>
        </p:txBody>
      </p:sp>
      <p:sp>
        <p:nvSpPr>
          <p:cNvPr id="20" name="Right Arrow 19"/>
          <p:cNvSpPr/>
          <p:nvPr/>
        </p:nvSpPr>
        <p:spPr>
          <a:xfrm rot="16200000">
            <a:off x="1290771" y="2609850"/>
            <a:ext cx="838200" cy="342900"/>
          </a:xfrm>
          <a:prstGeom prst="rightArrow">
            <a:avLst/>
          </a:prstGeom>
          <a:solidFill>
            <a:srgbClr val="A3C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58" name="Rounded Rectangle 57"/>
          <p:cNvSpPr/>
          <p:nvPr/>
        </p:nvSpPr>
        <p:spPr>
          <a:xfrm>
            <a:off x="3851921" y="2268538"/>
            <a:ext cx="1202124" cy="341312"/>
          </a:xfrm>
          <a:prstGeom prst="roundRect">
            <a:avLst/>
          </a:prstGeom>
          <a:solidFill>
            <a:srgbClr val="760000"/>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1)</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59" name="Rounded Rectangle 58"/>
          <p:cNvSpPr/>
          <p:nvPr/>
        </p:nvSpPr>
        <p:spPr>
          <a:xfrm>
            <a:off x="5130096" y="2268538"/>
            <a:ext cx="1026080" cy="341312"/>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2)</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60" name="Rounded Rectangle 59"/>
          <p:cNvSpPr/>
          <p:nvPr/>
        </p:nvSpPr>
        <p:spPr>
          <a:xfrm>
            <a:off x="6300192" y="2268538"/>
            <a:ext cx="1190803" cy="341312"/>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3)</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61" name="Rounded Rectangle 60"/>
          <p:cNvSpPr/>
          <p:nvPr/>
        </p:nvSpPr>
        <p:spPr>
          <a:xfrm>
            <a:off x="7601272" y="2268538"/>
            <a:ext cx="1219200" cy="341312"/>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4)</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cxnSp>
        <p:nvCxnSpPr>
          <p:cNvPr id="63" name="Straight Arrow Connector 62"/>
          <p:cNvCxnSpPr>
            <a:cxnSpLocks noChangeShapeType="1"/>
          </p:cNvCxnSpPr>
          <p:nvPr/>
        </p:nvCxnSpPr>
        <p:spPr bwMode="auto">
          <a:xfrm rot="10800000" flipV="1">
            <a:off x="4876800" y="1684338"/>
            <a:ext cx="1447800" cy="534987"/>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4" name="Straight Arrow Connector 63"/>
          <p:cNvCxnSpPr>
            <a:cxnSpLocks noChangeShapeType="1"/>
          </p:cNvCxnSpPr>
          <p:nvPr/>
        </p:nvCxnSpPr>
        <p:spPr bwMode="auto">
          <a:xfrm rot="16200000" flipH="1">
            <a:off x="6412706" y="1859757"/>
            <a:ext cx="503237" cy="152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cxnSp>
        <p:nvCxnSpPr>
          <p:cNvPr id="65" name="Straight Arrow Connector 64"/>
          <p:cNvCxnSpPr>
            <a:cxnSpLocks noChangeShapeType="1"/>
          </p:cNvCxnSpPr>
          <p:nvPr/>
        </p:nvCxnSpPr>
        <p:spPr bwMode="auto">
          <a:xfrm rot="10800000" flipV="1">
            <a:off x="5791200" y="1684338"/>
            <a:ext cx="685800" cy="534987"/>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6" name="Straight Arrow Connector 65"/>
          <p:cNvCxnSpPr>
            <a:cxnSpLocks noChangeShapeType="1"/>
          </p:cNvCxnSpPr>
          <p:nvPr/>
        </p:nvCxnSpPr>
        <p:spPr bwMode="auto">
          <a:xfrm>
            <a:off x="6705600" y="1684338"/>
            <a:ext cx="914400" cy="533400"/>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7" name="Straight Arrow Connector 66"/>
          <p:cNvCxnSpPr>
            <a:cxnSpLocks noChangeShapeType="1"/>
          </p:cNvCxnSpPr>
          <p:nvPr/>
        </p:nvCxnSpPr>
        <p:spPr bwMode="auto">
          <a:xfrm>
            <a:off x="6934200" y="1684338"/>
            <a:ext cx="1447800" cy="533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sp>
        <p:nvSpPr>
          <p:cNvPr id="75" name="Rounded Rectangle 74"/>
          <p:cNvSpPr/>
          <p:nvPr/>
        </p:nvSpPr>
        <p:spPr>
          <a:xfrm>
            <a:off x="3825875" y="1295400"/>
            <a:ext cx="5257800" cy="1447800"/>
          </a:xfrm>
          <a:prstGeom prst="roundRect">
            <a:avLst/>
          </a:prstGeom>
          <a:noFill/>
          <a:ln>
            <a:solidFill>
              <a:srgbClr val="00339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79" name="Right Arrow 78"/>
          <p:cNvSpPr>
            <a:spLocks noChangeArrowheads="1"/>
          </p:cNvSpPr>
          <p:nvPr/>
        </p:nvSpPr>
        <p:spPr bwMode="auto">
          <a:xfrm rot="-5400000">
            <a:off x="6426200" y="2635250"/>
            <a:ext cx="304800" cy="419100"/>
          </a:xfrm>
          <a:prstGeom prst="rightArrow">
            <a:avLst>
              <a:gd name="adj1" fmla="val 50000"/>
              <a:gd name="adj2" fmla="val 50000"/>
            </a:avLst>
          </a:prstGeom>
          <a:solidFill>
            <a:srgbClr val="F2F2F2">
              <a:alpha val="21960"/>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sp>
        <p:nvSpPr>
          <p:cNvPr id="38975" name="TextBox 75"/>
          <p:cNvSpPr txBox="1">
            <a:spLocks noChangeArrowheads="1"/>
          </p:cNvSpPr>
          <p:nvPr/>
        </p:nvSpPr>
        <p:spPr bwMode="auto">
          <a:xfrm>
            <a:off x="3962400" y="1295400"/>
            <a:ext cx="1610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fontAlgn="base">
              <a:spcBef>
                <a:spcPct val="0"/>
              </a:spcBef>
              <a:spcAft>
                <a:spcPct val="0"/>
              </a:spcAft>
              <a:defRPr>
                <a:solidFill>
                  <a:schemeClr val="tx1"/>
                </a:solidFill>
                <a:latin typeface="Arial" charset="0"/>
                <a:ea typeface="ＭＳ Ｐゴシック" pitchFamily="1" charset="-128"/>
              </a:defRPr>
            </a:lvl6pPr>
            <a:lvl7pPr marL="2971800" indent="-228600" defTabSz="457200" fontAlgn="base">
              <a:spcBef>
                <a:spcPct val="0"/>
              </a:spcBef>
              <a:spcAft>
                <a:spcPct val="0"/>
              </a:spcAft>
              <a:defRPr>
                <a:solidFill>
                  <a:schemeClr val="tx1"/>
                </a:solidFill>
                <a:latin typeface="Arial" charset="0"/>
                <a:ea typeface="ＭＳ Ｐゴシック" pitchFamily="1" charset="-128"/>
              </a:defRPr>
            </a:lvl7pPr>
            <a:lvl8pPr marL="3429000" indent="-228600" defTabSz="457200" fontAlgn="base">
              <a:spcBef>
                <a:spcPct val="0"/>
              </a:spcBef>
              <a:spcAft>
                <a:spcPct val="0"/>
              </a:spcAft>
              <a:defRPr>
                <a:solidFill>
                  <a:schemeClr val="tx1"/>
                </a:solidFill>
                <a:latin typeface="Arial" charset="0"/>
                <a:ea typeface="ＭＳ Ｐゴシック" pitchFamily="1" charset="-128"/>
              </a:defRPr>
            </a:lvl8pPr>
            <a:lvl9pPr marL="3886200" indent="-228600" defTabSz="457200" fontAlgn="base">
              <a:spcBef>
                <a:spcPct val="0"/>
              </a:spcBef>
              <a:spcAft>
                <a:spcPct val="0"/>
              </a:spcAft>
              <a:defRPr>
                <a:solidFill>
                  <a:schemeClr val="tx1"/>
                </a:solidFill>
                <a:latin typeface="Arial" charset="0"/>
                <a:ea typeface="ＭＳ Ｐゴシック" pitchFamily="1" charset="-128"/>
              </a:defRPr>
            </a:lvl9pPr>
          </a:lstStyle>
          <a:p>
            <a:r>
              <a:rPr lang="en-US" altLang="en-US" sz="1200" i="1" dirty="0" smtClean="0">
                <a:solidFill>
                  <a:srgbClr val="C00000"/>
                </a:solidFill>
                <a:latin typeface="Calibri" panose="020F0502020204030204" pitchFamily="34" charset="0"/>
                <a:cs typeface="Calibri" panose="020F0502020204030204" pitchFamily="34" charset="0"/>
              </a:rPr>
              <a:t>Knowledgebase + Data</a:t>
            </a:r>
          </a:p>
          <a:p>
            <a:r>
              <a:rPr lang="en-US" altLang="en-US" sz="1200" i="1" dirty="0" smtClean="0">
                <a:solidFill>
                  <a:srgbClr val="C00000"/>
                </a:solidFill>
                <a:latin typeface="Calibri" pitchFamily="34" charset="0"/>
                <a:cs typeface="Calibri" panose="020F0502020204030204" pitchFamily="34" charset="0"/>
                <a:sym typeface="Wingdings" panose="05000000000000000000" pitchFamily="2" charset="2"/>
              </a:rPr>
              <a:t> Inferred mechanism</a:t>
            </a:r>
            <a:endParaRPr lang="en-US" altLang="en-US" sz="1200" i="1" dirty="0">
              <a:solidFill>
                <a:srgbClr val="C00000"/>
              </a:solidFill>
              <a:latin typeface="Calibri" pitchFamily="34" charset="0"/>
              <a:cs typeface="Calibri" panose="020F0502020204030204" pitchFamily="34" charset="0"/>
            </a:endParaRPr>
          </a:p>
        </p:txBody>
      </p:sp>
      <p:pic>
        <p:nvPicPr>
          <p:cNvPr id="76"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0860"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4916"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0605"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653"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4701" y="1759990"/>
            <a:ext cx="383681" cy="383681"/>
          </a:xfrm>
          <a:prstGeom prst="rect">
            <a:avLst/>
          </a:prstGeom>
          <a:noFill/>
          <a:extLst>
            <a:ext uri="{909E8E84-426E-40dd-AFC4-6F175D3DCCD1}">
              <a14:hiddenFill xmlns:a14="http://schemas.microsoft.com/office/drawing/2010/main">
                <a:solidFill>
                  <a:srgbClr val="FFFFFF"/>
                </a:solidFill>
              </a14:hiddenFill>
            </a:ext>
          </a:extLst>
        </p:spPr>
      </p:pic>
      <p:sp>
        <p:nvSpPr>
          <p:cNvPr id="62" name="Right Arrow 61"/>
          <p:cNvSpPr>
            <a:spLocks noChangeArrowheads="1"/>
          </p:cNvSpPr>
          <p:nvPr/>
        </p:nvSpPr>
        <p:spPr bwMode="auto">
          <a:xfrm rot="-5400000">
            <a:off x="6350000" y="4464050"/>
            <a:ext cx="457200" cy="419100"/>
          </a:xfrm>
          <a:prstGeom prst="rightArrow">
            <a:avLst>
              <a:gd name="adj1" fmla="val 50000"/>
              <a:gd name="adj2" fmla="val 50000"/>
            </a:avLst>
          </a:prstGeom>
          <a:solidFill>
            <a:srgbClr val="F2F2F2">
              <a:alpha val="21960"/>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sp>
        <p:nvSpPr>
          <p:cNvPr id="72" name="Rounded Rectangle 71"/>
          <p:cNvSpPr/>
          <p:nvPr/>
        </p:nvSpPr>
        <p:spPr>
          <a:xfrm>
            <a:off x="4851400" y="5299075"/>
            <a:ext cx="1219200" cy="342900"/>
          </a:xfrm>
          <a:prstGeom prst="roundRect">
            <a:avLst/>
          </a:prstGeom>
          <a:solidFill>
            <a:srgbClr val="760000"/>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1)</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73" name="Rounded Rectangle 72"/>
          <p:cNvSpPr/>
          <p:nvPr/>
        </p:nvSpPr>
        <p:spPr>
          <a:xfrm>
            <a:off x="6332378" y="5199459"/>
            <a:ext cx="1082853"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2)</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89" name="Rounded Rectangle 88"/>
          <p:cNvSpPr/>
          <p:nvPr/>
        </p:nvSpPr>
        <p:spPr>
          <a:xfrm>
            <a:off x="7048500" y="5627480"/>
            <a:ext cx="1143000" cy="342900"/>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3)</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90" name="Rounded Rectangle 89"/>
          <p:cNvSpPr/>
          <p:nvPr/>
        </p:nvSpPr>
        <p:spPr>
          <a:xfrm>
            <a:off x="5319753" y="5788467"/>
            <a:ext cx="1244600" cy="342900"/>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4)</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91" name="Rounded Rectangle 90"/>
          <p:cNvSpPr/>
          <p:nvPr/>
        </p:nvSpPr>
        <p:spPr>
          <a:xfrm>
            <a:off x="4648200" y="4918075"/>
            <a:ext cx="3810000" cy="1447800"/>
          </a:xfrm>
          <a:prstGeom prst="round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92" name="TextBox 80"/>
          <p:cNvSpPr txBox="1">
            <a:spLocks noChangeArrowheads="1"/>
          </p:cNvSpPr>
          <p:nvPr/>
        </p:nvSpPr>
        <p:spPr bwMode="auto">
          <a:xfrm>
            <a:off x="4725988" y="4938713"/>
            <a:ext cx="5271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fontAlgn="base">
              <a:spcBef>
                <a:spcPct val="0"/>
              </a:spcBef>
              <a:spcAft>
                <a:spcPct val="0"/>
              </a:spcAft>
              <a:defRPr>
                <a:solidFill>
                  <a:schemeClr val="tx1"/>
                </a:solidFill>
                <a:latin typeface="Arial" charset="0"/>
                <a:ea typeface="ＭＳ Ｐゴシック" pitchFamily="1" charset="-128"/>
              </a:defRPr>
            </a:lvl6pPr>
            <a:lvl7pPr marL="2971800" indent="-228600" defTabSz="457200" fontAlgn="base">
              <a:spcBef>
                <a:spcPct val="0"/>
              </a:spcBef>
              <a:spcAft>
                <a:spcPct val="0"/>
              </a:spcAft>
              <a:defRPr>
                <a:solidFill>
                  <a:schemeClr val="tx1"/>
                </a:solidFill>
                <a:latin typeface="Arial" charset="0"/>
                <a:ea typeface="ＭＳ Ｐゴシック" pitchFamily="1" charset="-128"/>
              </a:defRPr>
            </a:lvl7pPr>
            <a:lvl8pPr marL="3429000" indent="-228600" defTabSz="457200" fontAlgn="base">
              <a:spcBef>
                <a:spcPct val="0"/>
              </a:spcBef>
              <a:spcAft>
                <a:spcPct val="0"/>
              </a:spcAft>
              <a:defRPr>
                <a:solidFill>
                  <a:schemeClr val="tx1"/>
                </a:solidFill>
                <a:latin typeface="Arial" charset="0"/>
                <a:ea typeface="ＭＳ Ｐゴシック" pitchFamily="1" charset="-128"/>
              </a:defRPr>
            </a:lvl8pPr>
            <a:lvl9pPr marL="3886200" indent="-228600" defTabSz="457200" fontAlgn="base">
              <a:spcBef>
                <a:spcPct val="0"/>
              </a:spcBef>
              <a:spcAft>
                <a:spcPct val="0"/>
              </a:spcAft>
              <a:defRPr>
                <a:solidFill>
                  <a:schemeClr val="tx1"/>
                </a:solidFill>
                <a:latin typeface="Arial" charset="0"/>
                <a:ea typeface="ＭＳ Ｐゴシック" pitchFamily="1" charset="-128"/>
              </a:defRPr>
            </a:lvl9pPr>
          </a:lstStyle>
          <a:p>
            <a:r>
              <a:rPr lang="en-US" altLang="en-US" sz="1200" i="1" dirty="0" smtClean="0">
                <a:solidFill>
                  <a:srgbClr val="C00000"/>
                </a:solidFill>
                <a:latin typeface="Calibri" panose="020F0502020204030204" pitchFamily="34" charset="0"/>
                <a:cs typeface="Calibri" panose="020F0502020204030204" pitchFamily="34" charset="0"/>
              </a:rPr>
              <a:t>Data:</a:t>
            </a:r>
            <a:endParaRPr lang="en-US" altLang="en-US" sz="1200" i="1" dirty="0">
              <a:solidFill>
                <a:srgbClr val="C00000"/>
              </a:solidFill>
              <a:latin typeface="Calibri" pitchFamily="34" charset="0"/>
              <a:cs typeface="Calibri" panose="020F0502020204030204" pitchFamily="34" charset="0"/>
            </a:endParaRPr>
          </a:p>
        </p:txBody>
      </p:sp>
      <p:sp>
        <p:nvSpPr>
          <p:cNvPr id="93" name="Rounded Rectangle 92"/>
          <p:cNvSpPr/>
          <p:nvPr/>
        </p:nvSpPr>
        <p:spPr>
          <a:xfrm>
            <a:off x="4148585" y="3937000"/>
            <a:ext cx="999479"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1)</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cxnSp>
        <p:nvCxnSpPr>
          <p:cNvPr id="94" name="Straight Arrow Connector 93"/>
          <p:cNvCxnSpPr>
            <a:cxnSpLocks noChangeShapeType="1"/>
          </p:cNvCxnSpPr>
          <p:nvPr/>
        </p:nvCxnSpPr>
        <p:spPr bwMode="auto">
          <a:xfrm rot="10800000" flipV="1">
            <a:off x="4876800" y="3352800"/>
            <a:ext cx="1447800" cy="534988"/>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95" name="Straight Arrow Connector 94"/>
          <p:cNvCxnSpPr>
            <a:cxnSpLocks noChangeShapeType="1"/>
          </p:cNvCxnSpPr>
          <p:nvPr/>
        </p:nvCxnSpPr>
        <p:spPr bwMode="auto">
          <a:xfrm rot="16200000" flipH="1">
            <a:off x="6411912" y="3529013"/>
            <a:ext cx="504825" cy="152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cxnSp>
        <p:nvCxnSpPr>
          <p:cNvPr id="96" name="Straight Arrow Connector 95"/>
          <p:cNvCxnSpPr>
            <a:cxnSpLocks noChangeShapeType="1"/>
          </p:cNvCxnSpPr>
          <p:nvPr/>
        </p:nvCxnSpPr>
        <p:spPr bwMode="auto">
          <a:xfrm rot="10800000" flipV="1">
            <a:off x="5791200" y="3352800"/>
            <a:ext cx="685800" cy="534988"/>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97" name="Straight Arrow Connector 96"/>
          <p:cNvCxnSpPr>
            <a:cxnSpLocks noChangeShapeType="1"/>
          </p:cNvCxnSpPr>
          <p:nvPr/>
        </p:nvCxnSpPr>
        <p:spPr bwMode="auto">
          <a:xfrm>
            <a:off x="6705600" y="3352800"/>
            <a:ext cx="914400" cy="533400"/>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98" name="Straight Arrow Connector 97"/>
          <p:cNvCxnSpPr>
            <a:cxnSpLocks noChangeShapeType="1"/>
          </p:cNvCxnSpPr>
          <p:nvPr/>
        </p:nvCxnSpPr>
        <p:spPr bwMode="auto">
          <a:xfrm>
            <a:off x="6934200" y="3352800"/>
            <a:ext cx="1447800" cy="533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sp>
        <p:nvSpPr>
          <p:cNvPr id="100" name="Rounded Rectangle 99"/>
          <p:cNvSpPr/>
          <p:nvPr/>
        </p:nvSpPr>
        <p:spPr>
          <a:xfrm>
            <a:off x="3827463" y="2965450"/>
            <a:ext cx="5257800" cy="1447800"/>
          </a:xfrm>
          <a:prstGeom prst="roundRect">
            <a:avLst/>
          </a:prstGeom>
          <a:no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101" name="TextBox 76"/>
          <p:cNvSpPr txBox="1">
            <a:spLocks noChangeArrowheads="1"/>
          </p:cNvSpPr>
          <p:nvPr/>
        </p:nvSpPr>
        <p:spPr bwMode="auto">
          <a:xfrm>
            <a:off x="3962400" y="2965450"/>
            <a:ext cx="120212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fontAlgn="base">
              <a:spcBef>
                <a:spcPct val="0"/>
              </a:spcBef>
              <a:spcAft>
                <a:spcPct val="0"/>
              </a:spcAft>
              <a:defRPr>
                <a:solidFill>
                  <a:schemeClr val="tx1"/>
                </a:solidFill>
                <a:latin typeface="Arial" charset="0"/>
                <a:ea typeface="ＭＳ Ｐゴシック" pitchFamily="1" charset="-128"/>
              </a:defRPr>
            </a:lvl6pPr>
            <a:lvl7pPr marL="2971800" indent="-228600" defTabSz="457200" fontAlgn="base">
              <a:spcBef>
                <a:spcPct val="0"/>
              </a:spcBef>
              <a:spcAft>
                <a:spcPct val="0"/>
              </a:spcAft>
              <a:defRPr>
                <a:solidFill>
                  <a:schemeClr val="tx1"/>
                </a:solidFill>
                <a:latin typeface="Arial" charset="0"/>
                <a:ea typeface="ＭＳ Ｐゴシック" pitchFamily="1" charset="-128"/>
              </a:defRPr>
            </a:lvl7pPr>
            <a:lvl8pPr marL="3429000" indent="-228600" defTabSz="457200" fontAlgn="base">
              <a:spcBef>
                <a:spcPct val="0"/>
              </a:spcBef>
              <a:spcAft>
                <a:spcPct val="0"/>
              </a:spcAft>
              <a:defRPr>
                <a:solidFill>
                  <a:schemeClr val="tx1"/>
                </a:solidFill>
                <a:latin typeface="Arial" charset="0"/>
                <a:ea typeface="ＭＳ Ｐゴシック" pitchFamily="1" charset="-128"/>
              </a:defRPr>
            </a:lvl8pPr>
            <a:lvl9pPr marL="3886200" indent="-228600" defTabSz="457200" fontAlgn="base">
              <a:spcBef>
                <a:spcPct val="0"/>
              </a:spcBef>
              <a:spcAft>
                <a:spcPct val="0"/>
              </a:spcAft>
              <a:defRPr>
                <a:solidFill>
                  <a:schemeClr val="tx1"/>
                </a:solidFill>
                <a:latin typeface="Arial" charset="0"/>
                <a:ea typeface="ＭＳ Ｐゴシック" pitchFamily="1" charset="-128"/>
              </a:defRPr>
            </a:lvl9pPr>
          </a:lstStyle>
          <a:p>
            <a:r>
              <a:rPr lang="en-US" altLang="en-US" sz="1200" i="1" dirty="0" smtClean="0">
                <a:solidFill>
                  <a:srgbClr val="C00000"/>
                </a:solidFill>
                <a:latin typeface="Calibri" panose="020F0502020204030204" pitchFamily="34" charset="0"/>
                <a:cs typeface="Calibri" panose="020F0502020204030204" pitchFamily="34" charset="0"/>
              </a:rPr>
              <a:t>Knowledgebase:</a:t>
            </a:r>
            <a:endParaRPr lang="en-US" altLang="en-US" sz="1200" i="1" dirty="0">
              <a:solidFill>
                <a:srgbClr val="C00000"/>
              </a:solidFill>
              <a:latin typeface="Calibri" pitchFamily="34" charset="0"/>
              <a:cs typeface="Calibri" panose="020F0502020204030204" pitchFamily="34" charset="0"/>
            </a:endParaRPr>
          </a:p>
        </p:txBody>
      </p:sp>
      <p:pic>
        <p:nvPicPr>
          <p:cNvPr id="102"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2012" y="3428453"/>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6068" y="3428453"/>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1757" y="3428453"/>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3805" y="3428453"/>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106"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05853" y="3428453"/>
            <a:ext cx="383681" cy="383681"/>
          </a:xfrm>
          <a:prstGeom prst="rect">
            <a:avLst/>
          </a:prstGeom>
          <a:noFill/>
          <a:extLst>
            <a:ext uri="{909E8E84-426E-40dd-AFC4-6F175D3DCCD1}">
              <a14:hiddenFill xmlns:a14="http://schemas.microsoft.com/office/drawing/2010/main">
                <a:solidFill>
                  <a:srgbClr val="FFFFFF"/>
                </a:solidFill>
              </a14:hiddenFill>
            </a:ext>
          </a:extLst>
        </p:spPr>
      </p:pic>
      <p:sp>
        <p:nvSpPr>
          <p:cNvPr id="107" name="Rounded Rectangle 106"/>
          <p:cNvSpPr/>
          <p:nvPr/>
        </p:nvSpPr>
        <p:spPr>
          <a:xfrm>
            <a:off x="5300713" y="3937000"/>
            <a:ext cx="999479"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2)</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108" name="Rounded Rectangle 107"/>
          <p:cNvSpPr/>
          <p:nvPr/>
        </p:nvSpPr>
        <p:spPr>
          <a:xfrm>
            <a:off x="6668865" y="3937000"/>
            <a:ext cx="999479"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3)</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109" name="Rounded Rectangle 108"/>
          <p:cNvSpPr/>
          <p:nvPr/>
        </p:nvSpPr>
        <p:spPr>
          <a:xfrm>
            <a:off x="7812360" y="3937000"/>
            <a:ext cx="999479" cy="342900"/>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4)</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70" name="Rounded Rectangle 69"/>
          <p:cNvSpPr/>
          <p:nvPr/>
        </p:nvSpPr>
        <p:spPr>
          <a:xfrm>
            <a:off x="5796136" y="3041650"/>
            <a:ext cx="1549537" cy="341313"/>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err="1" smtClean="0">
                <a:solidFill>
                  <a:schemeClr val="tx1"/>
                </a:solidFill>
                <a:latin typeface="Calibri" panose="020F0502020204030204" pitchFamily="34" charset="0"/>
                <a:ea typeface="ＭＳ Ｐゴシック" charset="-128"/>
                <a:cs typeface="Calibri" panose="020F0502020204030204" pitchFamily="34" charset="0"/>
              </a:rPr>
              <a:t>tscript</a:t>
            </a:r>
            <a:r>
              <a:rPr lang="en-US" sz="1100" dirty="0" smtClean="0">
                <a:solidFill>
                  <a:schemeClr val="tx1"/>
                </a:solidFill>
                <a:latin typeface="Calibri" panose="020F0502020204030204" pitchFamily="34" charset="0"/>
                <a:ea typeface="ＭＳ Ｐゴシック" charset="-128"/>
                <a:cs typeface="Calibri" panose="020F0502020204030204" pitchFamily="34" charset="0"/>
              </a:rPr>
              <a:t>(Protein A)</a:t>
            </a:r>
            <a:endParaRPr lang="en-US" sz="11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71" name="Rounded Rectangle 70"/>
          <p:cNvSpPr/>
          <p:nvPr/>
        </p:nvSpPr>
        <p:spPr>
          <a:xfrm>
            <a:off x="5796136" y="1443609"/>
            <a:ext cx="1575934" cy="257199"/>
          </a:xfrm>
          <a:prstGeom prst="roundRect">
            <a:avLst/>
          </a:prstGeom>
          <a:solidFill>
            <a:srgbClr val="FFFFD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sym typeface="Wingdings 3" charset="2"/>
              </a:rPr>
              <a:t> </a:t>
            </a:r>
            <a:r>
              <a:rPr lang="en-US" sz="1200" dirty="0" smtClean="0">
                <a:solidFill>
                  <a:schemeClr val="bg1"/>
                </a:solidFill>
                <a:latin typeface="Calibri" panose="020F0502020204030204" pitchFamily="34" charset="0"/>
                <a:ea typeface="ＭＳ Ｐゴシック" charset="-128"/>
                <a:cs typeface="Calibri" panose="020F0502020204030204" pitchFamily="34" charset="0"/>
                <a:sym typeface="Wingdings 3" charset="2"/>
              </a:rPr>
              <a:t> </a:t>
            </a:r>
            <a:r>
              <a:rPr lang="en-US" sz="1200" dirty="0" err="1" smtClean="0">
                <a:solidFill>
                  <a:schemeClr val="tx1"/>
                </a:solidFill>
                <a:latin typeface="Calibri" panose="020F0502020204030204" pitchFamily="34" charset="0"/>
                <a:ea typeface="ＭＳ Ｐゴシック" charset="-128"/>
                <a:cs typeface="Calibri" panose="020F0502020204030204" pitchFamily="34" charset="0"/>
              </a:rPr>
              <a:t>tscript</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(Protein A)</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24056180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3733800" y="1219200"/>
            <a:ext cx="5410200" cy="5257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38916" name="Title 1"/>
          <p:cNvSpPr>
            <a:spLocks noGrp="1"/>
          </p:cNvSpPr>
          <p:nvPr>
            <p:ph type="title"/>
          </p:nvPr>
        </p:nvSpPr>
        <p:spPr>
          <a:xfrm>
            <a:off x="379413" y="157163"/>
            <a:ext cx="7576963" cy="1143000"/>
          </a:xfrm>
        </p:spPr>
        <p:txBody>
          <a:bodyPr/>
          <a:lstStyle/>
          <a:p>
            <a:r>
              <a:rPr lang="en-US" altLang="en-US" sz="2500" dirty="0" smtClean="0">
                <a:cs typeface="Calibri" panose="020F0502020204030204" pitchFamily="34" charset="0"/>
              </a:rPr>
              <a:t>Knowledge Encoded in BEL Is a Substrate for RCR and Identifies Mechanistic Causes of the Data </a:t>
            </a:r>
            <a:r>
              <a:rPr lang="en-US" altLang="en-US" sz="2800" dirty="0" smtClean="0">
                <a:cs typeface="Calibri" panose="020F0502020204030204" pitchFamily="34" charset="0"/>
              </a:rPr>
              <a:t/>
            </a:r>
            <a:br>
              <a:rPr lang="en-US" altLang="en-US" sz="2800" dirty="0" smtClean="0">
                <a:cs typeface="Calibri" panose="020F0502020204030204" pitchFamily="34" charset="0"/>
              </a:rPr>
            </a:br>
            <a:r>
              <a:rPr lang="en-US" altLang="en-US" sz="2000" dirty="0" smtClean="0">
                <a:cs typeface="Calibri" panose="020F0502020204030204" pitchFamily="34" charset="0"/>
              </a:rPr>
              <a:t>(e.g. </a:t>
            </a:r>
            <a:r>
              <a:rPr lang="en-US" altLang="en-US" sz="2000" i="1" dirty="0" smtClean="0">
                <a:cs typeface="Calibri" panose="020F0502020204030204" pitchFamily="34" charset="0"/>
              </a:rPr>
              <a:t>Increase in TNF)</a:t>
            </a:r>
            <a:endParaRPr lang="en-US" altLang="en-US" sz="2000" dirty="0" smtClean="0">
              <a:cs typeface="Calibri" panose="020F0502020204030204" pitchFamily="34" charset="0"/>
            </a:endParaRPr>
          </a:p>
        </p:txBody>
      </p:sp>
      <p:sp>
        <p:nvSpPr>
          <p:cNvPr id="6" name="Rounded Rectangle 5"/>
          <p:cNvSpPr/>
          <p:nvPr/>
        </p:nvSpPr>
        <p:spPr>
          <a:xfrm>
            <a:off x="109670" y="4710308"/>
            <a:ext cx="3276600" cy="1834345"/>
          </a:xfrm>
          <a:prstGeom prst="roundRect">
            <a:avLst/>
          </a:prstGeom>
          <a:solidFill>
            <a:schemeClr val="bg2">
              <a:lumMod val="20000"/>
              <a:lumOff val="80000"/>
            </a:schemeClr>
          </a:solidFill>
          <a:ln>
            <a:solidFill>
              <a:schemeClr val="bg2">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7" name="Rounded Rectangle 6"/>
          <p:cNvSpPr>
            <a:spLocks noChangeArrowheads="1"/>
          </p:cNvSpPr>
          <p:nvPr/>
        </p:nvSpPr>
        <p:spPr bwMode="auto">
          <a:xfrm>
            <a:off x="177800" y="4786313"/>
            <a:ext cx="3124200" cy="1641475"/>
          </a:xfrm>
          <a:prstGeom prst="roundRect">
            <a:avLst>
              <a:gd name="adj" fmla="val 16667"/>
            </a:avLst>
          </a:prstGeom>
          <a:solidFill>
            <a:schemeClr val="bg1"/>
          </a:solidFill>
          <a:ln w="9525">
            <a:solidFill>
              <a:srgbClr val="C4BD97"/>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pic>
        <p:nvPicPr>
          <p:cNvPr id="8" name="Picture 7"/>
          <p:cNvPicPr>
            <a:picLocks noChangeAspect="1" noChangeArrowheads="1"/>
          </p:cNvPicPr>
          <p:nvPr/>
        </p:nvPicPr>
        <p:blipFill>
          <a:blip r:embed="rId3" cstate="print"/>
          <a:srcRect/>
          <a:stretch>
            <a:fillRect/>
          </a:stretch>
        </p:blipFill>
        <p:spPr bwMode="auto">
          <a:xfrm rot="4463937">
            <a:off x="599004" y="4632478"/>
            <a:ext cx="2399922" cy="1806188"/>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9878403" lon="4334166" rev="21591142"/>
            </a:camera>
            <a:lightRig rig="threePt" dir="t">
              <a:rot lat="0" lon="0" rev="0"/>
            </a:lightRig>
          </a:scene3d>
          <a:sp3d extrusionH="38100" prstMaterial="clear">
            <a:bevelT w="260350" h="50800" prst="softRound"/>
            <a:bevelB h="6350" prst="softRound"/>
          </a:sp3d>
        </p:spPr>
      </p:pic>
      <p:pic>
        <p:nvPicPr>
          <p:cNvPr id="9" name="Picture 2"/>
          <p:cNvPicPr>
            <a:picLocks noChangeAspect="1" noChangeArrowheads="1"/>
          </p:cNvPicPr>
          <p:nvPr/>
        </p:nvPicPr>
        <p:blipFill>
          <a:blip r:embed="rId4"/>
          <a:srcRect/>
          <a:stretch>
            <a:fillRect/>
          </a:stretch>
        </p:blipFill>
        <p:spPr bwMode="auto">
          <a:xfrm>
            <a:off x="744908" y="4218925"/>
            <a:ext cx="1937828" cy="1898046"/>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8496837" lon="17525251" rev="4500000"/>
            </a:camera>
            <a:lightRig rig="threePt" dir="t">
              <a:rot lat="0" lon="0" rev="0"/>
            </a:lightRig>
          </a:scene3d>
          <a:sp3d extrusionH="38100" prstMaterial="clear">
            <a:bevelT w="260350" h="50800" prst="softRound"/>
            <a:bevelB h="6350" prst="softRound"/>
          </a:sp3d>
        </p:spPr>
      </p:pic>
      <p:sp>
        <p:nvSpPr>
          <p:cNvPr id="10" name="Rounded Rectangle 9"/>
          <p:cNvSpPr/>
          <p:nvPr/>
        </p:nvSpPr>
        <p:spPr>
          <a:xfrm>
            <a:off x="330200" y="6037263"/>
            <a:ext cx="2895600" cy="381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a:solidFill>
                  <a:schemeClr val="tx1"/>
                </a:solidFill>
                <a:latin typeface="Calibri" panose="020F0502020204030204" pitchFamily="34" charset="0"/>
                <a:ea typeface="ＭＳ Ｐゴシック" charset="-128"/>
                <a:cs typeface="Calibri" panose="020F0502020204030204" pitchFamily="34" charset="0"/>
              </a:rPr>
              <a:t>Differentially expressed genes</a:t>
            </a:r>
          </a:p>
        </p:txBody>
      </p:sp>
      <p:sp>
        <p:nvSpPr>
          <p:cNvPr id="14" name="Right Arrow 13"/>
          <p:cNvSpPr/>
          <p:nvPr/>
        </p:nvSpPr>
        <p:spPr>
          <a:xfrm rot="16200000">
            <a:off x="1411760" y="4317662"/>
            <a:ext cx="596221" cy="342900"/>
          </a:xfrm>
          <a:prstGeom prst="rightArrow">
            <a:avLst/>
          </a:prstGeom>
          <a:solidFill>
            <a:srgbClr val="A3C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grpSp>
        <p:nvGrpSpPr>
          <p:cNvPr id="38928" name="Group 14"/>
          <p:cNvGrpSpPr>
            <a:grpSpLocks/>
          </p:cNvGrpSpPr>
          <p:nvPr/>
        </p:nvGrpSpPr>
        <p:grpSpPr bwMode="auto">
          <a:xfrm>
            <a:off x="346075" y="3065463"/>
            <a:ext cx="2770188" cy="1176337"/>
            <a:chOff x="2514600" y="2209800"/>
            <a:chExt cx="2209800" cy="704320"/>
          </a:xfrm>
        </p:grpSpPr>
        <p:pic>
          <p:nvPicPr>
            <p:cNvPr id="389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303740"/>
              <a:ext cx="2204972" cy="53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3"/>
            <p:cNvSpPr>
              <a:spLocks noChangeArrowheads="1"/>
            </p:cNvSpPr>
            <p:nvPr/>
          </p:nvSpPr>
          <p:spPr bwMode="auto">
            <a:xfrm>
              <a:off x="2514600" y="2209800"/>
              <a:ext cx="2209800" cy="704320"/>
            </a:xfrm>
            <a:prstGeom prst="can">
              <a:avLst>
                <a:gd name="adj" fmla="val 28342"/>
              </a:avLst>
            </a:prstGeom>
            <a:solidFill>
              <a:schemeClr val="bg1">
                <a:alpha val="25000"/>
              </a:schemeClr>
            </a:solidFill>
            <a:ln w="9525">
              <a:solidFill>
                <a:schemeClr val="tx1">
                  <a:lumMod val="75000"/>
                  <a:lumOff val="25000"/>
                </a:schemeClr>
              </a:solidFill>
              <a:round/>
              <a:headEnd/>
              <a:tailEnd/>
            </a:ln>
            <a:effectLst/>
            <a:scene3d>
              <a:camera prst="perspectiveFront"/>
              <a:lightRig rig="threePt" dir="t"/>
            </a:scene3d>
          </p:spPr>
          <p:txBody>
            <a:bodyPr wrap="none" anchor="ctr"/>
            <a:lstStyle/>
            <a:p>
              <a:pPr algn="ctr">
                <a:defRPr/>
              </a:pPr>
              <a:r>
                <a:rPr lang="en-US" sz="1400" b="1" dirty="0">
                  <a:latin typeface="Calibri" panose="020F0502020204030204" pitchFamily="34" charset="0"/>
                  <a:ea typeface="+mn-ea"/>
                  <a:cs typeface="Calibri" panose="020F0502020204030204" pitchFamily="34" charset="0"/>
                </a:rPr>
                <a:t>Knowledgebase</a:t>
              </a:r>
            </a:p>
            <a:p>
              <a:pPr algn="ctr">
                <a:defRPr/>
              </a:pPr>
              <a:r>
                <a:rPr lang="en-US" sz="1100" i="1" dirty="0">
                  <a:latin typeface="Calibri" panose="020F0502020204030204" pitchFamily="34" charset="0"/>
                  <a:ea typeface="+mn-ea"/>
                  <a:cs typeface="Calibri" panose="020F0502020204030204" pitchFamily="34" charset="0"/>
                </a:rPr>
                <a:t>A collection of cause-and-effect relationships</a:t>
              </a:r>
            </a:p>
          </p:txBody>
        </p:sp>
      </p:grpSp>
      <p:sp>
        <p:nvSpPr>
          <p:cNvPr id="18" name="Rounded Rectangle 17"/>
          <p:cNvSpPr/>
          <p:nvPr/>
        </p:nvSpPr>
        <p:spPr>
          <a:xfrm>
            <a:off x="193675" y="1447800"/>
            <a:ext cx="3032125" cy="914400"/>
          </a:xfrm>
          <a:prstGeom prst="roundRect">
            <a:avLst/>
          </a:prstGeom>
          <a:noFill/>
          <a:ln w="19050">
            <a:solidFill>
              <a:srgbClr val="00009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i="1">
                <a:solidFill>
                  <a:srgbClr val="000099"/>
                </a:solidFill>
                <a:latin typeface="Calibri" panose="020F0502020204030204" pitchFamily="34" charset="0"/>
                <a:ea typeface="ＭＳ Ｐゴシック" charset="-128"/>
                <a:cs typeface="Calibri" panose="020F0502020204030204" pitchFamily="34" charset="0"/>
              </a:rPr>
              <a:t>Identification of mechanistic causes leading to differential gene expression changes</a:t>
            </a:r>
          </a:p>
        </p:txBody>
      </p:sp>
      <p:sp>
        <p:nvSpPr>
          <p:cNvPr id="20" name="Right Arrow 19"/>
          <p:cNvSpPr/>
          <p:nvPr/>
        </p:nvSpPr>
        <p:spPr>
          <a:xfrm rot="16200000">
            <a:off x="1290771" y="2609850"/>
            <a:ext cx="838200" cy="342900"/>
          </a:xfrm>
          <a:prstGeom prst="rightArrow">
            <a:avLst/>
          </a:prstGeom>
          <a:solidFill>
            <a:srgbClr val="A3C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79" name="Right Arrow 78"/>
          <p:cNvSpPr>
            <a:spLocks noChangeArrowheads="1"/>
          </p:cNvSpPr>
          <p:nvPr/>
        </p:nvSpPr>
        <p:spPr bwMode="auto">
          <a:xfrm rot="-5400000">
            <a:off x="6426200" y="2635250"/>
            <a:ext cx="304800" cy="419100"/>
          </a:xfrm>
          <a:prstGeom prst="rightArrow">
            <a:avLst>
              <a:gd name="adj1" fmla="val 50000"/>
              <a:gd name="adj2" fmla="val 50000"/>
            </a:avLst>
          </a:prstGeom>
          <a:solidFill>
            <a:srgbClr val="F2F2F2">
              <a:alpha val="21960"/>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sp>
        <p:nvSpPr>
          <p:cNvPr id="69" name="Rectangle 68"/>
          <p:cNvSpPr/>
          <p:nvPr/>
        </p:nvSpPr>
        <p:spPr>
          <a:xfrm>
            <a:off x="3825875" y="5040023"/>
            <a:ext cx="2546325" cy="1310270"/>
          </a:xfrm>
          <a:prstGeom prst="rect">
            <a:avLst/>
          </a:prstGeom>
          <a:gradFill>
            <a:gsLst>
              <a:gs pos="0">
                <a:schemeClr val="bg1">
                  <a:lumMod val="85000"/>
                </a:schemeClr>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a:solidFill>
                  <a:schemeClr val="tx1"/>
                </a:solidFill>
                <a:latin typeface="Calibri" panose="020F0502020204030204" pitchFamily="34" charset="0"/>
                <a:cs typeface="Calibri" panose="020F0502020204030204" pitchFamily="34" charset="0"/>
              </a:rPr>
              <a:t>Richness</a:t>
            </a:r>
            <a:r>
              <a:rPr lang="en-US" sz="1600" dirty="0">
                <a:solidFill>
                  <a:schemeClr val="tx1"/>
                </a:solidFill>
                <a:latin typeface="Calibri" pitchFamily="34" charset="0"/>
                <a:cs typeface="Calibri" panose="020F0502020204030204" pitchFamily="34" charset="0"/>
              </a:rPr>
              <a:t>: </a:t>
            </a:r>
            <a:r>
              <a:rPr lang="en-US" sz="1600" dirty="0" smtClean="0">
                <a:solidFill>
                  <a:schemeClr val="tx1"/>
                </a:solidFill>
                <a:latin typeface="Calibri" pitchFamily="34" charset="0"/>
                <a:cs typeface="Calibri" panose="020F0502020204030204" pitchFamily="34" charset="0"/>
              </a:rPr>
              <a:t>Based on </a:t>
            </a:r>
            <a:r>
              <a:rPr lang="en-US" sz="1600" dirty="0" err="1" smtClean="0">
                <a:solidFill>
                  <a:schemeClr val="tx1"/>
                </a:solidFill>
                <a:latin typeface="Calibri" pitchFamily="34" charset="0"/>
                <a:cs typeface="Calibri" panose="020F0502020204030204" pitchFamily="34" charset="0"/>
              </a:rPr>
              <a:t>Hypergeometric</a:t>
            </a:r>
            <a:r>
              <a:rPr lang="en-US" sz="1600" dirty="0" smtClean="0">
                <a:solidFill>
                  <a:schemeClr val="tx1"/>
                </a:solidFill>
                <a:latin typeface="Calibri" pitchFamily="34" charset="0"/>
                <a:cs typeface="Calibri" panose="020F0502020204030204" pitchFamily="34" charset="0"/>
              </a:rPr>
              <a:t> Distribution </a:t>
            </a:r>
            <a:r>
              <a:rPr lang="en-US" sz="1200" dirty="0" smtClean="0">
                <a:solidFill>
                  <a:srgbClr val="000000"/>
                </a:solidFill>
                <a:latin typeface="Calibri" pitchFamily="34" charset="0"/>
                <a:cs typeface="Calibri" panose="020F0502020204030204" pitchFamily="34" charset="0"/>
              </a:rPr>
              <a:t>Over-representation </a:t>
            </a:r>
            <a:r>
              <a:rPr lang="en-US" sz="1200" dirty="0">
                <a:solidFill>
                  <a:srgbClr val="000000"/>
                </a:solidFill>
                <a:latin typeface="Calibri" pitchFamily="34" charset="0"/>
                <a:cs typeface="Calibri" panose="020F0502020204030204" pitchFamily="34" charset="0"/>
              </a:rPr>
              <a:t>of State Changes downstream mechanism based on total possible State Changes</a:t>
            </a:r>
          </a:p>
        </p:txBody>
      </p:sp>
      <p:sp>
        <p:nvSpPr>
          <p:cNvPr id="70" name="Rectangle 69"/>
          <p:cNvSpPr/>
          <p:nvPr/>
        </p:nvSpPr>
        <p:spPr>
          <a:xfrm>
            <a:off x="6438900" y="5025799"/>
            <a:ext cx="2591367" cy="1324494"/>
          </a:xfrm>
          <a:prstGeom prst="rect">
            <a:avLst/>
          </a:prstGeom>
          <a:gradFill>
            <a:gsLst>
              <a:gs pos="0">
                <a:schemeClr val="bg1">
                  <a:lumMod val="85000"/>
                </a:schemeClr>
              </a:gs>
              <a:gs pos="100000">
                <a:schemeClr val="bg1">
                  <a:lumMod val="95000"/>
                </a:schemeClr>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en-US" sz="1600" b="1" dirty="0">
                <a:solidFill>
                  <a:schemeClr val="tx1"/>
                </a:solidFill>
                <a:latin typeface="Calibri" panose="020F0502020204030204" pitchFamily="34" charset="0"/>
                <a:cs typeface="Calibri" panose="020F0502020204030204" pitchFamily="34" charset="0"/>
              </a:rPr>
              <a:t>Concordance: </a:t>
            </a:r>
            <a:r>
              <a:rPr lang="en-US" sz="1600" dirty="0" smtClean="0">
                <a:solidFill>
                  <a:schemeClr val="tx1"/>
                </a:solidFill>
                <a:latin typeface="Calibri" pitchFamily="34" charset="0"/>
                <a:cs typeface="Calibri" panose="020F0502020204030204" pitchFamily="34" charset="0"/>
              </a:rPr>
              <a:t>Based on Binomial Distribution  </a:t>
            </a:r>
            <a:r>
              <a:rPr lang="en-US" sz="1200" dirty="0">
                <a:solidFill>
                  <a:srgbClr val="000000"/>
                </a:solidFill>
                <a:latin typeface="Calibri" pitchFamily="34" charset="0"/>
                <a:cs typeface="Calibri" panose="020F0502020204030204" pitchFamily="34" charset="0"/>
              </a:rPr>
              <a:t>Measures degree to which State Changes consistently support a </a:t>
            </a:r>
            <a:r>
              <a:rPr lang="en-US" sz="1200" b="1" u="sng" dirty="0">
                <a:solidFill>
                  <a:srgbClr val="000000"/>
                </a:solidFill>
                <a:latin typeface="Calibri" pitchFamily="34" charset="0"/>
                <a:cs typeface="Calibri" panose="020F0502020204030204" pitchFamily="34" charset="0"/>
              </a:rPr>
              <a:t>direction</a:t>
            </a:r>
            <a:r>
              <a:rPr lang="en-US" sz="1200" dirty="0">
                <a:solidFill>
                  <a:srgbClr val="000000"/>
                </a:solidFill>
                <a:latin typeface="Calibri" pitchFamily="34" charset="0"/>
                <a:cs typeface="Calibri" panose="020F0502020204030204" pitchFamily="34" charset="0"/>
              </a:rPr>
              <a:t> for the </a:t>
            </a:r>
            <a:r>
              <a:rPr lang="en-US" sz="1200" dirty="0" smtClean="0">
                <a:solidFill>
                  <a:srgbClr val="000000"/>
                </a:solidFill>
                <a:latin typeface="Calibri" pitchFamily="34" charset="0"/>
                <a:cs typeface="Calibri" panose="020F0502020204030204" pitchFamily="34" charset="0"/>
              </a:rPr>
              <a:t>mechanism</a:t>
            </a:r>
            <a:endParaRPr lang="en-US" sz="1200" dirty="0">
              <a:solidFill>
                <a:srgbClr val="000000"/>
              </a:solidFill>
              <a:latin typeface="Calibri" pitchFamily="34" charset="0"/>
              <a:cs typeface="Calibri" panose="020F0502020204030204" pitchFamily="34" charset="0"/>
            </a:endParaRPr>
          </a:p>
        </p:txBody>
      </p:sp>
      <p:sp>
        <p:nvSpPr>
          <p:cNvPr id="71" name="Rounded Rectangle 226"/>
          <p:cNvSpPr>
            <a:spLocks noChangeArrowheads="1"/>
          </p:cNvSpPr>
          <p:nvPr/>
        </p:nvSpPr>
        <p:spPr bwMode="auto">
          <a:xfrm>
            <a:off x="4012018" y="2920414"/>
            <a:ext cx="4779639" cy="1660714"/>
          </a:xfrm>
          <a:prstGeom prst="roundRect">
            <a:avLst>
              <a:gd name="adj" fmla="val 8551"/>
            </a:avLst>
          </a:prstGeom>
          <a:solidFill>
            <a:srgbClr val="DDDDDD"/>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2400" dirty="0" smtClean="0">
                <a:latin typeface="Calibri" panose="020F0502020204030204" pitchFamily="34" charset="0"/>
                <a:cs typeface="Calibri" panose="020F0502020204030204" pitchFamily="34" charset="0"/>
              </a:rPr>
              <a:t>RCR identifies </a:t>
            </a:r>
            <a:r>
              <a:rPr lang="en-US" sz="2400" dirty="0">
                <a:latin typeface="Calibri" pitchFamily="34" charset="0"/>
                <a:cs typeface="Calibri" panose="020F0502020204030204" pitchFamily="34" charset="0"/>
              </a:rPr>
              <a:t>the changes in signaling pathways </a:t>
            </a:r>
            <a:r>
              <a:rPr lang="en-US" sz="2400" dirty="0" smtClean="0">
                <a:latin typeface="Calibri" pitchFamily="34" charset="0"/>
                <a:cs typeface="Calibri" panose="020F0502020204030204" pitchFamily="34" charset="0"/>
              </a:rPr>
              <a:t>(increase in the transcriptional activity of Protein A) that </a:t>
            </a:r>
            <a:r>
              <a:rPr lang="en-US" sz="2400" dirty="0">
                <a:latin typeface="Calibri" pitchFamily="34" charset="0"/>
                <a:cs typeface="Calibri" panose="020F0502020204030204" pitchFamily="34" charset="0"/>
              </a:rPr>
              <a:t>caused the changes in the data in response to a perturbation</a:t>
            </a:r>
          </a:p>
        </p:txBody>
      </p:sp>
      <p:sp>
        <p:nvSpPr>
          <p:cNvPr id="3" name="TextBox 2"/>
          <p:cNvSpPr txBox="1"/>
          <p:nvPr/>
        </p:nvSpPr>
        <p:spPr>
          <a:xfrm>
            <a:off x="3995936" y="4653136"/>
            <a:ext cx="5038944" cy="338554"/>
          </a:xfrm>
          <a:prstGeom prst="rect">
            <a:avLst/>
          </a:prstGeom>
          <a:noFill/>
        </p:spPr>
        <p:txBody>
          <a:bodyPr wrap="none" rtlCol="0">
            <a:spAutoFit/>
          </a:bodyPr>
          <a:lstStyle/>
          <a:p>
            <a:r>
              <a:rPr lang="en-US" u="sng" dirty="0" smtClean="0">
                <a:latin typeface="Calibri" panose="020F0502020204030204" pitchFamily="34" charset="0"/>
                <a:cs typeface="Calibri" panose="020F0502020204030204" pitchFamily="34" charset="0"/>
              </a:rPr>
              <a:t>Prediction of active mechanisms is based on two statistics:</a:t>
            </a:r>
            <a:endParaRPr lang="en-US" sz="1600" u="sng" dirty="0" smtClean="0">
              <a:latin typeface="Calibri" panose="020F0502020204030204" pitchFamily="34" charset="0"/>
              <a:cs typeface="Calibri" panose="020F0502020204030204" pitchFamily="34" charset="0"/>
            </a:endParaRPr>
          </a:p>
        </p:txBody>
      </p:sp>
      <p:sp>
        <p:nvSpPr>
          <p:cNvPr id="40" name="Rounded Rectangle 39"/>
          <p:cNvSpPr/>
          <p:nvPr/>
        </p:nvSpPr>
        <p:spPr>
          <a:xfrm>
            <a:off x="1793875" y="2492896"/>
            <a:ext cx="1558925" cy="4651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i="1" dirty="0">
                <a:solidFill>
                  <a:srgbClr val="000099"/>
                </a:solidFill>
                <a:latin typeface="Calibri" panose="020F0502020204030204" pitchFamily="34" charset="0"/>
                <a:ea typeface="ＭＳ Ｐゴシック" charset="-128"/>
                <a:cs typeface="Calibri" panose="020F0502020204030204" pitchFamily="34" charset="0"/>
              </a:rPr>
              <a:t>Reverse Causal Reasoning</a:t>
            </a:r>
          </a:p>
        </p:txBody>
      </p:sp>
      <p:sp>
        <p:nvSpPr>
          <p:cNvPr id="38" name="Rounded Rectangle 37"/>
          <p:cNvSpPr/>
          <p:nvPr/>
        </p:nvSpPr>
        <p:spPr>
          <a:xfrm>
            <a:off x="3851921" y="2268538"/>
            <a:ext cx="1202124" cy="341312"/>
          </a:xfrm>
          <a:prstGeom prst="roundRect">
            <a:avLst/>
          </a:prstGeom>
          <a:solidFill>
            <a:srgbClr val="760000"/>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1)</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57" name="Rounded Rectangle 56"/>
          <p:cNvSpPr/>
          <p:nvPr/>
        </p:nvSpPr>
        <p:spPr>
          <a:xfrm>
            <a:off x="5130096" y="2268538"/>
            <a:ext cx="1026080" cy="341312"/>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2)</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58" name="Rounded Rectangle 57"/>
          <p:cNvSpPr/>
          <p:nvPr/>
        </p:nvSpPr>
        <p:spPr>
          <a:xfrm>
            <a:off x="6300192" y="2268538"/>
            <a:ext cx="1190803" cy="341312"/>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3)</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59" name="Rounded Rectangle 58"/>
          <p:cNvSpPr/>
          <p:nvPr/>
        </p:nvSpPr>
        <p:spPr>
          <a:xfrm>
            <a:off x="7601272" y="2268538"/>
            <a:ext cx="1219200" cy="341312"/>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4)</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cxnSp>
        <p:nvCxnSpPr>
          <p:cNvPr id="60" name="Straight Arrow Connector 59"/>
          <p:cNvCxnSpPr>
            <a:cxnSpLocks noChangeShapeType="1"/>
          </p:cNvCxnSpPr>
          <p:nvPr/>
        </p:nvCxnSpPr>
        <p:spPr bwMode="auto">
          <a:xfrm rot="10800000" flipV="1">
            <a:off x="4876800" y="1684338"/>
            <a:ext cx="1447800" cy="534987"/>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1" name="Straight Arrow Connector 60"/>
          <p:cNvCxnSpPr>
            <a:cxnSpLocks noChangeShapeType="1"/>
          </p:cNvCxnSpPr>
          <p:nvPr/>
        </p:nvCxnSpPr>
        <p:spPr bwMode="auto">
          <a:xfrm rot="16200000" flipH="1">
            <a:off x="6412706" y="1859757"/>
            <a:ext cx="503237" cy="152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cxnSp>
        <p:nvCxnSpPr>
          <p:cNvPr id="62" name="Straight Arrow Connector 61"/>
          <p:cNvCxnSpPr>
            <a:cxnSpLocks noChangeShapeType="1"/>
          </p:cNvCxnSpPr>
          <p:nvPr/>
        </p:nvCxnSpPr>
        <p:spPr bwMode="auto">
          <a:xfrm rot="10800000" flipV="1">
            <a:off x="5791200" y="1684338"/>
            <a:ext cx="685800" cy="534987"/>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3" name="Straight Arrow Connector 62"/>
          <p:cNvCxnSpPr>
            <a:cxnSpLocks noChangeShapeType="1"/>
          </p:cNvCxnSpPr>
          <p:nvPr/>
        </p:nvCxnSpPr>
        <p:spPr bwMode="auto">
          <a:xfrm>
            <a:off x="6705600" y="1684338"/>
            <a:ext cx="914400" cy="533400"/>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4" name="Straight Arrow Connector 63"/>
          <p:cNvCxnSpPr>
            <a:cxnSpLocks noChangeShapeType="1"/>
          </p:cNvCxnSpPr>
          <p:nvPr/>
        </p:nvCxnSpPr>
        <p:spPr bwMode="auto">
          <a:xfrm>
            <a:off x="6934200" y="1684338"/>
            <a:ext cx="1447800" cy="533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sp>
        <p:nvSpPr>
          <p:cNvPr id="66" name="Rounded Rectangle 65"/>
          <p:cNvSpPr/>
          <p:nvPr/>
        </p:nvSpPr>
        <p:spPr>
          <a:xfrm>
            <a:off x="3825875" y="1295400"/>
            <a:ext cx="5257800" cy="1447800"/>
          </a:xfrm>
          <a:prstGeom prst="roundRect">
            <a:avLst/>
          </a:prstGeom>
          <a:noFill/>
          <a:ln>
            <a:solidFill>
              <a:srgbClr val="00339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67" name="TextBox 75"/>
          <p:cNvSpPr txBox="1">
            <a:spLocks noChangeArrowheads="1"/>
          </p:cNvSpPr>
          <p:nvPr/>
        </p:nvSpPr>
        <p:spPr bwMode="auto">
          <a:xfrm>
            <a:off x="3962400" y="1295400"/>
            <a:ext cx="1610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fontAlgn="base">
              <a:spcBef>
                <a:spcPct val="0"/>
              </a:spcBef>
              <a:spcAft>
                <a:spcPct val="0"/>
              </a:spcAft>
              <a:defRPr>
                <a:solidFill>
                  <a:schemeClr val="tx1"/>
                </a:solidFill>
                <a:latin typeface="Arial" charset="0"/>
                <a:ea typeface="ＭＳ Ｐゴシック" pitchFamily="1" charset="-128"/>
              </a:defRPr>
            </a:lvl6pPr>
            <a:lvl7pPr marL="2971800" indent="-228600" defTabSz="457200" fontAlgn="base">
              <a:spcBef>
                <a:spcPct val="0"/>
              </a:spcBef>
              <a:spcAft>
                <a:spcPct val="0"/>
              </a:spcAft>
              <a:defRPr>
                <a:solidFill>
                  <a:schemeClr val="tx1"/>
                </a:solidFill>
                <a:latin typeface="Arial" charset="0"/>
                <a:ea typeface="ＭＳ Ｐゴシック" pitchFamily="1" charset="-128"/>
              </a:defRPr>
            </a:lvl7pPr>
            <a:lvl8pPr marL="3429000" indent="-228600" defTabSz="457200" fontAlgn="base">
              <a:spcBef>
                <a:spcPct val="0"/>
              </a:spcBef>
              <a:spcAft>
                <a:spcPct val="0"/>
              </a:spcAft>
              <a:defRPr>
                <a:solidFill>
                  <a:schemeClr val="tx1"/>
                </a:solidFill>
                <a:latin typeface="Arial" charset="0"/>
                <a:ea typeface="ＭＳ Ｐゴシック" pitchFamily="1" charset="-128"/>
              </a:defRPr>
            </a:lvl8pPr>
            <a:lvl9pPr marL="3886200" indent="-228600" defTabSz="457200" fontAlgn="base">
              <a:spcBef>
                <a:spcPct val="0"/>
              </a:spcBef>
              <a:spcAft>
                <a:spcPct val="0"/>
              </a:spcAft>
              <a:defRPr>
                <a:solidFill>
                  <a:schemeClr val="tx1"/>
                </a:solidFill>
                <a:latin typeface="Arial" charset="0"/>
                <a:ea typeface="ＭＳ Ｐゴシック" pitchFamily="1" charset="-128"/>
              </a:defRPr>
            </a:lvl9pPr>
          </a:lstStyle>
          <a:p>
            <a:r>
              <a:rPr lang="en-US" altLang="en-US" sz="1200" i="1" dirty="0" smtClean="0">
                <a:solidFill>
                  <a:srgbClr val="C00000"/>
                </a:solidFill>
                <a:latin typeface="Calibri" panose="020F0502020204030204" pitchFamily="34" charset="0"/>
                <a:cs typeface="Calibri" panose="020F0502020204030204" pitchFamily="34" charset="0"/>
              </a:rPr>
              <a:t>Knowledgebase + Data</a:t>
            </a:r>
          </a:p>
          <a:p>
            <a:r>
              <a:rPr lang="en-US" altLang="en-US" sz="1200" i="1" dirty="0" smtClean="0">
                <a:solidFill>
                  <a:srgbClr val="C00000"/>
                </a:solidFill>
                <a:latin typeface="Calibri" pitchFamily="34" charset="0"/>
                <a:cs typeface="Calibri" panose="020F0502020204030204" pitchFamily="34" charset="0"/>
                <a:sym typeface="Wingdings" panose="05000000000000000000" pitchFamily="2" charset="2"/>
              </a:rPr>
              <a:t> Inferred mechanism</a:t>
            </a:r>
            <a:endParaRPr lang="en-US" altLang="en-US" sz="1200" i="1" dirty="0">
              <a:solidFill>
                <a:srgbClr val="C00000"/>
              </a:solidFill>
              <a:latin typeface="Calibri" pitchFamily="34" charset="0"/>
              <a:cs typeface="Calibri" panose="020F0502020204030204" pitchFamily="34" charset="0"/>
            </a:endParaRPr>
          </a:p>
        </p:txBody>
      </p:sp>
      <p:pic>
        <p:nvPicPr>
          <p:cNvPr id="68"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0860"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916"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0605"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2653"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4701" y="1759990"/>
            <a:ext cx="383681" cy="383681"/>
          </a:xfrm>
          <a:prstGeom prst="rect">
            <a:avLst/>
          </a:prstGeom>
          <a:noFill/>
          <a:extLst>
            <a:ext uri="{909E8E84-426E-40dd-AFC4-6F175D3DCCD1}">
              <a14:hiddenFill xmlns:a14="http://schemas.microsoft.com/office/drawing/2010/main">
                <a:solidFill>
                  <a:srgbClr val="FFFFFF"/>
                </a:solidFill>
              </a14:hiddenFill>
            </a:ext>
          </a:extLst>
        </p:spPr>
      </p:pic>
      <p:sp>
        <p:nvSpPr>
          <p:cNvPr id="39" name="Rounded Rectangle 38"/>
          <p:cNvSpPr/>
          <p:nvPr/>
        </p:nvSpPr>
        <p:spPr>
          <a:xfrm>
            <a:off x="5796136" y="1443609"/>
            <a:ext cx="1575934" cy="257199"/>
          </a:xfrm>
          <a:prstGeom prst="roundRect">
            <a:avLst/>
          </a:prstGeom>
          <a:solidFill>
            <a:srgbClr val="FFFFD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sym typeface="Wingdings 3" charset="2"/>
              </a:rPr>
              <a:t> </a:t>
            </a:r>
            <a:r>
              <a:rPr lang="en-US" sz="1200" dirty="0" smtClean="0">
                <a:solidFill>
                  <a:schemeClr val="bg1"/>
                </a:solidFill>
                <a:latin typeface="Calibri" panose="020F0502020204030204" pitchFamily="34" charset="0"/>
                <a:ea typeface="ＭＳ Ｐゴシック" charset="-128"/>
                <a:cs typeface="Calibri" panose="020F0502020204030204" pitchFamily="34" charset="0"/>
                <a:sym typeface="Wingdings 3" charset="2"/>
              </a:rPr>
              <a:t> </a:t>
            </a:r>
            <a:r>
              <a:rPr lang="en-US" sz="1200" dirty="0" err="1" smtClean="0">
                <a:solidFill>
                  <a:schemeClr val="tx1"/>
                </a:solidFill>
                <a:latin typeface="Calibri" panose="020F0502020204030204" pitchFamily="34" charset="0"/>
                <a:ea typeface="ＭＳ Ｐゴシック" charset="-128"/>
                <a:cs typeface="Calibri" panose="020F0502020204030204" pitchFamily="34" charset="0"/>
              </a:rPr>
              <a:t>tscript</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(Protein A)</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17107074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3733800" y="1219200"/>
            <a:ext cx="5410200" cy="5257800"/>
          </a:xfrm>
          <a:prstGeom prst="rect">
            <a:avLst/>
          </a:prstGeom>
          <a:solidFill>
            <a:schemeClr val="bg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38916" name="Title 1"/>
          <p:cNvSpPr>
            <a:spLocks noGrp="1"/>
          </p:cNvSpPr>
          <p:nvPr>
            <p:ph type="title"/>
          </p:nvPr>
        </p:nvSpPr>
        <p:spPr>
          <a:xfrm>
            <a:off x="379413" y="157163"/>
            <a:ext cx="7576963" cy="1143000"/>
          </a:xfrm>
        </p:spPr>
        <p:txBody>
          <a:bodyPr/>
          <a:lstStyle/>
          <a:p>
            <a:r>
              <a:rPr lang="en-US" altLang="en-US" sz="2500" dirty="0" smtClean="0">
                <a:cs typeface="Calibri" panose="020F0502020204030204" pitchFamily="34" charset="0"/>
              </a:rPr>
              <a:t>Knowledge Encoded in BEL Is a Substrate for RCR and Identifies Mechanistic Causes of the Data </a:t>
            </a:r>
            <a:r>
              <a:rPr lang="en-US" altLang="en-US" sz="2800" dirty="0" smtClean="0">
                <a:cs typeface="Calibri" panose="020F0502020204030204" pitchFamily="34" charset="0"/>
              </a:rPr>
              <a:t/>
            </a:r>
            <a:br>
              <a:rPr lang="en-US" altLang="en-US" sz="2800" dirty="0" smtClean="0">
                <a:cs typeface="Calibri" panose="020F0502020204030204" pitchFamily="34" charset="0"/>
              </a:rPr>
            </a:br>
            <a:r>
              <a:rPr lang="en-US" altLang="en-US" sz="2000" dirty="0" smtClean="0">
                <a:cs typeface="Calibri" panose="020F0502020204030204" pitchFamily="34" charset="0"/>
              </a:rPr>
              <a:t>(e.g. </a:t>
            </a:r>
            <a:r>
              <a:rPr lang="en-US" altLang="en-US" sz="2000" i="1" dirty="0" smtClean="0">
                <a:cs typeface="Calibri" panose="020F0502020204030204" pitchFamily="34" charset="0"/>
              </a:rPr>
              <a:t>Increase in TNF)</a:t>
            </a:r>
            <a:endParaRPr lang="en-US" altLang="en-US" sz="2000" dirty="0" smtClean="0">
              <a:cs typeface="Calibri" panose="020F0502020204030204" pitchFamily="34" charset="0"/>
            </a:endParaRPr>
          </a:p>
        </p:txBody>
      </p:sp>
      <p:sp>
        <p:nvSpPr>
          <p:cNvPr id="6" name="Rounded Rectangle 5"/>
          <p:cNvSpPr/>
          <p:nvPr/>
        </p:nvSpPr>
        <p:spPr>
          <a:xfrm>
            <a:off x="109670" y="4710308"/>
            <a:ext cx="3276600" cy="1834345"/>
          </a:xfrm>
          <a:prstGeom prst="roundRect">
            <a:avLst/>
          </a:prstGeom>
          <a:solidFill>
            <a:schemeClr val="bg2">
              <a:lumMod val="20000"/>
              <a:lumOff val="80000"/>
            </a:schemeClr>
          </a:solidFill>
          <a:ln>
            <a:solidFill>
              <a:schemeClr val="bg2">
                <a:lumMod val="75000"/>
              </a:schemeClr>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7" name="Rounded Rectangle 6"/>
          <p:cNvSpPr>
            <a:spLocks noChangeArrowheads="1"/>
          </p:cNvSpPr>
          <p:nvPr/>
        </p:nvSpPr>
        <p:spPr bwMode="auto">
          <a:xfrm>
            <a:off x="177800" y="4786313"/>
            <a:ext cx="3124200" cy="1641475"/>
          </a:xfrm>
          <a:prstGeom prst="roundRect">
            <a:avLst>
              <a:gd name="adj" fmla="val 16667"/>
            </a:avLst>
          </a:prstGeom>
          <a:solidFill>
            <a:schemeClr val="bg1"/>
          </a:solidFill>
          <a:ln w="9525">
            <a:solidFill>
              <a:srgbClr val="C4BD97"/>
            </a:solidFill>
            <a:round/>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pic>
        <p:nvPicPr>
          <p:cNvPr id="8" name="Picture 7"/>
          <p:cNvPicPr>
            <a:picLocks noChangeAspect="1" noChangeArrowheads="1"/>
          </p:cNvPicPr>
          <p:nvPr/>
        </p:nvPicPr>
        <p:blipFill>
          <a:blip r:embed="rId3" cstate="print"/>
          <a:srcRect/>
          <a:stretch>
            <a:fillRect/>
          </a:stretch>
        </p:blipFill>
        <p:spPr bwMode="auto">
          <a:xfrm rot="4463937">
            <a:off x="599004" y="4632478"/>
            <a:ext cx="2399922" cy="1806188"/>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9878403" lon="4334166" rev="21591142"/>
            </a:camera>
            <a:lightRig rig="threePt" dir="t">
              <a:rot lat="0" lon="0" rev="0"/>
            </a:lightRig>
          </a:scene3d>
          <a:sp3d extrusionH="38100" prstMaterial="clear">
            <a:bevelT w="260350" h="50800" prst="softRound"/>
            <a:bevelB h="6350" prst="softRound"/>
          </a:sp3d>
        </p:spPr>
      </p:pic>
      <p:pic>
        <p:nvPicPr>
          <p:cNvPr id="9" name="Picture 2"/>
          <p:cNvPicPr>
            <a:picLocks noChangeAspect="1" noChangeArrowheads="1"/>
          </p:cNvPicPr>
          <p:nvPr/>
        </p:nvPicPr>
        <p:blipFill>
          <a:blip r:embed="rId4"/>
          <a:srcRect/>
          <a:stretch>
            <a:fillRect/>
          </a:stretch>
        </p:blipFill>
        <p:spPr bwMode="auto">
          <a:xfrm>
            <a:off x="744908" y="4218925"/>
            <a:ext cx="1937828" cy="1898046"/>
          </a:xfrm>
          <a:prstGeom prst="rect">
            <a:avLst/>
          </a:prstGeom>
          <a:noFill/>
          <a:ln w="34925">
            <a:solidFill>
              <a:srgbClr val="FFFFFF"/>
            </a:solidFill>
            <a:miter lim="800000"/>
            <a:headEnd/>
            <a:tailEnd/>
          </a:ln>
          <a:effectLst>
            <a:outerShdw blurRad="317500" dir="2700000" algn="ctr">
              <a:srgbClr val="000000">
                <a:alpha val="43000"/>
              </a:srgbClr>
            </a:outerShdw>
          </a:effectLst>
          <a:scene3d>
            <a:camera prst="perspectiveFront" fov="1500000">
              <a:rot lat="18496837" lon="17525251" rev="4500000"/>
            </a:camera>
            <a:lightRig rig="threePt" dir="t">
              <a:rot lat="0" lon="0" rev="0"/>
            </a:lightRig>
          </a:scene3d>
          <a:sp3d extrusionH="38100" prstMaterial="clear">
            <a:bevelT w="260350" h="50800" prst="softRound"/>
            <a:bevelB h="6350" prst="softRound"/>
          </a:sp3d>
        </p:spPr>
      </p:pic>
      <p:sp>
        <p:nvSpPr>
          <p:cNvPr id="10" name="Rounded Rectangle 9"/>
          <p:cNvSpPr/>
          <p:nvPr/>
        </p:nvSpPr>
        <p:spPr>
          <a:xfrm>
            <a:off x="330200" y="6037263"/>
            <a:ext cx="2895600" cy="381000"/>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a:solidFill>
                  <a:schemeClr val="tx1"/>
                </a:solidFill>
                <a:latin typeface="Calibri" panose="020F0502020204030204" pitchFamily="34" charset="0"/>
                <a:ea typeface="ＭＳ Ｐゴシック" charset="-128"/>
                <a:cs typeface="Calibri" panose="020F0502020204030204" pitchFamily="34" charset="0"/>
              </a:rPr>
              <a:t>Differentially expressed genes</a:t>
            </a:r>
          </a:p>
        </p:txBody>
      </p:sp>
      <p:sp>
        <p:nvSpPr>
          <p:cNvPr id="14" name="Right Arrow 13"/>
          <p:cNvSpPr/>
          <p:nvPr/>
        </p:nvSpPr>
        <p:spPr>
          <a:xfrm rot="16200000">
            <a:off x="1411760" y="4317662"/>
            <a:ext cx="596221" cy="342900"/>
          </a:xfrm>
          <a:prstGeom prst="rightArrow">
            <a:avLst/>
          </a:prstGeom>
          <a:solidFill>
            <a:srgbClr val="A3C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grpSp>
        <p:nvGrpSpPr>
          <p:cNvPr id="38928" name="Group 14"/>
          <p:cNvGrpSpPr>
            <a:grpSpLocks/>
          </p:cNvGrpSpPr>
          <p:nvPr/>
        </p:nvGrpSpPr>
        <p:grpSpPr bwMode="auto">
          <a:xfrm>
            <a:off x="346075" y="3065463"/>
            <a:ext cx="2770188" cy="1176337"/>
            <a:chOff x="2514600" y="2209800"/>
            <a:chExt cx="2209800" cy="704320"/>
          </a:xfrm>
        </p:grpSpPr>
        <p:pic>
          <p:nvPicPr>
            <p:cNvPr id="3897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2303740"/>
              <a:ext cx="2204972" cy="53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utoShape 3"/>
            <p:cNvSpPr>
              <a:spLocks noChangeArrowheads="1"/>
            </p:cNvSpPr>
            <p:nvPr/>
          </p:nvSpPr>
          <p:spPr bwMode="auto">
            <a:xfrm>
              <a:off x="2514600" y="2209800"/>
              <a:ext cx="2209800" cy="704320"/>
            </a:xfrm>
            <a:prstGeom prst="can">
              <a:avLst>
                <a:gd name="adj" fmla="val 28342"/>
              </a:avLst>
            </a:prstGeom>
            <a:solidFill>
              <a:schemeClr val="bg1">
                <a:alpha val="25000"/>
              </a:schemeClr>
            </a:solidFill>
            <a:ln w="9525">
              <a:solidFill>
                <a:schemeClr val="tx1">
                  <a:lumMod val="75000"/>
                  <a:lumOff val="25000"/>
                </a:schemeClr>
              </a:solidFill>
              <a:round/>
              <a:headEnd/>
              <a:tailEnd/>
            </a:ln>
            <a:effectLst/>
            <a:scene3d>
              <a:camera prst="perspectiveFront"/>
              <a:lightRig rig="threePt" dir="t"/>
            </a:scene3d>
          </p:spPr>
          <p:txBody>
            <a:bodyPr wrap="none" anchor="ctr"/>
            <a:lstStyle/>
            <a:p>
              <a:pPr algn="ctr">
                <a:defRPr/>
              </a:pPr>
              <a:r>
                <a:rPr lang="en-US" sz="1400" b="1" dirty="0">
                  <a:latin typeface="Calibri" panose="020F0502020204030204" pitchFamily="34" charset="0"/>
                  <a:ea typeface="+mn-ea"/>
                  <a:cs typeface="Calibri" panose="020F0502020204030204" pitchFamily="34" charset="0"/>
                </a:rPr>
                <a:t>Knowledgebase</a:t>
              </a:r>
            </a:p>
            <a:p>
              <a:pPr algn="ctr">
                <a:defRPr/>
              </a:pPr>
              <a:r>
                <a:rPr lang="en-US" sz="1100" i="1" dirty="0">
                  <a:latin typeface="Calibri" panose="020F0502020204030204" pitchFamily="34" charset="0"/>
                  <a:ea typeface="+mn-ea"/>
                  <a:cs typeface="Calibri" panose="020F0502020204030204" pitchFamily="34" charset="0"/>
                </a:rPr>
                <a:t>A collection of cause-and-effect relationships</a:t>
              </a:r>
            </a:p>
          </p:txBody>
        </p:sp>
      </p:grpSp>
      <p:sp>
        <p:nvSpPr>
          <p:cNvPr id="18" name="Rounded Rectangle 17"/>
          <p:cNvSpPr/>
          <p:nvPr/>
        </p:nvSpPr>
        <p:spPr>
          <a:xfrm>
            <a:off x="193675" y="1447800"/>
            <a:ext cx="3032125" cy="914400"/>
          </a:xfrm>
          <a:prstGeom prst="roundRect">
            <a:avLst/>
          </a:prstGeom>
          <a:noFill/>
          <a:ln w="19050">
            <a:solidFill>
              <a:srgbClr val="00009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i="1">
                <a:solidFill>
                  <a:srgbClr val="000099"/>
                </a:solidFill>
                <a:latin typeface="Calibri" panose="020F0502020204030204" pitchFamily="34" charset="0"/>
                <a:ea typeface="ＭＳ Ｐゴシック" charset="-128"/>
                <a:cs typeface="Calibri" panose="020F0502020204030204" pitchFamily="34" charset="0"/>
              </a:rPr>
              <a:t>Identification of mechanistic causes leading to differential gene expression changes</a:t>
            </a:r>
          </a:p>
        </p:txBody>
      </p:sp>
      <p:sp>
        <p:nvSpPr>
          <p:cNvPr id="20" name="Right Arrow 19"/>
          <p:cNvSpPr/>
          <p:nvPr/>
        </p:nvSpPr>
        <p:spPr>
          <a:xfrm rot="16200000">
            <a:off x="1290771" y="2609850"/>
            <a:ext cx="838200" cy="342900"/>
          </a:xfrm>
          <a:prstGeom prst="rightArrow">
            <a:avLst/>
          </a:prstGeom>
          <a:solidFill>
            <a:srgbClr val="A3C2FF"/>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79" name="Right Arrow 78"/>
          <p:cNvSpPr>
            <a:spLocks noChangeArrowheads="1"/>
          </p:cNvSpPr>
          <p:nvPr/>
        </p:nvSpPr>
        <p:spPr bwMode="auto">
          <a:xfrm rot="-5400000">
            <a:off x="6426200" y="2635250"/>
            <a:ext cx="304800" cy="419100"/>
          </a:xfrm>
          <a:prstGeom prst="rightArrow">
            <a:avLst>
              <a:gd name="adj1" fmla="val 50000"/>
              <a:gd name="adj2" fmla="val 50000"/>
            </a:avLst>
          </a:prstGeom>
          <a:solidFill>
            <a:srgbClr val="F2F2F2">
              <a:alpha val="21960"/>
            </a:srgbClr>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Calibri" panose="020F0502020204030204" pitchFamily="34" charset="0"/>
              <a:ea typeface="+mn-ea"/>
              <a:cs typeface="Calibri" panose="020F0502020204030204" pitchFamily="34" charset="0"/>
            </a:endParaRPr>
          </a:p>
        </p:txBody>
      </p:sp>
      <p:sp>
        <p:nvSpPr>
          <p:cNvPr id="71" name="Rounded Rectangle 226"/>
          <p:cNvSpPr>
            <a:spLocks noChangeArrowheads="1"/>
          </p:cNvSpPr>
          <p:nvPr/>
        </p:nvSpPr>
        <p:spPr bwMode="auto">
          <a:xfrm>
            <a:off x="4012018" y="2920415"/>
            <a:ext cx="4779639" cy="1454450"/>
          </a:xfrm>
          <a:prstGeom prst="roundRect">
            <a:avLst>
              <a:gd name="adj" fmla="val 8551"/>
            </a:avLst>
          </a:prstGeom>
          <a:solidFill>
            <a:srgbClr val="DDDDDD"/>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2400" dirty="0" smtClean="0">
                <a:latin typeface="Calibri" panose="020F0502020204030204" pitchFamily="34" charset="0"/>
                <a:cs typeface="Calibri" panose="020F0502020204030204" pitchFamily="34" charset="0"/>
              </a:rPr>
              <a:t>RCR was used to enhance networks and can also be used to understand signaling in a data set in the context of biological networks</a:t>
            </a:r>
            <a:endParaRPr lang="en-US" sz="2400" dirty="0">
              <a:latin typeface="Calibri" pitchFamily="34" charset="0"/>
              <a:cs typeface="Calibri" panose="020F0502020204030204" pitchFamily="34" charset="0"/>
            </a:endParaRPr>
          </a:p>
        </p:txBody>
      </p:sp>
      <p:sp>
        <p:nvSpPr>
          <p:cNvPr id="40" name="Rounded Rectangle 39"/>
          <p:cNvSpPr/>
          <p:nvPr/>
        </p:nvSpPr>
        <p:spPr>
          <a:xfrm>
            <a:off x="1793875" y="2492896"/>
            <a:ext cx="1558925" cy="465137"/>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i="1" dirty="0">
                <a:solidFill>
                  <a:srgbClr val="000099"/>
                </a:solidFill>
                <a:latin typeface="Calibri" panose="020F0502020204030204" pitchFamily="34" charset="0"/>
                <a:ea typeface="ＭＳ Ｐゴシック" charset="-128"/>
                <a:cs typeface="Calibri" panose="020F0502020204030204" pitchFamily="34" charset="0"/>
              </a:rPr>
              <a:t>Reverse Causal Reasoning</a:t>
            </a:r>
          </a:p>
        </p:txBody>
      </p:sp>
      <p:sp>
        <p:nvSpPr>
          <p:cNvPr id="35" name="Rounded Rectangle 34"/>
          <p:cNvSpPr/>
          <p:nvPr/>
        </p:nvSpPr>
        <p:spPr>
          <a:xfrm>
            <a:off x="3851921" y="2268538"/>
            <a:ext cx="1202124" cy="341312"/>
          </a:xfrm>
          <a:prstGeom prst="roundRect">
            <a:avLst/>
          </a:prstGeom>
          <a:solidFill>
            <a:srgbClr val="760000"/>
          </a:solidFill>
          <a:ln>
            <a:solidFill>
              <a:schemeClr val="accent2">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1)</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54" name="Rounded Rectangle 53"/>
          <p:cNvSpPr/>
          <p:nvPr/>
        </p:nvSpPr>
        <p:spPr>
          <a:xfrm>
            <a:off x="5130096" y="2268538"/>
            <a:ext cx="1026080" cy="341312"/>
          </a:xfrm>
          <a:prstGeom prst="round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rPr>
              <a:t>r</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(Gene 2)</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55" name="Rounded Rectangle 54"/>
          <p:cNvSpPr/>
          <p:nvPr/>
        </p:nvSpPr>
        <p:spPr>
          <a:xfrm>
            <a:off x="6300192" y="2268538"/>
            <a:ext cx="1190803" cy="341312"/>
          </a:xfrm>
          <a:prstGeom prst="roundRect">
            <a:avLst/>
          </a:prstGeom>
          <a:solidFill>
            <a:schemeClr val="accent3">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3)</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sp>
        <p:nvSpPr>
          <p:cNvPr id="56" name="Rounded Rectangle 55"/>
          <p:cNvSpPr/>
          <p:nvPr/>
        </p:nvSpPr>
        <p:spPr>
          <a:xfrm>
            <a:off x="7601272" y="2268538"/>
            <a:ext cx="1219200" cy="341312"/>
          </a:xfrm>
          <a:prstGeom prst="roundRect">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bg1"/>
                </a:solidFill>
                <a:latin typeface="Calibri" panose="020F0502020204030204" pitchFamily="34" charset="0"/>
                <a:ea typeface="ＭＳ Ｐゴシック" charset="-128"/>
                <a:cs typeface="Calibri" panose="020F0502020204030204" pitchFamily="34" charset="0"/>
                <a:sym typeface="Wingdings 3" charset="2"/>
              </a:rPr>
              <a:t> r</a:t>
            </a:r>
            <a:r>
              <a:rPr lang="en-US" sz="1200" dirty="0" smtClean="0">
                <a:solidFill>
                  <a:schemeClr val="bg1"/>
                </a:solidFill>
                <a:latin typeface="Calibri" panose="020F0502020204030204" pitchFamily="34" charset="0"/>
                <a:ea typeface="ＭＳ Ｐゴシック" charset="-128"/>
                <a:cs typeface="Calibri" panose="020F0502020204030204" pitchFamily="34" charset="0"/>
              </a:rPr>
              <a:t>(Gene 4)</a:t>
            </a:r>
            <a:endParaRPr lang="en-US" sz="1200" dirty="0">
              <a:solidFill>
                <a:schemeClr val="bg1"/>
              </a:solidFill>
              <a:latin typeface="Calibri" panose="020F0502020204030204" pitchFamily="34" charset="0"/>
              <a:ea typeface="ＭＳ Ｐゴシック" charset="-128"/>
              <a:cs typeface="Calibri" panose="020F0502020204030204" pitchFamily="34" charset="0"/>
            </a:endParaRPr>
          </a:p>
        </p:txBody>
      </p:sp>
      <p:cxnSp>
        <p:nvCxnSpPr>
          <p:cNvPr id="57" name="Straight Arrow Connector 56"/>
          <p:cNvCxnSpPr>
            <a:cxnSpLocks noChangeShapeType="1"/>
          </p:cNvCxnSpPr>
          <p:nvPr/>
        </p:nvCxnSpPr>
        <p:spPr bwMode="auto">
          <a:xfrm rot="10800000" flipV="1">
            <a:off x="4876800" y="1684338"/>
            <a:ext cx="1447800" cy="534987"/>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58" name="Straight Arrow Connector 57"/>
          <p:cNvCxnSpPr>
            <a:cxnSpLocks noChangeShapeType="1"/>
          </p:cNvCxnSpPr>
          <p:nvPr/>
        </p:nvCxnSpPr>
        <p:spPr bwMode="auto">
          <a:xfrm rot="16200000" flipH="1">
            <a:off x="6412706" y="1859757"/>
            <a:ext cx="503237" cy="152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cxnSp>
        <p:nvCxnSpPr>
          <p:cNvPr id="59" name="Straight Arrow Connector 58"/>
          <p:cNvCxnSpPr>
            <a:cxnSpLocks noChangeShapeType="1"/>
          </p:cNvCxnSpPr>
          <p:nvPr/>
        </p:nvCxnSpPr>
        <p:spPr bwMode="auto">
          <a:xfrm rot="10800000" flipV="1">
            <a:off x="5791200" y="1684338"/>
            <a:ext cx="685800" cy="534987"/>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0" name="Straight Arrow Connector 59"/>
          <p:cNvCxnSpPr>
            <a:cxnSpLocks noChangeShapeType="1"/>
          </p:cNvCxnSpPr>
          <p:nvPr/>
        </p:nvCxnSpPr>
        <p:spPr bwMode="auto">
          <a:xfrm>
            <a:off x="6705600" y="1684338"/>
            <a:ext cx="914400" cy="533400"/>
          </a:xfrm>
          <a:prstGeom prst="straightConnector1">
            <a:avLst/>
          </a:prstGeom>
          <a:noFill/>
          <a:ln w="28575">
            <a:solidFill>
              <a:schemeClr val="tx1"/>
            </a:solidFill>
            <a:round/>
            <a:headEnd/>
            <a:tailEnd type="triangle" w="med" len="med"/>
          </a:ln>
          <a:effectLst>
            <a:outerShdw dist="20000" dir="5400000" rotWithShape="0">
              <a:srgbClr val="808080">
                <a:alpha val="37999"/>
              </a:srgbClr>
            </a:outerShdw>
          </a:effectLst>
        </p:spPr>
      </p:cxnSp>
      <p:cxnSp>
        <p:nvCxnSpPr>
          <p:cNvPr id="61" name="Straight Arrow Connector 60"/>
          <p:cNvCxnSpPr>
            <a:cxnSpLocks noChangeShapeType="1"/>
          </p:cNvCxnSpPr>
          <p:nvPr/>
        </p:nvCxnSpPr>
        <p:spPr bwMode="auto">
          <a:xfrm>
            <a:off x="6934200" y="1684338"/>
            <a:ext cx="1447800" cy="533400"/>
          </a:xfrm>
          <a:prstGeom prst="straightConnector1">
            <a:avLst/>
          </a:prstGeom>
          <a:noFill/>
          <a:ln w="28575">
            <a:solidFill>
              <a:schemeClr val="tx1"/>
            </a:solidFill>
            <a:round/>
            <a:headEnd/>
            <a:tailEnd type="oval" w="med" len="med"/>
          </a:ln>
          <a:effectLst>
            <a:outerShdw dist="20000" dir="5400000" rotWithShape="0">
              <a:srgbClr val="808080">
                <a:alpha val="37999"/>
              </a:srgbClr>
            </a:outerShdw>
          </a:effectLst>
        </p:spPr>
      </p:cxnSp>
      <p:sp>
        <p:nvSpPr>
          <p:cNvPr id="63" name="Rounded Rectangle 62"/>
          <p:cNvSpPr/>
          <p:nvPr/>
        </p:nvSpPr>
        <p:spPr>
          <a:xfrm>
            <a:off x="3825875" y="1295400"/>
            <a:ext cx="5257800" cy="1447800"/>
          </a:xfrm>
          <a:prstGeom prst="roundRect">
            <a:avLst/>
          </a:prstGeom>
          <a:noFill/>
          <a:ln>
            <a:solidFill>
              <a:srgbClr val="003399"/>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latin typeface="Calibri" panose="020F0502020204030204" pitchFamily="34" charset="0"/>
              <a:cs typeface="Calibri" panose="020F0502020204030204" pitchFamily="34" charset="0"/>
            </a:endParaRPr>
          </a:p>
        </p:txBody>
      </p:sp>
      <p:sp>
        <p:nvSpPr>
          <p:cNvPr id="64" name="TextBox 75"/>
          <p:cNvSpPr txBox="1">
            <a:spLocks noChangeArrowheads="1"/>
          </p:cNvSpPr>
          <p:nvPr/>
        </p:nvSpPr>
        <p:spPr bwMode="auto">
          <a:xfrm>
            <a:off x="3962400" y="1295400"/>
            <a:ext cx="16105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ea typeface="ＭＳ Ｐゴシック" pitchFamily="1" charset="-128"/>
              </a:defRPr>
            </a:lvl1pPr>
            <a:lvl2pPr marL="742950" indent="-285750">
              <a:defRPr>
                <a:solidFill>
                  <a:schemeClr val="tx1"/>
                </a:solidFill>
                <a:latin typeface="Arial" charset="0"/>
                <a:ea typeface="ＭＳ Ｐゴシック" pitchFamily="1" charset="-128"/>
              </a:defRPr>
            </a:lvl2pPr>
            <a:lvl3pPr marL="1143000" indent="-228600">
              <a:defRPr>
                <a:solidFill>
                  <a:schemeClr val="tx1"/>
                </a:solidFill>
                <a:latin typeface="Arial" charset="0"/>
                <a:ea typeface="ＭＳ Ｐゴシック" pitchFamily="1" charset="-128"/>
              </a:defRPr>
            </a:lvl3pPr>
            <a:lvl4pPr marL="1600200" indent="-228600">
              <a:defRPr>
                <a:solidFill>
                  <a:schemeClr val="tx1"/>
                </a:solidFill>
                <a:latin typeface="Arial" charset="0"/>
                <a:ea typeface="ＭＳ Ｐゴシック" pitchFamily="1" charset="-128"/>
              </a:defRPr>
            </a:lvl4pPr>
            <a:lvl5pPr marL="2057400" indent="-228600">
              <a:defRPr>
                <a:solidFill>
                  <a:schemeClr val="tx1"/>
                </a:solidFill>
                <a:latin typeface="Arial" charset="0"/>
                <a:ea typeface="ＭＳ Ｐゴシック" pitchFamily="1" charset="-128"/>
              </a:defRPr>
            </a:lvl5pPr>
            <a:lvl6pPr marL="2514600" indent="-228600" defTabSz="457200" fontAlgn="base">
              <a:spcBef>
                <a:spcPct val="0"/>
              </a:spcBef>
              <a:spcAft>
                <a:spcPct val="0"/>
              </a:spcAft>
              <a:defRPr>
                <a:solidFill>
                  <a:schemeClr val="tx1"/>
                </a:solidFill>
                <a:latin typeface="Arial" charset="0"/>
                <a:ea typeface="ＭＳ Ｐゴシック" pitchFamily="1" charset="-128"/>
              </a:defRPr>
            </a:lvl6pPr>
            <a:lvl7pPr marL="2971800" indent="-228600" defTabSz="457200" fontAlgn="base">
              <a:spcBef>
                <a:spcPct val="0"/>
              </a:spcBef>
              <a:spcAft>
                <a:spcPct val="0"/>
              </a:spcAft>
              <a:defRPr>
                <a:solidFill>
                  <a:schemeClr val="tx1"/>
                </a:solidFill>
                <a:latin typeface="Arial" charset="0"/>
                <a:ea typeface="ＭＳ Ｐゴシック" pitchFamily="1" charset="-128"/>
              </a:defRPr>
            </a:lvl7pPr>
            <a:lvl8pPr marL="3429000" indent="-228600" defTabSz="457200" fontAlgn="base">
              <a:spcBef>
                <a:spcPct val="0"/>
              </a:spcBef>
              <a:spcAft>
                <a:spcPct val="0"/>
              </a:spcAft>
              <a:defRPr>
                <a:solidFill>
                  <a:schemeClr val="tx1"/>
                </a:solidFill>
                <a:latin typeface="Arial" charset="0"/>
                <a:ea typeface="ＭＳ Ｐゴシック" pitchFamily="1" charset="-128"/>
              </a:defRPr>
            </a:lvl8pPr>
            <a:lvl9pPr marL="3886200" indent="-228600" defTabSz="457200" fontAlgn="base">
              <a:spcBef>
                <a:spcPct val="0"/>
              </a:spcBef>
              <a:spcAft>
                <a:spcPct val="0"/>
              </a:spcAft>
              <a:defRPr>
                <a:solidFill>
                  <a:schemeClr val="tx1"/>
                </a:solidFill>
                <a:latin typeface="Arial" charset="0"/>
                <a:ea typeface="ＭＳ Ｐゴシック" pitchFamily="1" charset="-128"/>
              </a:defRPr>
            </a:lvl9pPr>
          </a:lstStyle>
          <a:p>
            <a:r>
              <a:rPr lang="en-US" altLang="en-US" sz="1200" i="1" dirty="0" smtClean="0">
                <a:solidFill>
                  <a:srgbClr val="C00000"/>
                </a:solidFill>
                <a:latin typeface="Calibri" panose="020F0502020204030204" pitchFamily="34" charset="0"/>
                <a:cs typeface="Calibri" panose="020F0502020204030204" pitchFamily="34" charset="0"/>
              </a:rPr>
              <a:t>Knowledgebase + Data</a:t>
            </a:r>
          </a:p>
          <a:p>
            <a:r>
              <a:rPr lang="en-US" altLang="en-US" sz="1200" i="1" dirty="0" smtClean="0">
                <a:solidFill>
                  <a:srgbClr val="C00000"/>
                </a:solidFill>
                <a:latin typeface="Calibri" pitchFamily="34" charset="0"/>
                <a:cs typeface="Calibri" panose="020F0502020204030204" pitchFamily="34" charset="0"/>
                <a:sym typeface="Wingdings" panose="05000000000000000000" pitchFamily="2" charset="2"/>
              </a:rPr>
              <a:t> Inferred mechanism</a:t>
            </a:r>
            <a:endParaRPr lang="en-US" altLang="en-US" sz="1200" i="1" dirty="0">
              <a:solidFill>
                <a:srgbClr val="C00000"/>
              </a:solidFill>
              <a:latin typeface="Calibri" pitchFamily="34" charset="0"/>
              <a:cs typeface="Calibri" panose="020F0502020204030204" pitchFamily="34" charset="0"/>
            </a:endParaRPr>
          </a:p>
        </p:txBody>
      </p:sp>
      <p:pic>
        <p:nvPicPr>
          <p:cNvPr id="65"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10860"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916"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0605"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02653" y="1759990"/>
            <a:ext cx="383681" cy="383681"/>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4" descr="C:\Users\bfields\AppData\Local\Microsoft\Windows\Temporary Internet Files\Content.IE5\Z1EZ2BGM\MC900432599[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4701" y="1759990"/>
            <a:ext cx="383681" cy="383681"/>
          </a:xfrm>
          <a:prstGeom prst="rect">
            <a:avLst/>
          </a:prstGeom>
          <a:noFill/>
          <a:extLst>
            <a:ext uri="{909E8E84-426E-40dd-AFC4-6F175D3DCCD1}">
              <a14:hiddenFill xmlns:a14="http://schemas.microsoft.com/office/drawing/2010/main">
                <a:solidFill>
                  <a:srgbClr val="FFFFFF"/>
                </a:solidFill>
              </a14:hiddenFill>
            </a:ext>
          </a:extLst>
        </p:spPr>
      </p:pic>
      <p:sp>
        <p:nvSpPr>
          <p:cNvPr id="36" name="Rounded Rectangle 35"/>
          <p:cNvSpPr/>
          <p:nvPr/>
        </p:nvSpPr>
        <p:spPr>
          <a:xfrm>
            <a:off x="5796136" y="1443609"/>
            <a:ext cx="1575934" cy="257199"/>
          </a:xfrm>
          <a:prstGeom prst="roundRect">
            <a:avLst/>
          </a:prstGeom>
          <a:solidFill>
            <a:srgbClr val="FFFFDD"/>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dirty="0">
                <a:solidFill>
                  <a:schemeClr val="tx1"/>
                </a:solidFill>
                <a:latin typeface="Calibri" panose="020F0502020204030204" pitchFamily="34" charset="0"/>
                <a:ea typeface="ＭＳ Ｐゴシック" charset="-128"/>
                <a:cs typeface="Calibri" panose="020F0502020204030204" pitchFamily="34" charset="0"/>
                <a:sym typeface="Wingdings 3" charset="2"/>
              </a:rPr>
              <a:t> </a:t>
            </a:r>
            <a:r>
              <a:rPr lang="en-US" sz="1200" dirty="0" smtClean="0">
                <a:solidFill>
                  <a:schemeClr val="bg1"/>
                </a:solidFill>
                <a:latin typeface="Calibri" panose="020F0502020204030204" pitchFamily="34" charset="0"/>
                <a:ea typeface="ＭＳ Ｐゴシック" charset="-128"/>
                <a:cs typeface="Calibri" panose="020F0502020204030204" pitchFamily="34" charset="0"/>
                <a:sym typeface="Wingdings 3" charset="2"/>
              </a:rPr>
              <a:t> </a:t>
            </a:r>
            <a:r>
              <a:rPr lang="en-US" sz="1200" dirty="0" err="1" smtClean="0">
                <a:solidFill>
                  <a:schemeClr val="tx1"/>
                </a:solidFill>
                <a:latin typeface="Calibri" panose="020F0502020204030204" pitchFamily="34" charset="0"/>
                <a:ea typeface="ＭＳ Ｐゴシック" charset="-128"/>
                <a:cs typeface="Calibri" panose="020F0502020204030204" pitchFamily="34" charset="0"/>
              </a:rPr>
              <a:t>tscript</a:t>
            </a:r>
            <a:r>
              <a:rPr lang="en-US" sz="1200" dirty="0" smtClean="0">
                <a:solidFill>
                  <a:schemeClr val="tx1"/>
                </a:solidFill>
                <a:latin typeface="Calibri" panose="020F0502020204030204" pitchFamily="34" charset="0"/>
                <a:ea typeface="ＭＳ Ｐゴシック" charset="-128"/>
                <a:cs typeface="Calibri" panose="020F0502020204030204" pitchFamily="34" charset="0"/>
              </a:rPr>
              <a:t>(Protein A)</a:t>
            </a:r>
            <a:endParaRPr lang="en-US" sz="1200" dirty="0">
              <a:solidFill>
                <a:schemeClr val="tx1"/>
              </a:solidFill>
              <a:latin typeface="Calibri" panose="020F0502020204030204" pitchFamily="34" charset="0"/>
              <a:ea typeface="ＭＳ Ｐゴシック" charset="-128"/>
              <a:cs typeface="Calibri" panose="020F0502020204030204" pitchFamily="34" charset="0"/>
            </a:endParaRPr>
          </a:p>
        </p:txBody>
      </p:sp>
    </p:spTree>
    <p:extLst>
      <p:ext uri="{BB962C8B-B14F-4D97-AF65-F5344CB8AC3E}">
        <p14:creationId xmlns:p14="http://schemas.microsoft.com/office/powerpoint/2010/main" val="376807874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875" y="5505808"/>
            <a:ext cx="3524250"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0735" y="1563558"/>
            <a:ext cx="2277605" cy="208118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5" name="Oval 4"/>
          <p:cNvSpPr>
            <a:spLocks noChangeAspect="1"/>
          </p:cNvSpPr>
          <p:nvPr/>
        </p:nvSpPr>
        <p:spPr>
          <a:xfrm>
            <a:off x="5916596" y="1282241"/>
            <a:ext cx="2523635" cy="2528713"/>
          </a:xfrm>
          <a:prstGeom prst="ellipse">
            <a:avLst/>
          </a:prstGeom>
          <a:no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990600" y="2402264"/>
            <a:ext cx="1143000" cy="369332"/>
          </a:xfrm>
          <a:prstGeom prst="rect">
            <a:avLst/>
          </a:prstGeom>
          <a:solidFill>
            <a:schemeClr val="tx2">
              <a:lumMod val="75000"/>
            </a:schemeClr>
          </a:solidFill>
        </p:spPr>
        <p:txBody>
          <a:bodyPr wrap="square" rtlCol="0">
            <a:spAutoFit/>
          </a:bodyPr>
          <a:lstStyle/>
          <a:p>
            <a:pPr algn="ctr"/>
            <a:r>
              <a:rPr lang="en-US" dirty="0" smtClean="0">
                <a:solidFill>
                  <a:schemeClr val="bg1"/>
                </a:solidFill>
              </a:rPr>
              <a:t>PubMed</a:t>
            </a:r>
            <a:endParaRPr lang="en-US" dirty="0">
              <a:solidFill>
                <a:schemeClr val="bg1"/>
              </a:solidFill>
            </a:endParaRPr>
          </a:p>
        </p:txBody>
      </p:sp>
      <p:sp>
        <p:nvSpPr>
          <p:cNvPr id="18" name="Right Arrow 17"/>
          <p:cNvSpPr/>
          <p:nvPr/>
        </p:nvSpPr>
        <p:spPr>
          <a:xfrm>
            <a:off x="3639457" y="2295632"/>
            <a:ext cx="1536833"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13" descr="http://www.777icons.com/libs/db/text_file-icon.gif"/>
          <p:cNvPicPr>
            <a:picLocks noChangeAspect="1" noChangeArrowheads="1"/>
          </p:cNvPicPr>
          <p:nvPr/>
        </p:nvPicPr>
        <p:blipFill rotWithShape="1">
          <a:blip r:embed="rId5">
            <a:extLst>
              <a:ext uri="{28A0092B-C50C-407E-A947-70E740481C1C}">
                <a14:useLocalDpi xmlns:a14="http://schemas.microsoft.com/office/drawing/2010/main" val="0"/>
              </a:ext>
            </a:extLst>
          </a:blip>
          <a:srcRect l="10524" r="10846"/>
          <a:stretch/>
        </p:blipFill>
        <p:spPr bwMode="auto">
          <a:xfrm>
            <a:off x="522669" y="2958354"/>
            <a:ext cx="562338" cy="7151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http://www.777icons.com/libs/db/text_file-icon.gif"/>
          <p:cNvPicPr>
            <a:picLocks noChangeAspect="1" noChangeArrowheads="1"/>
          </p:cNvPicPr>
          <p:nvPr/>
        </p:nvPicPr>
        <p:blipFill rotWithShape="1">
          <a:blip r:embed="rId5">
            <a:extLst>
              <a:ext uri="{28A0092B-C50C-407E-A947-70E740481C1C}">
                <a14:useLocalDpi xmlns:a14="http://schemas.microsoft.com/office/drawing/2010/main" val="0"/>
              </a:ext>
            </a:extLst>
          </a:blip>
          <a:srcRect l="10524" r="10846"/>
          <a:stretch/>
        </p:blipFill>
        <p:spPr bwMode="auto">
          <a:xfrm>
            <a:off x="1360869" y="2958354"/>
            <a:ext cx="562338" cy="71517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3" descr="http://www.777icons.com/libs/db/text_file-icon.gif"/>
          <p:cNvPicPr>
            <a:picLocks noChangeAspect="1" noChangeArrowheads="1"/>
          </p:cNvPicPr>
          <p:nvPr/>
        </p:nvPicPr>
        <p:blipFill rotWithShape="1">
          <a:blip r:embed="rId5">
            <a:extLst>
              <a:ext uri="{28A0092B-C50C-407E-A947-70E740481C1C}">
                <a14:useLocalDpi xmlns:a14="http://schemas.microsoft.com/office/drawing/2010/main" val="0"/>
              </a:ext>
            </a:extLst>
          </a:blip>
          <a:srcRect l="10524" r="10846"/>
          <a:stretch/>
        </p:blipFill>
        <p:spPr bwMode="auto">
          <a:xfrm>
            <a:off x="2199069" y="2958353"/>
            <a:ext cx="562338" cy="71517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3" descr="http://www.777icons.com/libs/db/text_file-icon.gif"/>
          <p:cNvPicPr>
            <a:picLocks noChangeAspect="1" noChangeArrowheads="1"/>
          </p:cNvPicPr>
          <p:nvPr/>
        </p:nvPicPr>
        <p:blipFill rotWithShape="1">
          <a:blip r:embed="rId5">
            <a:extLst>
              <a:ext uri="{28A0092B-C50C-407E-A947-70E740481C1C}">
                <a14:useLocalDpi xmlns:a14="http://schemas.microsoft.com/office/drawing/2010/main" val="0"/>
              </a:ext>
            </a:extLst>
          </a:blip>
          <a:srcRect l="10524" r="10846"/>
          <a:stretch/>
        </p:blipFill>
        <p:spPr bwMode="auto">
          <a:xfrm>
            <a:off x="530595" y="1568824"/>
            <a:ext cx="554411" cy="70509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3" descr="http://www.777icons.com/libs/db/text_file-icon.gif"/>
          <p:cNvPicPr>
            <a:picLocks noChangeAspect="1" noChangeArrowheads="1"/>
          </p:cNvPicPr>
          <p:nvPr/>
        </p:nvPicPr>
        <p:blipFill rotWithShape="1">
          <a:blip r:embed="rId5">
            <a:extLst>
              <a:ext uri="{28A0092B-C50C-407E-A947-70E740481C1C}">
                <a14:useLocalDpi xmlns:a14="http://schemas.microsoft.com/office/drawing/2010/main" val="0"/>
              </a:ext>
            </a:extLst>
          </a:blip>
          <a:srcRect l="10524" r="10846"/>
          <a:stretch/>
        </p:blipFill>
        <p:spPr bwMode="auto">
          <a:xfrm>
            <a:off x="1368795" y="1568824"/>
            <a:ext cx="554411" cy="705096"/>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descr="http://www.777icons.com/libs/db/text_file-icon.gif"/>
          <p:cNvPicPr>
            <a:picLocks noChangeAspect="1" noChangeArrowheads="1"/>
          </p:cNvPicPr>
          <p:nvPr/>
        </p:nvPicPr>
        <p:blipFill rotWithShape="1">
          <a:blip r:embed="rId5">
            <a:extLst>
              <a:ext uri="{28A0092B-C50C-407E-A947-70E740481C1C}">
                <a14:useLocalDpi xmlns:a14="http://schemas.microsoft.com/office/drawing/2010/main" val="0"/>
              </a:ext>
            </a:extLst>
          </a:blip>
          <a:srcRect l="10524" r="10846"/>
          <a:stretch/>
        </p:blipFill>
        <p:spPr bwMode="auto">
          <a:xfrm>
            <a:off x="2206995" y="1568823"/>
            <a:ext cx="554411" cy="705096"/>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pPr>
              <a:defRPr/>
            </a:pPr>
            <a:fld id="{069F2C30-DA7F-4C4E-8668-1E60F7314417}" type="slidenum">
              <a:rPr lang="en-US" smtClean="0">
                <a:solidFill>
                  <a:prstClr val="white"/>
                </a:solidFill>
              </a:rPr>
              <a:pPr>
                <a:defRPr/>
              </a:pPr>
              <a:t>28</a:t>
            </a:fld>
            <a:endParaRPr lang="en-US" dirty="0">
              <a:solidFill>
                <a:prstClr val="white"/>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1825280979"/>
              </p:ext>
            </p:extLst>
          </p:nvPr>
        </p:nvGraphicFramePr>
        <p:xfrm>
          <a:off x="1519891" y="4373262"/>
          <a:ext cx="6134100" cy="741680"/>
        </p:xfrm>
        <a:graphic>
          <a:graphicData uri="http://schemas.openxmlformats.org/drawingml/2006/table">
            <a:tbl>
              <a:tblPr firstRow="1" bandRow="1">
                <a:tableStyleId>{2D5ABB26-0587-4C30-8999-92F81FD0307C}</a:tableStyleId>
              </a:tblPr>
              <a:tblGrid>
                <a:gridCol w="2548053"/>
                <a:gridCol w="1452447"/>
                <a:gridCol w="2133600"/>
              </a:tblGrid>
              <a:tr h="370840">
                <a:tc>
                  <a:txBody>
                    <a:bodyPr/>
                    <a:lstStyle/>
                    <a:p>
                      <a:pPr algn="ctr"/>
                      <a:r>
                        <a:rPr lang="en-US" sz="1400" b="1" dirty="0" smtClean="0">
                          <a:solidFill>
                            <a:schemeClr val="accent1">
                              <a:lumMod val="75000"/>
                            </a:schemeClr>
                          </a:solidFill>
                        </a:rPr>
                        <a:t>Subject</a:t>
                      </a:r>
                      <a:endParaRPr lang="en-US" sz="1400" b="1" dirty="0">
                        <a:solidFill>
                          <a:schemeClr val="accent1">
                            <a:lumMod val="7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accent1">
                              <a:lumMod val="75000"/>
                            </a:schemeClr>
                          </a:solidFill>
                        </a:rPr>
                        <a:t>Relationship</a:t>
                      </a:r>
                      <a:endParaRPr lang="en-US" sz="1400" b="1" dirty="0">
                        <a:solidFill>
                          <a:schemeClr val="accent1">
                            <a:lumMod val="75000"/>
                          </a:schemeClr>
                        </a:solidFill>
                      </a:endParaRPr>
                    </a:p>
                  </a:txBody>
                  <a:tcPr>
                    <a:lnB w="12700" cap="flat" cmpd="sng" algn="ctr">
                      <a:solidFill>
                        <a:schemeClr val="tx1"/>
                      </a:solidFill>
                      <a:prstDash val="solid"/>
                      <a:round/>
                      <a:headEnd type="none" w="med" len="med"/>
                      <a:tailEnd type="none" w="med" len="med"/>
                    </a:lnB>
                  </a:tcPr>
                </a:tc>
                <a:tc>
                  <a:txBody>
                    <a:bodyPr/>
                    <a:lstStyle/>
                    <a:p>
                      <a:pPr algn="ctr"/>
                      <a:r>
                        <a:rPr lang="en-US" sz="1400" b="1" dirty="0" smtClean="0">
                          <a:solidFill>
                            <a:schemeClr val="accent1">
                              <a:lumMod val="75000"/>
                            </a:schemeClr>
                          </a:solidFill>
                        </a:rPr>
                        <a:t>Object</a:t>
                      </a:r>
                      <a:endParaRPr lang="en-US" sz="1400" b="1" dirty="0">
                        <a:solidFill>
                          <a:schemeClr val="accent1">
                            <a:lumMod val="75000"/>
                          </a:schemeClr>
                        </a:solidFill>
                      </a:endParaRPr>
                    </a:p>
                  </a:txBody>
                  <a:tcPr>
                    <a:lnB w="12700" cap="flat" cmpd="sng" algn="ctr">
                      <a:solidFill>
                        <a:schemeClr val="tx1"/>
                      </a:solidFill>
                      <a:prstDash val="solid"/>
                      <a:round/>
                      <a:headEnd type="none" w="med" len="med"/>
                      <a:tailEnd type="none" w="med" len="med"/>
                    </a:lnB>
                  </a:tcPr>
                </a:tc>
              </a:tr>
              <a:tr h="370840">
                <a:tc>
                  <a:txBody>
                    <a:bodyPr/>
                    <a:lstStyle/>
                    <a:p>
                      <a:pPr algn="ctr"/>
                      <a:r>
                        <a:rPr lang="en-US" dirty="0" err="1" smtClean="0">
                          <a:solidFill>
                            <a:schemeClr val="accent1">
                              <a:lumMod val="75000"/>
                            </a:schemeClr>
                          </a:solidFill>
                        </a:rPr>
                        <a:t>tscript</a:t>
                      </a:r>
                      <a:r>
                        <a:rPr lang="en-US" dirty="0" smtClean="0">
                          <a:solidFill>
                            <a:schemeClr val="accent1">
                              <a:lumMod val="75000"/>
                            </a:schemeClr>
                          </a:solidFill>
                        </a:rPr>
                        <a:t>(p(HGNC:TP53))</a:t>
                      </a:r>
                      <a:endParaRPr lang="en-US" dirty="0">
                        <a:solidFill>
                          <a:schemeClr val="accent1">
                            <a:lumMod val="75000"/>
                          </a:schemeClr>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sz="1600" i="1" dirty="0" smtClean="0">
                          <a:solidFill>
                            <a:schemeClr val="accent1">
                              <a:lumMod val="75000"/>
                            </a:schemeClr>
                          </a:solidFill>
                        </a:rPr>
                        <a:t>increases</a:t>
                      </a:r>
                      <a:endParaRPr lang="en-US" sz="1600" i="1" dirty="0">
                        <a:solidFill>
                          <a:schemeClr val="accent1">
                            <a:lumMod val="75000"/>
                          </a:schemeClr>
                        </a:solidFill>
                      </a:endParaRPr>
                    </a:p>
                  </a:txBody>
                  <a:tcPr>
                    <a:lnT w="12700" cap="flat" cmpd="sng" algn="ctr">
                      <a:solidFill>
                        <a:schemeClr val="tx1"/>
                      </a:solidFill>
                      <a:prstDash val="solid"/>
                      <a:round/>
                      <a:headEnd type="none" w="med" len="med"/>
                      <a:tailEnd type="none" w="med" len="med"/>
                    </a:lnT>
                  </a:tcPr>
                </a:tc>
                <a:tc>
                  <a:txBody>
                    <a:bodyPr/>
                    <a:lstStyle/>
                    <a:p>
                      <a:pPr algn="ctr"/>
                      <a:r>
                        <a:rPr lang="en-US" dirty="0" smtClean="0">
                          <a:solidFill>
                            <a:schemeClr val="accent1">
                              <a:lumMod val="75000"/>
                            </a:schemeClr>
                          </a:solidFill>
                        </a:rPr>
                        <a:t>p(HGNC:CASP8)</a:t>
                      </a:r>
                      <a:endParaRPr lang="en-US" dirty="0">
                        <a:solidFill>
                          <a:schemeClr val="accent1">
                            <a:lumMod val="75000"/>
                          </a:schemeClr>
                        </a:solidFill>
                      </a:endParaRPr>
                    </a:p>
                  </a:txBody>
                  <a:tcPr>
                    <a:lnT w="12700" cap="flat" cmpd="sng" algn="ctr">
                      <a:solidFill>
                        <a:schemeClr val="tx1"/>
                      </a:solidFill>
                      <a:prstDash val="solid"/>
                      <a:round/>
                      <a:headEnd type="none" w="med" len="med"/>
                      <a:tailEnd type="none" w="med" len="med"/>
                    </a:lnT>
                  </a:tcPr>
                </a:tc>
              </a:tr>
            </a:tbl>
          </a:graphicData>
        </a:graphic>
      </p:graphicFrame>
      <p:sp>
        <p:nvSpPr>
          <p:cNvPr id="16" name="Down Arrow 15"/>
          <p:cNvSpPr/>
          <p:nvPr/>
        </p:nvSpPr>
        <p:spPr>
          <a:xfrm>
            <a:off x="4282141" y="5142734"/>
            <a:ext cx="609600" cy="838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E908E"/>
              </a:solidFill>
            </a:endParaRPr>
          </a:p>
        </p:txBody>
      </p:sp>
      <p:sp>
        <p:nvSpPr>
          <p:cNvPr id="19" name="TextBox 18"/>
          <p:cNvSpPr txBox="1"/>
          <p:nvPr/>
        </p:nvSpPr>
        <p:spPr>
          <a:xfrm>
            <a:off x="708268" y="3865280"/>
            <a:ext cx="7584085" cy="338554"/>
          </a:xfrm>
          <a:prstGeom prst="rect">
            <a:avLst/>
          </a:prstGeom>
          <a:noFill/>
        </p:spPr>
        <p:txBody>
          <a:bodyPr wrap="square" rtlCol="0">
            <a:spAutoFit/>
          </a:bodyPr>
          <a:lstStyle/>
          <a:p>
            <a:pPr marL="0" lvl="1" algn="ctr"/>
            <a:r>
              <a:rPr lang="en-US" b="1" dirty="0">
                <a:solidFill>
                  <a:srgbClr val="1E908E"/>
                </a:solidFill>
              </a:rPr>
              <a:t>T</a:t>
            </a:r>
            <a:r>
              <a:rPr lang="en-US" b="1" dirty="0" smtClean="0">
                <a:solidFill>
                  <a:srgbClr val="1E908E"/>
                </a:solidFill>
              </a:rPr>
              <a:t>ranscriptional </a:t>
            </a:r>
            <a:r>
              <a:rPr lang="en-US" b="1" dirty="0">
                <a:solidFill>
                  <a:srgbClr val="1E908E"/>
                </a:solidFill>
              </a:rPr>
              <a:t>activity of the TP53 </a:t>
            </a:r>
            <a:r>
              <a:rPr lang="en-US" b="1" dirty="0" smtClean="0">
                <a:solidFill>
                  <a:srgbClr val="1E908E"/>
                </a:solidFill>
              </a:rPr>
              <a:t>protein increases level of CASP8</a:t>
            </a:r>
            <a:r>
              <a:rPr lang="en-US" sz="1600" b="1" dirty="0" smtClean="0">
                <a:solidFill>
                  <a:srgbClr val="1E908E"/>
                </a:solidFill>
              </a:rPr>
              <a:t>.</a:t>
            </a:r>
            <a:endParaRPr lang="en-US" sz="1600" b="1" dirty="0">
              <a:solidFill>
                <a:srgbClr val="1E908E"/>
              </a:solidFill>
            </a:endParaRPr>
          </a:p>
        </p:txBody>
      </p:sp>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435" y="4225365"/>
            <a:ext cx="1009650" cy="100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itle 1"/>
          <p:cNvSpPr txBox="1">
            <a:spLocks/>
          </p:cNvSpPr>
          <p:nvPr/>
        </p:nvSpPr>
        <p:spPr>
          <a:xfrm>
            <a:off x="107504" y="188640"/>
            <a:ext cx="8229600" cy="963612"/>
          </a:xfrm>
          <a:prstGeom prst="rect">
            <a:avLst/>
          </a:prstGeom>
        </p:spPr>
        <p:txBody>
          <a:bodyPr/>
          <a:lstStyle>
            <a:lvl1pPr algn="l" defTabSz="457200" rtl="0" eaLnBrk="1" fontAlgn="base" hangingPunct="1">
              <a:spcBef>
                <a:spcPct val="0"/>
              </a:spcBef>
              <a:spcAft>
                <a:spcPct val="0"/>
              </a:spcAft>
              <a:defRPr sz="3200" b="1" kern="1200">
                <a:solidFill>
                  <a:srgbClr val="382D73"/>
                </a:solidFill>
                <a:latin typeface="+mj-lt"/>
                <a:ea typeface="Geneva" charset="-128"/>
                <a:cs typeface="Geneva" charset="-128"/>
              </a:defRPr>
            </a:lvl1pPr>
            <a:lvl2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2pPr>
            <a:lvl3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3pPr>
            <a:lvl4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4pPr>
            <a:lvl5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5pPr>
            <a:lvl6pPr marL="4572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6pPr>
            <a:lvl7pPr marL="9144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7pPr>
            <a:lvl8pPr marL="13716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8pPr>
            <a:lvl9pPr marL="18288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9pPr>
          </a:lstStyle>
          <a:p>
            <a:pPr algn="ctr"/>
            <a:r>
              <a:rPr lang="en-US" sz="2800" dirty="0" smtClean="0">
                <a:solidFill>
                  <a:srgbClr val="1E908E"/>
                </a:solidFill>
              </a:rPr>
              <a:t>Biological Statements Coded into Network Models using BEL</a:t>
            </a:r>
            <a:endParaRPr lang="en-US" sz="2800" dirty="0">
              <a:solidFill>
                <a:srgbClr val="1E908E"/>
              </a:solidFill>
            </a:endParaRPr>
          </a:p>
        </p:txBody>
      </p:sp>
    </p:spTree>
    <p:extLst>
      <p:ext uri="{BB962C8B-B14F-4D97-AF65-F5344CB8AC3E}">
        <p14:creationId xmlns:p14="http://schemas.microsoft.com/office/powerpoint/2010/main" val="18601329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59176" y="1524000"/>
            <a:ext cx="4953000" cy="4023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p:txBody>
          <a:bodyPr/>
          <a:lstStyle/>
          <a:p>
            <a:r>
              <a:rPr lang="en-US" dirty="0" smtClean="0"/>
              <a:t>BEL Functions</a:t>
            </a:r>
            <a:endParaRPr lang="en-US" dirty="0"/>
          </a:p>
        </p:txBody>
      </p:sp>
      <p:sp>
        <p:nvSpPr>
          <p:cNvPr id="4" name="Content Placeholder 3"/>
          <p:cNvSpPr>
            <a:spLocks noGrp="1"/>
          </p:cNvSpPr>
          <p:nvPr>
            <p:ph idx="1"/>
          </p:nvPr>
        </p:nvSpPr>
        <p:spPr>
          <a:xfrm>
            <a:off x="457200" y="1232676"/>
            <a:ext cx="3701976" cy="3020070"/>
          </a:xfrm>
        </p:spPr>
        <p:txBody>
          <a:bodyPr>
            <a:normAutofit fontScale="92500" lnSpcReduction="20000"/>
          </a:bodyPr>
          <a:lstStyle/>
          <a:p>
            <a:r>
              <a:rPr lang="en-US" sz="1900" dirty="0"/>
              <a:t>Types of functions:</a:t>
            </a:r>
          </a:p>
          <a:p>
            <a:pPr lvl="1"/>
            <a:r>
              <a:rPr lang="en-US" sz="1700" dirty="0"/>
              <a:t>Abundances</a:t>
            </a:r>
          </a:p>
          <a:p>
            <a:pPr lvl="1"/>
            <a:r>
              <a:rPr lang="en-US" sz="1700" dirty="0"/>
              <a:t>Modifications of abundances</a:t>
            </a:r>
          </a:p>
          <a:p>
            <a:pPr lvl="1"/>
            <a:r>
              <a:rPr lang="en-US" sz="1700" dirty="0"/>
              <a:t>Processes</a:t>
            </a:r>
          </a:p>
          <a:p>
            <a:pPr lvl="1"/>
            <a:r>
              <a:rPr lang="en-US" sz="1700" dirty="0"/>
              <a:t>Activities</a:t>
            </a:r>
          </a:p>
          <a:p>
            <a:pPr lvl="1"/>
            <a:r>
              <a:rPr lang="en-US" sz="1700" dirty="0"/>
              <a:t>Transformations</a:t>
            </a:r>
          </a:p>
          <a:p>
            <a:pPr marL="0" indent="0">
              <a:buNone/>
            </a:pPr>
            <a:endParaRPr lang="en-US" dirty="0"/>
          </a:p>
          <a:p>
            <a:r>
              <a:rPr lang="en-US" sz="1900" dirty="0" smtClean="0"/>
              <a:t>BEL </a:t>
            </a:r>
            <a:r>
              <a:rPr lang="en-US" sz="1900" dirty="0"/>
              <a:t>Functions enable representation of different aspects of a value</a:t>
            </a:r>
          </a:p>
          <a:p>
            <a:pPr lvl="1"/>
            <a:r>
              <a:rPr lang="en-US" sz="1700" dirty="0" smtClean="0"/>
              <a:t>e.g. </a:t>
            </a:r>
            <a:r>
              <a:rPr lang="en-US" sz="1700" dirty="0"/>
              <a:t>AKT1 (EGID:207) </a:t>
            </a:r>
            <a:r>
              <a:rPr lang="en-US" sz="1700" dirty="0" smtClean="0"/>
              <a:t>may be represented in multiple ways</a:t>
            </a:r>
            <a:endParaRPr lang="en-US" sz="1700" dirty="0"/>
          </a:p>
        </p:txBody>
      </p:sp>
      <p:sp>
        <p:nvSpPr>
          <p:cNvPr id="2" name="TextBox 1"/>
          <p:cNvSpPr txBox="1"/>
          <p:nvPr/>
        </p:nvSpPr>
        <p:spPr>
          <a:xfrm>
            <a:off x="4481639" y="1708219"/>
            <a:ext cx="591700" cy="338554"/>
          </a:xfrm>
          <a:prstGeom prst="rect">
            <a:avLst/>
          </a:prstGeom>
          <a:noFill/>
          <a:ln>
            <a:solidFill>
              <a:schemeClr val="tx1"/>
            </a:solidFill>
          </a:ln>
        </p:spPr>
        <p:txBody>
          <a:bodyPr wrap="none" rtlCol="0">
            <a:spAutoFit/>
          </a:bodyPr>
          <a:lstStyle/>
          <a:p>
            <a:r>
              <a:rPr lang="en-US" sz="1600" i="1" dirty="0" smtClean="0">
                <a:solidFill>
                  <a:srgbClr val="382D73"/>
                </a:solidFill>
                <a:latin typeface="+mn-lt"/>
              </a:rPr>
              <a:t>gene</a:t>
            </a:r>
          </a:p>
        </p:txBody>
      </p:sp>
      <p:sp>
        <p:nvSpPr>
          <p:cNvPr id="6" name="TextBox 5"/>
          <p:cNvSpPr txBox="1"/>
          <p:nvPr/>
        </p:nvSpPr>
        <p:spPr>
          <a:xfrm>
            <a:off x="4481639" y="2624294"/>
            <a:ext cx="548548" cy="338554"/>
          </a:xfrm>
          <a:prstGeom prst="rect">
            <a:avLst/>
          </a:prstGeom>
          <a:noFill/>
          <a:ln>
            <a:solidFill>
              <a:schemeClr val="tx1"/>
            </a:solidFill>
          </a:ln>
        </p:spPr>
        <p:txBody>
          <a:bodyPr wrap="none" rtlCol="0">
            <a:spAutoFit/>
          </a:bodyPr>
          <a:lstStyle/>
          <a:p>
            <a:r>
              <a:rPr lang="en-US" sz="1600" i="1" dirty="0" smtClean="0">
                <a:solidFill>
                  <a:srgbClr val="382D73"/>
                </a:solidFill>
                <a:latin typeface="+mn-lt"/>
              </a:rPr>
              <a:t>RNA</a:t>
            </a:r>
          </a:p>
        </p:txBody>
      </p:sp>
      <p:sp>
        <p:nvSpPr>
          <p:cNvPr id="7" name="TextBox 6"/>
          <p:cNvSpPr txBox="1"/>
          <p:nvPr/>
        </p:nvSpPr>
        <p:spPr>
          <a:xfrm>
            <a:off x="4431399" y="3596155"/>
            <a:ext cx="783612" cy="338554"/>
          </a:xfrm>
          <a:prstGeom prst="rect">
            <a:avLst/>
          </a:prstGeom>
          <a:noFill/>
          <a:ln>
            <a:solidFill>
              <a:schemeClr val="tx1"/>
            </a:solidFill>
          </a:ln>
        </p:spPr>
        <p:txBody>
          <a:bodyPr wrap="none" rtlCol="0">
            <a:spAutoFit/>
          </a:bodyPr>
          <a:lstStyle/>
          <a:p>
            <a:r>
              <a:rPr lang="en-US" sz="1600" i="1" dirty="0" smtClean="0">
                <a:solidFill>
                  <a:srgbClr val="382D73"/>
                </a:solidFill>
                <a:latin typeface="+mn-lt"/>
              </a:rPr>
              <a:t>protein</a:t>
            </a:r>
          </a:p>
        </p:txBody>
      </p:sp>
      <p:sp>
        <p:nvSpPr>
          <p:cNvPr id="8" name="TextBox 7"/>
          <p:cNvSpPr txBox="1"/>
          <p:nvPr/>
        </p:nvSpPr>
        <p:spPr>
          <a:xfrm>
            <a:off x="3518594" y="4645958"/>
            <a:ext cx="788999" cy="338554"/>
          </a:xfrm>
          <a:prstGeom prst="rect">
            <a:avLst/>
          </a:prstGeom>
          <a:noFill/>
          <a:ln>
            <a:solidFill>
              <a:schemeClr val="tx1"/>
            </a:solidFill>
          </a:ln>
        </p:spPr>
        <p:txBody>
          <a:bodyPr wrap="none" rtlCol="0">
            <a:spAutoFit/>
          </a:bodyPr>
          <a:lstStyle/>
          <a:p>
            <a:r>
              <a:rPr lang="en-US" sz="1600" i="1" dirty="0" smtClean="0">
                <a:solidFill>
                  <a:srgbClr val="382D73"/>
                </a:solidFill>
                <a:latin typeface="+mn-lt"/>
              </a:rPr>
              <a:t>activity</a:t>
            </a:r>
          </a:p>
        </p:txBody>
      </p:sp>
      <p:sp>
        <p:nvSpPr>
          <p:cNvPr id="9" name="TextBox 8"/>
          <p:cNvSpPr txBox="1"/>
          <p:nvPr/>
        </p:nvSpPr>
        <p:spPr>
          <a:xfrm>
            <a:off x="7720480" y="5547219"/>
            <a:ext cx="1310295" cy="338554"/>
          </a:xfrm>
          <a:prstGeom prst="rect">
            <a:avLst/>
          </a:prstGeom>
          <a:noFill/>
          <a:ln>
            <a:solidFill>
              <a:schemeClr val="tx1"/>
            </a:solidFill>
          </a:ln>
        </p:spPr>
        <p:txBody>
          <a:bodyPr wrap="none" rtlCol="0">
            <a:spAutoFit/>
          </a:bodyPr>
          <a:lstStyle/>
          <a:p>
            <a:r>
              <a:rPr lang="en-US" sz="1600" i="1" dirty="0" smtClean="0">
                <a:solidFill>
                  <a:srgbClr val="382D73"/>
                </a:solidFill>
                <a:latin typeface="+mn-lt"/>
              </a:rPr>
              <a:t>modifications</a:t>
            </a:r>
          </a:p>
        </p:txBody>
      </p:sp>
      <p:cxnSp>
        <p:nvCxnSpPr>
          <p:cNvPr id="11" name="Straight Arrow Connector 10"/>
          <p:cNvCxnSpPr/>
          <p:nvPr/>
        </p:nvCxnSpPr>
        <p:spPr>
          <a:xfrm flipH="1" flipV="1">
            <a:off x="7505955" y="5355771"/>
            <a:ext cx="214525" cy="1914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flipV="1">
            <a:off x="8219547" y="4645958"/>
            <a:ext cx="10049" cy="80553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5124660" y="1877496"/>
            <a:ext cx="58280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073339" y="2793571"/>
            <a:ext cx="5190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274590" y="3758213"/>
            <a:ext cx="2829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4650493" y="558541"/>
            <a:ext cx="3777162" cy="5038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n-US" i="1" dirty="0" smtClean="0">
                <a:solidFill>
                  <a:srgbClr val="C00000"/>
                </a:solidFill>
              </a:rPr>
              <a:t>function</a:t>
            </a:r>
            <a:r>
              <a:rPr lang="en-US" dirty="0" smtClean="0">
                <a:solidFill>
                  <a:schemeClr val="tx1"/>
                </a:solidFill>
              </a:rPr>
              <a:t>(</a:t>
            </a:r>
            <a:r>
              <a:rPr lang="en-US" i="1" dirty="0" smtClean="0">
                <a:solidFill>
                  <a:schemeClr val="tx1"/>
                </a:solidFill>
              </a:rPr>
              <a:t>namespace</a:t>
            </a:r>
            <a:r>
              <a:rPr lang="en-US" dirty="0" smtClean="0">
                <a:solidFill>
                  <a:schemeClr val="tx1"/>
                </a:solidFill>
              </a:rPr>
              <a:t>:</a:t>
            </a:r>
            <a:r>
              <a:rPr lang="en-US" u="sng" dirty="0" smtClean="0">
                <a:solidFill>
                  <a:schemeClr val="tx1"/>
                </a:solidFill>
              </a:rPr>
              <a:t>Entity</a:t>
            </a:r>
            <a:r>
              <a:rPr lang="en-US" dirty="0" smtClean="0">
                <a:solidFill>
                  <a:schemeClr val="tx1"/>
                </a:solidFill>
              </a:rPr>
              <a:t>)</a:t>
            </a:r>
            <a:endParaRPr lang="en-US" dirty="0">
              <a:solidFill>
                <a:schemeClr val="tx1"/>
              </a:solidFill>
            </a:endParaRPr>
          </a:p>
        </p:txBody>
      </p:sp>
      <p:sp>
        <p:nvSpPr>
          <p:cNvPr id="18"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0659E2CF-0AF6-4FAE-A692-ED257C3AEFE3}" type="slidenum">
              <a:rPr lang="en-US" smtClean="0"/>
              <a:pPr>
                <a:defRPr/>
              </a:pPr>
              <a:t>29</a:t>
            </a:fld>
            <a:endParaRPr lang="en-US" dirty="0"/>
          </a:p>
        </p:txBody>
      </p:sp>
    </p:spTree>
    <p:extLst>
      <p:ext uri="{BB962C8B-B14F-4D97-AF65-F5344CB8AC3E}">
        <p14:creationId xmlns:p14="http://schemas.microsoft.com/office/powerpoint/2010/main" val="297165709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24"/>
          <p:cNvSpPr>
            <a:spLocks noChangeArrowheads="1"/>
          </p:cNvSpPr>
          <p:nvPr/>
        </p:nvSpPr>
        <p:spPr bwMode="auto">
          <a:xfrm>
            <a:off x="250825" y="5876627"/>
            <a:ext cx="8642350" cy="720725"/>
          </a:xfrm>
          <a:prstGeom prst="roundRect">
            <a:avLst>
              <a:gd name="adj" fmla="val 16667"/>
            </a:avLst>
          </a:prstGeom>
          <a:solidFill>
            <a:schemeClr val="accent1"/>
          </a:solidFill>
          <a:ln>
            <a:noFill/>
          </a:ln>
          <a:effectLst/>
          <a:extLst>
            <a:ext uri="{91240B29-F687-4f45-9708-019B960494DF}">
              <a14:hiddenLine xmlns:a14="http://schemas.microsoft.com/office/drawing/2010/main" w="38100" algn="ctr">
                <a:solidFill>
                  <a:schemeClr val="fo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0" dirty="0">
                <a:solidFill>
                  <a:schemeClr val="bg1"/>
                </a:solidFill>
              </a:rPr>
              <a:t>Develop a robust methodology that verifies systems biology-based approaches</a:t>
            </a:r>
          </a:p>
        </p:txBody>
      </p:sp>
      <p:pic>
        <p:nvPicPr>
          <p:cNvPr id="6153" name="Picture 30"/>
          <p:cNvPicPr>
            <a:picLocks noChangeAspect="1" noChangeArrowheads="1"/>
          </p:cNvPicPr>
          <p:nvPr/>
        </p:nvPicPr>
        <p:blipFill>
          <a:blip r:embed="rId3">
            <a:extLst>
              <a:ext uri="{28A0092B-C50C-407E-A947-70E740481C1C}">
                <a14:useLocalDpi xmlns:a14="http://schemas.microsoft.com/office/drawing/2010/main" val="0"/>
              </a:ext>
            </a:extLst>
          </a:blip>
          <a:srcRect l="26814" t="7315" r="56133" b="73701"/>
          <a:stretch>
            <a:fillRect/>
          </a:stretch>
        </p:blipFill>
        <p:spPr bwMode="auto">
          <a:xfrm>
            <a:off x="1133585" y="1916832"/>
            <a:ext cx="1073834" cy="94977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4" name="Text Box 31"/>
          <p:cNvSpPr txBox="1">
            <a:spLocks noChangeArrowheads="1"/>
          </p:cNvSpPr>
          <p:nvPr/>
        </p:nvSpPr>
        <p:spPr bwMode="gray">
          <a:xfrm>
            <a:off x="1147540" y="2977788"/>
            <a:ext cx="90307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9pPr>
          </a:lstStyle>
          <a:p>
            <a:pPr algn="ctr" eaLnBrk="1" hangingPunct="1">
              <a:buFont typeface="Wingdings" pitchFamily="2" charset="2"/>
              <a:buNone/>
            </a:pPr>
            <a:r>
              <a:rPr lang="en-US" sz="1400" b="0" dirty="0">
                <a:solidFill>
                  <a:schemeClr val="accent1">
                    <a:lumMod val="75000"/>
                  </a:schemeClr>
                </a:solidFill>
              </a:rPr>
              <a:t>Genomic</a:t>
            </a:r>
          </a:p>
        </p:txBody>
      </p:sp>
      <p:pic>
        <p:nvPicPr>
          <p:cNvPr id="6155" name="Picture 32"/>
          <p:cNvPicPr>
            <a:picLocks noChangeAspect="1" noChangeArrowheads="1"/>
          </p:cNvPicPr>
          <p:nvPr/>
        </p:nvPicPr>
        <p:blipFill>
          <a:blip r:embed="rId3">
            <a:extLst>
              <a:ext uri="{28A0092B-C50C-407E-A947-70E740481C1C}">
                <a14:useLocalDpi xmlns:a14="http://schemas.microsoft.com/office/drawing/2010/main" val="0"/>
              </a:ext>
            </a:extLst>
          </a:blip>
          <a:srcRect l="44373" t="7458" r="40376" b="74008"/>
          <a:stretch>
            <a:fillRect/>
          </a:stretch>
        </p:blipFill>
        <p:spPr bwMode="auto">
          <a:xfrm>
            <a:off x="2628613" y="1925220"/>
            <a:ext cx="960799" cy="9277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6" name="Text Box 33"/>
          <p:cNvSpPr txBox="1">
            <a:spLocks noChangeArrowheads="1"/>
          </p:cNvSpPr>
          <p:nvPr/>
        </p:nvSpPr>
        <p:spPr bwMode="gray">
          <a:xfrm>
            <a:off x="2547715" y="2977788"/>
            <a:ext cx="94313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9pPr>
          </a:lstStyle>
          <a:p>
            <a:pPr algn="ctr" eaLnBrk="1" hangingPunct="1">
              <a:buFont typeface="Wingdings" pitchFamily="2" charset="2"/>
              <a:buNone/>
            </a:pPr>
            <a:r>
              <a:rPr lang="en-US" sz="1400" b="0">
                <a:solidFill>
                  <a:schemeClr val="accent1">
                    <a:lumMod val="75000"/>
                  </a:schemeClr>
                </a:solidFill>
              </a:rPr>
              <a:t>Literature</a:t>
            </a:r>
          </a:p>
        </p:txBody>
      </p:sp>
      <p:pic>
        <p:nvPicPr>
          <p:cNvPr id="6157" name="Picture 34"/>
          <p:cNvPicPr>
            <a:picLocks noChangeAspect="1" noChangeArrowheads="1"/>
          </p:cNvPicPr>
          <p:nvPr/>
        </p:nvPicPr>
        <p:blipFill>
          <a:blip r:embed="rId3">
            <a:extLst>
              <a:ext uri="{28A0092B-C50C-407E-A947-70E740481C1C}">
                <a14:useLocalDpi xmlns:a14="http://schemas.microsoft.com/office/drawing/2010/main" val="0"/>
              </a:ext>
            </a:extLst>
          </a:blip>
          <a:srcRect l="60353" t="8051" r="20871" b="74416"/>
          <a:stretch>
            <a:fillRect/>
          </a:stretch>
        </p:blipFill>
        <p:spPr bwMode="auto">
          <a:xfrm>
            <a:off x="4246233" y="1905754"/>
            <a:ext cx="1181355" cy="8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58" name="Text Box 35"/>
          <p:cNvSpPr txBox="1">
            <a:spLocks noChangeArrowheads="1"/>
          </p:cNvSpPr>
          <p:nvPr/>
        </p:nvSpPr>
        <p:spPr bwMode="gray">
          <a:xfrm>
            <a:off x="4211117" y="2852936"/>
            <a:ext cx="114617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9pPr>
          </a:lstStyle>
          <a:p>
            <a:pPr algn="ctr" eaLnBrk="1" hangingPunct="1">
              <a:buFont typeface="Wingdings" pitchFamily="2" charset="2"/>
              <a:buNone/>
            </a:pPr>
            <a:r>
              <a:rPr lang="en-US" sz="1400" b="0" dirty="0">
                <a:solidFill>
                  <a:schemeClr val="accent1">
                    <a:lumMod val="75000"/>
                  </a:schemeClr>
                </a:solidFill>
              </a:rPr>
              <a:t>Molecular</a:t>
            </a:r>
          </a:p>
          <a:p>
            <a:pPr algn="ctr" eaLnBrk="1" hangingPunct="1">
              <a:buFont typeface="Wingdings" pitchFamily="2" charset="2"/>
              <a:buNone/>
            </a:pPr>
            <a:r>
              <a:rPr lang="en-US" sz="1400" b="0" dirty="0">
                <a:solidFill>
                  <a:schemeClr val="accent1">
                    <a:lumMod val="75000"/>
                  </a:schemeClr>
                </a:solidFill>
              </a:rPr>
              <a:t>Profiles</a:t>
            </a:r>
          </a:p>
        </p:txBody>
      </p:sp>
      <p:pic>
        <p:nvPicPr>
          <p:cNvPr id="6159" name="Picture 36"/>
          <p:cNvPicPr>
            <a:picLocks noChangeAspect="1" noChangeArrowheads="1"/>
          </p:cNvPicPr>
          <p:nvPr/>
        </p:nvPicPr>
        <p:blipFill>
          <a:blip r:embed="rId3">
            <a:extLst>
              <a:ext uri="{28A0092B-C50C-407E-A947-70E740481C1C}">
                <a14:useLocalDpi xmlns:a14="http://schemas.microsoft.com/office/drawing/2010/main" val="0"/>
              </a:ext>
            </a:extLst>
          </a:blip>
          <a:srcRect l="79178" t="6886" r="4434" b="72414"/>
          <a:stretch>
            <a:fillRect/>
          </a:stretch>
        </p:blipFill>
        <p:spPr bwMode="auto">
          <a:xfrm>
            <a:off x="6038072" y="1872206"/>
            <a:ext cx="1126216" cy="11303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60" name="Text Box 37"/>
          <p:cNvSpPr txBox="1">
            <a:spLocks noChangeArrowheads="1"/>
          </p:cNvSpPr>
          <p:nvPr/>
        </p:nvSpPr>
        <p:spPr bwMode="gray">
          <a:xfrm>
            <a:off x="6155333" y="2852936"/>
            <a:ext cx="100283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600" b="1">
                <a:solidFill>
                  <a:schemeClr val="tx1"/>
                </a:solidFill>
                <a:latin typeface="Arial" pitchFamily="34" charset="0"/>
                <a:ea typeface="MS PGothic" pitchFamily="34" charset="-128"/>
              </a:defRPr>
            </a:lvl1pPr>
            <a:lvl2pPr marL="742950" indent="-285750" eaLnBrk="0" hangingPunct="0">
              <a:defRPr sz="1600" b="1">
                <a:solidFill>
                  <a:schemeClr val="tx1"/>
                </a:solidFill>
                <a:latin typeface="Arial" pitchFamily="34" charset="0"/>
                <a:ea typeface="MS PGothic" pitchFamily="34" charset="-128"/>
              </a:defRPr>
            </a:lvl2pPr>
            <a:lvl3pPr marL="1143000" indent="-228600" eaLnBrk="0" hangingPunct="0">
              <a:defRPr sz="1600" b="1">
                <a:solidFill>
                  <a:schemeClr val="tx1"/>
                </a:solidFill>
                <a:latin typeface="Arial" pitchFamily="34" charset="0"/>
                <a:ea typeface="MS PGothic" pitchFamily="34" charset="-128"/>
              </a:defRPr>
            </a:lvl3pPr>
            <a:lvl4pPr marL="1600200" indent="-228600" eaLnBrk="0" hangingPunct="0">
              <a:defRPr sz="1600" b="1">
                <a:solidFill>
                  <a:schemeClr val="tx1"/>
                </a:solidFill>
                <a:latin typeface="Arial" pitchFamily="34" charset="0"/>
                <a:ea typeface="MS PGothic" pitchFamily="34" charset="-128"/>
              </a:defRPr>
            </a:lvl4pPr>
            <a:lvl5pPr marL="2057400" indent="-228600" eaLnBrk="0" hangingPunct="0">
              <a:defRPr sz="1600" b="1">
                <a:solidFill>
                  <a:schemeClr val="tx1"/>
                </a:solidFill>
                <a:latin typeface="Arial" pitchFamily="34" charset="0"/>
                <a:ea typeface="MS PGothic" pitchFamily="34" charset="-128"/>
              </a:defRPr>
            </a:lvl5pPr>
            <a:lvl6pPr marL="25146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6pPr>
            <a:lvl7pPr marL="29718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7pPr>
            <a:lvl8pPr marL="34290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8pPr>
            <a:lvl9pPr marL="3886200" indent="-228600" algn="ctr" eaLnBrk="0" fontAlgn="base" hangingPunct="0">
              <a:spcBef>
                <a:spcPct val="0"/>
              </a:spcBef>
              <a:spcAft>
                <a:spcPct val="0"/>
              </a:spcAft>
              <a:defRPr sz="1600" b="1">
                <a:solidFill>
                  <a:schemeClr val="tx1"/>
                </a:solidFill>
                <a:latin typeface="Arial" pitchFamily="34" charset="0"/>
                <a:ea typeface="MS PGothic" pitchFamily="34" charset="-128"/>
              </a:defRPr>
            </a:lvl9pPr>
          </a:lstStyle>
          <a:p>
            <a:pPr algn="ctr" eaLnBrk="1" hangingPunct="1">
              <a:buFont typeface="Wingdings" pitchFamily="2" charset="2"/>
              <a:buNone/>
            </a:pPr>
            <a:r>
              <a:rPr lang="en-US" sz="1400" b="0" dirty="0">
                <a:solidFill>
                  <a:schemeClr val="accent1">
                    <a:lumMod val="75000"/>
                  </a:schemeClr>
                </a:solidFill>
              </a:rPr>
              <a:t>Structures</a:t>
            </a:r>
          </a:p>
        </p:txBody>
      </p:sp>
      <p:sp>
        <p:nvSpPr>
          <p:cNvPr id="6163" name="Rectangle 1"/>
          <p:cNvSpPr>
            <a:spLocks noChangeArrowheads="1"/>
          </p:cNvSpPr>
          <p:nvPr/>
        </p:nvSpPr>
        <p:spPr bwMode="auto">
          <a:xfrm>
            <a:off x="1547664" y="3429000"/>
            <a:ext cx="61272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a:r>
              <a:rPr lang="en-GB" sz="2000" b="1" dirty="0">
                <a:solidFill>
                  <a:schemeClr val="accent1">
                    <a:lumMod val="75000"/>
                  </a:schemeClr>
                </a:solidFill>
              </a:rPr>
              <a:t>But we lack the corresponding validation tools…</a:t>
            </a:r>
            <a:endParaRPr lang="en-US" sz="2000" b="1" dirty="0">
              <a:solidFill>
                <a:schemeClr val="accent1">
                  <a:lumMod val="75000"/>
                </a:schemeClr>
              </a:solidFill>
            </a:endParaRPr>
          </a:p>
        </p:txBody>
      </p:sp>
      <p:sp>
        <p:nvSpPr>
          <p:cNvPr id="19" name="Text Box 3"/>
          <p:cNvSpPr txBox="1">
            <a:spLocks noChangeArrowheads="1"/>
          </p:cNvSpPr>
          <p:nvPr/>
        </p:nvSpPr>
        <p:spPr bwMode="gray">
          <a:xfrm>
            <a:off x="1764581" y="1268760"/>
            <a:ext cx="518368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lgn="l" eaLnBrk="0" hangingPunct="0">
              <a:defRPr sz="2400">
                <a:solidFill>
                  <a:schemeClr val="tx1"/>
                </a:solidFill>
                <a:latin typeface="Arial" pitchFamily="34" charset="0"/>
                <a:ea typeface="MS PGothic" pitchFamily="34" charset="-128"/>
              </a:defRPr>
            </a:lvl1pPr>
            <a:lvl2pPr marL="742950" indent="-285750" algn="l" eaLnBrk="0" hangingPunct="0">
              <a:defRPr sz="2400">
                <a:solidFill>
                  <a:schemeClr val="tx1"/>
                </a:solidFill>
                <a:latin typeface="Arial" pitchFamily="34" charset="0"/>
                <a:ea typeface="MS PGothic" pitchFamily="34" charset="-128"/>
              </a:defRPr>
            </a:lvl2pPr>
            <a:lvl3pPr marL="1143000" indent="-228600" algn="l" eaLnBrk="0" hangingPunct="0">
              <a:defRPr sz="2400">
                <a:solidFill>
                  <a:schemeClr val="tx1"/>
                </a:solidFill>
                <a:latin typeface="Arial" pitchFamily="34" charset="0"/>
                <a:ea typeface="MS PGothic" pitchFamily="34" charset="-128"/>
              </a:defRPr>
            </a:lvl3pPr>
            <a:lvl4pPr marL="1600200" indent="-228600" algn="l" eaLnBrk="0" hangingPunct="0">
              <a:defRPr sz="2400">
                <a:solidFill>
                  <a:schemeClr val="tx1"/>
                </a:solidFill>
                <a:latin typeface="Arial" pitchFamily="34" charset="0"/>
                <a:ea typeface="MS PGothic" pitchFamily="34" charset="-128"/>
              </a:defRPr>
            </a:lvl4pPr>
            <a:lvl5pPr marL="2057400" indent="-228600" algn="l"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ctr" eaLnBrk="1" hangingPunct="1">
              <a:buFont typeface="Wingdings" pitchFamily="2" charset="2"/>
              <a:buNone/>
              <a:defRPr/>
            </a:pPr>
            <a:r>
              <a:rPr lang="en-US" sz="2000" b="1" dirty="0" smtClean="0">
                <a:solidFill>
                  <a:schemeClr val="accent1">
                    <a:lumMod val="75000"/>
                  </a:schemeClr>
                </a:solidFill>
              </a:rPr>
              <a:t>We are experiencing a data overload…</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933056"/>
            <a:ext cx="3264542"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Rectangle 2"/>
          <p:cNvSpPr txBox="1">
            <a:spLocks noChangeArrowheads="1"/>
          </p:cNvSpPr>
          <p:nvPr/>
        </p:nvSpPr>
        <p:spPr bwMode="auto">
          <a:xfrm>
            <a:off x="395536" y="332656"/>
            <a:ext cx="6408712" cy="4766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200">
                <a:solidFill>
                  <a:schemeClr val="accent1"/>
                </a:solidFill>
                <a:latin typeface="+mj-lt"/>
                <a:ea typeface="ヒラギノ角ゴ Pro W3" charset="0"/>
                <a:cs typeface="Geneva" charset="0"/>
              </a:defRPr>
            </a:lvl1pPr>
            <a:lvl2pPr algn="l" rtl="0" eaLnBrk="0" fontAlgn="base" hangingPunct="0">
              <a:lnSpc>
                <a:spcPct val="90000"/>
              </a:lnSpc>
              <a:spcBef>
                <a:spcPct val="0"/>
              </a:spcBef>
              <a:spcAft>
                <a:spcPct val="0"/>
              </a:spcAft>
              <a:defRPr sz="2200">
                <a:solidFill>
                  <a:schemeClr val="accent1"/>
                </a:solidFill>
                <a:latin typeface="Arial" charset="0"/>
                <a:ea typeface="ヒラギノ角ゴ Pro W3" charset="0"/>
                <a:cs typeface="Geneva" charset="0"/>
              </a:defRPr>
            </a:lvl2pPr>
            <a:lvl3pPr algn="l" rtl="0" eaLnBrk="0" fontAlgn="base" hangingPunct="0">
              <a:lnSpc>
                <a:spcPct val="90000"/>
              </a:lnSpc>
              <a:spcBef>
                <a:spcPct val="0"/>
              </a:spcBef>
              <a:spcAft>
                <a:spcPct val="0"/>
              </a:spcAft>
              <a:defRPr sz="2200">
                <a:solidFill>
                  <a:schemeClr val="accent1"/>
                </a:solidFill>
                <a:latin typeface="Arial" charset="0"/>
                <a:ea typeface="ヒラギノ角ゴ Pro W3" charset="0"/>
                <a:cs typeface="Geneva" charset="0"/>
              </a:defRPr>
            </a:lvl3pPr>
            <a:lvl4pPr algn="l" rtl="0" eaLnBrk="0" fontAlgn="base" hangingPunct="0">
              <a:lnSpc>
                <a:spcPct val="90000"/>
              </a:lnSpc>
              <a:spcBef>
                <a:spcPct val="0"/>
              </a:spcBef>
              <a:spcAft>
                <a:spcPct val="0"/>
              </a:spcAft>
              <a:defRPr sz="2200">
                <a:solidFill>
                  <a:schemeClr val="accent1"/>
                </a:solidFill>
                <a:latin typeface="Arial" charset="0"/>
                <a:ea typeface="ヒラギノ角ゴ Pro W3" charset="0"/>
                <a:cs typeface="Geneva" charset="0"/>
              </a:defRPr>
            </a:lvl4pPr>
            <a:lvl5pPr algn="l" rtl="0" eaLnBrk="0" fontAlgn="base" hangingPunct="0">
              <a:lnSpc>
                <a:spcPct val="90000"/>
              </a:lnSpc>
              <a:spcBef>
                <a:spcPct val="0"/>
              </a:spcBef>
              <a:spcAft>
                <a:spcPct val="0"/>
              </a:spcAft>
              <a:defRPr sz="2200">
                <a:solidFill>
                  <a:schemeClr val="accent1"/>
                </a:solidFill>
                <a:latin typeface="Arial" charset="0"/>
                <a:ea typeface="ヒラギノ角ゴ Pro W3" charset="0"/>
                <a:cs typeface="Geneva" charset="0"/>
              </a:defRPr>
            </a:lvl5pPr>
            <a:lvl6pPr marL="457200" algn="l" rtl="0" fontAlgn="base">
              <a:lnSpc>
                <a:spcPct val="90000"/>
              </a:lnSpc>
              <a:spcBef>
                <a:spcPct val="0"/>
              </a:spcBef>
              <a:spcAft>
                <a:spcPct val="0"/>
              </a:spcAft>
              <a:defRPr sz="2200">
                <a:solidFill>
                  <a:srgbClr val="004A96"/>
                </a:solidFill>
                <a:latin typeface="Arial" charset="0"/>
                <a:ea typeface="Geneva" charset="0"/>
              </a:defRPr>
            </a:lvl6pPr>
            <a:lvl7pPr marL="914400" algn="l" rtl="0" fontAlgn="base">
              <a:lnSpc>
                <a:spcPct val="90000"/>
              </a:lnSpc>
              <a:spcBef>
                <a:spcPct val="0"/>
              </a:spcBef>
              <a:spcAft>
                <a:spcPct val="0"/>
              </a:spcAft>
              <a:defRPr sz="2200">
                <a:solidFill>
                  <a:srgbClr val="004A96"/>
                </a:solidFill>
                <a:latin typeface="Arial" charset="0"/>
                <a:ea typeface="Geneva" charset="0"/>
              </a:defRPr>
            </a:lvl7pPr>
            <a:lvl8pPr marL="1371600" algn="l" rtl="0" fontAlgn="base">
              <a:lnSpc>
                <a:spcPct val="90000"/>
              </a:lnSpc>
              <a:spcBef>
                <a:spcPct val="0"/>
              </a:spcBef>
              <a:spcAft>
                <a:spcPct val="0"/>
              </a:spcAft>
              <a:defRPr sz="2200">
                <a:solidFill>
                  <a:srgbClr val="004A96"/>
                </a:solidFill>
                <a:latin typeface="Arial" charset="0"/>
                <a:ea typeface="Geneva" charset="0"/>
              </a:defRPr>
            </a:lvl8pPr>
            <a:lvl9pPr marL="1828800" algn="l" rtl="0" fontAlgn="base">
              <a:lnSpc>
                <a:spcPct val="90000"/>
              </a:lnSpc>
              <a:spcBef>
                <a:spcPct val="0"/>
              </a:spcBef>
              <a:spcAft>
                <a:spcPct val="0"/>
              </a:spcAft>
              <a:defRPr sz="2200">
                <a:solidFill>
                  <a:srgbClr val="004A96"/>
                </a:solidFill>
                <a:latin typeface="Arial" charset="0"/>
                <a:ea typeface="Geneva" charset="0"/>
              </a:defRPr>
            </a:lvl9pPr>
          </a:lstStyle>
          <a:p>
            <a:pPr algn="ctr" eaLnBrk="1" hangingPunct="1">
              <a:defRPr/>
            </a:pPr>
            <a:r>
              <a:rPr lang="en-GB" sz="2800" b="1" dirty="0"/>
              <a:t>Why do we need </a:t>
            </a:r>
            <a:r>
              <a:rPr lang="en-GB" sz="2800" b="1" dirty="0" err="1"/>
              <a:t>sbv</a:t>
            </a:r>
            <a:r>
              <a:rPr lang="en-GB" sz="2800" b="1" dirty="0"/>
              <a:t> IMPROVER?</a:t>
            </a:r>
            <a:r>
              <a:rPr lang="en-US" sz="2800" b="1" dirty="0" smtClean="0"/>
              <a:t/>
            </a:r>
            <a:br>
              <a:rPr lang="en-US" sz="2800" b="1" dirty="0" smtClean="0"/>
            </a:br>
            <a:endParaRPr lang="en-US" sz="2800" b="1" dirty="0"/>
          </a:p>
        </p:txBody>
      </p:sp>
      <p:sp>
        <p:nvSpPr>
          <p:cNvPr id="3" name="TextBox 2"/>
          <p:cNvSpPr txBox="1"/>
          <p:nvPr/>
        </p:nvSpPr>
        <p:spPr>
          <a:xfrm>
            <a:off x="4067944" y="4162435"/>
            <a:ext cx="4960540" cy="1138773"/>
          </a:xfrm>
          <a:prstGeom prst="rect">
            <a:avLst/>
          </a:prstGeom>
          <a:noFill/>
        </p:spPr>
        <p:txBody>
          <a:bodyPr wrap="none" rtlCol="0">
            <a:spAutoFit/>
          </a:bodyPr>
          <a:lstStyle/>
          <a:p>
            <a:r>
              <a:rPr lang="en-US" sz="1800" i="1" dirty="0">
                <a:solidFill>
                  <a:schemeClr val="accent1"/>
                </a:solidFill>
              </a:rPr>
              <a:t>The self-assessment trap: can we all be better </a:t>
            </a:r>
            <a:endParaRPr lang="en-US" sz="1800" i="1" dirty="0" smtClean="0">
              <a:solidFill>
                <a:schemeClr val="accent1"/>
              </a:solidFill>
            </a:endParaRPr>
          </a:p>
          <a:p>
            <a:r>
              <a:rPr lang="en-US" sz="1800" i="1" dirty="0" smtClean="0">
                <a:solidFill>
                  <a:schemeClr val="accent1"/>
                </a:solidFill>
              </a:rPr>
              <a:t>than </a:t>
            </a:r>
            <a:r>
              <a:rPr lang="en-US" sz="1800" i="1" dirty="0">
                <a:solidFill>
                  <a:schemeClr val="accent1"/>
                </a:solidFill>
              </a:rPr>
              <a:t>average</a:t>
            </a:r>
            <a:r>
              <a:rPr lang="en-US" sz="1800" i="1" dirty="0" smtClean="0">
                <a:solidFill>
                  <a:schemeClr val="accent1"/>
                </a:solidFill>
              </a:rPr>
              <a:t>?</a:t>
            </a:r>
          </a:p>
          <a:p>
            <a:endParaRPr lang="en-US" dirty="0" smtClean="0">
              <a:solidFill>
                <a:schemeClr val="accent1"/>
              </a:solidFill>
            </a:endParaRPr>
          </a:p>
          <a:p>
            <a:r>
              <a:rPr lang="fr-FR" sz="1200" dirty="0">
                <a:solidFill>
                  <a:schemeClr val="accent1"/>
                </a:solidFill>
              </a:rPr>
              <a:t>Mol </a:t>
            </a:r>
            <a:r>
              <a:rPr lang="fr-FR" sz="1200" dirty="0" err="1">
                <a:solidFill>
                  <a:schemeClr val="accent1"/>
                </a:solidFill>
              </a:rPr>
              <a:t>Syst</a:t>
            </a:r>
            <a:r>
              <a:rPr lang="fr-FR" sz="1200" dirty="0">
                <a:solidFill>
                  <a:schemeClr val="accent1"/>
                </a:solidFill>
              </a:rPr>
              <a:t> </a:t>
            </a:r>
            <a:r>
              <a:rPr lang="fr-FR" sz="1200" dirty="0" err="1">
                <a:solidFill>
                  <a:schemeClr val="accent1"/>
                </a:solidFill>
              </a:rPr>
              <a:t>Biol</a:t>
            </a:r>
            <a:r>
              <a:rPr lang="fr-FR" sz="1200" dirty="0">
                <a:solidFill>
                  <a:schemeClr val="accent1"/>
                </a:solidFill>
              </a:rPr>
              <a:t>. 2011 </a:t>
            </a:r>
            <a:r>
              <a:rPr lang="fr-FR" sz="1200" dirty="0" err="1">
                <a:solidFill>
                  <a:schemeClr val="accent1"/>
                </a:solidFill>
              </a:rPr>
              <a:t>Oct</a:t>
            </a:r>
            <a:r>
              <a:rPr lang="fr-FR" sz="1200" dirty="0">
                <a:solidFill>
                  <a:schemeClr val="accent1"/>
                </a:solidFill>
              </a:rPr>
              <a:t> 11;7:537. </a:t>
            </a:r>
            <a:r>
              <a:rPr lang="fr-FR" sz="1200" dirty="0" err="1">
                <a:solidFill>
                  <a:schemeClr val="accent1"/>
                </a:solidFill>
              </a:rPr>
              <a:t>doi</a:t>
            </a:r>
            <a:r>
              <a:rPr lang="fr-FR" sz="1200" dirty="0">
                <a:solidFill>
                  <a:schemeClr val="accent1"/>
                </a:solidFill>
              </a:rPr>
              <a:t>: 10.1038/msb.2011.70</a:t>
            </a:r>
            <a:r>
              <a:rPr lang="fr-FR" dirty="0" smtClean="0">
                <a:solidFill>
                  <a:schemeClr val="accent1"/>
                </a:solidFill>
              </a:rPr>
              <a:t>.</a:t>
            </a:r>
            <a:endParaRPr lang="en-US" dirty="0">
              <a:solidFill>
                <a:schemeClr val="accent1"/>
              </a:solidFill>
            </a:endParaRPr>
          </a:p>
        </p:txBody>
      </p:sp>
    </p:spTree>
    <p:extLst>
      <p:ext uri="{BB962C8B-B14F-4D97-AF65-F5344CB8AC3E}">
        <p14:creationId xmlns:p14="http://schemas.microsoft.com/office/powerpoint/2010/main" val="415038736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069F2C30-DA7F-4C4E-8668-1E60F7314417}" type="slidenum">
              <a:rPr lang="en-US" smtClean="0">
                <a:solidFill>
                  <a:prstClr val="white"/>
                </a:solidFill>
              </a:rPr>
              <a:pPr>
                <a:defRPr/>
              </a:pPr>
              <a:t>30</a:t>
            </a:fld>
            <a:endParaRPr lang="en-US" dirty="0">
              <a:solidFill>
                <a:prstClr val="white"/>
              </a:solidFill>
            </a:endParaRPr>
          </a:p>
        </p:txBody>
      </p:sp>
      <p:sp>
        <p:nvSpPr>
          <p:cNvPr id="3" name="Rectangle 2"/>
          <p:cNvSpPr/>
          <p:nvPr/>
        </p:nvSpPr>
        <p:spPr>
          <a:xfrm>
            <a:off x="1334150" y="5877272"/>
            <a:ext cx="7809850" cy="584776"/>
          </a:xfrm>
          <a:prstGeom prst="rect">
            <a:avLst/>
          </a:prstGeom>
        </p:spPr>
        <p:txBody>
          <a:bodyPr wrap="none">
            <a:spAutoFit/>
          </a:bodyPr>
          <a:lstStyle/>
          <a:p>
            <a:r>
              <a:rPr lang="en-US" dirty="0">
                <a:solidFill>
                  <a:schemeClr val="tx2">
                    <a:lumMod val="75000"/>
                  </a:schemeClr>
                </a:solidFill>
                <a:hlinkClick r:id="rId2"/>
              </a:rPr>
              <a:t>http://www.openbel.org</a:t>
            </a:r>
            <a:r>
              <a:rPr lang="en-US" dirty="0" smtClean="0">
                <a:solidFill>
                  <a:schemeClr val="tx2">
                    <a:lumMod val="75000"/>
                  </a:schemeClr>
                </a:solidFill>
                <a:hlinkClick r:id="rId2"/>
              </a:rPr>
              <a:t>/</a:t>
            </a:r>
            <a:endParaRPr lang="en-US" dirty="0" smtClean="0">
              <a:solidFill>
                <a:schemeClr val="tx2">
                  <a:lumMod val="75000"/>
                </a:schemeClr>
              </a:solidFill>
            </a:endParaRPr>
          </a:p>
          <a:p>
            <a:r>
              <a:rPr lang="en-US" u="sng" dirty="0">
                <a:hlinkClick r:id="rId3"/>
              </a:rPr>
              <a:t>http://wiki.openbel.org/display/BLD/BEL+Language+Documentation+v1.0+-+Current</a:t>
            </a:r>
            <a:endParaRPr lang="en-US" dirty="0">
              <a:solidFill>
                <a:schemeClr val="tx2">
                  <a:lumMod val="75000"/>
                </a:schemeClr>
              </a:solidFill>
            </a:endParaRPr>
          </a:p>
        </p:txBody>
      </p:sp>
      <p:sp>
        <p:nvSpPr>
          <p:cNvPr id="5" name="Rectangle 2"/>
          <p:cNvSpPr txBox="1">
            <a:spLocks/>
          </p:cNvSpPr>
          <p:nvPr/>
        </p:nvSpPr>
        <p:spPr bwMode="auto">
          <a:xfrm>
            <a:off x="457200" y="274638"/>
            <a:ext cx="8229600" cy="96361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defTabSz="457200" rtl="0" eaLnBrk="1" fontAlgn="base" hangingPunct="1">
              <a:spcBef>
                <a:spcPct val="0"/>
              </a:spcBef>
              <a:spcAft>
                <a:spcPct val="0"/>
              </a:spcAft>
              <a:defRPr sz="3200" b="1" kern="1200">
                <a:solidFill>
                  <a:srgbClr val="382D73"/>
                </a:solidFill>
                <a:latin typeface="+mj-lt"/>
                <a:ea typeface="Geneva" charset="-128"/>
                <a:cs typeface="Geneva" charset="-128"/>
              </a:defRPr>
            </a:lvl1pPr>
            <a:lvl2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2pPr>
            <a:lvl3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3pPr>
            <a:lvl4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4pPr>
            <a:lvl5pPr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5pPr>
            <a:lvl6pPr marL="4572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6pPr>
            <a:lvl7pPr marL="9144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7pPr>
            <a:lvl8pPr marL="13716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8pPr>
            <a:lvl9pPr marL="1828800" algn="l" defTabSz="457200" rtl="0" eaLnBrk="1" fontAlgn="base" hangingPunct="1">
              <a:spcBef>
                <a:spcPct val="0"/>
              </a:spcBef>
              <a:spcAft>
                <a:spcPct val="0"/>
              </a:spcAft>
              <a:defRPr sz="3200" b="1">
                <a:solidFill>
                  <a:srgbClr val="382D73"/>
                </a:solidFill>
                <a:latin typeface="Calibri" charset="0"/>
                <a:ea typeface="Geneva" charset="-128"/>
                <a:cs typeface="Geneva" charset="-128"/>
              </a:defRPr>
            </a:lvl9pPr>
          </a:lstStyle>
          <a:p>
            <a:r>
              <a:rPr lang="en-US" dirty="0" smtClean="0">
                <a:ea typeface="Geneva" pitchFamily="1" charset="0"/>
                <a:cs typeface="Geneva" pitchFamily="1" charset="0"/>
              </a:rPr>
              <a:t>BEL Portal</a:t>
            </a:r>
          </a:p>
        </p:txBody>
      </p:sp>
      <p:pic>
        <p:nvPicPr>
          <p:cNvPr id="6" name="Picture 5"/>
          <p:cNvPicPr>
            <a:picLocks noChangeAspect="1"/>
          </p:cNvPicPr>
          <p:nvPr/>
        </p:nvPicPr>
        <p:blipFill>
          <a:blip r:embed="rId4"/>
          <a:stretch>
            <a:fillRect/>
          </a:stretch>
        </p:blipFill>
        <p:spPr>
          <a:xfrm>
            <a:off x="0" y="1337236"/>
            <a:ext cx="9144000" cy="4562982"/>
          </a:xfrm>
          <a:prstGeom prst="rect">
            <a:avLst/>
          </a:prstGeom>
        </p:spPr>
      </p:pic>
    </p:spTree>
    <p:extLst>
      <p:ext uri="{BB962C8B-B14F-4D97-AF65-F5344CB8AC3E}">
        <p14:creationId xmlns:p14="http://schemas.microsoft.com/office/powerpoint/2010/main" val="247551545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a:t>BEL Captures Scientific Findings in a Computable Language</a:t>
            </a:r>
          </a:p>
        </p:txBody>
      </p:sp>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0659E2CF-0AF6-4FAE-A692-ED257C3AEFE3}" type="slidenum">
              <a:rPr lang="en-US" smtClean="0">
                <a:solidFill>
                  <a:prstClr val="white"/>
                </a:solidFill>
              </a:rPr>
              <a:pPr>
                <a:defRPr/>
              </a:pPr>
              <a:t>31</a:t>
            </a:fld>
            <a:endParaRPr lang="en-US" dirty="0">
              <a:solidFill>
                <a:prstClr val="white"/>
              </a:solidFill>
            </a:endParaRPr>
          </a:p>
        </p:txBody>
      </p:sp>
      <p:grpSp>
        <p:nvGrpSpPr>
          <p:cNvPr id="5" name="Group 52"/>
          <p:cNvGrpSpPr>
            <a:grpSpLocks/>
          </p:cNvGrpSpPr>
          <p:nvPr/>
        </p:nvGrpSpPr>
        <p:grpSpPr bwMode="auto">
          <a:xfrm>
            <a:off x="911509" y="1892966"/>
            <a:ext cx="755650" cy="930275"/>
            <a:chOff x="1043" y="1993"/>
            <a:chExt cx="768" cy="977"/>
          </a:xfrm>
        </p:grpSpPr>
        <p:pic>
          <p:nvPicPr>
            <p:cNvPr id="6" name="Picture 49"/>
            <p:cNvPicPr>
              <a:picLocks noChangeAspect="1" noChangeArrowheads="1"/>
            </p:cNvPicPr>
            <p:nvPr/>
          </p:nvPicPr>
          <p:blipFill>
            <a:blip r:embed="rId3"/>
            <a:srcRect/>
            <a:stretch>
              <a:fillRect/>
            </a:stretch>
          </p:blipFill>
          <p:spPr bwMode="auto">
            <a:xfrm>
              <a:off x="1043" y="1993"/>
              <a:ext cx="500" cy="661"/>
            </a:xfrm>
            <a:prstGeom prst="rect">
              <a:avLst/>
            </a:prstGeom>
            <a:noFill/>
            <a:ln w="57150">
              <a:noFill/>
              <a:miter lim="800000"/>
              <a:headEnd/>
              <a:tailEnd/>
            </a:ln>
          </p:spPr>
        </p:pic>
        <p:pic>
          <p:nvPicPr>
            <p:cNvPr id="7" name="Picture 51"/>
            <p:cNvPicPr>
              <a:picLocks noChangeAspect="1" noChangeArrowheads="1"/>
            </p:cNvPicPr>
            <p:nvPr/>
          </p:nvPicPr>
          <p:blipFill>
            <a:blip r:embed="rId4"/>
            <a:srcRect/>
            <a:stretch>
              <a:fillRect/>
            </a:stretch>
          </p:blipFill>
          <p:spPr bwMode="auto">
            <a:xfrm>
              <a:off x="1150" y="2151"/>
              <a:ext cx="510" cy="648"/>
            </a:xfrm>
            <a:prstGeom prst="rect">
              <a:avLst/>
            </a:prstGeom>
            <a:noFill/>
            <a:ln w="57150">
              <a:noFill/>
              <a:miter lim="800000"/>
              <a:headEnd/>
              <a:tailEnd/>
            </a:ln>
          </p:spPr>
        </p:pic>
        <p:pic>
          <p:nvPicPr>
            <p:cNvPr id="8" name="Picture 50"/>
            <p:cNvPicPr>
              <a:picLocks noChangeAspect="1" noChangeArrowheads="1"/>
            </p:cNvPicPr>
            <p:nvPr/>
          </p:nvPicPr>
          <p:blipFill>
            <a:blip r:embed="rId5"/>
            <a:srcRect/>
            <a:stretch>
              <a:fillRect/>
            </a:stretch>
          </p:blipFill>
          <p:spPr bwMode="auto">
            <a:xfrm>
              <a:off x="1290" y="2283"/>
              <a:ext cx="521" cy="687"/>
            </a:xfrm>
            <a:prstGeom prst="rect">
              <a:avLst/>
            </a:prstGeom>
            <a:noFill/>
            <a:ln w="9525">
              <a:solidFill>
                <a:schemeClr val="tx1"/>
              </a:solidFill>
              <a:miter lim="800000"/>
              <a:headEnd/>
              <a:tailEnd/>
            </a:ln>
          </p:spPr>
        </p:pic>
      </p:grpSp>
      <p:sp>
        <p:nvSpPr>
          <p:cNvPr id="9" name="AutoShape 16"/>
          <p:cNvSpPr>
            <a:spLocks noChangeArrowheads="1"/>
          </p:cNvSpPr>
          <p:nvPr/>
        </p:nvSpPr>
        <p:spPr bwMode="auto">
          <a:xfrm>
            <a:off x="450685" y="2815493"/>
            <a:ext cx="1447800" cy="538401"/>
          </a:xfrm>
          <a:prstGeom prst="roundRect">
            <a:avLst>
              <a:gd name="adj" fmla="val 5134"/>
            </a:avLst>
          </a:prstGeom>
          <a:noFill/>
          <a:ln w="6350">
            <a:noFill/>
            <a:round/>
            <a:headEnd/>
            <a:tailEnd/>
          </a:ln>
        </p:spPr>
        <p:txBody>
          <a:bodyPr anchor="ctr">
            <a:prstTxWarp prst="textNoShape">
              <a:avLst/>
            </a:prstTxWarp>
            <a:spAutoFit/>
          </a:bodyPr>
          <a:lstStyle/>
          <a:p>
            <a:pPr algn="ctr"/>
            <a:r>
              <a:rPr lang="en-US" sz="1400" dirty="0">
                <a:solidFill>
                  <a:srgbClr val="1E908E"/>
                </a:solidFill>
              </a:rPr>
              <a:t>Scientific Literature</a:t>
            </a:r>
          </a:p>
        </p:txBody>
      </p:sp>
      <p:sp>
        <p:nvSpPr>
          <p:cNvPr id="10" name="AutoShape 16"/>
          <p:cNvSpPr>
            <a:spLocks noChangeArrowheads="1"/>
          </p:cNvSpPr>
          <p:nvPr/>
        </p:nvSpPr>
        <p:spPr bwMode="auto">
          <a:xfrm>
            <a:off x="578134" y="4971356"/>
            <a:ext cx="1447800" cy="538401"/>
          </a:xfrm>
          <a:prstGeom prst="roundRect">
            <a:avLst>
              <a:gd name="adj" fmla="val 5134"/>
            </a:avLst>
          </a:prstGeom>
          <a:noFill/>
          <a:ln w="6350">
            <a:noFill/>
            <a:round/>
            <a:headEnd/>
            <a:tailEnd/>
          </a:ln>
        </p:spPr>
        <p:txBody>
          <a:bodyPr anchor="ctr">
            <a:prstTxWarp prst="textNoShape">
              <a:avLst/>
            </a:prstTxWarp>
            <a:spAutoFit/>
          </a:bodyPr>
          <a:lstStyle/>
          <a:p>
            <a:pPr algn="ctr"/>
            <a:r>
              <a:rPr lang="en-US" sz="1400" dirty="0">
                <a:solidFill>
                  <a:srgbClr val="1E908E"/>
                </a:solidFill>
              </a:rPr>
              <a:t>Original Research</a:t>
            </a:r>
          </a:p>
        </p:txBody>
      </p:sp>
      <p:grpSp>
        <p:nvGrpSpPr>
          <p:cNvPr id="11" name="Group 45"/>
          <p:cNvGrpSpPr/>
          <p:nvPr/>
        </p:nvGrpSpPr>
        <p:grpSpPr>
          <a:xfrm>
            <a:off x="527899" y="4230476"/>
            <a:ext cx="1234386" cy="798321"/>
            <a:chOff x="386037" y="2840647"/>
            <a:chExt cx="1234386" cy="798321"/>
          </a:xfrm>
        </p:grpSpPr>
        <p:pic>
          <p:nvPicPr>
            <p:cNvPr id="12" name="Picture 2"/>
            <p:cNvPicPr>
              <a:picLocks noChangeAspect="1" noChangeArrowheads="1"/>
            </p:cNvPicPr>
            <p:nvPr/>
          </p:nvPicPr>
          <p:blipFill>
            <a:blip r:embed="rId6"/>
            <a:srcRect/>
            <a:stretch>
              <a:fillRect/>
            </a:stretch>
          </p:blipFill>
          <p:spPr bwMode="auto">
            <a:xfrm>
              <a:off x="386037" y="2917204"/>
              <a:ext cx="721764" cy="721764"/>
            </a:xfrm>
            <a:prstGeom prst="rect">
              <a:avLst/>
            </a:prstGeom>
            <a:noFill/>
            <a:ln w="9525">
              <a:noFill/>
              <a:miter lim="800000"/>
              <a:headEnd/>
              <a:tailEnd/>
            </a:ln>
          </p:spPr>
        </p:pic>
        <p:pic>
          <p:nvPicPr>
            <p:cNvPr id="13" name="Picture 40"/>
            <p:cNvPicPr>
              <a:picLocks noChangeAspect="1" noChangeArrowheads="1"/>
            </p:cNvPicPr>
            <p:nvPr/>
          </p:nvPicPr>
          <p:blipFill>
            <a:blip r:embed="rId7"/>
            <a:srcRect/>
            <a:stretch>
              <a:fillRect/>
            </a:stretch>
          </p:blipFill>
          <p:spPr bwMode="auto">
            <a:xfrm>
              <a:off x="970251" y="2840647"/>
              <a:ext cx="455332" cy="517486"/>
            </a:xfrm>
            <a:prstGeom prst="rect">
              <a:avLst/>
            </a:prstGeom>
            <a:noFill/>
            <a:ln w="9525">
              <a:noFill/>
              <a:miter lim="800000"/>
              <a:headEnd/>
              <a:tailEnd/>
            </a:ln>
          </p:spPr>
        </p:pic>
        <p:pic>
          <p:nvPicPr>
            <p:cNvPr id="14" name="Picture 6"/>
            <p:cNvPicPr>
              <a:picLocks noChangeAspect="1" noChangeArrowheads="1"/>
            </p:cNvPicPr>
            <p:nvPr/>
          </p:nvPicPr>
          <p:blipFill>
            <a:blip r:embed="rId8"/>
            <a:srcRect/>
            <a:stretch>
              <a:fillRect/>
            </a:stretch>
          </p:blipFill>
          <p:spPr bwMode="auto">
            <a:xfrm>
              <a:off x="1438849" y="3054146"/>
              <a:ext cx="181574" cy="540532"/>
            </a:xfrm>
            <a:prstGeom prst="rect">
              <a:avLst/>
            </a:prstGeom>
            <a:noFill/>
            <a:ln w="9525">
              <a:noFill/>
              <a:miter lim="800000"/>
              <a:headEnd/>
              <a:tailEnd/>
            </a:ln>
          </p:spPr>
        </p:pic>
        <p:pic>
          <p:nvPicPr>
            <p:cNvPr id="15" name="Picture 3"/>
            <p:cNvPicPr>
              <a:picLocks noChangeAspect="1" noChangeArrowheads="1"/>
            </p:cNvPicPr>
            <p:nvPr/>
          </p:nvPicPr>
          <p:blipFill>
            <a:blip r:embed="rId9"/>
            <a:srcRect l="11998" r="18702"/>
            <a:stretch>
              <a:fillRect/>
            </a:stretch>
          </p:blipFill>
          <p:spPr bwMode="auto">
            <a:xfrm>
              <a:off x="909296" y="3120814"/>
              <a:ext cx="288583" cy="416423"/>
            </a:xfrm>
            <a:prstGeom prst="rect">
              <a:avLst/>
            </a:prstGeom>
            <a:noFill/>
            <a:ln w="9525">
              <a:noFill/>
              <a:miter lim="800000"/>
              <a:headEnd/>
              <a:tailEnd/>
            </a:ln>
          </p:spPr>
        </p:pic>
      </p:grpSp>
      <p:grpSp>
        <p:nvGrpSpPr>
          <p:cNvPr id="22" name="Group 21"/>
          <p:cNvGrpSpPr/>
          <p:nvPr/>
        </p:nvGrpSpPr>
        <p:grpSpPr>
          <a:xfrm>
            <a:off x="2025934" y="1892965"/>
            <a:ext cx="5300416" cy="584775"/>
            <a:chOff x="2025934" y="2169097"/>
            <a:chExt cx="5300416" cy="409728"/>
          </a:xfrm>
        </p:grpSpPr>
        <p:sp>
          <p:nvSpPr>
            <p:cNvPr id="17" name="Text Box 11"/>
            <p:cNvSpPr txBox="1">
              <a:spLocks noChangeArrowheads="1"/>
            </p:cNvSpPr>
            <p:nvPr/>
          </p:nvSpPr>
          <p:spPr bwMode="auto">
            <a:xfrm>
              <a:off x="2627071" y="2169097"/>
              <a:ext cx="4699279" cy="409728"/>
            </a:xfrm>
            <a:prstGeom prst="rect">
              <a:avLst/>
            </a:prstGeom>
            <a:solidFill>
              <a:schemeClr val="bg1"/>
            </a:solidFill>
            <a:ln w="12700">
              <a:solidFill>
                <a:srgbClr val="00A0DF"/>
              </a:solidFill>
              <a:miter lim="800000"/>
              <a:headEnd/>
              <a:tailEnd/>
            </a:ln>
            <a:effectLst>
              <a:outerShdw blurRad="50800" dist="38100" dir="5400000" algn="t" rotWithShape="0">
                <a:prstClr val="black">
                  <a:alpha val="40000"/>
                </a:prstClr>
              </a:outerShdw>
            </a:effectLst>
          </p:spPr>
          <p:txBody>
            <a:bodyPr wrap="square">
              <a:prstTxWarp prst="textNoShape">
                <a:avLst/>
              </a:prstTxWarp>
              <a:spAutoFit/>
            </a:bodyPr>
            <a:lstStyle/>
            <a:p>
              <a:r>
                <a:rPr lang="en-US" dirty="0">
                  <a:solidFill>
                    <a:srgbClr val="1E908E"/>
                  </a:solidFill>
                  <a:ea typeface="Arial" charset="0"/>
                  <a:cs typeface="Arial" charset="0"/>
                </a:rPr>
                <a:t>“RNA expression of RBL2 is directly mediated via activation of the FOXO3 transcription factor” </a:t>
              </a:r>
            </a:p>
          </p:txBody>
        </p:sp>
        <p:cxnSp>
          <p:nvCxnSpPr>
            <p:cNvPr id="20" name="Straight Arrow Connector 30"/>
            <p:cNvCxnSpPr>
              <a:cxnSpLocks noChangeShapeType="1"/>
            </p:cNvCxnSpPr>
            <p:nvPr/>
          </p:nvCxnSpPr>
          <p:spPr bwMode="auto">
            <a:xfrm rot="5400000" flipV="1">
              <a:off x="2234691" y="2313596"/>
              <a:ext cx="0" cy="417513"/>
            </a:xfrm>
            <a:prstGeom prst="straightConnector1">
              <a:avLst/>
            </a:prstGeom>
            <a:noFill/>
            <a:ln w="76200">
              <a:solidFill>
                <a:srgbClr val="C5D6DF"/>
              </a:solidFill>
              <a:round/>
              <a:headEnd/>
              <a:tailEnd type="triangle" w="med" len="med"/>
            </a:ln>
          </p:spPr>
        </p:cxnSp>
      </p:grpSp>
      <p:grpSp>
        <p:nvGrpSpPr>
          <p:cNvPr id="23" name="Group 22"/>
          <p:cNvGrpSpPr/>
          <p:nvPr/>
        </p:nvGrpSpPr>
        <p:grpSpPr>
          <a:xfrm>
            <a:off x="2025935" y="4429694"/>
            <a:ext cx="4270340" cy="584776"/>
            <a:chOff x="2025935" y="3983654"/>
            <a:chExt cx="4270340" cy="584776"/>
          </a:xfrm>
        </p:grpSpPr>
        <p:sp>
          <p:nvSpPr>
            <p:cNvPr id="18" name="Text Box 11"/>
            <p:cNvSpPr txBox="1">
              <a:spLocks noChangeArrowheads="1"/>
            </p:cNvSpPr>
            <p:nvPr/>
          </p:nvSpPr>
          <p:spPr bwMode="auto">
            <a:xfrm>
              <a:off x="2627072" y="3983654"/>
              <a:ext cx="3669203" cy="584776"/>
            </a:xfrm>
            <a:prstGeom prst="rect">
              <a:avLst/>
            </a:prstGeom>
            <a:solidFill>
              <a:schemeClr val="bg1"/>
            </a:solidFill>
            <a:ln w="12700">
              <a:solidFill>
                <a:srgbClr val="00A0DF"/>
              </a:solidFill>
              <a:miter lim="800000"/>
              <a:headEnd/>
              <a:tailEnd/>
            </a:ln>
            <a:effectLst>
              <a:outerShdw blurRad="50800" dist="38100" dir="5400000" algn="t" rotWithShape="0">
                <a:prstClr val="black">
                  <a:alpha val="40000"/>
                </a:prstClr>
              </a:outerShdw>
            </a:effectLst>
          </p:spPr>
          <p:txBody>
            <a:bodyPr wrap="square">
              <a:prstTxWarp prst="textNoShape">
                <a:avLst/>
              </a:prstTxWarp>
              <a:spAutoFit/>
            </a:bodyPr>
            <a:lstStyle/>
            <a:p>
              <a:r>
                <a:rPr lang="en-US" dirty="0">
                  <a:solidFill>
                    <a:srgbClr val="1E908E"/>
                  </a:solidFill>
                  <a:ea typeface="Arial" charset="0"/>
                  <a:cs typeface="Arial" charset="0"/>
                </a:rPr>
                <a:t>“LY294002 inhibits the activity of the PI3K alpha catalytic subunit” </a:t>
              </a:r>
            </a:p>
          </p:txBody>
        </p:sp>
        <p:cxnSp>
          <p:nvCxnSpPr>
            <p:cNvPr id="21" name="Straight Arrow Connector 30"/>
            <p:cNvCxnSpPr>
              <a:cxnSpLocks noChangeShapeType="1"/>
            </p:cNvCxnSpPr>
            <p:nvPr/>
          </p:nvCxnSpPr>
          <p:spPr bwMode="auto">
            <a:xfrm rot="5400000" flipV="1">
              <a:off x="2234692" y="4093166"/>
              <a:ext cx="0" cy="417513"/>
            </a:xfrm>
            <a:prstGeom prst="straightConnector1">
              <a:avLst/>
            </a:prstGeom>
            <a:noFill/>
            <a:ln w="76200">
              <a:solidFill>
                <a:srgbClr val="C5D6DF"/>
              </a:solidFill>
              <a:round/>
              <a:headEnd/>
              <a:tailEnd type="triangle" w="med" len="med"/>
            </a:ln>
          </p:spPr>
        </p:cxnSp>
      </p:grpSp>
      <p:grpSp>
        <p:nvGrpSpPr>
          <p:cNvPr id="30" name="Group 29"/>
          <p:cNvGrpSpPr/>
          <p:nvPr/>
        </p:nvGrpSpPr>
        <p:grpSpPr>
          <a:xfrm>
            <a:off x="2977376" y="5251467"/>
            <a:ext cx="6001524" cy="884783"/>
            <a:chOff x="2977376" y="5251467"/>
            <a:chExt cx="6001524" cy="884783"/>
          </a:xfrm>
        </p:grpSpPr>
        <p:sp>
          <p:nvSpPr>
            <p:cNvPr id="25" name="Rectangle 24"/>
            <p:cNvSpPr/>
            <p:nvPr/>
          </p:nvSpPr>
          <p:spPr>
            <a:xfrm>
              <a:off x="2977376" y="5251467"/>
              <a:ext cx="5709424" cy="66982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7" name="Rectangle 26"/>
            <p:cNvSpPr/>
            <p:nvPr/>
          </p:nvSpPr>
          <p:spPr>
            <a:xfrm>
              <a:off x="5914309" y="5790263"/>
              <a:ext cx="3064591" cy="345987"/>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black"/>
                  </a:solidFill>
                </a:rPr>
                <a:t>XYZ Corp Document 12345</a:t>
              </a:r>
            </a:p>
          </p:txBody>
        </p:sp>
      </p:grpSp>
      <p:grpSp>
        <p:nvGrpSpPr>
          <p:cNvPr id="29" name="Group 28"/>
          <p:cNvGrpSpPr/>
          <p:nvPr/>
        </p:nvGrpSpPr>
        <p:grpSpPr>
          <a:xfrm>
            <a:off x="2977376" y="3021980"/>
            <a:ext cx="5709424" cy="862567"/>
            <a:chOff x="2977376" y="3021980"/>
            <a:chExt cx="5709424" cy="862567"/>
          </a:xfrm>
        </p:grpSpPr>
        <p:sp>
          <p:nvSpPr>
            <p:cNvPr id="24" name="Rectangle 23"/>
            <p:cNvSpPr/>
            <p:nvPr/>
          </p:nvSpPr>
          <p:spPr>
            <a:xfrm>
              <a:off x="2977376" y="3021980"/>
              <a:ext cx="5252224" cy="76245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sp>
          <p:nvSpPr>
            <p:cNvPr id="28" name="Rectangle 27"/>
            <p:cNvSpPr/>
            <p:nvPr/>
          </p:nvSpPr>
          <p:spPr>
            <a:xfrm>
              <a:off x="3982534" y="3538560"/>
              <a:ext cx="4704266" cy="345987"/>
            </a:xfrm>
            <a:prstGeom prst="rect">
              <a:avLst/>
            </a:prstGeom>
            <a:solidFill>
              <a:schemeClr val="bg1"/>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solidFill>
                    <a:prstClr val="black"/>
                  </a:solidFill>
                </a:rPr>
                <a:t>J Biol Chem 2002 Nov 22 277(47) 45276-84</a:t>
              </a:r>
            </a:p>
          </p:txBody>
        </p:sp>
      </p:grpSp>
      <p:sp>
        <p:nvSpPr>
          <p:cNvPr id="3" name="Rectangle 2"/>
          <p:cNvSpPr/>
          <p:nvPr/>
        </p:nvSpPr>
        <p:spPr>
          <a:xfrm>
            <a:off x="3023186" y="3084693"/>
            <a:ext cx="5160604" cy="369332"/>
          </a:xfrm>
          <a:prstGeom prst="rect">
            <a:avLst/>
          </a:prstGeom>
        </p:spPr>
        <p:txBody>
          <a:bodyPr wrap="square">
            <a:spAutoFit/>
          </a:bodyPr>
          <a:lstStyle/>
          <a:p>
            <a:r>
              <a:rPr lang="en-US" b="1" dirty="0">
                <a:solidFill>
                  <a:srgbClr val="EF2929"/>
                </a:solidFill>
                <a:highlight>
                  <a:srgbClr val="E8F2FE"/>
                </a:highlight>
                <a:latin typeface="Consolas"/>
              </a:rPr>
              <a:t>tscript</a:t>
            </a:r>
            <a:r>
              <a:rPr lang="en-US" b="1" dirty="0">
                <a:solidFill>
                  <a:srgbClr val="000000"/>
                </a:solidFill>
                <a:highlight>
                  <a:srgbClr val="E8F2FE"/>
                </a:highlight>
                <a:latin typeface="Consolas"/>
              </a:rPr>
              <a:t>(</a:t>
            </a:r>
            <a:r>
              <a:rPr lang="en-US" b="1" dirty="0">
                <a:solidFill>
                  <a:srgbClr val="EF2929"/>
                </a:solidFill>
                <a:highlight>
                  <a:srgbClr val="E8F2FE"/>
                </a:highlight>
                <a:latin typeface="Consolas"/>
              </a:rPr>
              <a:t>p</a:t>
            </a:r>
            <a:r>
              <a:rPr lang="en-US" b="1" dirty="0">
                <a:solidFill>
                  <a:srgbClr val="000000"/>
                </a:solidFill>
                <a:highlight>
                  <a:srgbClr val="E8F2FE"/>
                </a:highlight>
                <a:latin typeface="Consolas"/>
              </a:rPr>
              <a:t>(HGNC:FOXO3)) </a:t>
            </a:r>
            <a:r>
              <a:rPr lang="en-US" b="1" dirty="0">
                <a:solidFill>
                  <a:srgbClr val="A40000"/>
                </a:solidFill>
                <a:highlight>
                  <a:srgbClr val="E8F2FE"/>
                </a:highlight>
                <a:latin typeface="Consolas"/>
              </a:rPr>
              <a:t>=&gt;</a:t>
            </a:r>
            <a:r>
              <a:rPr lang="en-US" b="1" dirty="0">
                <a:solidFill>
                  <a:srgbClr val="000000"/>
                </a:solidFill>
                <a:highlight>
                  <a:srgbClr val="E8F2FE"/>
                </a:highlight>
                <a:latin typeface="Consolas"/>
              </a:rPr>
              <a:t> </a:t>
            </a:r>
            <a:r>
              <a:rPr lang="en-US" b="1" dirty="0">
                <a:solidFill>
                  <a:srgbClr val="EF2929"/>
                </a:solidFill>
                <a:highlight>
                  <a:srgbClr val="E8F2FE"/>
                </a:highlight>
                <a:latin typeface="Consolas"/>
              </a:rPr>
              <a:t>r</a:t>
            </a:r>
            <a:r>
              <a:rPr lang="en-US" b="1" dirty="0">
                <a:solidFill>
                  <a:srgbClr val="000000"/>
                </a:solidFill>
                <a:highlight>
                  <a:srgbClr val="E8F2FE"/>
                </a:highlight>
                <a:latin typeface="Consolas"/>
              </a:rPr>
              <a:t>(HGNC:RBL2)</a:t>
            </a:r>
            <a:endParaRPr lang="en-US" dirty="0">
              <a:solidFill>
                <a:prstClr val="black"/>
              </a:solidFill>
            </a:endParaRPr>
          </a:p>
        </p:txBody>
      </p:sp>
      <p:sp>
        <p:nvSpPr>
          <p:cNvPr id="26" name="Rectangle 25"/>
          <p:cNvSpPr/>
          <p:nvPr/>
        </p:nvSpPr>
        <p:spPr>
          <a:xfrm>
            <a:off x="3026934" y="5325091"/>
            <a:ext cx="5989580" cy="369332"/>
          </a:xfrm>
          <a:prstGeom prst="rect">
            <a:avLst/>
          </a:prstGeom>
        </p:spPr>
        <p:txBody>
          <a:bodyPr wrap="square">
            <a:spAutoFit/>
          </a:bodyPr>
          <a:lstStyle/>
          <a:p>
            <a:r>
              <a:rPr lang="en-US" b="1" dirty="0">
                <a:solidFill>
                  <a:srgbClr val="EF2929"/>
                </a:solidFill>
                <a:highlight>
                  <a:srgbClr val="E8F2FE"/>
                </a:highlight>
                <a:latin typeface="Consolas"/>
              </a:rPr>
              <a:t>a</a:t>
            </a:r>
            <a:r>
              <a:rPr lang="en-US" b="1" dirty="0">
                <a:solidFill>
                  <a:srgbClr val="000000"/>
                </a:solidFill>
                <a:highlight>
                  <a:srgbClr val="E8F2FE"/>
                </a:highlight>
                <a:latin typeface="Consolas"/>
              </a:rPr>
              <a:t>(CHEBI:LY294002) </a:t>
            </a:r>
            <a:r>
              <a:rPr lang="en-US" b="1" dirty="0">
                <a:solidFill>
                  <a:srgbClr val="A40000"/>
                </a:solidFill>
                <a:highlight>
                  <a:srgbClr val="E8F2FE"/>
                </a:highlight>
                <a:latin typeface="Consolas"/>
              </a:rPr>
              <a:t>-|</a:t>
            </a:r>
            <a:r>
              <a:rPr lang="en-US" b="1" dirty="0">
                <a:solidFill>
                  <a:srgbClr val="000000"/>
                </a:solidFill>
                <a:highlight>
                  <a:srgbClr val="E8F2FE"/>
                </a:highlight>
                <a:latin typeface="Consolas"/>
              </a:rPr>
              <a:t> </a:t>
            </a:r>
            <a:r>
              <a:rPr lang="en-US" b="1" dirty="0" smtClean="0">
                <a:solidFill>
                  <a:srgbClr val="EF2929"/>
                </a:solidFill>
                <a:highlight>
                  <a:srgbClr val="E8F2FE"/>
                </a:highlight>
                <a:latin typeface="Consolas"/>
              </a:rPr>
              <a:t>kin</a:t>
            </a:r>
            <a:r>
              <a:rPr lang="en-US" b="1" dirty="0" smtClean="0">
                <a:solidFill>
                  <a:srgbClr val="000000"/>
                </a:solidFill>
                <a:highlight>
                  <a:srgbClr val="E8F2FE"/>
                </a:highlight>
                <a:latin typeface="Consolas"/>
              </a:rPr>
              <a:t>(</a:t>
            </a:r>
            <a:r>
              <a:rPr lang="en-US" b="1" dirty="0" smtClean="0">
                <a:solidFill>
                  <a:srgbClr val="EF2929"/>
                </a:solidFill>
                <a:highlight>
                  <a:srgbClr val="E8F2FE"/>
                </a:highlight>
                <a:latin typeface="Consolas"/>
              </a:rPr>
              <a:t>p</a:t>
            </a:r>
            <a:r>
              <a:rPr lang="en-US" b="1" dirty="0" smtClean="0">
                <a:solidFill>
                  <a:srgbClr val="000000"/>
                </a:solidFill>
                <a:highlight>
                  <a:srgbClr val="E8F2FE"/>
                </a:highlight>
                <a:latin typeface="Consolas"/>
              </a:rPr>
              <a:t>(HGNC:PIK3CA</a:t>
            </a:r>
            <a:r>
              <a:rPr lang="en-US" b="1" dirty="0">
                <a:solidFill>
                  <a:srgbClr val="000000"/>
                </a:solidFill>
                <a:highlight>
                  <a:srgbClr val="E8F2FE"/>
                </a:highlight>
                <a:latin typeface="Consolas"/>
              </a:rPr>
              <a:t>))</a:t>
            </a:r>
            <a:endParaRPr lang="en-US" dirty="0">
              <a:solidFill>
                <a:prstClr val="black"/>
              </a:solidFill>
            </a:endParaRPr>
          </a:p>
        </p:txBody>
      </p:sp>
    </p:spTree>
    <p:extLst>
      <p:ext uri="{BB962C8B-B14F-4D97-AF65-F5344CB8AC3E}">
        <p14:creationId xmlns:p14="http://schemas.microsoft.com/office/powerpoint/2010/main" val="69019804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5412" y="2000252"/>
            <a:ext cx="2604553" cy="2052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BEL Language vs. BioPAX Level 3</a:t>
            </a:r>
            <a:endParaRPr lang="en-US" dirty="0"/>
          </a:p>
        </p:txBody>
      </p:sp>
      <p:sp>
        <p:nvSpPr>
          <p:cNvPr id="6" name="Content Placeholder 5"/>
          <p:cNvSpPr>
            <a:spLocks noGrp="1"/>
          </p:cNvSpPr>
          <p:nvPr>
            <p:ph idx="1"/>
          </p:nvPr>
        </p:nvSpPr>
        <p:spPr>
          <a:xfrm>
            <a:off x="457200" y="1160463"/>
            <a:ext cx="8229600" cy="672891"/>
          </a:xfrm>
        </p:spPr>
        <p:txBody>
          <a:bodyPr/>
          <a:lstStyle/>
          <a:p>
            <a:pPr marL="0" indent="0">
              <a:buNone/>
            </a:pPr>
            <a:r>
              <a:rPr lang="en-US" sz="1600" dirty="0" smtClean="0"/>
              <a:t>BEL captures pathway information similarly to BioPAX, but also includes causal relationships backed by discrete scientific findings with specific context information</a:t>
            </a:r>
            <a:endParaRPr lang="en-US" sz="1600" dirty="0"/>
          </a:p>
        </p:txBody>
      </p:sp>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0659E2CF-0AF6-4FAE-A692-ED257C3AEFE3}" type="slidenum">
              <a:rPr lang="en-US" smtClean="0"/>
              <a:pPr>
                <a:defRPr/>
              </a:pPr>
              <a:t>32</a:t>
            </a:fld>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4697" y="2280315"/>
            <a:ext cx="3434178" cy="3180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772924" y="5460832"/>
            <a:ext cx="3005951" cy="246221"/>
          </a:xfrm>
          <a:prstGeom prst="rect">
            <a:avLst/>
          </a:prstGeom>
          <a:noFill/>
        </p:spPr>
        <p:txBody>
          <a:bodyPr wrap="none" rtlCol="0">
            <a:spAutoFit/>
          </a:bodyPr>
          <a:lstStyle/>
          <a:p>
            <a:r>
              <a:rPr lang="en-US" sz="1000" dirty="0" smtClean="0">
                <a:latin typeface="+mj-lt"/>
              </a:rPr>
              <a:t>Demir, et al </a:t>
            </a:r>
            <a:r>
              <a:rPr lang="en-US" sz="1000" i="1" dirty="0">
                <a:latin typeface="+mj-lt"/>
              </a:rPr>
              <a:t>Nature</a:t>
            </a:r>
            <a:r>
              <a:rPr lang="en-US" sz="1000" dirty="0">
                <a:latin typeface="+mj-lt"/>
              </a:rPr>
              <a:t> </a:t>
            </a:r>
            <a:r>
              <a:rPr lang="en-US" sz="1000" i="1" dirty="0">
                <a:latin typeface="+mj-lt"/>
              </a:rPr>
              <a:t>Biotechnology</a:t>
            </a:r>
            <a:r>
              <a:rPr lang="en-US" sz="1000" dirty="0">
                <a:latin typeface="+mj-lt"/>
              </a:rPr>
              <a:t> 28, 935–942 (2010)</a:t>
            </a:r>
            <a:endParaRPr lang="en-US" sz="1000" dirty="0" smtClean="0">
              <a:latin typeface="+mj-lt"/>
            </a:endParaRPr>
          </a:p>
        </p:txBody>
      </p:sp>
      <p:graphicFrame>
        <p:nvGraphicFramePr>
          <p:cNvPr id="12" name="Table 11"/>
          <p:cNvGraphicFramePr>
            <a:graphicFrameLocks noGrp="1"/>
          </p:cNvGraphicFramePr>
          <p:nvPr>
            <p:extLst>
              <p:ext uri="{D42A27DB-BD31-4B8C-83A1-F6EECF244321}">
                <p14:modId xmlns:p14="http://schemas.microsoft.com/office/powerpoint/2010/main" val="3136989710"/>
              </p:ext>
            </p:extLst>
          </p:nvPr>
        </p:nvGraphicFramePr>
        <p:xfrm>
          <a:off x="1562082" y="4323289"/>
          <a:ext cx="3240415" cy="731520"/>
        </p:xfrm>
        <a:graphic>
          <a:graphicData uri="http://schemas.openxmlformats.org/drawingml/2006/table">
            <a:tbl>
              <a:tblPr firstRow="1" bandRow="1">
                <a:tableStyleId>{2D5ABB26-0587-4C30-8999-92F81FD0307C}</a:tableStyleId>
              </a:tblPr>
              <a:tblGrid>
                <a:gridCol w="1292551"/>
                <a:gridCol w="847725"/>
                <a:gridCol w="1100139"/>
              </a:tblGrid>
              <a:tr h="153540">
                <a:tc>
                  <a:txBody>
                    <a:bodyPr/>
                    <a:lstStyle/>
                    <a:p>
                      <a:pPr algn="ctr"/>
                      <a:r>
                        <a:rPr lang="en-US" sz="900" b="1" dirty="0" smtClean="0"/>
                        <a:t>Subject</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Relationship</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t>Object</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3540">
                <a:tc>
                  <a:txBody>
                    <a:bodyPr/>
                    <a:lstStyle/>
                    <a:p>
                      <a:pPr algn="ctr"/>
                      <a:r>
                        <a:rPr lang="en-US" sz="900" b="1" dirty="0" smtClean="0">
                          <a:solidFill>
                            <a:schemeClr val="tx1"/>
                          </a:solidFill>
                        </a:rPr>
                        <a:t>kin(p(HGNC:IRAK4))</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i="1" dirty="0" smtClean="0">
                          <a:solidFill>
                            <a:schemeClr val="tx1"/>
                          </a:solidFill>
                        </a:rPr>
                        <a:t>increases</a:t>
                      </a:r>
                      <a:endParaRPr lang="en-US" sz="900" b="1" i="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900" b="1" dirty="0" smtClean="0">
                          <a:solidFill>
                            <a:schemeClr val="tx1"/>
                          </a:solidFill>
                        </a:rPr>
                        <a:t>kin(p(HGNC:AKT1)</a:t>
                      </a:r>
                      <a:endParaRPr lang="en-US" sz="9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TextBox 17"/>
          <p:cNvSpPr txBox="1"/>
          <p:nvPr/>
        </p:nvSpPr>
        <p:spPr>
          <a:xfrm>
            <a:off x="1987024" y="4870859"/>
            <a:ext cx="2398310" cy="246221"/>
          </a:xfrm>
          <a:prstGeom prst="rect">
            <a:avLst/>
          </a:prstGeom>
          <a:noFill/>
        </p:spPr>
        <p:txBody>
          <a:bodyPr wrap="square" rtlCol="0">
            <a:spAutoFit/>
          </a:bodyPr>
          <a:lstStyle/>
          <a:p>
            <a:pPr algn="ctr"/>
            <a:r>
              <a:rPr lang="en-US" sz="1000" b="1" dirty="0" smtClean="0"/>
              <a:t>Species</a:t>
            </a:r>
            <a:r>
              <a:rPr lang="en-US" sz="1000" b="1" dirty="0"/>
              <a:t>: </a:t>
            </a:r>
            <a:r>
              <a:rPr lang="en-US" sz="1000" dirty="0" smtClean="0"/>
              <a:t>Mouse; </a:t>
            </a:r>
            <a:r>
              <a:rPr lang="en-US" sz="1000" b="1" dirty="0" smtClean="0"/>
              <a:t>Cell </a:t>
            </a:r>
            <a:r>
              <a:rPr lang="en-US" sz="1000" b="1" dirty="0"/>
              <a:t>type:</a:t>
            </a:r>
            <a:r>
              <a:rPr lang="en-US" sz="1000" dirty="0"/>
              <a:t> </a:t>
            </a:r>
            <a:r>
              <a:rPr lang="en-US" sz="1000" dirty="0" smtClean="0"/>
              <a:t>Neutrophil</a:t>
            </a:r>
            <a:endParaRPr lang="en-US" sz="1000" dirty="0"/>
          </a:p>
        </p:txBody>
      </p:sp>
      <p:sp>
        <p:nvSpPr>
          <p:cNvPr id="3" name="Up Arrow 2"/>
          <p:cNvSpPr/>
          <p:nvPr/>
        </p:nvSpPr>
        <p:spPr>
          <a:xfrm>
            <a:off x="2930376" y="5250430"/>
            <a:ext cx="524814" cy="419100"/>
          </a:xfrm>
          <a:prstGeom prst="upArrow">
            <a:avLst/>
          </a:prstGeom>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2093987" y="1980992"/>
            <a:ext cx="985801" cy="1147971"/>
          </a:xfrm>
          <a:prstGeom prst="rect">
            <a:avLst/>
          </a:prstGeom>
          <a:noFill/>
          <a:ln>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a:off x="1760540" y="2628900"/>
            <a:ext cx="0" cy="1608872"/>
          </a:xfrm>
          <a:prstGeom prst="straightConnector1">
            <a:avLst/>
          </a:prstGeom>
          <a:ln w="12700">
            <a:solidFill>
              <a:schemeClr val="tx1"/>
            </a:solidFill>
            <a:prstDash val="dash"/>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678059" y="1876738"/>
            <a:ext cx="794320" cy="338554"/>
          </a:xfrm>
          <a:prstGeom prst="rect">
            <a:avLst/>
          </a:prstGeom>
          <a:noFill/>
        </p:spPr>
        <p:txBody>
          <a:bodyPr wrap="none" rtlCol="0">
            <a:spAutoFit/>
          </a:bodyPr>
          <a:lstStyle/>
          <a:p>
            <a:r>
              <a:rPr lang="en-US" sz="1600" b="1" dirty="0" smtClean="0">
                <a:solidFill>
                  <a:srgbClr val="382D73"/>
                </a:solidFill>
                <a:latin typeface="+mn-lt"/>
              </a:rPr>
              <a:t>BioPAX</a:t>
            </a:r>
          </a:p>
        </p:txBody>
      </p:sp>
      <p:sp>
        <p:nvSpPr>
          <p:cNvPr id="17" name="TextBox 16"/>
          <p:cNvSpPr txBox="1"/>
          <p:nvPr/>
        </p:nvSpPr>
        <p:spPr>
          <a:xfrm>
            <a:off x="3119237" y="1876738"/>
            <a:ext cx="484428" cy="338554"/>
          </a:xfrm>
          <a:prstGeom prst="rect">
            <a:avLst/>
          </a:prstGeom>
          <a:noFill/>
        </p:spPr>
        <p:txBody>
          <a:bodyPr wrap="none" rtlCol="0">
            <a:spAutoFit/>
          </a:bodyPr>
          <a:lstStyle/>
          <a:p>
            <a:r>
              <a:rPr lang="en-US" sz="1600" b="1" dirty="0" smtClean="0">
                <a:solidFill>
                  <a:srgbClr val="382D73"/>
                </a:solidFill>
                <a:latin typeface="+mn-lt"/>
              </a:rPr>
              <a:t>BEL</a:t>
            </a:r>
          </a:p>
        </p:txBody>
      </p:sp>
      <p:cxnSp>
        <p:nvCxnSpPr>
          <p:cNvPr id="15" name="Straight Connector 14"/>
          <p:cNvCxnSpPr/>
          <p:nvPr/>
        </p:nvCxnSpPr>
        <p:spPr>
          <a:xfrm>
            <a:off x="1760540" y="2628900"/>
            <a:ext cx="304872" cy="0"/>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100614" y="2574291"/>
            <a:ext cx="1742911" cy="1569660"/>
          </a:xfrm>
          <a:prstGeom prst="rect">
            <a:avLst/>
          </a:prstGeom>
          <a:noFill/>
        </p:spPr>
        <p:txBody>
          <a:bodyPr wrap="square" rtlCol="0">
            <a:spAutoFit/>
          </a:bodyPr>
          <a:lstStyle/>
          <a:p>
            <a:pPr algn="ctr"/>
            <a:r>
              <a:rPr lang="en-US" sz="1600" b="1" dirty="0" smtClean="0">
                <a:solidFill>
                  <a:srgbClr val="382D73"/>
                </a:solidFill>
                <a:latin typeface="+mn-lt"/>
              </a:rPr>
              <a:t>In BEL, a causal edge is supported by a publication and annotated with context information</a:t>
            </a:r>
          </a:p>
        </p:txBody>
      </p:sp>
      <p:pic>
        <p:nvPicPr>
          <p:cNvPr id="23" name="Picture 4" descr="C:\Users\bfields\AppData\Local\Microsoft\Windows\Temporary Internet Files\Content.IE5\Z1EZ2BGM\MC90043259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476" y="5330493"/>
            <a:ext cx="673049" cy="673049"/>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499134" y="4237772"/>
            <a:ext cx="642837" cy="2375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128542" y="4237773"/>
            <a:ext cx="4180718" cy="23756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p:cNvSpPr txBox="1"/>
          <p:nvPr/>
        </p:nvSpPr>
        <p:spPr>
          <a:xfrm rot="16200000">
            <a:off x="-261360" y="5018816"/>
            <a:ext cx="2324148" cy="400110"/>
          </a:xfrm>
          <a:prstGeom prst="rect">
            <a:avLst/>
          </a:prstGeom>
          <a:noFill/>
        </p:spPr>
        <p:txBody>
          <a:bodyPr wrap="square" rtlCol="0">
            <a:spAutoFit/>
          </a:bodyPr>
          <a:lstStyle/>
          <a:p>
            <a:r>
              <a:rPr lang="en-US" sz="2000" dirty="0" smtClean="0">
                <a:solidFill>
                  <a:schemeClr val="bg1"/>
                </a:solidFill>
              </a:rPr>
              <a:t>BEL Evidence</a:t>
            </a:r>
            <a:endParaRPr lang="en-US" sz="2000" dirty="0">
              <a:solidFill>
                <a:schemeClr val="bg1"/>
              </a:solidFill>
            </a:endParaRPr>
          </a:p>
        </p:txBody>
      </p:sp>
      <p:pic>
        <p:nvPicPr>
          <p:cNvPr id="2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5415" y="6003542"/>
            <a:ext cx="4033398" cy="471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TextBox 28"/>
          <p:cNvSpPr txBox="1"/>
          <p:nvPr/>
        </p:nvSpPr>
        <p:spPr>
          <a:xfrm>
            <a:off x="5618532" y="5707053"/>
            <a:ext cx="2963493" cy="830997"/>
          </a:xfrm>
          <a:prstGeom prst="rect">
            <a:avLst/>
          </a:prstGeom>
          <a:noFill/>
        </p:spPr>
        <p:txBody>
          <a:bodyPr wrap="square" rtlCol="0">
            <a:spAutoFit/>
          </a:bodyPr>
          <a:lstStyle/>
          <a:p>
            <a:pPr algn="ctr"/>
            <a:r>
              <a:rPr lang="en-US" sz="1600" b="1" dirty="0" smtClean="0">
                <a:solidFill>
                  <a:srgbClr val="382D73"/>
                </a:solidFill>
                <a:latin typeface="+mn-lt"/>
              </a:rPr>
              <a:t>In BioPAX, whole pathways can be annotated but not specific statements within a pathway</a:t>
            </a:r>
          </a:p>
        </p:txBody>
      </p:sp>
      <p:sp>
        <p:nvSpPr>
          <p:cNvPr id="27" name="Rectangle 26"/>
          <p:cNvSpPr/>
          <p:nvPr/>
        </p:nvSpPr>
        <p:spPr>
          <a:xfrm>
            <a:off x="1687756" y="5690295"/>
            <a:ext cx="1242648" cy="261610"/>
          </a:xfrm>
          <a:prstGeom prst="rect">
            <a:avLst/>
          </a:prstGeom>
        </p:spPr>
        <p:txBody>
          <a:bodyPr wrap="none">
            <a:spAutoFit/>
          </a:bodyPr>
          <a:lstStyle/>
          <a:p>
            <a:r>
              <a:rPr lang="en-US" sz="1050" dirty="0"/>
              <a:t>PMID: 17475888</a:t>
            </a:r>
          </a:p>
        </p:txBody>
      </p:sp>
    </p:spTree>
    <p:extLst>
      <p:ext uri="{BB962C8B-B14F-4D97-AF65-F5344CB8AC3E}">
        <p14:creationId xmlns:p14="http://schemas.microsoft.com/office/powerpoint/2010/main" val="19735982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2268" y="1638656"/>
            <a:ext cx="5213510" cy="3161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0066" t="1791" r="7139" b="-1"/>
          <a:stretch/>
        </p:blipFill>
        <p:spPr bwMode="auto">
          <a:xfrm>
            <a:off x="36946" y="1609287"/>
            <a:ext cx="3491254" cy="2991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45" name="Title 1"/>
          <p:cNvSpPr>
            <a:spLocks/>
          </p:cNvSpPr>
          <p:nvPr/>
        </p:nvSpPr>
        <p:spPr bwMode="auto">
          <a:xfrm>
            <a:off x="86816" y="188640"/>
            <a:ext cx="82296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2400" b="1" dirty="0" smtClean="0">
                <a:solidFill>
                  <a:srgbClr val="1E908E"/>
                </a:solidFill>
                <a:latin typeface="+mj-lt"/>
              </a:rPr>
              <a:t>Network Models Can Be Used for Drug Discovery, Biomarker and Toxicity Applications</a:t>
            </a:r>
            <a:endParaRPr lang="en-US" sz="2400" b="1" dirty="0">
              <a:solidFill>
                <a:srgbClr val="1E908E"/>
              </a:solidFill>
              <a:latin typeface="+mj-lt"/>
            </a:endParaRPr>
          </a:p>
        </p:txBody>
      </p:sp>
      <p:sp>
        <p:nvSpPr>
          <p:cNvPr id="3" name="Rectangle 2"/>
          <p:cNvSpPr/>
          <p:nvPr/>
        </p:nvSpPr>
        <p:spPr>
          <a:xfrm>
            <a:off x="2951623" y="1917974"/>
            <a:ext cx="616018" cy="469091"/>
          </a:xfrm>
          <a:prstGeom prst="rect">
            <a:avLst/>
          </a:prstGeom>
          <a:noFill/>
          <a:ln w="28575">
            <a:solidFill>
              <a:srgbClr val="7030A0"/>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flipV="1">
            <a:off x="3392338" y="1371600"/>
            <a:ext cx="570062" cy="545350"/>
          </a:xfrm>
          <a:prstGeom prst="line">
            <a:avLst/>
          </a:prstGeom>
          <a:ln w="28575">
            <a:solidFill>
              <a:srgbClr val="7030A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V="1">
            <a:off x="5766139" y="2387065"/>
            <a:ext cx="642884" cy="631835"/>
          </a:xfrm>
          <a:prstGeom prst="line">
            <a:avLst/>
          </a:prstGeom>
          <a:ln w="28575">
            <a:solidFill>
              <a:schemeClr val="accent3">
                <a:lumMod val="75000"/>
              </a:schemeClr>
            </a:solidFill>
          </a:ln>
        </p:spPr>
        <p:style>
          <a:lnRef idx="2">
            <a:schemeClr val="accent1"/>
          </a:lnRef>
          <a:fillRef idx="0">
            <a:schemeClr val="accent1"/>
          </a:fillRef>
          <a:effectRef idx="1">
            <a:schemeClr val="accent1"/>
          </a:effectRef>
          <a:fontRef idx="minor">
            <a:schemeClr val="tx1"/>
          </a:fontRef>
        </p:style>
      </p:cxnSp>
      <p:sp>
        <p:nvSpPr>
          <p:cNvPr id="31" name="Rounded Rectangle 30"/>
          <p:cNvSpPr/>
          <p:nvPr/>
        </p:nvSpPr>
        <p:spPr>
          <a:xfrm>
            <a:off x="3962400" y="1292423"/>
            <a:ext cx="1810059" cy="489993"/>
          </a:xfrm>
          <a:prstGeom prst="roundRect">
            <a:avLst/>
          </a:prstGeom>
          <a:solidFill>
            <a:srgbClr val="7030A0">
              <a:alpha val="8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Identify biomarker candidates</a:t>
            </a:r>
            <a:endParaRPr lang="en-US" sz="1400" b="1" dirty="0">
              <a:solidFill>
                <a:schemeClr val="bg1"/>
              </a:solidFill>
            </a:endParaRPr>
          </a:p>
        </p:txBody>
      </p:sp>
      <p:sp>
        <p:nvSpPr>
          <p:cNvPr id="27" name="Rectangle 26"/>
          <p:cNvSpPr/>
          <p:nvPr/>
        </p:nvSpPr>
        <p:spPr>
          <a:xfrm>
            <a:off x="6409023" y="1926633"/>
            <a:ext cx="616018" cy="469091"/>
          </a:xfrm>
          <a:prstGeom prst="rect">
            <a:avLst/>
          </a:prstGeom>
          <a:noFill/>
          <a:ln w="28575">
            <a:solidFill>
              <a:schemeClr val="accent3">
                <a:lumMod val="75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ounded Rectangle 28"/>
          <p:cNvSpPr/>
          <p:nvPr/>
        </p:nvSpPr>
        <p:spPr>
          <a:xfrm>
            <a:off x="3962400" y="2819400"/>
            <a:ext cx="1810059" cy="489993"/>
          </a:xfrm>
          <a:prstGeom prst="roundRect">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Confirm known mechanisms</a:t>
            </a:r>
            <a:endParaRPr lang="en-US" sz="1400" b="1" dirty="0">
              <a:solidFill>
                <a:schemeClr val="bg1"/>
              </a:solidFill>
            </a:endParaRPr>
          </a:p>
        </p:txBody>
      </p:sp>
      <p:sp>
        <p:nvSpPr>
          <p:cNvPr id="30" name="Rounded Rectangle 29"/>
          <p:cNvSpPr/>
          <p:nvPr/>
        </p:nvSpPr>
        <p:spPr>
          <a:xfrm>
            <a:off x="3962400" y="3581400"/>
            <a:ext cx="1810059" cy="489993"/>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Compare/contrast mechanisms</a:t>
            </a:r>
            <a:endParaRPr lang="en-US" sz="1400" b="1" dirty="0">
              <a:solidFill>
                <a:schemeClr val="bg1"/>
              </a:solidFill>
            </a:endParaRPr>
          </a:p>
        </p:txBody>
      </p:sp>
      <p:sp>
        <p:nvSpPr>
          <p:cNvPr id="32" name="Rounded Rectangle 31"/>
          <p:cNvSpPr/>
          <p:nvPr/>
        </p:nvSpPr>
        <p:spPr>
          <a:xfrm>
            <a:off x="3962400" y="2057400"/>
            <a:ext cx="1810059" cy="489993"/>
          </a:xfrm>
          <a:prstGeom prst="roundRect">
            <a:avLst/>
          </a:prstGeom>
          <a:solidFill>
            <a:schemeClr val="accent6">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Identify novel mechanisms</a:t>
            </a:r>
            <a:endParaRPr lang="en-US" sz="1400" b="1" dirty="0">
              <a:solidFill>
                <a:schemeClr val="bg1"/>
              </a:solidFill>
            </a:endParaRPr>
          </a:p>
        </p:txBody>
      </p:sp>
      <p:sp>
        <p:nvSpPr>
          <p:cNvPr id="33" name="Rounded Rectangle 32"/>
          <p:cNvSpPr/>
          <p:nvPr/>
        </p:nvSpPr>
        <p:spPr>
          <a:xfrm>
            <a:off x="3962400" y="4310607"/>
            <a:ext cx="1810059" cy="489993"/>
          </a:xfrm>
          <a:prstGeom prst="roundRect">
            <a:avLst/>
          </a:prstGeom>
          <a:solidFill>
            <a:schemeClr val="accent2">
              <a:lumMod val="75000"/>
              <a:alpha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bg1"/>
                </a:solidFill>
              </a:rPr>
              <a:t>Quantitative toxicity testing</a:t>
            </a:r>
            <a:endParaRPr lang="en-US" sz="1400" b="1" dirty="0">
              <a:solidFill>
                <a:schemeClr val="bg1"/>
              </a:solidFill>
            </a:endParaRPr>
          </a:p>
        </p:txBody>
      </p:sp>
      <p:sp>
        <p:nvSpPr>
          <p:cNvPr id="34" name="Rectangle 33"/>
          <p:cNvSpPr/>
          <p:nvPr/>
        </p:nvSpPr>
        <p:spPr>
          <a:xfrm>
            <a:off x="2720350" y="2684890"/>
            <a:ext cx="616018" cy="469091"/>
          </a:xfrm>
          <a:prstGeom prst="rect">
            <a:avLst/>
          </a:prstGeom>
          <a:noFill/>
          <a:ln w="28575">
            <a:solidFill>
              <a:schemeClr val="accent6"/>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p:cNvCxnSpPr/>
          <p:nvPr/>
        </p:nvCxnSpPr>
        <p:spPr>
          <a:xfrm flipV="1">
            <a:off x="3336368" y="2057400"/>
            <a:ext cx="733996" cy="627491"/>
          </a:xfrm>
          <a:prstGeom prst="line">
            <a:avLst/>
          </a:prstGeom>
          <a:ln w="28575">
            <a:solidFill>
              <a:schemeClr val="accent6"/>
            </a:solidFill>
          </a:ln>
        </p:spPr>
        <p:style>
          <a:lnRef idx="2">
            <a:schemeClr val="accent1"/>
          </a:lnRef>
          <a:fillRef idx="0">
            <a:schemeClr val="accent1"/>
          </a:fillRef>
          <a:effectRef idx="1">
            <a:schemeClr val="accent1"/>
          </a:effectRef>
          <a:fontRef idx="minor">
            <a:schemeClr val="tx1"/>
          </a:fontRef>
        </p:style>
      </p:cxnSp>
      <p:sp>
        <p:nvSpPr>
          <p:cNvPr id="40" name="Rectangle 39"/>
          <p:cNvSpPr/>
          <p:nvPr/>
        </p:nvSpPr>
        <p:spPr>
          <a:xfrm>
            <a:off x="2405600" y="3788656"/>
            <a:ext cx="616018" cy="469091"/>
          </a:xfrm>
          <a:prstGeom prst="rect">
            <a:avLst/>
          </a:prstGeom>
          <a:noFill/>
          <a:ln w="28575">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p:nvPr/>
        </p:nvSpPr>
        <p:spPr>
          <a:xfrm>
            <a:off x="6553200" y="3900296"/>
            <a:ext cx="616018" cy="469091"/>
          </a:xfrm>
          <a:prstGeom prst="rect">
            <a:avLst/>
          </a:prstGeom>
          <a:noFill/>
          <a:ln w="28575">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Straight Connector 41"/>
          <p:cNvCxnSpPr/>
          <p:nvPr/>
        </p:nvCxnSpPr>
        <p:spPr>
          <a:xfrm flipV="1">
            <a:off x="3021618" y="3581400"/>
            <a:ext cx="1048746" cy="209454"/>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5659060" y="3581400"/>
            <a:ext cx="935704" cy="316345"/>
          </a:xfrm>
          <a:prstGeom prst="line">
            <a:avLst/>
          </a:prstGeom>
          <a:ln w="28575">
            <a:solidFill>
              <a:schemeClr val="accent1"/>
            </a:solidFill>
          </a:ln>
        </p:spPr>
        <p:style>
          <a:lnRef idx="2">
            <a:schemeClr val="accent1"/>
          </a:lnRef>
          <a:fillRef idx="0">
            <a:schemeClr val="accent1"/>
          </a:fillRef>
          <a:effectRef idx="1">
            <a:schemeClr val="accent1"/>
          </a:effectRef>
          <a:fontRef idx="minor">
            <a:schemeClr val="tx1"/>
          </a:fontRef>
        </p:style>
      </p:cxnSp>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0310" y="4807993"/>
            <a:ext cx="1428750" cy="171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350" name="TextBox 14349"/>
          <p:cNvSpPr txBox="1"/>
          <p:nvPr/>
        </p:nvSpPr>
        <p:spPr>
          <a:xfrm>
            <a:off x="1754217" y="5325320"/>
            <a:ext cx="2316147" cy="338554"/>
          </a:xfrm>
          <a:prstGeom prst="rect">
            <a:avLst/>
          </a:prstGeom>
          <a:noFill/>
        </p:spPr>
        <p:txBody>
          <a:bodyPr wrap="none" rtlCol="0">
            <a:spAutoFit/>
          </a:bodyPr>
          <a:lstStyle/>
          <a:p>
            <a:r>
              <a:rPr lang="en-US" sz="1600" b="1" dirty="0" smtClean="0">
                <a:solidFill>
                  <a:srgbClr val="382D73"/>
                </a:solidFill>
                <a:latin typeface="+mn-lt"/>
              </a:rPr>
              <a:t>Pulmonary Inflammation</a:t>
            </a:r>
          </a:p>
        </p:txBody>
      </p:sp>
      <p:sp>
        <p:nvSpPr>
          <p:cNvPr id="14351" name="TextBox 14350"/>
          <p:cNvSpPr txBox="1"/>
          <p:nvPr/>
        </p:nvSpPr>
        <p:spPr>
          <a:xfrm>
            <a:off x="4495800" y="6321623"/>
            <a:ext cx="1503218" cy="276999"/>
          </a:xfrm>
          <a:prstGeom prst="rect">
            <a:avLst/>
          </a:prstGeom>
          <a:solidFill>
            <a:schemeClr val="bg1"/>
          </a:solidFill>
        </p:spPr>
        <p:txBody>
          <a:bodyPr wrap="square" rtlCol="0">
            <a:spAutoFit/>
          </a:bodyPr>
          <a:lstStyle/>
          <a:p>
            <a:r>
              <a:rPr lang="en-US" sz="1200" b="1" dirty="0" smtClean="0">
                <a:solidFill>
                  <a:srgbClr val="382D73"/>
                </a:solidFill>
                <a:latin typeface="+mn-lt"/>
              </a:rPr>
              <a:t>Drug A  Drug B</a:t>
            </a:r>
          </a:p>
        </p:txBody>
      </p:sp>
      <p:cxnSp>
        <p:nvCxnSpPr>
          <p:cNvPr id="14358" name="Straight Arrow Connector 14357"/>
          <p:cNvCxnSpPr/>
          <p:nvPr/>
        </p:nvCxnSpPr>
        <p:spPr>
          <a:xfrm>
            <a:off x="2912290" y="4555603"/>
            <a:ext cx="1050110" cy="625997"/>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p:nvPr/>
        </p:nvCxnSpPr>
        <p:spPr>
          <a:xfrm flipH="1">
            <a:off x="5999018" y="4568381"/>
            <a:ext cx="1108364" cy="613219"/>
          </a:xfrm>
          <a:prstGeom prst="straightConnector1">
            <a:avLst/>
          </a:prstGeom>
          <a:ln>
            <a:solidFill>
              <a:schemeClr val="accent4"/>
            </a:solidFill>
            <a:tailEnd type="arrow"/>
          </a:ln>
        </p:spPr>
        <p:style>
          <a:lnRef idx="2">
            <a:schemeClr val="accent1"/>
          </a:lnRef>
          <a:fillRef idx="0">
            <a:schemeClr val="accent1"/>
          </a:fillRef>
          <a:effectRef idx="1">
            <a:schemeClr val="accent1"/>
          </a:effectRef>
          <a:fontRef idx="minor">
            <a:schemeClr val="tx1"/>
          </a:fontRef>
        </p:style>
      </p:cxnSp>
      <p:cxnSp>
        <p:nvCxnSpPr>
          <p:cNvPr id="10" name="Curved Connector 9"/>
          <p:cNvCxnSpPr/>
          <p:nvPr/>
        </p:nvCxnSpPr>
        <p:spPr bwMode="auto">
          <a:xfrm>
            <a:off x="5772459" y="4601207"/>
            <a:ext cx="167693" cy="12700"/>
          </a:xfrm>
          <a:prstGeom prst="curvedConnector3">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2470497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a:spLocks noChangeAspect="1"/>
          </p:cNvSpPr>
          <p:nvPr/>
        </p:nvSpPr>
        <p:spPr>
          <a:xfrm>
            <a:off x="2905360" y="3657600"/>
            <a:ext cx="2821597" cy="2827275"/>
          </a:xfrm>
          <a:prstGeom prst="ellipse">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pic>
        <p:nvPicPr>
          <p:cNvPr id="2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066" t="1791" r="7139" b="-1"/>
          <a:stretch/>
        </p:blipFill>
        <p:spPr bwMode="auto">
          <a:xfrm>
            <a:off x="3246338" y="4158939"/>
            <a:ext cx="2139128" cy="1833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Oval 25"/>
          <p:cNvSpPr/>
          <p:nvPr/>
        </p:nvSpPr>
        <p:spPr>
          <a:xfrm>
            <a:off x="4270438" y="4161717"/>
            <a:ext cx="91440" cy="9144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7" name="Oval 26"/>
          <p:cNvSpPr/>
          <p:nvPr/>
        </p:nvSpPr>
        <p:spPr>
          <a:xfrm>
            <a:off x="3826812" y="4160010"/>
            <a:ext cx="91440" cy="9144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8" name="Oval 27"/>
          <p:cNvSpPr/>
          <p:nvPr/>
        </p:nvSpPr>
        <p:spPr>
          <a:xfrm>
            <a:off x="3826812" y="4407116"/>
            <a:ext cx="91440" cy="91440"/>
          </a:xfrm>
          <a:prstGeom prst="ellipse">
            <a:avLst/>
          </a:prstGeom>
          <a:noFill/>
          <a:ln w="28575">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29" name="TextBox 28"/>
          <p:cNvSpPr txBox="1"/>
          <p:nvPr/>
        </p:nvSpPr>
        <p:spPr>
          <a:xfrm>
            <a:off x="6248400" y="3861048"/>
            <a:ext cx="2242280" cy="338554"/>
          </a:xfrm>
          <a:prstGeom prst="rect">
            <a:avLst/>
          </a:prstGeom>
          <a:noFill/>
        </p:spPr>
        <p:txBody>
          <a:bodyPr wrap="none" rtlCol="0">
            <a:spAutoFit/>
          </a:bodyPr>
          <a:lstStyle/>
          <a:p>
            <a:r>
              <a:rPr lang="en-US" sz="1600" b="1" dirty="0" smtClean="0">
                <a:solidFill>
                  <a:srgbClr val="382D73"/>
                </a:solidFill>
                <a:latin typeface="Calibri" panose="020F0502020204030204" pitchFamily="34" charset="0"/>
                <a:cs typeface="Calibri" panose="020F0502020204030204" pitchFamily="34" charset="0"/>
              </a:rPr>
              <a:t>Data-enhanced network</a:t>
            </a:r>
          </a:p>
        </p:txBody>
      </p:sp>
      <p:pic>
        <p:nvPicPr>
          <p:cNvPr id="23" name="Picture 22"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92593" y="2371504"/>
            <a:ext cx="2108320" cy="930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z="2600" dirty="0" smtClean="0">
                <a:cs typeface="Calibri" panose="020F0502020204030204" pitchFamily="34" charset="0"/>
              </a:rPr>
              <a:t>Reverse Causal Reasoning Is Used to Infer Active Mechanisms from </a:t>
            </a:r>
            <a:r>
              <a:rPr lang="en-US" sz="2600" dirty="0" err="1" smtClean="0">
                <a:cs typeface="Calibri" panose="020F0502020204030204" pitchFamily="34" charset="0"/>
              </a:rPr>
              <a:t>Transcriptomic</a:t>
            </a:r>
            <a:r>
              <a:rPr lang="en-US" sz="2600" dirty="0" smtClean="0">
                <a:cs typeface="Calibri" panose="020F0502020204030204" pitchFamily="34" charset="0"/>
              </a:rPr>
              <a:t> Data</a:t>
            </a:r>
            <a:endParaRPr lang="en-US" sz="2600" dirty="0">
              <a:cs typeface="Calibri" panose="020F0502020204030204" pitchFamily="34" charset="0"/>
            </a:endParaRPr>
          </a:p>
        </p:txBody>
      </p:sp>
      <p:cxnSp>
        <p:nvCxnSpPr>
          <p:cNvPr id="5" name="Straight Arrow Connector 4"/>
          <p:cNvCxnSpPr/>
          <p:nvPr/>
        </p:nvCxnSpPr>
        <p:spPr>
          <a:xfrm>
            <a:off x="4333417" y="2999197"/>
            <a:ext cx="9983" cy="1039403"/>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a:xfrm>
            <a:off x="2667000" y="3276600"/>
            <a:ext cx="978935" cy="523090"/>
          </a:xfrm>
          <a:prstGeom prst="roundRect">
            <a:avLst/>
          </a:prstGeom>
          <a:solidFill>
            <a:srgbClr val="3FCDFF"/>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cs typeface="Calibri" panose="020F0502020204030204" pitchFamily="34" charset="0"/>
              </a:rPr>
              <a:t>Protein A</a:t>
            </a:r>
            <a:endParaRPr lang="en-US" sz="1400" dirty="0">
              <a:solidFill>
                <a:schemeClr val="tx1"/>
              </a:solidFill>
              <a:latin typeface="Calibri" panose="020F0502020204030204" pitchFamily="34" charset="0"/>
              <a:cs typeface="Calibri" panose="020F0502020204030204" pitchFamily="34" charset="0"/>
            </a:endParaRPr>
          </a:p>
        </p:txBody>
      </p:sp>
      <p:sp>
        <p:nvSpPr>
          <p:cNvPr id="7" name="Rounded Rectangle 6"/>
          <p:cNvSpPr/>
          <p:nvPr/>
        </p:nvSpPr>
        <p:spPr>
          <a:xfrm>
            <a:off x="4876800" y="3297112"/>
            <a:ext cx="1371600" cy="513109"/>
          </a:xfrm>
          <a:prstGeom prst="roundRect">
            <a:avLst/>
          </a:prstGeom>
          <a:solidFill>
            <a:srgbClr val="3FCDFF"/>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cs typeface="Calibri" panose="020F0502020204030204" pitchFamily="34" charset="0"/>
              </a:rPr>
              <a:t>Transcriptional activity C</a:t>
            </a:r>
            <a:endParaRPr lang="en-US" sz="1400" dirty="0">
              <a:solidFill>
                <a:schemeClr val="tx1"/>
              </a:solidFill>
              <a:latin typeface="Calibri" panose="020F0502020204030204" pitchFamily="34" charset="0"/>
              <a:cs typeface="Calibri" panose="020F0502020204030204" pitchFamily="34" charset="0"/>
            </a:endParaRPr>
          </a:p>
        </p:txBody>
      </p:sp>
      <p:sp>
        <p:nvSpPr>
          <p:cNvPr id="8" name="Rounded Rectangle 7"/>
          <p:cNvSpPr/>
          <p:nvPr/>
        </p:nvSpPr>
        <p:spPr>
          <a:xfrm>
            <a:off x="3739786" y="3286581"/>
            <a:ext cx="984614" cy="513109"/>
          </a:xfrm>
          <a:prstGeom prst="roundRect">
            <a:avLst/>
          </a:prstGeom>
          <a:solidFill>
            <a:srgbClr val="3FCDFF"/>
          </a:solid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latin typeface="Calibri" panose="020F0502020204030204" pitchFamily="34" charset="0"/>
                <a:cs typeface="Calibri" panose="020F0502020204030204" pitchFamily="34" charset="0"/>
              </a:rPr>
              <a:t>Kinase activity B</a:t>
            </a:r>
            <a:endParaRPr lang="en-US" sz="1400" dirty="0">
              <a:solidFill>
                <a:schemeClr val="tx1"/>
              </a:solidFill>
              <a:latin typeface="Calibri" panose="020F0502020204030204" pitchFamily="34" charset="0"/>
              <a:cs typeface="Calibri" panose="020F0502020204030204" pitchFamily="34" charset="0"/>
            </a:endParaRPr>
          </a:p>
        </p:txBody>
      </p:sp>
      <p:cxnSp>
        <p:nvCxnSpPr>
          <p:cNvPr id="11" name="Straight Connector 10"/>
          <p:cNvCxnSpPr>
            <a:endCxn id="6" idx="0"/>
          </p:cNvCxnSpPr>
          <p:nvPr/>
        </p:nvCxnSpPr>
        <p:spPr>
          <a:xfrm flipH="1">
            <a:off x="3156468" y="2825739"/>
            <a:ext cx="670344" cy="450861"/>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6" idx="0"/>
          </p:cNvCxnSpPr>
          <p:nvPr/>
        </p:nvCxnSpPr>
        <p:spPr>
          <a:xfrm flipH="1">
            <a:off x="3156468" y="2825739"/>
            <a:ext cx="897060" cy="450861"/>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3" name="Straight Connector 12"/>
          <p:cNvCxnSpPr>
            <a:endCxn id="6" idx="0"/>
          </p:cNvCxnSpPr>
          <p:nvPr/>
        </p:nvCxnSpPr>
        <p:spPr>
          <a:xfrm flipH="1">
            <a:off x="3156468" y="2893586"/>
            <a:ext cx="923306" cy="383014"/>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4" name="Straight Connector 13"/>
          <p:cNvCxnSpPr>
            <a:endCxn id="6" idx="0"/>
          </p:cNvCxnSpPr>
          <p:nvPr/>
        </p:nvCxnSpPr>
        <p:spPr>
          <a:xfrm flipH="1">
            <a:off x="3156468" y="2835166"/>
            <a:ext cx="1415532" cy="441434"/>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5" name="Straight Connector 14"/>
          <p:cNvCxnSpPr>
            <a:endCxn id="7" idx="0"/>
          </p:cNvCxnSpPr>
          <p:nvPr/>
        </p:nvCxnSpPr>
        <p:spPr>
          <a:xfrm>
            <a:off x="4653686" y="2694354"/>
            <a:ext cx="908914" cy="602758"/>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6" name="Straight Connector 15"/>
          <p:cNvCxnSpPr>
            <a:endCxn id="7" idx="0"/>
          </p:cNvCxnSpPr>
          <p:nvPr/>
        </p:nvCxnSpPr>
        <p:spPr>
          <a:xfrm>
            <a:off x="4387873" y="2920567"/>
            <a:ext cx="1174727" cy="376545"/>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7" name="Straight Connector 16"/>
          <p:cNvCxnSpPr>
            <a:endCxn id="7" idx="0"/>
          </p:cNvCxnSpPr>
          <p:nvPr/>
        </p:nvCxnSpPr>
        <p:spPr>
          <a:xfrm>
            <a:off x="4876800" y="2904118"/>
            <a:ext cx="685800" cy="392994"/>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7" idx="0"/>
          </p:cNvCxnSpPr>
          <p:nvPr/>
        </p:nvCxnSpPr>
        <p:spPr>
          <a:xfrm>
            <a:off x="4974284" y="2768167"/>
            <a:ext cx="588316" cy="528945"/>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19" name="Straight Connector 18"/>
          <p:cNvCxnSpPr>
            <a:endCxn id="8" idx="0"/>
          </p:cNvCxnSpPr>
          <p:nvPr/>
        </p:nvCxnSpPr>
        <p:spPr>
          <a:xfrm flipH="1">
            <a:off x="4232093" y="2767062"/>
            <a:ext cx="151518" cy="519519"/>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0" name="Straight Connector 19"/>
          <p:cNvCxnSpPr>
            <a:endCxn id="8" idx="0"/>
          </p:cNvCxnSpPr>
          <p:nvPr/>
        </p:nvCxnSpPr>
        <p:spPr>
          <a:xfrm flipH="1">
            <a:off x="4232093" y="2757635"/>
            <a:ext cx="425892" cy="528946"/>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1" name="Straight Connector 20"/>
          <p:cNvCxnSpPr>
            <a:endCxn id="8" idx="0"/>
          </p:cNvCxnSpPr>
          <p:nvPr/>
        </p:nvCxnSpPr>
        <p:spPr>
          <a:xfrm flipH="1">
            <a:off x="4232093" y="3045986"/>
            <a:ext cx="303918" cy="240595"/>
          </a:xfrm>
          <a:prstGeom prst="line">
            <a:avLst/>
          </a:prstGeom>
          <a:ln w="6350"/>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8" idx="0"/>
          </p:cNvCxnSpPr>
          <p:nvPr/>
        </p:nvCxnSpPr>
        <p:spPr>
          <a:xfrm flipH="1">
            <a:off x="4232093" y="2768167"/>
            <a:ext cx="644707" cy="518414"/>
          </a:xfrm>
          <a:prstGeom prst="line">
            <a:avLst/>
          </a:prstGeom>
          <a:ln w="6350"/>
        </p:spPr>
        <p:style>
          <a:lnRef idx="2">
            <a:schemeClr val="accent1"/>
          </a:lnRef>
          <a:fillRef idx="0">
            <a:schemeClr val="accent1"/>
          </a:fillRef>
          <a:effectRef idx="1">
            <a:schemeClr val="accent1"/>
          </a:effectRef>
          <a:fontRef idx="minor">
            <a:schemeClr val="tx1"/>
          </a:fontRef>
        </p:style>
      </p:cxnSp>
      <p:grpSp>
        <p:nvGrpSpPr>
          <p:cNvPr id="51" name="Group 38"/>
          <p:cNvGrpSpPr>
            <a:grpSpLocks/>
          </p:cNvGrpSpPr>
          <p:nvPr/>
        </p:nvGrpSpPr>
        <p:grpSpPr bwMode="auto">
          <a:xfrm>
            <a:off x="1676400" y="1524000"/>
            <a:ext cx="1600200" cy="609600"/>
            <a:chOff x="2514" y="3210"/>
            <a:chExt cx="506" cy="282"/>
          </a:xfrm>
        </p:grpSpPr>
        <p:pic>
          <p:nvPicPr>
            <p:cNvPr id="52" name="Picture 28" descr="ILX"/>
            <p:cNvPicPr>
              <a:picLocks noChangeAspect="1" noChangeArrowheads="1"/>
            </p:cNvPicPr>
            <p:nvPr/>
          </p:nvPicPr>
          <p:blipFill>
            <a:blip r:embed="rId5" cstate="print">
              <a:extLst>
                <a:ext uri="{28A0092B-C50C-407E-A947-70E740481C1C}">
                  <a14:useLocalDpi xmlns:a14="http://schemas.microsoft.com/office/drawing/2010/main" val="0"/>
                </a:ext>
              </a:extLst>
            </a:blip>
            <a:srcRect r="69278" b="46437"/>
            <a:stretch>
              <a:fillRect/>
            </a:stretch>
          </p:blipFill>
          <p:spPr bwMode="auto">
            <a:xfrm>
              <a:off x="2618" y="3238"/>
              <a:ext cx="305"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 Box 29"/>
            <p:cNvSpPr txBox="1">
              <a:spLocks noChangeArrowheads="1"/>
            </p:cNvSpPr>
            <p:nvPr/>
          </p:nvSpPr>
          <p:spPr bwMode="auto">
            <a:xfrm>
              <a:off x="2514" y="3210"/>
              <a:ext cx="506" cy="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1200" b="1" dirty="0" smtClean="0">
                  <a:solidFill>
                    <a:prstClr val="black"/>
                  </a:solidFill>
                  <a:latin typeface="Calibri" panose="020F0502020204030204" pitchFamily="34" charset="0"/>
                  <a:cs typeface="Calibri" panose="020F0502020204030204" pitchFamily="34" charset="0"/>
                </a:rPr>
                <a:t>Stimulus</a:t>
              </a:r>
              <a:endParaRPr lang="en-US" sz="1200" b="1" dirty="0">
                <a:solidFill>
                  <a:prstClr val="black"/>
                </a:solidFill>
                <a:latin typeface="Calibri" panose="020F0502020204030204" pitchFamily="34" charset="0"/>
                <a:cs typeface="Calibri" panose="020F0502020204030204" pitchFamily="34" charset="0"/>
              </a:endParaRPr>
            </a:p>
          </p:txBody>
        </p:sp>
      </p:grpSp>
      <p:pic>
        <p:nvPicPr>
          <p:cNvPr id="55" name="Picture 54" descr="Lung_transparen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32391" y="1219200"/>
            <a:ext cx="1228725" cy="126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Down Arrow 55"/>
          <p:cNvSpPr/>
          <p:nvPr/>
        </p:nvSpPr>
        <p:spPr>
          <a:xfrm rot="16200000">
            <a:off x="3080430" y="1673432"/>
            <a:ext cx="663857" cy="3603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8" name="Line 25"/>
          <p:cNvSpPr>
            <a:spLocks noChangeShapeType="1"/>
          </p:cNvSpPr>
          <p:nvPr/>
        </p:nvSpPr>
        <p:spPr bwMode="auto">
          <a:xfrm>
            <a:off x="4325964" y="2395743"/>
            <a:ext cx="0" cy="45085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cs typeface="Calibri" panose="020F0502020204030204" pitchFamily="34" charset="0"/>
            </a:endParaRPr>
          </a:p>
        </p:txBody>
      </p:sp>
      <p:sp>
        <p:nvSpPr>
          <p:cNvPr id="59" name="TextBox 58"/>
          <p:cNvSpPr txBox="1"/>
          <p:nvPr/>
        </p:nvSpPr>
        <p:spPr>
          <a:xfrm>
            <a:off x="115663" y="2876709"/>
            <a:ext cx="2909643" cy="338554"/>
          </a:xfrm>
          <a:prstGeom prst="rect">
            <a:avLst/>
          </a:prstGeom>
          <a:noFill/>
        </p:spPr>
        <p:txBody>
          <a:bodyPr wrap="none" rtlCol="0">
            <a:spAutoFit/>
          </a:bodyPr>
          <a:lstStyle/>
          <a:p>
            <a:r>
              <a:rPr lang="en-US" sz="1600" b="1" dirty="0" smtClean="0">
                <a:solidFill>
                  <a:srgbClr val="382D73"/>
                </a:solidFill>
                <a:latin typeface="Calibri" panose="020F0502020204030204" pitchFamily="34" charset="0"/>
                <a:cs typeface="Calibri" panose="020F0502020204030204" pitchFamily="34" charset="0"/>
              </a:rPr>
              <a:t>RCR – Reverse Causal Reasoning</a:t>
            </a:r>
          </a:p>
        </p:txBody>
      </p:sp>
      <p:sp>
        <p:nvSpPr>
          <p:cNvPr id="60" name="TextBox 59"/>
          <p:cNvSpPr txBox="1"/>
          <p:nvPr/>
        </p:nvSpPr>
        <p:spPr>
          <a:xfrm>
            <a:off x="152400" y="3205846"/>
            <a:ext cx="2514600" cy="1569660"/>
          </a:xfrm>
          <a:prstGeom prst="rect">
            <a:avLst/>
          </a:prstGeom>
          <a:noFill/>
        </p:spPr>
        <p:txBody>
          <a:bodyPr wrap="square" rtlCol="0">
            <a:spAutoFit/>
          </a:bodyPr>
          <a:lstStyle/>
          <a:p>
            <a:pPr algn="ctr"/>
            <a:r>
              <a:rPr lang="en-US" sz="1600" dirty="0" smtClean="0">
                <a:solidFill>
                  <a:srgbClr val="382D73"/>
                </a:solidFill>
                <a:latin typeface="Calibri" panose="020F0502020204030204" pitchFamily="34" charset="0"/>
                <a:cs typeface="Calibri" panose="020F0502020204030204" pitchFamily="34" charset="0"/>
              </a:rPr>
              <a:t>Mechanisms are inferred from gene expression changes using a knowledgebase of literature-supported relationships</a:t>
            </a:r>
          </a:p>
        </p:txBody>
      </p:sp>
      <p:sp>
        <p:nvSpPr>
          <p:cNvPr id="35" name="TextBox 34"/>
          <p:cNvSpPr txBox="1"/>
          <p:nvPr/>
        </p:nvSpPr>
        <p:spPr>
          <a:xfrm>
            <a:off x="5726957" y="4210277"/>
            <a:ext cx="3093515" cy="2308324"/>
          </a:xfrm>
          <a:prstGeom prst="rect">
            <a:avLst/>
          </a:prstGeom>
          <a:noFill/>
        </p:spPr>
        <p:txBody>
          <a:bodyPr wrap="square" rtlCol="0">
            <a:spAutoFit/>
          </a:bodyPr>
          <a:lstStyle/>
          <a:p>
            <a:pPr algn="ctr"/>
            <a:r>
              <a:rPr lang="en-US" dirty="0" smtClean="0">
                <a:solidFill>
                  <a:srgbClr val="382D73"/>
                </a:solidFill>
                <a:latin typeface="Calibri" panose="020F0502020204030204" pitchFamily="34" charset="0"/>
                <a:cs typeface="Calibri" panose="020F0502020204030204" pitchFamily="34" charset="0"/>
              </a:rPr>
              <a:t>A data set relevant to a network was used to enhance the network - </a:t>
            </a:r>
          </a:p>
          <a:p>
            <a:pPr algn="ctr"/>
            <a:r>
              <a:rPr lang="en-US" dirty="0" smtClean="0">
                <a:solidFill>
                  <a:srgbClr val="382D73"/>
                </a:solidFill>
                <a:latin typeface="Calibri" panose="020F0502020204030204" pitchFamily="34" charset="0"/>
                <a:cs typeface="Calibri" panose="020F0502020204030204" pitchFamily="34" charset="0"/>
              </a:rPr>
              <a:t>mechanisms active in the data set were predicted using RCR</a:t>
            </a:r>
          </a:p>
          <a:p>
            <a:pPr algn="ctr"/>
            <a:endParaRPr lang="en-US" sz="1600" dirty="0" smtClean="0">
              <a:solidFill>
                <a:srgbClr val="382D73"/>
              </a:solidFill>
              <a:latin typeface="Calibri" panose="020F0502020204030204" pitchFamily="34" charset="0"/>
              <a:cs typeface="Calibri" panose="020F0502020204030204" pitchFamily="34" charset="0"/>
            </a:endParaRPr>
          </a:p>
          <a:p>
            <a:pPr algn="ctr"/>
            <a:r>
              <a:rPr lang="en-US" sz="1600" b="1" i="1" dirty="0" smtClean="0">
                <a:solidFill>
                  <a:srgbClr val="382D73"/>
                </a:solidFill>
                <a:latin typeface="Calibri" panose="020F0502020204030204" pitchFamily="34" charset="0"/>
                <a:cs typeface="Calibri" panose="020F0502020204030204" pitchFamily="34" charset="0"/>
              </a:rPr>
              <a:t>RCR can also be used in conjunction with the networks to understand </a:t>
            </a:r>
            <a:r>
              <a:rPr lang="en-US" b="1" i="1" dirty="0" smtClean="0">
                <a:solidFill>
                  <a:srgbClr val="382D73"/>
                </a:solidFill>
                <a:latin typeface="Calibri" panose="020F0502020204030204" pitchFamily="34" charset="0"/>
                <a:cs typeface="Calibri" panose="020F0502020204030204" pitchFamily="34" charset="0"/>
              </a:rPr>
              <a:t>and compare biology in </a:t>
            </a:r>
            <a:r>
              <a:rPr lang="en-US" sz="1600" b="1" i="1" dirty="0" smtClean="0">
                <a:solidFill>
                  <a:srgbClr val="382D73"/>
                </a:solidFill>
                <a:latin typeface="Calibri" panose="020F0502020204030204" pitchFamily="34" charset="0"/>
                <a:cs typeface="Calibri" panose="020F0502020204030204" pitchFamily="34" charset="0"/>
              </a:rPr>
              <a:t>data sets</a:t>
            </a:r>
          </a:p>
        </p:txBody>
      </p:sp>
    </p:spTree>
    <p:extLst>
      <p:ext uri="{BB962C8B-B14F-4D97-AF65-F5344CB8AC3E}">
        <p14:creationId xmlns:p14="http://schemas.microsoft.com/office/powerpoint/2010/main" val="355973660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www.endochoice.com/core/media/media.nl?id=1486&amp;c=809365&amp;h=798342a1dd031adca6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972236">
            <a:off x="7143836" y="4848708"/>
            <a:ext cx="972003" cy="972003"/>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r="11064"/>
          <a:stretch>
            <a:fillRect/>
          </a:stretch>
        </p:blipFill>
        <p:spPr bwMode="auto">
          <a:xfrm>
            <a:off x="6444208" y="6259289"/>
            <a:ext cx="19907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1" name="Straight Arrow Connector 20"/>
          <p:cNvCxnSpPr/>
          <p:nvPr/>
        </p:nvCxnSpPr>
        <p:spPr bwMode="auto">
          <a:xfrm>
            <a:off x="7490335" y="5943878"/>
            <a:ext cx="0" cy="386514"/>
          </a:xfrm>
          <a:prstGeom prst="straightConnector1">
            <a:avLst/>
          </a:prstGeom>
          <a:noFill/>
          <a:ln w="254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2" name="Picture 26" descr="Lung_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280" y="5121785"/>
            <a:ext cx="796110" cy="82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2" name="Rectangle 2"/>
          <p:cNvSpPr>
            <a:spLocks noGrp="1"/>
          </p:cNvSpPr>
          <p:nvPr>
            <p:ph type="title"/>
          </p:nvPr>
        </p:nvSpPr>
        <p:spPr>
          <a:xfrm>
            <a:off x="182563" y="188640"/>
            <a:ext cx="7701805" cy="819150"/>
          </a:xfrm>
        </p:spPr>
        <p:txBody>
          <a:bodyPr/>
          <a:lstStyle/>
          <a:p>
            <a:r>
              <a:rPr lang="en-US" altLang="en-US" sz="3200" b="1" dirty="0" smtClean="0">
                <a:ea typeface="Geneva"/>
                <a:cs typeface="Geneva"/>
              </a:rPr>
              <a:t>Lung Injury</a:t>
            </a:r>
            <a:endParaRPr lang="en-US" altLang="en-US" sz="3200" b="1" dirty="0" smtClean="0">
              <a:solidFill>
                <a:schemeClr val="tx1"/>
              </a:solidFill>
              <a:ea typeface="Geneva"/>
              <a:cs typeface="Geneva"/>
            </a:endParaRPr>
          </a:p>
        </p:txBody>
      </p:sp>
      <p:sp>
        <p:nvSpPr>
          <p:cNvPr id="2" name="Content Placeholder 1"/>
          <p:cNvSpPr>
            <a:spLocks noGrp="1"/>
          </p:cNvSpPr>
          <p:nvPr>
            <p:ph idx="1"/>
          </p:nvPr>
        </p:nvSpPr>
        <p:spPr>
          <a:xfrm>
            <a:off x="107506" y="1065994"/>
            <a:ext cx="4539108" cy="4550370"/>
          </a:xfrm>
        </p:spPr>
        <p:txBody>
          <a:bodyPr/>
          <a:lstStyle/>
          <a:p>
            <a:r>
              <a:rPr lang="en-US" sz="2000" b="1" dirty="0" err="1" smtClean="0"/>
              <a:t>Bleomycin</a:t>
            </a:r>
            <a:endParaRPr lang="en-US" sz="2000" b="1" dirty="0"/>
          </a:p>
          <a:p>
            <a:pPr lvl="1"/>
            <a:r>
              <a:rPr lang="en-US" dirty="0" err="1" smtClean="0"/>
              <a:t>Transcriptomic</a:t>
            </a:r>
            <a:r>
              <a:rPr lang="en-US" dirty="0" smtClean="0"/>
              <a:t> analysis of mouse lungs instilled with </a:t>
            </a:r>
            <a:r>
              <a:rPr lang="en-US" dirty="0" err="1" smtClean="0"/>
              <a:t>bleomycin</a:t>
            </a:r>
            <a:endParaRPr lang="en-US" dirty="0" smtClean="0"/>
          </a:p>
          <a:p>
            <a:pPr lvl="1"/>
            <a:r>
              <a:rPr lang="en-US" dirty="0" smtClean="0"/>
              <a:t>Data set available at GEO: GSE18800</a:t>
            </a:r>
            <a:r>
              <a:rPr lang="en-US" dirty="0"/>
              <a:t>, PMID: </a:t>
            </a:r>
            <a:r>
              <a:rPr lang="en-US" dirty="0" smtClean="0"/>
              <a:t>19966781</a:t>
            </a:r>
          </a:p>
          <a:p>
            <a:r>
              <a:rPr lang="en-US" u="sng" dirty="0" smtClean="0"/>
              <a:t>Experimental Design</a:t>
            </a:r>
          </a:p>
          <a:p>
            <a:pPr lvl="1"/>
            <a:r>
              <a:rPr lang="en-US" dirty="0" smtClean="0"/>
              <a:t>Data collected 14 </a:t>
            </a:r>
            <a:r>
              <a:rPr lang="en-US" dirty="0"/>
              <a:t>day after </a:t>
            </a:r>
            <a:r>
              <a:rPr lang="en-US" dirty="0" err="1"/>
              <a:t>bleomycin</a:t>
            </a:r>
            <a:r>
              <a:rPr lang="en-US" dirty="0"/>
              <a:t> </a:t>
            </a:r>
            <a:r>
              <a:rPr lang="en-US" dirty="0" smtClean="0"/>
              <a:t>instillation</a:t>
            </a:r>
          </a:p>
          <a:p>
            <a:pPr lvl="1"/>
            <a:r>
              <a:rPr lang="en-US" dirty="0" smtClean="0"/>
              <a:t>Other measurements</a:t>
            </a:r>
          </a:p>
          <a:p>
            <a:pPr lvl="2"/>
            <a:r>
              <a:rPr lang="en-US" sz="1400" dirty="0"/>
              <a:t>Increased TGFB and immune cells measured at day 7 and 21</a:t>
            </a:r>
          </a:p>
          <a:p>
            <a:pPr lvl="2"/>
            <a:r>
              <a:rPr lang="en-US" sz="1400" dirty="0"/>
              <a:t>Increased </a:t>
            </a:r>
            <a:r>
              <a:rPr lang="en-US" sz="1400" dirty="0" err="1"/>
              <a:t>hydroxyproline</a:t>
            </a:r>
            <a:r>
              <a:rPr lang="en-US" sz="1400" dirty="0"/>
              <a:t> at day 21</a:t>
            </a:r>
          </a:p>
          <a:p>
            <a:pPr lvl="1"/>
            <a:endParaRPr lang="en-US" dirty="0"/>
          </a:p>
        </p:txBody>
      </p:sp>
      <p:sp>
        <p:nvSpPr>
          <p:cNvPr id="10246" name="Content Placeholder 2"/>
          <p:cNvSpPr>
            <a:spLocks/>
          </p:cNvSpPr>
          <p:nvPr/>
        </p:nvSpPr>
        <p:spPr bwMode="auto">
          <a:xfrm>
            <a:off x="531813" y="3886200"/>
            <a:ext cx="822960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rgbClr val="382D73"/>
              </a:buClr>
              <a:buFont typeface="Arial" pitchFamily="34" charset="0"/>
              <a:buChar char="•"/>
              <a:defRPr sz="2400">
                <a:solidFill>
                  <a:srgbClr val="382D73"/>
                </a:solidFill>
                <a:latin typeface="Calibri" pitchFamily="34" charset="0"/>
                <a:ea typeface="Geneva"/>
                <a:cs typeface="Geneva"/>
              </a:defRPr>
            </a:lvl1pPr>
            <a:lvl2pPr marL="742950" indent="-285750" eaLnBrk="0" hangingPunct="0">
              <a:spcBef>
                <a:spcPct val="20000"/>
              </a:spcBef>
              <a:buClr>
                <a:srgbClr val="2762BC"/>
              </a:buClr>
              <a:buFont typeface="Arial" pitchFamily="34" charset="0"/>
              <a:buChar char="–"/>
              <a:defRPr sz="2000">
                <a:solidFill>
                  <a:srgbClr val="2762BC"/>
                </a:solidFill>
                <a:latin typeface="Calibri" pitchFamily="34" charset="0"/>
                <a:ea typeface="Geneva"/>
                <a:cs typeface="Geneva"/>
              </a:defRPr>
            </a:lvl2pPr>
            <a:lvl3pPr marL="1143000" indent="-228600" eaLnBrk="0" hangingPunct="0">
              <a:spcBef>
                <a:spcPct val="20000"/>
              </a:spcBef>
              <a:buClr>
                <a:srgbClr val="382D73"/>
              </a:buClr>
              <a:buFont typeface="Arial" pitchFamily="34" charset="0"/>
              <a:buChar char="•"/>
              <a:defRPr>
                <a:solidFill>
                  <a:srgbClr val="382D73"/>
                </a:solidFill>
                <a:latin typeface="Calibri" pitchFamily="34" charset="0"/>
                <a:ea typeface="Geneva"/>
                <a:cs typeface="Geneva"/>
              </a:defRPr>
            </a:lvl3pPr>
            <a:lvl4pPr marL="1600200" indent="-228600" eaLnBrk="0" hangingPunct="0">
              <a:spcBef>
                <a:spcPct val="20000"/>
              </a:spcBef>
              <a:buFont typeface="Arial" pitchFamily="34" charset="0"/>
              <a:buChar char="–"/>
              <a:defRPr>
                <a:solidFill>
                  <a:schemeClr val="tx1"/>
                </a:solidFill>
                <a:latin typeface="Calibri" pitchFamily="34" charset="0"/>
                <a:ea typeface="Geneva"/>
                <a:cs typeface="Geneva"/>
              </a:defRPr>
            </a:lvl4pPr>
            <a:lvl5pPr marL="2057400" indent="-228600" eaLnBrk="0" hangingPunct="0">
              <a:spcBef>
                <a:spcPct val="20000"/>
              </a:spcBef>
              <a:buFont typeface="Arial" pitchFamily="34" charset="0"/>
              <a:buChar char="»"/>
              <a:defRPr sz="1400">
                <a:solidFill>
                  <a:schemeClr val="tx1"/>
                </a:solidFill>
                <a:latin typeface="Calibri" pitchFamily="34" charset="0"/>
                <a:ea typeface="Geneva"/>
                <a:cs typeface="Geneva"/>
              </a:defRPr>
            </a:lvl5pPr>
            <a:lvl6pPr marL="2514600" indent="-228600" eaLnBrk="0" fontAlgn="base" hangingPunct="0">
              <a:spcBef>
                <a:spcPct val="20000"/>
              </a:spcBef>
              <a:spcAft>
                <a:spcPct val="0"/>
              </a:spcAft>
              <a:buFont typeface="Arial" pitchFamily="34" charset="0"/>
              <a:buChar char="»"/>
              <a:defRPr sz="1400">
                <a:solidFill>
                  <a:schemeClr val="tx1"/>
                </a:solidFill>
                <a:latin typeface="Calibri" pitchFamily="34" charset="0"/>
                <a:ea typeface="Geneva"/>
                <a:cs typeface="Geneva"/>
              </a:defRPr>
            </a:lvl6pPr>
            <a:lvl7pPr marL="2971800" indent="-228600" eaLnBrk="0" fontAlgn="base" hangingPunct="0">
              <a:spcBef>
                <a:spcPct val="20000"/>
              </a:spcBef>
              <a:spcAft>
                <a:spcPct val="0"/>
              </a:spcAft>
              <a:buFont typeface="Arial" pitchFamily="34" charset="0"/>
              <a:buChar char="»"/>
              <a:defRPr sz="1400">
                <a:solidFill>
                  <a:schemeClr val="tx1"/>
                </a:solidFill>
                <a:latin typeface="Calibri" pitchFamily="34" charset="0"/>
                <a:ea typeface="Geneva"/>
                <a:cs typeface="Geneva"/>
              </a:defRPr>
            </a:lvl7pPr>
            <a:lvl8pPr marL="3429000" indent="-228600" eaLnBrk="0" fontAlgn="base" hangingPunct="0">
              <a:spcBef>
                <a:spcPct val="20000"/>
              </a:spcBef>
              <a:spcAft>
                <a:spcPct val="0"/>
              </a:spcAft>
              <a:buFont typeface="Arial" pitchFamily="34" charset="0"/>
              <a:buChar char="»"/>
              <a:defRPr sz="1400">
                <a:solidFill>
                  <a:schemeClr val="tx1"/>
                </a:solidFill>
                <a:latin typeface="Calibri" pitchFamily="34" charset="0"/>
                <a:ea typeface="Geneva"/>
                <a:cs typeface="Geneva"/>
              </a:defRPr>
            </a:lvl8pPr>
            <a:lvl9pPr marL="3886200" indent="-228600" eaLnBrk="0" fontAlgn="base" hangingPunct="0">
              <a:spcBef>
                <a:spcPct val="20000"/>
              </a:spcBef>
              <a:spcAft>
                <a:spcPct val="0"/>
              </a:spcAft>
              <a:buFont typeface="Arial" pitchFamily="34" charset="0"/>
              <a:buChar char="»"/>
              <a:defRPr sz="1400">
                <a:solidFill>
                  <a:schemeClr val="tx1"/>
                </a:solidFill>
                <a:latin typeface="Calibri" pitchFamily="34" charset="0"/>
                <a:ea typeface="Geneva"/>
                <a:cs typeface="Geneva"/>
              </a:defRPr>
            </a:lvl9pPr>
          </a:lstStyle>
          <a:p>
            <a:pPr defTabSz="914400">
              <a:buFont typeface="Arial" pitchFamily="34" charset="0"/>
              <a:buNone/>
            </a:pPr>
            <a:endParaRPr lang="en-US" altLang="en-US" sz="1800" b="0" dirty="0">
              <a:solidFill>
                <a:schemeClr val="accent1"/>
              </a:solidFill>
            </a:endParaRPr>
          </a:p>
        </p:txBody>
      </p:sp>
      <p:sp>
        <p:nvSpPr>
          <p:cNvPr id="10247" name="Slide Number Placeholder 6"/>
          <p:cNvSpPr txBox="1">
            <a:spLocks noGrp="1"/>
          </p:cNvSpPr>
          <p:nvPr/>
        </p:nvSpPr>
        <p:spPr bwMode="auto">
          <a:xfrm>
            <a:off x="8582025" y="6659563"/>
            <a:ext cx="396875"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382D73"/>
              </a:buClr>
              <a:buFont typeface="Arial" pitchFamily="34" charset="0"/>
              <a:buChar char="•"/>
              <a:defRPr sz="2400">
                <a:solidFill>
                  <a:srgbClr val="382D73"/>
                </a:solidFill>
                <a:latin typeface="Calibri" pitchFamily="34" charset="0"/>
                <a:ea typeface="Geneva"/>
                <a:cs typeface="Geneva"/>
              </a:defRPr>
            </a:lvl1pPr>
            <a:lvl2pPr marL="742950" indent="-285750" eaLnBrk="0" hangingPunct="0">
              <a:spcBef>
                <a:spcPct val="20000"/>
              </a:spcBef>
              <a:buClr>
                <a:srgbClr val="2762BC"/>
              </a:buClr>
              <a:buFont typeface="Arial" pitchFamily="34" charset="0"/>
              <a:buChar char="–"/>
              <a:defRPr sz="2000">
                <a:solidFill>
                  <a:srgbClr val="2762BC"/>
                </a:solidFill>
                <a:latin typeface="Calibri" pitchFamily="34" charset="0"/>
                <a:ea typeface="Geneva"/>
                <a:cs typeface="Geneva"/>
              </a:defRPr>
            </a:lvl2pPr>
            <a:lvl3pPr marL="1143000" indent="-228600" eaLnBrk="0" hangingPunct="0">
              <a:spcBef>
                <a:spcPct val="20000"/>
              </a:spcBef>
              <a:buClr>
                <a:srgbClr val="382D73"/>
              </a:buClr>
              <a:buFont typeface="Arial" pitchFamily="34" charset="0"/>
              <a:buChar char="•"/>
              <a:defRPr>
                <a:solidFill>
                  <a:srgbClr val="382D73"/>
                </a:solidFill>
                <a:latin typeface="Calibri" pitchFamily="34" charset="0"/>
                <a:ea typeface="Geneva"/>
                <a:cs typeface="Geneva"/>
              </a:defRPr>
            </a:lvl3pPr>
            <a:lvl4pPr marL="1600200" indent="-228600" eaLnBrk="0" hangingPunct="0">
              <a:spcBef>
                <a:spcPct val="20000"/>
              </a:spcBef>
              <a:buFont typeface="Arial" pitchFamily="34" charset="0"/>
              <a:buChar char="–"/>
              <a:defRPr>
                <a:solidFill>
                  <a:schemeClr val="tx1"/>
                </a:solidFill>
                <a:latin typeface="Calibri" pitchFamily="34" charset="0"/>
                <a:ea typeface="Geneva"/>
                <a:cs typeface="Geneva"/>
              </a:defRPr>
            </a:lvl4pPr>
            <a:lvl5pPr marL="2057400" indent="-228600" eaLnBrk="0" hangingPunct="0">
              <a:spcBef>
                <a:spcPct val="20000"/>
              </a:spcBef>
              <a:buFont typeface="Arial" pitchFamily="34" charset="0"/>
              <a:buChar char="»"/>
              <a:defRPr sz="1400">
                <a:solidFill>
                  <a:schemeClr val="tx1"/>
                </a:solidFill>
                <a:latin typeface="Calibri" pitchFamily="34" charset="0"/>
                <a:ea typeface="Geneva"/>
                <a:cs typeface="Geneva"/>
              </a:defRPr>
            </a:lvl5pPr>
            <a:lvl6pPr marL="2514600" indent="-228600" defTabSz="457200" eaLnBrk="0" fontAlgn="base" hangingPunct="0">
              <a:spcBef>
                <a:spcPct val="20000"/>
              </a:spcBef>
              <a:spcAft>
                <a:spcPct val="0"/>
              </a:spcAft>
              <a:buFont typeface="Arial" pitchFamily="34" charset="0"/>
              <a:buChar char="»"/>
              <a:defRPr sz="1400">
                <a:solidFill>
                  <a:schemeClr val="tx1"/>
                </a:solidFill>
                <a:latin typeface="Calibri" pitchFamily="34" charset="0"/>
                <a:ea typeface="Geneva"/>
                <a:cs typeface="Geneva"/>
              </a:defRPr>
            </a:lvl6pPr>
            <a:lvl7pPr marL="2971800" indent="-228600" defTabSz="457200" eaLnBrk="0" fontAlgn="base" hangingPunct="0">
              <a:spcBef>
                <a:spcPct val="20000"/>
              </a:spcBef>
              <a:spcAft>
                <a:spcPct val="0"/>
              </a:spcAft>
              <a:buFont typeface="Arial" pitchFamily="34" charset="0"/>
              <a:buChar char="»"/>
              <a:defRPr sz="1400">
                <a:solidFill>
                  <a:schemeClr val="tx1"/>
                </a:solidFill>
                <a:latin typeface="Calibri" pitchFamily="34" charset="0"/>
                <a:ea typeface="Geneva"/>
                <a:cs typeface="Geneva"/>
              </a:defRPr>
            </a:lvl7pPr>
            <a:lvl8pPr marL="3429000" indent="-228600" defTabSz="457200" eaLnBrk="0" fontAlgn="base" hangingPunct="0">
              <a:spcBef>
                <a:spcPct val="20000"/>
              </a:spcBef>
              <a:spcAft>
                <a:spcPct val="0"/>
              </a:spcAft>
              <a:buFont typeface="Arial" pitchFamily="34" charset="0"/>
              <a:buChar char="»"/>
              <a:defRPr sz="1400">
                <a:solidFill>
                  <a:schemeClr val="tx1"/>
                </a:solidFill>
                <a:latin typeface="Calibri" pitchFamily="34" charset="0"/>
                <a:ea typeface="Geneva"/>
                <a:cs typeface="Geneva"/>
              </a:defRPr>
            </a:lvl8pPr>
            <a:lvl9pPr marL="3886200" indent="-228600" defTabSz="457200" eaLnBrk="0" fontAlgn="base" hangingPunct="0">
              <a:spcBef>
                <a:spcPct val="20000"/>
              </a:spcBef>
              <a:spcAft>
                <a:spcPct val="0"/>
              </a:spcAft>
              <a:buFont typeface="Arial" pitchFamily="34" charset="0"/>
              <a:buChar char="»"/>
              <a:defRPr sz="1400">
                <a:solidFill>
                  <a:schemeClr val="tx1"/>
                </a:solidFill>
                <a:latin typeface="Calibri" pitchFamily="34" charset="0"/>
                <a:ea typeface="Geneva"/>
                <a:cs typeface="Geneva"/>
              </a:defRPr>
            </a:lvl9pPr>
          </a:lstStyle>
          <a:p>
            <a:pPr algn="r" eaLnBrk="1" hangingPunct="1">
              <a:spcBef>
                <a:spcPct val="0"/>
              </a:spcBef>
              <a:buClrTx/>
              <a:buFontTx/>
              <a:buNone/>
            </a:pPr>
            <a:fld id="{C92C283E-382E-471F-A3BC-4B77C413EABB}" type="slidenum">
              <a:rPr lang="en-US" altLang="en-US" sz="900" b="0">
                <a:solidFill>
                  <a:schemeClr val="bg1"/>
                </a:solidFill>
              </a:rPr>
              <a:pPr algn="r" eaLnBrk="1" hangingPunct="1">
                <a:spcBef>
                  <a:spcPct val="0"/>
                </a:spcBef>
                <a:buClrTx/>
                <a:buFontTx/>
                <a:buNone/>
              </a:pPr>
              <a:t>35</a:t>
            </a:fld>
            <a:endParaRPr lang="en-US" altLang="en-US" sz="900" b="0">
              <a:solidFill>
                <a:schemeClr val="bg1"/>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r="11064"/>
          <a:stretch>
            <a:fillRect/>
          </a:stretch>
        </p:blipFill>
        <p:spPr bwMode="auto">
          <a:xfrm>
            <a:off x="827584" y="6193440"/>
            <a:ext cx="1990725"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4" name="Straight Arrow Connector 23"/>
          <p:cNvCxnSpPr>
            <a:stCxn id="18" idx="1"/>
          </p:cNvCxnSpPr>
          <p:nvPr/>
        </p:nvCxnSpPr>
        <p:spPr bwMode="auto">
          <a:xfrm flipV="1">
            <a:off x="827584" y="6499827"/>
            <a:ext cx="418292" cy="1"/>
          </a:xfrm>
          <a:prstGeom prst="straightConnector1">
            <a:avLst/>
          </a:prstGeom>
          <a:noFill/>
          <a:ln>
            <a:noFill/>
            <a:tailEnd type="arrow"/>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5" name="Straight Arrow Connector 24"/>
          <p:cNvCxnSpPr/>
          <p:nvPr/>
        </p:nvCxnSpPr>
        <p:spPr bwMode="auto">
          <a:xfrm>
            <a:off x="1873711" y="5878029"/>
            <a:ext cx="0" cy="386514"/>
          </a:xfrm>
          <a:prstGeom prst="straightConnector1">
            <a:avLst/>
          </a:prstGeom>
          <a:noFill/>
          <a:ln w="25400"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4743175">
            <a:off x="1093510" y="4960763"/>
            <a:ext cx="437010" cy="348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Content Placeholder 1"/>
          <p:cNvSpPr txBox="1">
            <a:spLocks/>
          </p:cNvSpPr>
          <p:nvPr/>
        </p:nvSpPr>
        <p:spPr bwMode="auto">
          <a:xfrm>
            <a:off x="4572000" y="1052736"/>
            <a:ext cx="4539108" cy="455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173038" indent="-173038" algn="l" rtl="0" eaLnBrk="0" fontAlgn="base" hangingPunct="0">
              <a:spcBef>
                <a:spcPct val="20000"/>
              </a:spcBef>
              <a:spcAft>
                <a:spcPct val="0"/>
              </a:spcAft>
              <a:buClr>
                <a:schemeClr val="accent1">
                  <a:lumMod val="75000"/>
                </a:schemeClr>
              </a:buClr>
              <a:buFont typeface="Arial"/>
              <a:buChar char="•"/>
              <a:defRPr sz="1600">
                <a:solidFill>
                  <a:schemeClr val="tx1"/>
                </a:solidFill>
                <a:latin typeface="+mn-lt"/>
                <a:ea typeface="ヒラギノ角ゴ Pro W3" charset="0"/>
                <a:cs typeface="Geneva" charset="0"/>
              </a:defRPr>
            </a:lvl1pPr>
            <a:lvl2pPr marL="509588" indent="-163513" algn="l" rtl="0" eaLnBrk="0" fontAlgn="base" hangingPunct="0">
              <a:spcBef>
                <a:spcPct val="20000"/>
              </a:spcBef>
              <a:spcAft>
                <a:spcPct val="0"/>
              </a:spcAft>
              <a:buClrTx/>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r>
              <a:rPr lang="en-US" sz="2000" b="1" kern="0" dirty="0" smtClean="0"/>
              <a:t>Mechanical injury</a:t>
            </a:r>
            <a:endParaRPr lang="en-US" sz="2000" kern="0" dirty="0" smtClean="0"/>
          </a:p>
          <a:p>
            <a:pPr lvl="1"/>
            <a:r>
              <a:rPr lang="en-US" kern="0" dirty="0" err="1" smtClean="0"/>
              <a:t>Transcriptomic</a:t>
            </a:r>
            <a:r>
              <a:rPr lang="en-US" kern="0" dirty="0" smtClean="0"/>
              <a:t> analysis of human lung after </a:t>
            </a:r>
            <a:r>
              <a:rPr lang="en-US" dirty="0"/>
              <a:t>large airway brushing </a:t>
            </a:r>
            <a:r>
              <a:rPr lang="en-US" dirty="0" smtClean="0"/>
              <a:t>injury</a:t>
            </a:r>
          </a:p>
          <a:p>
            <a:pPr lvl="1"/>
            <a:r>
              <a:rPr lang="en-US" kern="0" dirty="0" smtClean="0"/>
              <a:t>Data set available at GEO: GSE5372</a:t>
            </a:r>
            <a:r>
              <a:rPr lang="en-US" kern="0" dirty="0"/>
              <a:t>, PMID: 17164391</a:t>
            </a:r>
            <a:endParaRPr lang="en-US" u="sng" kern="0" dirty="0" smtClean="0"/>
          </a:p>
          <a:p>
            <a:r>
              <a:rPr lang="en-US" u="sng" kern="0" dirty="0" smtClean="0"/>
              <a:t>Experimental Design</a:t>
            </a:r>
          </a:p>
          <a:p>
            <a:pPr lvl="1"/>
            <a:r>
              <a:rPr lang="en-US" dirty="0" smtClean="0"/>
              <a:t>Data collected 7 </a:t>
            </a:r>
            <a:r>
              <a:rPr lang="en-US" dirty="0"/>
              <a:t>day after large airway brushing </a:t>
            </a:r>
            <a:endParaRPr lang="en-US" dirty="0" smtClean="0"/>
          </a:p>
          <a:p>
            <a:pPr lvl="1"/>
            <a:r>
              <a:rPr lang="en-US" dirty="0" smtClean="0"/>
              <a:t>Other measurements</a:t>
            </a:r>
          </a:p>
          <a:p>
            <a:pPr lvl="2"/>
            <a:r>
              <a:rPr lang="en-US" sz="1400" dirty="0"/>
              <a:t>Injured area completely covered by partially </a:t>
            </a:r>
            <a:r>
              <a:rPr lang="en-US" sz="1400" dirty="0" err="1"/>
              <a:t>redifferentiated</a:t>
            </a:r>
            <a:r>
              <a:rPr lang="en-US" sz="1400" dirty="0"/>
              <a:t> epithelial layer after 7d</a:t>
            </a:r>
          </a:p>
          <a:p>
            <a:pPr lvl="2"/>
            <a:r>
              <a:rPr lang="en-US" sz="1400" dirty="0"/>
              <a:t>Less than 1% of cells were inflammatory, indicating inflammation had subsided by 7d </a:t>
            </a:r>
          </a:p>
          <a:p>
            <a:pPr lvl="1"/>
            <a:endParaRPr lang="en-US" kern="0" dirty="0" smtClean="0"/>
          </a:p>
        </p:txBody>
      </p:sp>
      <p:sp>
        <p:nvSpPr>
          <p:cNvPr id="14" name="Rounded Rectangle 226"/>
          <p:cNvSpPr>
            <a:spLocks noChangeArrowheads="1"/>
          </p:cNvSpPr>
          <p:nvPr/>
        </p:nvSpPr>
        <p:spPr bwMode="auto">
          <a:xfrm>
            <a:off x="2054844" y="4581128"/>
            <a:ext cx="4797197" cy="1107600"/>
          </a:xfrm>
          <a:prstGeom prst="roundRect">
            <a:avLst>
              <a:gd name="adj" fmla="val 8551"/>
            </a:avLst>
          </a:prstGeom>
          <a:solidFill>
            <a:srgbClr val="C5D6DF"/>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b="1" dirty="0" smtClean="0">
                <a:solidFill>
                  <a:prstClr val="black"/>
                </a:solidFill>
              </a:rPr>
              <a:t>Comparing these data sets in the context of network models will help clarify which tissue repair processes are specific to </a:t>
            </a:r>
            <a:r>
              <a:rPr lang="en-US" b="1" dirty="0" err="1" smtClean="0">
                <a:solidFill>
                  <a:prstClr val="black"/>
                </a:solidFill>
              </a:rPr>
              <a:t>bleomycin</a:t>
            </a:r>
            <a:r>
              <a:rPr lang="en-US" b="1" dirty="0" smtClean="0">
                <a:solidFill>
                  <a:prstClr val="black"/>
                </a:solidFill>
              </a:rPr>
              <a:t>, mechanical injury and shared by both</a:t>
            </a:r>
            <a:endParaRPr lang="en-US" b="1" i="1" dirty="0">
              <a:solidFill>
                <a:prstClr val="black"/>
              </a:solidFill>
            </a:endParaRPr>
          </a:p>
        </p:txBody>
      </p:sp>
      <p:pic>
        <p:nvPicPr>
          <p:cNvPr id="15" name="Picture 26" descr="Lung_transpar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75656" y="5055936"/>
            <a:ext cx="796110" cy="822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bwMode="auto">
          <a:xfrm>
            <a:off x="179510" y="4581128"/>
            <a:ext cx="1066365" cy="328216"/>
          </a:xfrm>
          <a:prstGeom prst="ellipse">
            <a:avLst/>
          </a:prstGeom>
          <a:solidFill>
            <a:schemeClr val="accent6">
              <a:lumMod val="60000"/>
              <a:lumOff val="40000"/>
            </a:schemeClr>
          </a:solidFill>
          <a:ln w="9525" cap="flat" cmpd="sng" algn="ctr">
            <a:noFill/>
            <a:prstDash val="solid"/>
            <a:round/>
            <a:headEnd type="none" w="med" len="med"/>
            <a:tailEnd type="none" w="med" len="med"/>
          </a:ln>
          <a:effectLst/>
          <a:extLst/>
        </p:spPr>
        <p:txBody>
          <a:bodyPr vert="horz" wrap="square" lIns="0" tIns="45720" rIns="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rial" charset="0"/>
                <a:ea typeface="Geneva" charset="0"/>
                <a:cs typeface="Arial" charset="0"/>
              </a:rPr>
              <a:t>Bleomycin</a:t>
            </a:r>
            <a:endParaRPr kumimoji="0" lang="en-US" sz="1100" b="0" i="0" u="none" strike="noStrike" cap="none" normalizeH="0" baseline="0" dirty="0">
              <a:ln>
                <a:noFill/>
              </a:ln>
              <a:solidFill>
                <a:schemeClr val="tx1"/>
              </a:solidFill>
              <a:effectLst/>
              <a:latin typeface="Arial" charset="0"/>
              <a:ea typeface="Geneva" charset="0"/>
              <a:cs typeface="Arial" charset="0"/>
            </a:endParaRPr>
          </a:p>
        </p:txBody>
      </p:sp>
      <p:sp>
        <p:nvSpPr>
          <p:cNvPr id="5" name="AutoShape 2" descr="data:image/jpeg;base64,/9j/4AAQSkZJRgABAQAAAQABAAD/2wCEAAkGBhIGDxIQBxAVEBASEBUQExQPExEQEhoUFBMZFxQcEhMYGyYeGBklJRQTITIiLycpLC4vGSE1NTArOCcrLDUBCQoKDgwMFA8PGikkFBwpKSkpKSkpKSkpKSksKSkpLCkpKiksKSwpLCksKSkpKSkpLCksKSksKSkpKSkpKSwpNf/AABEIAOEA4QMBIgACEQEDEQH/xAAbAAEAAgMBAQAAAAAAAAAAAAAABQYBAgMEB//EADYQAAIBAgUCBAMGBgMBAAAAAAABAgMRBAUSITEGQRMiUWEUMnEVQoGRobEjUmLB0fAWgpIH/8QAFQEBAQAAAAAAAAAAAAAAAAAAAAH/xAAWEQEBAQAAAAAAAAAAAAAAAAAAMRH/2gAMAwEAAhEDEQA/APuIAAAAAAAAAAAAAAAAAAAAAAAAAAAAAAAAMSkobydl77ER1N1TQ6Ww7r42V77U4Ra1Tl2Uf88ID15rnVDI4eJmdaFGDdk6klG79EuWzpl2ZUs2pxq4CpGrTl8soO6dtn+PsfCfhsX/APTsV42YS8Kk76Lp6YUk/M4L+VWd5Nq7XPY+tdE5FTySnL7PU1Rlp0+I23Nxvepp+6pXSXqop+gVZQAEAAAAAAAAAAAAAAAAAAAAAAAAAAAAAAcAi8wzLwYVJLaMfL5uPVtv05/1gefO81hSp3qyUKaTlKUmktK7v25/QoXUlH/mVeh4dJVKUJvTtLVPxH5ON9GyvxZJ8bX9EM0fXuqlh6eiFkk5LVrileLUVxfyu2+25bshyh5bCMaV5OCtqlZel9/wCtcn6cttioaaastElBSqOG0XUUfLGlHiNNbWSv6FlACAAAAAAAAAAAAAAAAAAAAAAAAAAAAAAYlJQV5bISlpV3wiFzvOKeDpqpjJKnSjecm32Sdtle/Frd20B6cdjY0rupNRjGDa1NLzcJ/m0l7s+f4qtis7xSpNSeEu7wiknPfzOcu1/lSutlI65jRl1j4c6SapKSmtStJyu7OUfZSffZl2yjAfDQhGrDVKKUdXCsvbt2/EK55VkdPAt+GoqT38qV1slytu36ImYQ0cfq7mVG3BkIAAAAAAAAAAAAAAAAAAAAAAAAAAAAAAbtyYctPJFY/MlRU5X2i1BJuyv3b/AN7AaZvm6wtJzl8rvp5baXO3+9imYSu+uJSjWh4UISvCF3Uul8uqSt7NpbccjL6+JzzFNYm/w1tMKbSirNu7l3u7X37W2LrleURwepQS3d3+PvYK4ZJkay6loo/S8t9l2J2Ksa0qSpK0eDcIAAAAAAAAAAAAAAAAAAAAAAAAAAAAABrOapq8tkjLenkrfVHUMMuot1XLay00t6kpO6Sh2T734X4Ads6zynlyVbFzUaMbxgne86r+VKPL5/CzvsVHE5VUzyvTrT+VSbgrvTZ7yaguG/Kr+3Y6U8ufVMY1Z3hBNKNNea359la35suuW5f8HCMVd2/mtYo2wWDhTUbRd2t20lwuLLjsvwJCMFH5TZbAgAAAAAAAAAAAAAAAAAAAAAAAAAAAAABhu3Jkg+pOo6ORRTxtTTKXlhGK1SlJrtH0XL7foBnO86+zqUqiWrlRjxeyv+bZVsnjU6pdRZlFN2e1NaaajbQ4pvd9t+9n9DbLcpq4/FxxOK+XfSpSbtDhJq1uylttd/Vu64PBww+1JWXP9v8ABYPPluUfA09FJpRftftb+xKJWEY6eDJAAAAAAAAAAAAAAAAAAAAAAAAAAAAAAACD6o6so9M0715KVecZeDRV3OpNLZJJNpN2V/cDt1F1NQ6ZpOpj6ii2peHC/nqSir6YR5b4V+FdFJybJq3W9arX6h8k6bVKMKUWqUI6tTip/eqXUVLm2lJ82W2RdO1+rqrxfUFRxr0qsYRdKkowhCnKTccPOX3ry3nZ2skndXX0mMdOyA8+Hwaw0IwpKyikle74PSAAAAAAAAAAAAAAAAAAAAAAAAAAAAAAAACudW9Y0+nUqVJOrja0X8PRhFzcp7qOq3Eb/s7cMDp1V1dS6bhpb8TFVIv4ehFSlOc+Iq0eI3srla6b6XrZ/Uli+pJz+JhVUVOEI0o6IarRw7aUoxvN3kkr8JvdvfprpCrm0p4jqedWeIVVJVLRpKUIOVo0klqhSvN3a06vpz9BWwBKwAAAAAAAAAAAAAAAAAAAAAAAAAAAAAAAABVesus/sJxw2Ag6uMrQbpryqnTveMZ15y2jG6f/AJfAG/V/Wcen3HD4WMquNrwfgU4pNXd1GVVtpRhdfo/S5EdL9GVMW6tXqd1atZ1VarUmoOcIarRUI7wpXk3a61X3VrI69K9DuPiy6jUsRUlWjJVK1VynUUL6dcItxVNNtqF3e+6WyV5WwBKwAAAAAAAAAAAAAAAAAAAAAAAAAAAAAAAABSOtet5YGXwmS6ZVZR01a8ppUsP4jcIOWm7dS6k1Hnbh3sB26363eSNYXK4a8TUhvUlJRo0FNuMJ1pWdt7u3t9L8+k+go5cqrziMa7lWjVjOtKVWrNwvaVZvy2u21Gzte7bfHXpDoKnkKqfFxp1dVZVYOa8WpeKdpVKklvLdtK3lu923cuAAAAAAAAAAAAAAAAAAAAAAAAAAAAAAAAMJ34AyDDduT551Z1rPNJ/B9MzjKnP+DXxNNSrOLqakoYeMX56loyd1e23HIHXrPriTn8HkEoNz/hV8Tqc40XU1RjGEYbyreWTst1Zbekv0f0TDpmE4tQknV8SmtCcovdJyqS80p2fOyXC7t9+k+kYdLwlCi4uLm5wioJKCe3zNuUpNctvtZJIsIAAAAAAAAAAAAAAAAAAAAAAAAAAAAAAAIvM8z8FONJ73s2ub+kff1fb6gaZvmelOnQbXaUo8+8Yf1er7fU55dS+z4uU01Gyk9Lb07b3XdLa73OeDwmm9XFWSim99oxit+5DZjm1XqGUYZTd4J/w6ko025TvdPTdbQVrX2vclVGdV9W18+rRwWQqXw1Sbw2Ir06cpTbkpa4UVK1rJXcvdb+tz6b6ap9N05U8K/I5OSgkowim+Irm/q223ZeiR5lhIZPHw8JKUpy+VbP6KMVxb17evYm8Jr0R+JSU7ea2+5UdgAAAAAAAAAAAAAAAAAAAAAAAAAAAAAAARWZ5oqflov1TceW+6i/3fb68ePDYZU062NajGMb77RjFb/kYpUY4SMq+PajGEdTb2UYr0S/YhalWt1dOEsMpRy9O0oycaetL5pVd76b8Lvp7cjNG+JxVbqqpFZepfZ7Vpvan4nN3JvdU1ZfWzJjBYaOEXhZYnok9Su95e7f3KS9uewwuChSXhZfDyS81pOTcv6qje6h6R7/Qm8NhVhl6ye8pPlv8AsvbsBzweAWGvKXmqS+aTW/0S7L2PUAAAAAAAAAAAAAAAAAAAAAAAAAAAAAAAAABQf43V9WFWCcMDGSvTqTULqO7lVS3fqo+2/O9gw+EhBKlgIaYX1aXd3/rrN7tbbR7/AENqOFW1PBU1Tpp3UWna/wDPVvu36R5fLJfD4dYdWju27tvlv1bKMYbDLDLbdveUny37nYAgAAAAAAAAAAAAAAAAAAAAAAAAAAAAAAAAAADy4D5f+0v3PUAAMS4AARMgAAAAAAAAAAAAAAAAAAAAAAAAAAAAAAAA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data:image/jpeg;base64,/9j/4AAQSkZJRgABAQAAAQABAAD/2wCEAAkGBhIGDxIQBxAVEBASEBUQExQPExEQEhoUFBMZFxQcEhMYGyYeGBklJRQTITIiLycpLC4vGSE1NTArOCcrLDUBCQoKDgwMFA8PGikkFBwpKSkpKSkpKSkpKSksKSkpLCkpKiksKSwpLCksKSkpKSkpLCksKSksKSkpKSkpKSwpNf/AABEIAOEA4QMBIgACEQEDEQH/xAAbAAEAAgMBAQAAAAAAAAAAAAAABQYBAgMEB//EADYQAAIBAgUCBAMGBgMBAAAAAAABAgMRBAUSITEGQRMiUWEUMnEVQoGRobEjUmLB0fAWgpIH/8QAFQEBAQAAAAAAAAAAAAAAAAAAAAH/xAAWEQEBAQAAAAAAAAAAAAAAAAAAMRH/2gAMAwEAAhEDEQA/APuIAAAAAAAAAAAAAAAAAAAAAAAAAAAAAAAAMSkobydl77ER1N1TQ6Ww7r42V77U4Ra1Tl2Uf88ID15rnVDI4eJmdaFGDdk6klG79EuWzpl2ZUs2pxq4CpGrTl8soO6dtn+PsfCfhsX/APTsV42YS8Kk76Lp6YUk/M4L+VWd5Nq7XPY+tdE5FTySnL7PU1Rlp0+I23Nxvepp+6pXSXqop+gVZQAEAAAAAAAAAAAAAAAAAAAAAAAAAAAAAAcAi8wzLwYVJLaMfL5uPVtv05/1gefO81hSp3qyUKaTlKUmktK7v25/QoXUlH/mVeh4dJVKUJvTtLVPxH5ON9GyvxZJ8bX9EM0fXuqlh6eiFkk5LVrileLUVxfyu2+25bshyh5bCMaV5OCtqlZel9/wCtcn6cttioaaastElBSqOG0XUUfLGlHiNNbWSv6FlACAAAAAAAAAAAAAAAAAAAAAAAAAAAAAAYlJQV5bISlpV3wiFzvOKeDpqpjJKnSjecm32Sdtle/Frd20B6cdjY0rupNRjGDa1NLzcJ/m0l7s+f4qtis7xSpNSeEu7wiknPfzOcu1/lSutlI65jRl1j4c6SapKSmtStJyu7OUfZSffZl2yjAfDQhGrDVKKUdXCsvbt2/EK55VkdPAt+GoqT38qV1slytu36ImYQ0cfq7mVG3BkIAAAAAAAAAAAAAAAAAAAAAAAAAAAAAAbtyYctPJFY/MlRU5X2i1BJuyv3b/AN7AaZvm6wtJzl8rvp5baXO3+9imYSu+uJSjWh4UISvCF3Uul8uqSt7NpbccjL6+JzzFNYm/w1tMKbSirNu7l3u7X37W2LrleURwepQS3d3+PvYK4ZJkay6loo/S8t9l2J2Ksa0qSpK0eDcIAAAAAAAAAAAAAAAAAAAAAAAAAAAAABrOapq8tkjLenkrfVHUMMuot1XLay00t6kpO6Sh2T734X4Ads6zynlyVbFzUaMbxgne86r+VKPL5/CzvsVHE5VUzyvTrT+VSbgrvTZ7yaguG/Kr+3Y6U8ufVMY1Z3hBNKNNea359la35suuW5f8HCMVd2/mtYo2wWDhTUbRd2t20lwuLLjsvwJCMFH5TZbAgAAAAAAAAAAAAAAAAAAAAAAAAAAAAABhu3Jkg+pOo6ORRTxtTTKXlhGK1SlJrtH0XL7foBnO86+zqUqiWrlRjxeyv+bZVsnjU6pdRZlFN2e1NaaajbQ4pvd9t+9n9DbLcpq4/FxxOK+XfSpSbtDhJq1uylttd/Vu64PBww+1JWXP9v8ABYPPluUfA09FJpRftftb+xKJWEY6eDJAAAAAAAAAAAAAAAAAAAAAAAAAAAAAAACD6o6so9M0715KVecZeDRV3OpNLZJJNpN2V/cDt1F1NQ6ZpOpj6ii2peHC/nqSir6YR5b4V+FdFJybJq3W9arX6h8k6bVKMKUWqUI6tTip/eqXUVLm2lJ82W2RdO1+rqrxfUFRxr0qsYRdKkowhCnKTccPOX3ry3nZ2skndXX0mMdOyA8+Hwaw0IwpKyikle74PSAAAAAAAAAAAAAAAAAAAAAAAAAAAAAAAACudW9Y0+nUqVJOrja0X8PRhFzcp7qOq3Eb/s7cMDp1V1dS6bhpb8TFVIv4ehFSlOc+Iq0eI3srla6b6XrZ/Uli+pJz+JhVUVOEI0o6IarRw7aUoxvN3kkr8JvdvfprpCrm0p4jqedWeIVVJVLRpKUIOVo0klqhSvN3a06vpz9BWwBKwAAAAAAAAAAAAAAAAAAAAAAAAAAAAAAAABVesus/sJxw2Ag6uMrQbpryqnTveMZ15y2jG6f/AJfAG/V/Wcen3HD4WMquNrwfgU4pNXd1GVVtpRhdfo/S5EdL9GVMW6tXqd1atZ1VarUmoOcIarRUI7wpXk3a61X3VrI69K9DuPiy6jUsRUlWjJVK1VynUUL6dcItxVNNtqF3e+6WyV5WwBKwAAAAAAAAAAAAAAAAAAAAAAAAAAAAAAAABSOtet5YGXwmS6ZVZR01a8ppUsP4jcIOWm7dS6k1Hnbh3sB26363eSNYXK4a8TUhvUlJRo0FNuMJ1pWdt7u3t9L8+k+go5cqrziMa7lWjVjOtKVWrNwvaVZvy2u21Gzte7bfHXpDoKnkKqfFxp1dVZVYOa8WpeKdpVKklvLdtK3lu923cuAAAAAAAAAAAAAAAAAAAAAAAAAAAAAAAAMJ34AyDDduT551Z1rPNJ/B9MzjKnP+DXxNNSrOLqakoYeMX56loyd1e23HIHXrPriTn8HkEoNz/hV8Tqc40XU1RjGEYbyreWTst1Zbekv0f0TDpmE4tQknV8SmtCcovdJyqS80p2fOyXC7t9+k+kYdLwlCi4uLm5wioJKCe3zNuUpNctvtZJIsIAAAAAAAAAAAAAAAAAAAAAAAAAAAAAAAIvM8z8FONJ73s2ub+kff1fb6gaZvmelOnQbXaUo8+8Yf1er7fU55dS+z4uU01Gyk9Lb07b3XdLa73OeDwmm9XFWSim99oxit+5DZjm1XqGUYZTd4J/w6ko025TvdPTdbQVrX2vclVGdV9W18+rRwWQqXw1Sbw2Ir06cpTbkpa4UVK1rJXcvdb+tz6b6ap9N05U8K/I5OSgkowim+Irm/q223ZeiR5lhIZPHw8JKUpy+VbP6KMVxb17evYm8Jr0R+JSU7ea2+5UdgAAAAAAAAAAAAAAAAAAAAAAAAAAAAAAARWZ5oqflov1TceW+6i/3fb68ePDYZU062NajGMb77RjFb/kYpUY4SMq+PajGEdTb2UYr0S/YhalWt1dOEsMpRy9O0oycaetL5pVd76b8Lvp7cjNG+JxVbqqpFZepfZ7Vpvan4nN3JvdU1ZfWzJjBYaOEXhZYnok9Su95e7f3KS9uewwuChSXhZfDyS81pOTcv6qje6h6R7/Qm8NhVhl6ye8pPlv8AsvbsBzweAWGvKXmqS+aTW/0S7L2PUAAAAAAAAAAAAAAAAAAAAAAAAAAAAAAAAABQf43V9WFWCcMDGSvTqTULqO7lVS3fqo+2/O9gw+EhBKlgIaYX1aXd3/rrN7tbbR7/AENqOFW1PBU1Tpp3UWna/wDPVvu36R5fLJfD4dYdWju27tvlv1bKMYbDLDLbdveUny37nYAgAAAAAAAAAAAAAAAAAAAAAAAAAAAAAAAAAADy4D5f+0v3PUAAMS4AARMgAAAAAAAAAAAAAAAAAAAAAAAAAAAAAAAAA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78247292"/>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182563" y="188640"/>
            <a:ext cx="7701805" cy="819150"/>
          </a:xfrm>
        </p:spPr>
        <p:txBody>
          <a:bodyPr/>
          <a:lstStyle/>
          <a:p>
            <a:r>
              <a:rPr lang="en-US" sz="2800" dirty="0" err="1" smtClean="0">
                <a:ea typeface="ＭＳ Ｐゴシック" charset="-128"/>
              </a:rPr>
              <a:t>Bleomycin</a:t>
            </a:r>
            <a:r>
              <a:rPr lang="en-US" sz="2800" dirty="0" smtClean="0">
                <a:ea typeface="ＭＳ Ｐゴシック" charset="-128"/>
              </a:rPr>
              <a:t> Induces Many Fibrosis Mechanisms Including TGFB</a:t>
            </a:r>
          </a:p>
        </p:txBody>
      </p:sp>
      <p:sp>
        <p:nvSpPr>
          <p:cNvPr id="38914" name="Slide Number Placeholder 3"/>
          <p:cNvSpPr>
            <a:spLocks noGrp="1"/>
          </p:cNvSpPr>
          <p:nvPr>
            <p:ph type="sldNum" sz="quarter" idx="4294967295"/>
          </p:nvPr>
        </p:nvSpPr>
        <p:spPr bwMode="auto">
          <a:xfrm>
            <a:off x="8582025" y="6659563"/>
            <a:ext cx="396875" cy="214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1D2B59AD-C4CB-4AB4-BEE2-39D91764F9C9}" type="slidenum">
              <a:rPr lang="en-US" sz="900">
                <a:solidFill>
                  <a:srgbClr val="FFFFFF"/>
                </a:solidFill>
                <a:latin typeface="Calibri" pitchFamily="34" charset="0"/>
              </a:rPr>
              <a:pPr eaLnBrk="1" hangingPunct="1"/>
              <a:t>36</a:t>
            </a:fld>
            <a:endParaRPr lang="en-US" sz="900">
              <a:solidFill>
                <a:srgbClr val="FFFFFF"/>
              </a:solidFill>
              <a:latin typeface="Calibri" pitchFamily="34" charset="0"/>
            </a:endParaRPr>
          </a:p>
        </p:txBody>
      </p:sp>
      <p:sp>
        <p:nvSpPr>
          <p:cNvPr id="38925" name="Rectangle 15"/>
          <p:cNvSpPr>
            <a:spLocks/>
          </p:cNvSpPr>
          <p:nvPr/>
        </p:nvSpPr>
        <p:spPr bwMode="auto">
          <a:xfrm>
            <a:off x="280988" y="5581650"/>
            <a:ext cx="8405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Clr>
                <a:srgbClr val="382D73"/>
              </a:buClr>
              <a:buFont typeface="Arial" pitchFamily="34" charset="0"/>
              <a:buChar char="•"/>
            </a:pPr>
            <a:endParaRPr lang="en-US" sz="1600" dirty="0">
              <a:solidFill>
                <a:srgbClr val="382D73"/>
              </a:solidFill>
              <a:latin typeface="Calibri" pitchFamily="34" charset="0"/>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1068856"/>
            <a:ext cx="6549158" cy="4018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Rectangle 27"/>
          <p:cNvSpPr/>
          <p:nvPr/>
        </p:nvSpPr>
        <p:spPr>
          <a:xfrm>
            <a:off x="-206505" y="4436650"/>
            <a:ext cx="3002852" cy="244682"/>
          </a:xfrm>
          <a:prstGeom prst="rect">
            <a:avLst/>
          </a:prstGeom>
        </p:spPr>
        <p:txBody>
          <a:bodyPr wrap="square">
            <a:spAutoFit/>
          </a:bodyPr>
          <a:lstStyle/>
          <a:p>
            <a:pPr lvl="1" eaLnBrk="0" hangingPunct="0">
              <a:lnSpc>
                <a:spcPct val="90000"/>
              </a:lnSpc>
              <a:spcBef>
                <a:spcPct val="20000"/>
              </a:spcBef>
              <a:buClr>
                <a:srgbClr val="382D73"/>
              </a:buClr>
            </a:pPr>
            <a:r>
              <a:rPr lang="en-US" sz="1100" dirty="0">
                <a:solidFill>
                  <a:schemeClr val="accent1"/>
                </a:solidFill>
                <a:latin typeface="Calibri" pitchFamily="34" charset="0"/>
              </a:rPr>
              <a:t>Note: A subset of </a:t>
            </a:r>
            <a:r>
              <a:rPr lang="en-US" sz="1100" dirty="0" smtClean="0">
                <a:solidFill>
                  <a:schemeClr val="accent1"/>
                </a:solidFill>
                <a:latin typeface="Calibri" pitchFamily="34" charset="0"/>
              </a:rPr>
              <a:t>the network is shown</a:t>
            </a:r>
            <a:endParaRPr lang="en-US" sz="1100" dirty="0">
              <a:solidFill>
                <a:schemeClr val="accent1"/>
              </a:solidFill>
              <a:latin typeface="Calibri" pitchFamily="34" charset="0"/>
            </a:endParaRPr>
          </a:p>
        </p:txBody>
      </p:sp>
      <p:sp>
        <p:nvSpPr>
          <p:cNvPr id="6" name="Content Placeholder 5"/>
          <p:cNvSpPr>
            <a:spLocks noGrp="1"/>
          </p:cNvSpPr>
          <p:nvPr>
            <p:ph idx="1"/>
          </p:nvPr>
        </p:nvSpPr>
        <p:spPr>
          <a:xfrm>
            <a:off x="107504" y="4797152"/>
            <a:ext cx="8784497" cy="1545035"/>
          </a:xfrm>
        </p:spPr>
        <p:txBody>
          <a:bodyPr/>
          <a:lstStyle/>
          <a:p>
            <a:r>
              <a:rPr lang="en-US" dirty="0" smtClean="0"/>
              <a:t>As </a:t>
            </a:r>
            <a:r>
              <a:rPr lang="en-US" dirty="0"/>
              <a:t>a well-known model of fibrosis, </a:t>
            </a:r>
            <a:r>
              <a:rPr lang="en-US" dirty="0" err="1" smtClean="0"/>
              <a:t>bleomycin</a:t>
            </a:r>
            <a:r>
              <a:rPr lang="en-US" dirty="0" smtClean="0"/>
              <a:t> induces many </a:t>
            </a:r>
            <a:r>
              <a:rPr lang="en-US" dirty="0"/>
              <a:t>fibrosis </a:t>
            </a:r>
            <a:r>
              <a:rPr lang="en-US" dirty="0" smtClean="0"/>
              <a:t>mechanisms</a:t>
            </a:r>
          </a:p>
          <a:p>
            <a:r>
              <a:rPr lang="en-US" dirty="0" smtClean="0"/>
              <a:t>Mechanisms predicted by RCR match findings from the literature, including increased TGFB, measured increased in the data set</a:t>
            </a:r>
          </a:p>
          <a:p>
            <a:pPr lvl="1"/>
            <a:r>
              <a:rPr lang="en-US" sz="1200" dirty="0">
                <a:ea typeface="Geneva" charset="0"/>
                <a:cs typeface="Geneva" charset="0"/>
              </a:rPr>
              <a:t>Increased beta catenin, angiotensin, PI3K and TGFB, and decreased PPARG can drive </a:t>
            </a:r>
            <a:r>
              <a:rPr lang="en-US" sz="1200" dirty="0" err="1">
                <a:ea typeface="Geneva" charset="0"/>
                <a:cs typeface="Geneva" charset="0"/>
              </a:rPr>
              <a:t>bleomycin</a:t>
            </a:r>
            <a:r>
              <a:rPr lang="en-US" sz="1200" dirty="0">
                <a:ea typeface="Geneva" charset="0"/>
                <a:cs typeface="Geneva" charset="0"/>
              </a:rPr>
              <a:t>-induced fibrosis </a:t>
            </a:r>
            <a:endParaRPr lang="en-US" sz="1200" dirty="0" smtClean="0">
              <a:ea typeface="Geneva" charset="0"/>
              <a:cs typeface="Geneva" charset="0"/>
            </a:endParaRPr>
          </a:p>
          <a:p>
            <a:pPr lvl="2"/>
            <a:r>
              <a:rPr lang="en-US" sz="1100" dirty="0" smtClean="0"/>
              <a:t>PMIDs</a:t>
            </a:r>
            <a:r>
              <a:rPr lang="en-US" sz="1100" dirty="0"/>
              <a:t>: </a:t>
            </a:r>
            <a:r>
              <a:rPr lang="en-US" sz="1100" dirty="0" smtClean="0">
                <a:ea typeface="Geneva"/>
              </a:rPr>
              <a:t>21212602, </a:t>
            </a:r>
            <a:r>
              <a:rPr lang="en-GB" sz="1100" dirty="0" smtClean="0"/>
              <a:t>14694243, 19520917, 17883846, 19714649</a:t>
            </a:r>
          </a:p>
          <a:p>
            <a:r>
              <a:rPr lang="en-GB" dirty="0" smtClean="0">
                <a:ea typeface="Geneva" charset="0"/>
                <a:cs typeface="Geneva" charset="0"/>
              </a:rPr>
              <a:t>Fibrosis mechanisms predicted by RCR not studied in literature offer novel mechanistic detail</a:t>
            </a:r>
          </a:p>
          <a:p>
            <a:pPr lvl="1"/>
            <a:r>
              <a:rPr lang="en-GB" sz="1200" dirty="0" smtClean="0"/>
              <a:t>Hedgehog signalling and specific beta-catenin family members have not been specifically studied in </a:t>
            </a:r>
            <a:r>
              <a:rPr lang="en-GB" sz="1200" dirty="0" err="1" smtClean="0"/>
              <a:t>bleomycin</a:t>
            </a:r>
            <a:r>
              <a:rPr lang="en-GB" sz="1200" dirty="0" smtClean="0"/>
              <a:t> literature</a:t>
            </a:r>
            <a:endParaRPr lang="en-US" sz="1200" dirty="0"/>
          </a:p>
          <a:p>
            <a:pPr lvl="1"/>
            <a:endParaRPr lang="en-US" sz="1200" dirty="0"/>
          </a:p>
          <a:p>
            <a:endParaRPr lang="en-US" dirty="0"/>
          </a:p>
        </p:txBody>
      </p:sp>
      <p:sp>
        <p:nvSpPr>
          <p:cNvPr id="18" name="TextBox 17"/>
          <p:cNvSpPr txBox="1"/>
          <p:nvPr/>
        </p:nvSpPr>
        <p:spPr>
          <a:xfrm>
            <a:off x="96400" y="1484784"/>
            <a:ext cx="2467600" cy="9233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srgbClr val="382D73"/>
                </a:solidFill>
                <a:effectLst/>
                <a:uLnTx/>
                <a:uFillTx/>
                <a:latin typeface="Calibri"/>
              </a:rPr>
              <a:t>Bleomycin</a:t>
            </a:r>
            <a:r>
              <a:rPr kumimoji="0" lang="en-US" sz="1800" b="1" i="0" u="none" strike="noStrike" kern="0" cap="none" spc="0" normalizeH="0" baseline="0" noProof="0" dirty="0" smtClean="0">
                <a:ln>
                  <a:noFill/>
                </a:ln>
                <a:solidFill>
                  <a:srgbClr val="382D73"/>
                </a:solidFill>
                <a:effectLst/>
                <a:uLnTx/>
                <a:uFillTx/>
                <a:latin typeface="Calibri"/>
              </a:rPr>
              <a:t> Mechanisms Predicted in Fibrosis Network</a:t>
            </a:r>
            <a:endParaRPr kumimoji="0" lang="en-US" sz="1800" b="1" i="0" u="none" strike="noStrike" kern="0" cap="none" spc="0" normalizeH="0" baseline="0" noProof="0" dirty="0">
              <a:ln>
                <a:noFill/>
              </a:ln>
              <a:solidFill>
                <a:srgbClr val="382D73"/>
              </a:solidFill>
              <a:effectLst/>
              <a:uLnTx/>
              <a:uFillTx/>
              <a:latin typeface="Calibri"/>
            </a:endParaRPr>
          </a:p>
        </p:txBody>
      </p:sp>
      <p:sp>
        <p:nvSpPr>
          <p:cNvPr id="7" name="Rectangle 6"/>
          <p:cNvSpPr/>
          <p:nvPr/>
        </p:nvSpPr>
        <p:spPr>
          <a:xfrm>
            <a:off x="3347864" y="2132855"/>
            <a:ext cx="2664296" cy="132622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a:spLocks noChangeArrowheads="1"/>
          </p:cNvSpPr>
          <p:nvPr/>
        </p:nvSpPr>
        <p:spPr bwMode="auto">
          <a:xfrm>
            <a:off x="899592" y="3491382"/>
            <a:ext cx="1079500" cy="244475"/>
          </a:xfrm>
          <a:prstGeom prst="roundRect">
            <a:avLst>
              <a:gd name="adj" fmla="val 8551"/>
            </a:avLst>
          </a:prstGeom>
          <a:solidFill>
            <a:srgbClr val="FFFF00"/>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800" dirty="0">
                <a:solidFill>
                  <a:prstClr val="black"/>
                </a:solidFill>
              </a:rPr>
              <a:t>Consistent with increased process</a:t>
            </a:r>
          </a:p>
        </p:txBody>
      </p:sp>
      <p:sp>
        <p:nvSpPr>
          <p:cNvPr id="15" name="Rounded Rectangle 226"/>
          <p:cNvSpPr>
            <a:spLocks noChangeArrowheads="1"/>
          </p:cNvSpPr>
          <p:nvPr/>
        </p:nvSpPr>
        <p:spPr bwMode="auto">
          <a:xfrm>
            <a:off x="899592" y="3812057"/>
            <a:ext cx="1079500" cy="244475"/>
          </a:xfrm>
          <a:prstGeom prst="roundRect">
            <a:avLst>
              <a:gd name="adj" fmla="val 8551"/>
            </a:avLst>
          </a:prstGeom>
          <a:solidFill>
            <a:srgbClr val="0000FF"/>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800" dirty="0">
                <a:solidFill>
                  <a:prstClr val="white"/>
                </a:solidFill>
              </a:rPr>
              <a:t>Consistent with decreased process</a:t>
            </a:r>
          </a:p>
        </p:txBody>
      </p:sp>
    </p:spTree>
    <p:extLst>
      <p:ext uri="{BB962C8B-B14F-4D97-AF65-F5344CB8AC3E}">
        <p14:creationId xmlns:p14="http://schemas.microsoft.com/office/powerpoint/2010/main" val="41166229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28" y="1077724"/>
            <a:ext cx="6542668" cy="4007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3" name="Title 1"/>
          <p:cNvSpPr>
            <a:spLocks noGrp="1"/>
          </p:cNvSpPr>
          <p:nvPr>
            <p:ph type="title"/>
          </p:nvPr>
        </p:nvSpPr>
        <p:spPr>
          <a:xfrm>
            <a:off x="182563" y="116632"/>
            <a:ext cx="7701805" cy="819150"/>
          </a:xfrm>
        </p:spPr>
        <p:txBody>
          <a:bodyPr/>
          <a:lstStyle/>
          <a:p>
            <a:r>
              <a:rPr lang="en-US" sz="2800" dirty="0" smtClean="0">
                <a:ea typeface="ＭＳ Ｐゴシック" charset="-128"/>
              </a:rPr>
              <a:t>Mechanical </a:t>
            </a:r>
            <a:r>
              <a:rPr lang="en-US" sz="2800" dirty="0">
                <a:ea typeface="ＭＳ Ｐゴシック" charset="-128"/>
              </a:rPr>
              <a:t>Injury </a:t>
            </a:r>
            <a:r>
              <a:rPr lang="en-US" sz="2800" dirty="0" smtClean="0">
                <a:ea typeface="ＭＳ Ｐゴシック" charset="-128"/>
              </a:rPr>
              <a:t>Induces </a:t>
            </a:r>
            <a:r>
              <a:rPr lang="en-US" sz="2800" dirty="0">
                <a:ea typeface="ＭＳ Ｐゴシック" charset="-128"/>
              </a:rPr>
              <a:t>Wound Healing Response </a:t>
            </a:r>
            <a:r>
              <a:rPr lang="en-US" sz="2800" dirty="0" smtClean="0">
                <a:ea typeface="ＭＳ Ｐゴシック" charset="-128"/>
              </a:rPr>
              <a:t>Resulting in ECM Secretion</a:t>
            </a:r>
          </a:p>
        </p:txBody>
      </p:sp>
      <p:sp>
        <p:nvSpPr>
          <p:cNvPr id="38914" name="Slide Number Placeholder 3"/>
          <p:cNvSpPr>
            <a:spLocks noGrp="1"/>
          </p:cNvSpPr>
          <p:nvPr>
            <p:ph type="sldNum" sz="quarter" idx="4294967295"/>
          </p:nvPr>
        </p:nvSpPr>
        <p:spPr bwMode="auto">
          <a:xfrm>
            <a:off x="8582025" y="6659563"/>
            <a:ext cx="396875" cy="2143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charset="-128"/>
              </a:defRPr>
            </a:lvl1pPr>
            <a:lvl2pPr marL="742950" indent="-285750" eaLnBrk="0" hangingPunct="0">
              <a:defRPr sz="2400">
                <a:solidFill>
                  <a:schemeClr val="tx1"/>
                </a:solidFill>
                <a:latin typeface="Arial" pitchFamily="34" charset="0"/>
                <a:ea typeface="ＭＳ Ｐゴシック" charset="-128"/>
              </a:defRPr>
            </a:lvl2pPr>
            <a:lvl3pPr marL="1143000" indent="-228600" eaLnBrk="0" hangingPunct="0">
              <a:defRPr sz="2400">
                <a:solidFill>
                  <a:schemeClr val="tx1"/>
                </a:solidFill>
                <a:latin typeface="Arial" pitchFamily="34" charset="0"/>
                <a:ea typeface="ＭＳ Ｐゴシック" charset="-128"/>
              </a:defRPr>
            </a:lvl3pPr>
            <a:lvl4pPr marL="1600200" indent="-228600" eaLnBrk="0" hangingPunct="0">
              <a:defRPr sz="2400">
                <a:solidFill>
                  <a:schemeClr val="tx1"/>
                </a:solidFill>
                <a:latin typeface="Arial" pitchFamily="34" charset="0"/>
                <a:ea typeface="ＭＳ Ｐゴシック" charset="-128"/>
              </a:defRPr>
            </a:lvl4pPr>
            <a:lvl5pPr marL="2057400" indent="-228600" eaLnBrk="0" hangingPunct="0">
              <a:defRPr sz="2400">
                <a:solidFill>
                  <a:schemeClr val="tx1"/>
                </a:solidFill>
                <a:latin typeface="Arial" pitchFamily="34"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charset="-128"/>
              </a:defRPr>
            </a:lvl9pPr>
          </a:lstStyle>
          <a:p>
            <a:pPr eaLnBrk="1" hangingPunct="1"/>
            <a:fld id="{1D2B59AD-C4CB-4AB4-BEE2-39D91764F9C9}" type="slidenum">
              <a:rPr lang="en-US" sz="900">
                <a:solidFill>
                  <a:srgbClr val="FFFFFF"/>
                </a:solidFill>
                <a:latin typeface="Calibri" pitchFamily="34" charset="0"/>
              </a:rPr>
              <a:pPr eaLnBrk="1" hangingPunct="1"/>
              <a:t>37</a:t>
            </a:fld>
            <a:endParaRPr lang="en-US" sz="900">
              <a:solidFill>
                <a:srgbClr val="FFFFFF"/>
              </a:solidFill>
              <a:latin typeface="Calibri" pitchFamily="34" charset="0"/>
            </a:endParaRPr>
          </a:p>
        </p:txBody>
      </p:sp>
      <p:sp>
        <p:nvSpPr>
          <p:cNvPr id="38925" name="Rectangle 15"/>
          <p:cNvSpPr>
            <a:spLocks/>
          </p:cNvSpPr>
          <p:nvPr/>
        </p:nvSpPr>
        <p:spPr bwMode="auto">
          <a:xfrm>
            <a:off x="280988" y="5581650"/>
            <a:ext cx="84058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90000"/>
              </a:lnSpc>
              <a:spcBef>
                <a:spcPct val="20000"/>
              </a:spcBef>
              <a:buClr>
                <a:srgbClr val="382D73"/>
              </a:buClr>
              <a:buFont typeface="Arial" pitchFamily="34" charset="0"/>
              <a:buChar char="•"/>
            </a:pPr>
            <a:endParaRPr lang="en-US" sz="1600" dirty="0">
              <a:solidFill>
                <a:srgbClr val="382D73"/>
              </a:solidFill>
              <a:latin typeface="Calibri" pitchFamily="34" charset="0"/>
            </a:endParaRPr>
          </a:p>
        </p:txBody>
      </p:sp>
      <p:sp>
        <p:nvSpPr>
          <p:cNvPr id="28" name="Rectangle 27"/>
          <p:cNvSpPr/>
          <p:nvPr/>
        </p:nvSpPr>
        <p:spPr>
          <a:xfrm>
            <a:off x="-206505" y="4436650"/>
            <a:ext cx="3002852" cy="244682"/>
          </a:xfrm>
          <a:prstGeom prst="rect">
            <a:avLst/>
          </a:prstGeom>
        </p:spPr>
        <p:txBody>
          <a:bodyPr wrap="square">
            <a:spAutoFit/>
          </a:bodyPr>
          <a:lstStyle/>
          <a:p>
            <a:pPr lvl="1" eaLnBrk="0" hangingPunct="0">
              <a:lnSpc>
                <a:spcPct val="90000"/>
              </a:lnSpc>
              <a:spcBef>
                <a:spcPct val="20000"/>
              </a:spcBef>
              <a:buClr>
                <a:srgbClr val="382D73"/>
              </a:buClr>
            </a:pPr>
            <a:r>
              <a:rPr lang="en-US" sz="1100" dirty="0">
                <a:solidFill>
                  <a:schemeClr val="accent1"/>
                </a:solidFill>
                <a:latin typeface="Calibri" pitchFamily="34" charset="0"/>
              </a:rPr>
              <a:t>Note: A subset of </a:t>
            </a:r>
            <a:r>
              <a:rPr lang="en-US" sz="1100" dirty="0" smtClean="0">
                <a:solidFill>
                  <a:schemeClr val="accent1"/>
                </a:solidFill>
                <a:latin typeface="Calibri" pitchFamily="34" charset="0"/>
              </a:rPr>
              <a:t>the network is shown</a:t>
            </a:r>
            <a:endParaRPr lang="en-US" sz="1100" dirty="0">
              <a:solidFill>
                <a:schemeClr val="accent1"/>
              </a:solidFill>
              <a:latin typeface="Calibri" pitchFamily="34" charset="0"/>
            </a:endParaRPr>
          </a:p>
        </p:txBody>
      </p:sp>
      <p:sp>
        <p:nvSpPr>
          <p:cNvPr id="6" name="Content Placeholder 5"/>
          <p:cNvSpPr>
            <a:spLocks noGrp="1"/>
          </p:cNvSpPr>
          <p:nvPr>
            <p:ph idx="1"/>
          </p:nvPr>
        </p:nvSpPr>
        <p:spPr>
          <a:xfrm>
            <a:off x="107504" y="4908301"/>
            <a:ext cx="8784497" cy="1545035"/>
          </a:xfrm>
        </p:spPr>
        <p:txBody>
          <a:bodyPr/>
          <a:lstStyle/>
          <a:p>
            <a:r>
              <a:rPr lang="en-US" sz="1800" dirty="0"/>
              <a:t>PI3K, angiotensin, beta-catenin and Collagen type I are predicted, indicating mechanical injury induces ECM secretion</a:t>
            </a:r>
          </a:p>
          <a:p>
            <a:r>
              <a:rPr lang="en-US" sz="1800" dirty="0"/>
              <a:t>Lack of </a:t>
            </a:r>
            <a:r>
              <a:rPr lang="en-US" sz="1800" dirty="0" smtClean="0"/>
              <a:t>strong TGFB </a:t>
            </a:r>
            <a:r>
              <a:rPr lang="en-US" sz="1800" dirty="0"/>
              <a:t>signaling and increased PPARG indicates a resolution of wound healing rather than fibrosis is occurring </a:t>
            </a:r>
          </a:p>
          <a:p>
            <a:pPr lvl="1"/>
            <a:r>
              <a:rPr lang="en-US" sz="1400" dirty="0"/>
              <a:t>TGF-driven fibrosis is not strongly predicted and increased PPARG is predicted, a TGFB1 inhibitor</a:t>
            </a:r>
          </a:p>
          <a:p>
            <a:pPr lvl="1"/>
            <a:r>
              <a:rPr lang="en-US" sz="1400" dirty="0"/>
              <a:t>PPARG is </a:t>
            </a:r>
            <a:r>
              <a:rPr lang="en-US" sz="1400" dirty="0" err="1"/>
              <a:t>upregulated</a:t>
            </a:r>
            <a:r>
              <a:rPr lang="en-US" sz="1400" dirty="0"/>
              <a:t> in response to wounding (</a:t>
            </a:r>
            <a:r>
              <a:rPr lang="en-US" sz="1400" dirty="0" smtClean="0"/>
              <a:t>PMIDs: </a:t>
            </a:r>
            <a:r>
              <a:rPr lang="en-GB" sz="1400" dirty="0"/>
              <a:t>19562688, 18356564)</a:t>
            </a:r>
            <a:endParaRPr lang="en-US" sz="1400" dirty="0"/>
          </a:p>
        </p:txBody>
      </p:sp>
      <p:sp>
        <p:nvSpPr>
          <p:cNvPr id="18" name="TextBox 17"/>
          <p:cNvSpPr txBox="1"/>
          <p:nvPr/>
        </p:nvSpPr>
        <p:spPr>
          <a:xfrm>
            <a:off x="96400" y="1484784"/>
            <a:ext cx="2467600" cy="923330"/>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smtClean="0">
                <a:ln>
                  <a:noFill/>
                </a:ln>
                <a:solidFill>
                  <a:srgbClr val="382D73"/>
                </a:solidFill>
                <a:effectLst/>
                <a:uLnTx/>
                <a:uFillTx/>
                <a:latin typeface="Calibri"/>
              </a:rPr>
              <a:t>Mechanical Injury Mechanisms Predicted in Fibrosis Network</a:t>
            </a:r>
            <a:endParaRPr kumimoji="0" lang="en-US" sz="1800" b="1" i="0" u="none" strike="noStrike" kern="0" cap="none" spc="0" normalizeH="0" baseline="0" noProof="0" dirty="0">
              <a:ln>
                <a:noFill/>
              </a:ln>
              <a:solidFill>
                <a:srgbClr val="382D73"/>
              </a:solidFill>
              <a:effectLst/>
              <a:uLnTx/>
              <a:uFillTx/>
              <a:latin typeface="Calibri"/>
            </a:endParaRPr>
          </a:p>
        </p:txBody>
      </p:sp>
      <p:sp>
        <p:nvSpPr>
          <p:cNvPr id="7" name="Rectangle 6"/>
          <p:cNvSpPr/>
          <p:nvPr/>
        </p:nvSpPr>
        <p:spPr>
          <a:xfrm>
            <a:off x="3347864" y="2132855"/>
            <a:ext cx="2664296" cy="1326225"/>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ounded Rectangle 15"/>
          <p:cNvSpPr>
            <a:spLocks noChangeArrowheads="1"/>
          </p:cNvSpPr>
          <p:nvPr/>
        </p:nvSpPr>
        <p:spPr bwMode="auto">
          <a:xfrm>
            <a:off x="899592" y="3491382"/>
            <a:ext cx="1079500" cy="244475"/>
          </a:xfrm>
          <a:prstGeom prst="roundRect">
            <a:avLst>
              <a:gd name="adj" fmla="val 8551"/>
            </a:avLst>
          </a:prstGeom>
          <a:solidFill>
            <a:srgbClr val="FFFF00"/>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800" dirty="0">
                <a:solidFill>
                  <a:prstClr val="black"/>
                </a:solidFill>
              </a:rPr>
              <a:t>Consistent with increased process</a:t>
            </a:r>
          </a:p>
        </p:txBody>
      </p:sp>
      <p:sp>
        <p:nvSpPr>
          <p:cNvPr id="17" name="Rounded Rectangle 226"/>
          <p:cNvSpPr>
            <a:spLocks noChangeArrowheads="1"/>
          </p:cNvSpPr>
          <p:nvPr/>
        </p:nvSpPr>
        <p:spPr bwMode="auto">
          <a:xfrm>
            <a:off x="899592" y="3812057"/>
            <a:ext cx="1079500" cy="244475"/>
          </a:xfrm>
          <a:prstGeom prst="roundRect">
            <a:avLst>
              <a:gd name="adj" fmla="val 8551"/>
            </a:avLst>
          </a:prstGeom>
          <a:solidFill>
            <a:srgbClr val="0000FF"/>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800" dirty="0">
                <a:solidFill>
                  <a:prstClr val="white"/>
                </a:solidFill>
              </a:rPr>
              <a:t>Consistent with decreased process</a:t>
            </a:r>
          </a:p>
        </p:txBody>
      </p:sp>
    </p:spTree>
    <p:extLst>
      <p:ext uri="{BB962C8B-B14F-4D97-AF65-F5344CB8AC3E}">
        <p14:creationId xmlns:p14="http://schemas.microsoft.com/office/powerpoint/2010/main" val="159839914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289" y="1075684"/>
            <a:ext cx="7315200" cy="4104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400" dirty="0" err="1" smtClean="0">
                <a:ea typeface="ＭＳ Ｐゴシック" charset="-128"/>
              </a:rPr>
              <a:t>Bleomycin</a:t>
            </a:r>
            <a:r>
              <a:rPr lang="en-US" sz="2400" dirty="0" smtClean="0">
                <a:ea typeface="ＭＳ Ｐゴシック" charset="-128"/>
              </a:rPr>
              <a:t> </a:t>
            </a:r>
            <a:r>
              <a:rPr lang="en-US" sz="2400" dirty="0">
                <a:ea typeface="ＭＳ Ｐゴシック" charset="-128"/>
              </a:rPr>
              <a:t>Induces </a:t>
            </a:r>
            <a:r>
              <a:rPr lang="en-US" sz="2400" dirty="0" smtClean="0">
                <a:ea typeface="ＭＳ Ｐゴシック" charset="-128"/>
              </a:rPr>
              <a:t>NFKB Signaling </a:t>
            </a:r>
            <a:r>
              <a:rPr lang="en-US" sz="2400" dirty="0">
                <a:ea typeface="ＭＳ Ｐゴシック" charset="-128"/>
              </a:rPr>
              <a:t>a</a:t>
            </a:r>
            <a:r>
              <a:rPr lang="en-US" sz="2400" dirty="0" smtClean="0">
                <a:ea typeface="ＭＳ Ｐゴシック" charset="-128"/>
              </a:rPr>
              <a:t>s </a:t>
            </a:r>
            <a:r>
              <a:rPr lang="en-US" sz="2400" dirty="0">
                <a:ea typeface="ＭＳ Ｐゴシック" charset="-128"/>
              </a:rPr>
              <a:t>Expected</a:t>
            </a:r>
            <a:endParaRPr lang="en-US" sz="2400" dirty="0"/>
          </a:p>
        </p:txBody>
      </p:sp>
      <p:sp>
        <p:nvSpPr>
          <p:cNvPr id="9" name="Content Placeholder 5"/>
          <p:cNvSpPr>
            <a:spLocks noGrp="1"/>
          </p:cNvSpPr>
          <p:nvPr>
            <p:ph idx="1"/>
          </p:nvPr>
        </p:nvSpPr>
        <p:spPr>
          <a:xfrm>
            <a:off x="179512" y="5013176"/>
            <a:ext cx="8334488" cy="1453002"/>
          </a:xfrm>
        </p:spPr>
        <p:txBody>
          <a:bodyPr/>
          <a:lstStyle/>
          <a:p>
            <a:r>
              <a:rPr lang="en-US" dirty="0" err="1" smtClean="0"/>
              <a:t>Bleomycin</a:t>
            </a:r>
            <a:r>
              <a:rPr lang="en-US" dirty="0" smtClean="0"/>
              <a:t> is known to induce an inflammatory response, and the GSE18800 study measures an increase in macrophages at Days 7 and 21</a:t>
            </a:r>
          </a:p>
          <a:p>
            <a:pPr lvl="1"/>
            <a:r>
              <a:rPr lang="en-US" sz="1200" dirty="0">
                <a:ea typeface="Geneva" charset="0"/>
                <a:cs typeface="Geneva" charset="0"/>
              </a:rPr>
              <a:t>Increased NFKB, IL6/STAT3 and Th2 signaling and decreased PPARA regulates a </a:t>
            </a:r>
            <a:r>
              <a:rPr lang="en-US" sz="1200" dirty="0" err="1">
                <a:ea typeface="Geneva" charset="0"/>
                <a:cs typeface="Geneva" charset="0"/>
              </a:rPr>
              <a:t>bleomycin</a:t>
            </a:r>
            <a:r>
              <a:rPr lang="en-US" sz="1200" dirty="0">
                <a:ea typeface="Geneva" charset="0"/>
                <a:cs typeface="Geneva" charset="0"/>
              </a:rPr>
              <a:t>-induced immune </a:t>
            </a:r>
            <a:r>
              <a:rPr lang="en-US" sz="1200" dirty="0" smtClean="0">
                <a:ea typeface="Geneva" charset="0"/>
                <a:cs typeface="Geneva" charset="0"/>
              </a:rPr>
              <a:t>response</a:t>
            </a:r>
          </a:p>
          <a:p>
            <a:pPr lvl="2"/>
            <a:r>
              <a:rPr lang="en-GB" sz="1100" dirty="0" smtClean="0"/>
              <a:t>PMIDs: 12408953, 22684844, </a:t>
            </a:r>
            <a:r>
              <a:rPr lang="en-GB" sz="1100" dirty="0"/>
              <a:t>20298567</a:t>
            </a:r>
            <a:endParaRPr lang="en-US" sz="1100" dirty="0" smtClean="0"/>
          </a:p>
          <a:p>
            <a:r>
              <a:rPr lang="en-US" dirty="0" smtClean="0"/>
              <a:t>Predicted mechanisms match findings from the literature, including increased NFKB signaling and macrophage activation</a:t>
            </a:r>
            <a:endParaRPr lang="en-US" dirty="0"/>
          </a:p>
          <a:p>
            <a:endParaRPr lang="en-US" dirty="0"/>
          </a:p>
        </p:txBody>
      </p:sp>
      <p:sp>
        <p:nvSpPr>
          <p:cNvPr id="15" name="TextBox 14"/>
          <p:cNvSpPr txBox="1"/>
          <p:nvPr/>
        </p:nvSpPr>
        <p:spPr>
          <a:xfrm>
            <a:off x="1050908" y="891018"/>
            <a:ext cx="7625548"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srgbClr val="382D73"/>
                </a:solidFill>
                <a:effectLst/>
                <a:uLnTx/>
                <a:uFillTx/>
                <a:latin typeface="Calibri"/>
              </a:rPr>
              <a:t>Bleomycin</a:t>
            </a:r>
            <a:r>
              <a:rPr kumimoji="0" lang="en-US" sz="1800" b="1" i="0" u="none" strike="noStrike" kern="0" cap="none" spc="0" normalizeH="0" baseline="0" noProof="0" dirty="0" smtClean="0">
                <a:ln>
                  <a:noFill/>
                </a:ln>
                <a:solidFill>
                  <a:srgbClr val="382D73"/>
                </a:solidFill>
                <a:effectLst/>
                <a:uLnTx/>
                <a:uFillTx/>
                <a:latin typeface="Calibri"/>
              </a:rPr>
              <a:t> Mechanisms Predicted in Immune Tissue Repair Network</a:t>
            </a:r>
            <a:endParaRPr kumimoji="0" lang="en-US" sz="1800" b="1" i="0" u="none" strike="noStrike" kern="0" cap="none" spc="0" normalizeH="0" baseline="0" noProof="0" dirty="0">
              <a:ln>
                <a:noFill/>
              </a:ln>
              <a:solidFill>
                <a:srgbClr val="382D73"/>
              </a:solidFill>
              <a:effectLst/>
              <a:uLnTx/>
              <a:uFillTx/>
              <a:latin typeface="Calibri"/>
            </a:endParaRPr>
          </a:p>
        </p:txBody>
      </p:sp>
      <p:sp>
        <p:nvSpPr>
          <p:cNvPr id="19" name="Rectangle 18"/>
          <p:cNvSpPr/>
          <p:nvPr/>
        </p:nvSpPr>
        <p:spPr>
          <a:xfrm>
            <a:off x="2987824" y="2593688"/>
            <a:ext cx="1080120" cy="2203464"/>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5872934" y="4552470"/>
            <a:ext cx="3002852" cy="244682"/>
          </a:xfrm>
          <a:prstGeom prst="rect">
            <a:avLst/>
          </a:prstGeom>
        </p:spPr>
        <p:txBody>
          <a:bodyPr wrap="square">
            <a:spAutoFit/>
          </a:bodyPr>
          <a:lstStyle/>
          <a:p>
            <a:pPr lvl="1" eaLnBrk="0" hangingPunct="0">
              <a:lnSpc>
                <a:spcPct val="90000"/>
              </a:lnSpc>
              <a:spcBef>
                <a:spcPct val="20000"/>
              </a:spcBef>
              <a:buClr>
                <a:srgbClr val="382D73"/>
              </a:buClr>
            </a:pPr>
            <a:r>
              <a:rPr lang="en-US" sz="1100" dirty="0">
                <a:solidFill>
                  <a:schemeClr val="accent1"/>
                </a:solidFill>
                <a:latin typeface="Calibri" pitchFamily="34" charset="0"/>
              </a:rPr>
              <a:t>Note: A subset of </a:t>
            </a:r>
            <a:r>
              <a:rPr lang="en-US" sz="1100" dirty="0" smtClean="0">
                <a:solidFill>
                  <a:schemeClr val="accent1"/>
                </a:solidFill>
                <a:latin typeface="Calibri" pitchFamily="34" charset="0"/>
              </a:rPr>
              <a:t>the network is shown</a:t>
            </a:r>
            <a:endParaRPr lang="en-US" sz="1100" dirty="0">
              <a:solidFill>
                <a:schemeClr val="accent1"/>
              </a:solidFill>
              <a:latin typeface="Calibri" pitchFamily="34" charset="0"/>
            </a:endParaRPr>
          </a:p>
        </p:txBody>
      </p:sp>
      <p:sp>
        <p:nvSpPr>
          <p:cNvPr id="12" name="Rounded Rectangle 11"/>
          <p:cNvSpPr>
            <a:spLocks noChangeArrowheads="1"/>
          </p:cNvSpPr>
          <p:nvPr/>
        </p:nvSpPr>
        <p:spPr bwMode="auto">
          <a:xfrm>
            <a:off x="7796286" y="3871962"/>
            <a:ext cx="1079500" cy="244475"/>
          </a:xfrm>
          <a:prstGeom prst="roundRect">
            <a:avLst>
              <a:gd name="adj" fmla="val 8551"/>
            </a:avLst>
          </a:prstGeom>
          <a:solidFill>
            <a:srgbClr val="FFFF00"/>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800" dirty="0">
                <a:solidFill>
                  <a:prstClr val="black"/>
                </a:solidFill>
              </a:rPr>
              <a:t>Consistent with increased process</a:t>
            </a:r>
          </a:p>
        </p:txBody>
      </p:sp>
      <p:sp>
        <p:nvSpPr>
          <p:cNvPr id="13" name="Rounded Rectangle 226"/>
          <p:cNvSpPr>
            <a:spLocks noChangeArrowheads="1"/>
          </p:cNvSpPr>
          <p:nvPr/>
        </p:nvSpPr>
        <p:spPr bwMode="auto">
          <a:xfrm>
            <a:off x="7796286" y="4192637"/>
            <a:ext cx="1079500" cy="244475"/>
          </a:xfrm>
          <a:prstGeom prst="roundRect">
            <a:avLst>
              <a:gd name="adj" fmla="val 8551"/>
            </a:avLst>
          </a:prstGeom>
          <a:solidFill>
            <a:srgbClr val="0000FF"/>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800" dirty="0">
                <a:solidFill>
                  <a:prstClr val="white"/>
                </a:solidFill>
              </a:rPr>
              <a:t>Consistent with decreased process</a:t>
            </a:r>
          </a:p>
        </p:txBody>
      </p:sp>
    </p:spTree>
    <p:extLst>
      <p:ext uri="{BB962C8B-B14F-4D97-AF65-F5344CB8AC3E}">
        <p14:creationId xmlns:p14="http://schemas.microsoft.com/office/powerpoint/2010/main" val="2707127288"/>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425" y="1124744"/>
            <a:ext cx="7315200" cy="400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82563" y="188640"/>
            <a:ext cx="7701805" cy="819150"/>
          </a:xfrm>
        </p:spPr>
        <p:txBody>
          <a:bodyPr/>
          <a:lstStyle/>
          <a:p>
            <a:r>
              <a:rPr lang="en-US" dirty="0" smtClean="0">
                <a:ea typeface="ＭＳ Ｐゴシック" charset="-128"/>
              </a:rPr>
              <a:t>Mechanical Injury Induces Wound Healing Response Through Th2 </a:t>
            </a:r>
            <a:endParaRPr lang="en-US" dirty="0"/>
          </a:p>
        </p:txBody>
      </p:sp>
      <p:sp>
        <p:nvSpPr>
          <p:cNvPr id="9" name="Content Placeholder 5"/>
          <p:cNvSpPr>
            <a:spLocks noGrp="1"/>
          </p:cNvSpPr>
          <p:nvPr>
            <p:ph idx="1"/>
          </p:nvPr>
        </p:nvSpPr>
        <p:spPr>
          <a:xfrm>
            <a:off x="107504" y="5133263"/>
            <a:ext cx="8640960" cy="1020954"/>
          </a:xfrm>
        </p:spPr>
        <p:txBody>
          <a:bodyPr/>
          <a:lstStyle/>
          <a:p>
            <a:r>
              <a:rPr lang="en-US" sz="1400" dirty="0" smtClean="0"/>
              <a:t>Mechanical injury shows a lack </a:t>
            </a:r>
            <a:r>
              <a:rPr lang="en-US" sz="1400" dirty="0"/>
              <a:t>of NFKB signaling and a general decrease in predicted inflammatory HYPs compared to the </a:t>
            </a:r>
            <a:r>
              <a:rPr lang="en-US" sz="1400" dirty="0" err="1"/>
              <a:t>bleomycin</a:t>
            </a:r>
            <a:r>
              <a:rPr lang="en-US" sz="1400" dirty="0"/>
              <a:t> data </a:t>
            </a:r>
            <a:r>
              <a:rPr lang="en-US" sz="1400" dirty="0" smtClean="0"/>
              <a:t>set</a:t>
            </a:r>
            <a:endParaRPr lang="en-US" sz="1400" dirty="0"/>
          </a:p>
          <a:p>
            <a:r>
              <a:rPr lang="en-US" sz="1400" dirty="0" smtClean="0"/>
              <a:t>In the mechanical injury data set, less than 1% of the sample consisted of inflammatory cells, suggesting inflammation had subsided by Day 7</a:t>
            </a:r>
          </a:p>
          <a:p>
            <a:r>
              <a:rPr lang="en-US" sz="1400" dirty="0" smtClean="0"/>
              <a:t>Increased IL4 and decreased IFNG HYPs support a Th2 wound healing response that may lead to suppression of an inflammatory response</a:t>
            </a:r>
          </a:p>
          <a:p>
            <a:pPr lvl="1"/>
            <a:r>
              <a:rPr lang="en-US" sz="1100" dirty="0" smtClean="0"/>
              <a:t>PMIDs: </a:t>
            </a:r>
            <a:r>
              <a:rPr lang="en-GB" sz="1100" dirty="0" smtClean="0"/>
              <a:t>10950124, 21050944, </a:t>
            </a:r>
            <a:r>
              <a:rPr lang="en-GB" sz="1100" dirty="0"/>
              <a:t>1501575</a:t>
            </a:r>
            <a:endParaRPr lang="en-US" sz="1100" dirty="0"/>
          </a:p>
        </p:txBody>
      </p:sp>
      <p:sp>
        <p:nvSpPr>
          <p:cNvPr id="12" name="Rectangle 11"/>
          <p:cNvSpPr/>
          <p:nvPr/>
        </p:nvSpPr>
        <p:spPr>
          <a:xfrm>
            <a:off x="3131840" y="2449672"/>
            <a:ext cx="1008112" cy="3456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6353364" y="3573016"/>
            <a:ext cx="801623" cy="36004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73823" y="836712"/>
            <a:ext cx="7641023" cy="369332"/>
          </a:xfrm>
          <a:prstGeom prst="rect">
            <a:avLst/>
          </a:prstGeom>
          <a:noFill/>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noProof="0" dirty="0" smtClean="0">
                <a:ln>
                  <a:noFill/>
                </a:ln>
                <a:solidFill>
                  <a:srgbClr val="382D73"/>
                </a:solidFill>
                <a:effectLst/>
                <a:uLnTx/>
                <a:uFillTx/>
                <a:latin typeface="Calibri"/>
              </a:rPr>
              <a:t>Mechanical Injury</a:t>
            </a:r>
            <a:r>
              <a:rPr kumimoji="0" lang="en-US" sz="1800" b="1" i="0" u="none" strike="noStrike" kern="0" cap="none" spc="0" normalizeH="0" baseline="0" noProof="0" dirty="0" smtClean="0">
                <a:ln>
                  <a:noFill/>
                </a:ln>
                <a:solidFill>
                  <a:srgbClr val="382D73"/>
                </a:solidFill>
                <a:effectLst/>
                <a:uLnTx/>
                <a:uFillTx/>
                <a:latin typeface="Calibri"/>
              </a:rPr>
              <a:t> Mechanisms Predicted in Immune Tissue</a:t>
            </a:r>
            <a:r>
              <a:rPr kumimoji="0" lang="en-US" sz="1800" b="1" i="0" u="none" strike="noStrike" kern="0" cap="none" spc="0" normalizeH="0" noProof="0" dirty="0" smtClean="0">
                <a:ln>
                  <a:noFill/>
                </a:ln>
                <a:solidFill>
                  <a:srgbClr val="382D73"/>
                </a:solidFill>
                <a:effectLst/>
                <a:uLnTx/>
                <a:uFillTx/>
                <a:latin typeface="Calibri"/>
              </a:rPr>
              <a:t> Repair Network</a:t>
            </a:r>
            <a:endParaRPr kumimoji="0" lang="en-US" sz="1800" b="1" i="0" u="none" strike="noStrike" kern="0" cap="none" spc="0" normalizeH="0" baseline="0" noProof="0" dirty="0">
              <a:ln>
                <a:noFill/>
              </a:ln>
              <a:solidFill>
                <a:srgbClr val="382D73"/>
              </a:solidFill>
              <a:effectLst/>
              <a:uLnTx/>
              <a:uFillTx/>
              <a:latin typeface="Calibri"/>
            </a:endParaRPr>
          </a:p>
        </p:txBody>
      </p:sp>
      <p:sp>
        <p:nvSpPr>
          <p:cNvPr id="22" name="Rectangle 21"/>
          <p:cNvSpPr/>
          <p:nvPr/>
        </p:nvSpPr>
        <p:spPr>
          <a:xfrm>
            <a:off x="6105652" y="4768494"/>
            <a:ext cx="3002852" cy="244682"/>
          </a:xfrm>
          <a:prstGeom prst="rect">
            <a:avLst/>
          </a:prstGeom>
        </p:spPr>
        <p:txBody>
          <a:bodyPr wrap="square">
            <a:spAutoFit/>
          </a:bodyPr>
          <a:lstStyle/>
          <a:p>
            <a:pPr lvl="1" eaLnBrk="0" hangingPunct="0">
              <a:lnSpc>
                <a:spcPct val="90000"/>
              </a:lnSpc>
              <a:spcBef>
                <a:spcPct val="20000"/>
              </a:spcBef>
              <a:buClr>
                <a:srgbClr val="382D73"/>
              </a:buClr>
            </a:pPr>
            <a:r>
              <a:rPr lang="en-US" sz="1100" dirty="0">
                <a:solidFill>
                  <a:schemeClr val="accent1"/>
                </a:solidFill>
                <a:latin typeface="Calibri" pitchFamily="34" charset="0"/>
              </a:rPr>
              <a:t>Note: A subset of </a:t>
            </a:r>
            <a:r>
              <a:rPr lang="en-US" sz="1100" dirty="0" smtClean="0">
                <a:solidFill>
                  <a:schemeClr val="accent1"/>
                </a:solidFill>
                <a:latin typeface="Calibri" pitchFamily="34" charset="0"/>
              </a:rPr>
              <a:t>the network is shown</a:t>
            </a:r>
            <a:endParaRPr lang="en-US" sz="1100" dirty="0">
              <a:solidFill>
                <a:schemeClr val="accent1"/>
              </a:solidFill>
              <a:latin typeface="Calibri" pitchFamily="34" charset="0"/>
            </a:endParaRPr>
          </a:p>
        </p:txBody>
      </p:sp>
      <p:sp>
        <p:nvSpPr>
          <p:cNvPr id="24" name="Rectangle 23"/>
          <p:cNvSpPr/>
          <p:nvPr/>
        </p:nvSpPr>
        <p:spPr>
          <a:xfrm>
            <a:off x="5148064" y="1340768"/>
            <a:ext cx="581722" cy="36004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le 13"/>
          <p:cNvSpPr>
            <a:spLocks noChangeArrowheads="1"/>
          </p:cNvSpPr>
          <p:nvPr/>
        </p:nvSpPr>
        <p:spPr bwMode="auto">
          <a:xfrm>
            <a:off x="7884368" y="4053152"/>
            <a:ext cx="1079500" cy="244475"/>
          </a:xfrm>
          <a:prstGeom prst="roundRect">
            <a:avLst>
              <a:gd name="adj" fmla="val 8551"/>
            </a:avLst>
          </a:prstGeom>
          <a:solidFill>
            <a:srgbClr val="FFFF00"/>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800" dirty="0">
                <a:solidFill>
                  <a:prstClr val="black"/>
                </a:solidFill>
              </a:rPr>
              <a:t>Consistent with increased process</a:t>
            </a:r>
          </a:p>
        </p:txBody>
      </p:sp>
      <p:sp>
        <p:nvSpPr>
          <p:cNvPr id="15" name="Rounded Rectangle 226"/>
          <p:cNvSpPr>
            <a:spLocks noChangeArrowheads="1"/>
          </p:cNvSpPr>
          <p:nvPr/>
        </p:nvSpPr>
        <p:spPr bwMode="auto">
          <a:xfrm>
            <a:off x="7884368" y="4373827"/>
            <a:ext cx="1079500" cy="244475"/>
          </a:xfrm>
          <a:prstGeom prst="roundRect">
            <a:avLst>
              <a:gd name="adj" fmla="val 8551"/>
            </a:avLst>
          </a:prstGeom>
          <a:solidFill>
            <a:srgbClr val="0000FF"/>
          </a:solidFill>
          <a:ln w="19050">
            <a:solidFill>
              <a:schemeClr val="bg1"/>
            </a:solidFill>
            <a:round/>
            <a:headEnd/>
            <a:tailEnd/>
          </a:ln>
          <a:effectLst>
            <a:outerShdw dist="23000" dir="5400000" rotWithShape="0">
              <a:srgbClr val="808080">
                <a:alpha val="34998"/>
              </a:srgbClr>
            </a:outerShdw>
          </a:effectLst>
        </p:spPr>
        <p:txBody>
          <a:bodyPr anchor="ctr" anchorCtr="1"/>
          <a:lstStyle/>
          <a:p>
            <a:pPr algn="ctr">
              <a:lnSpc>
                <a:spcPct val="90000"/>
              </a:lnSpc>
              <a:defRPr/>
            </a:pPr>
            <a:r>
              <a:rPr lang="en-US" sz="800" dirty="0">
                <a:solidFill>
                  <a:prstClr val="white"/>
                </a:solidFill>
              </a:rPr>
              <a:t>Consistent with decreased process</a:t>
            </a:r>
          </a:p>
        </p:txBody>
      </p:sp>
    </p:spTree>
    <p:extLst>
      <p:ext uri="{BB962C8B-B14F-4D97-AF65-F5344CB8AC3E}">
        <p14:creationId xmlns:p14="http://schemas.microsoft.com/office/powerpoint/2010/main" val="315458613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sbvimprover.com/sites/default/files/images/users218/IMPROVER-at-Glance-v2%20resiz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888" y="1085824"/>
            <a:ext cx="6581775" cy="4143376"/>
          </a:xfrm>
          <a:prstGeom prst="rect">
            <a:avLst/>
          </a:prstGeom>
          <a:noFill/>
          <a:extLst>
            <a:ext uri="{909E8E84-426E-40dd-AFC4-6F175D3DCCD1}">
              <a14:hiddenFill xmlns:a14="http://schemas.microsoft.com/office/drawing/2010/main">
                <a:solidFill>
                  <a:srgbClr val="FFFFFF"/>
                </a:solidFill>
              </a14:hiddenFill>
            </a:ext>
          </a:extLst>
        </p:spPr>
      </p:pic>
      <p:sp>
        <p:nvSpPr>
          <p:cNvPr id="7170" name="Rectangle 2"/>
          <p:cNvSpPr>
            <a:spLocks noGrp="1" noChangeArrowheads="1"/>
          </p:cNvSpPr>
          <p:nvPr>
            <p:ph type="title"/>
          </p:nvPr>
        </p:nvSpPr>
        <p:spPr>
          <a:xfrm>
            <a:off x="156320" y="188640"/>
            <a:ext cx="7701805" cy="81915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lstStyle/>
          <a:p>
            <a:pPr algn="ctr"/>
            <a:r>
              <a:rPr lang="en-GB" sz="2800" b="1" dirty="0" smtClean="0"/>
              <a:t>Divide a Research Workflow into Verifiable Building Blocks</a:t>
            </a:r>
          </a:p>
        </p:txBody>
      </p:sp>
      <p:sp>
        <p:nvSpPr>
          <p:cNvPr id="7195" name="AutoShape 36"/>
          <p:cNvSpPr>
            <a:spLocks noChangeArrowheads="1"/>
          </p:cNvSpPr>
          <p:nvPr/>
        </p:nvSpPr>
        <p:spPr bwMode="gray">
          <a:xfrm>
            <a:off x="877888" y="5085184"/>
            <a:ext cx="7581900" cy="649288"/>
          </a:xfrm>
          <a:prstGeom prst="roundRect">
            <a:avLst>
              <a:gd name="adj" fmla="val 16667"/>
            </a:avLst>
          </a:prstGeom>
          <a:solidFill>
            <a:schemeClr val="accent1"/>
          </a:solidFill>
          <a:ln>
            <a:noFill/>
          </a:ln>
          <a:effectLst/>
          <a:extLst>
            <a:ext uri="{91240B29-F687-4f45-9708-019B960494DF}">
              <a14:hiddenLine xmlns:a14="http://schemas.microsoft.com/office/drawing/2010/main" w="38100" algn="ctr">
                <a:solidFill>
                  <a:schemeClr val="hlink"/>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buFont typeface="Wingdings" pitchFamily="2" charset="2"/>
              <a:buNone/>
            </a:pPr>
            <a:r>
              <a:rPr lang="en-US" sz="1800" b="0">
                <a:solidFill>
                  <a:schemeClr val="bg1"/>
                </a:solidFill>
              </a:rPr>
              <a:t>Building blocks support each other towards a final goal</a:t>
            </a:r>
          </a:p>
        </p:txBody>
      </p:sp>
      <p:sp>
        <p:nvSpPr>
          <p:cNvPr id="7196" name="AutoShape 37"/>
          <p:cNvSpPr>
            <a:spLocks noChangeArrowheads="1"/>
          </p:cNvSpPr>
          <p:nvPr/>
        </p:nvSpPr>
        <p:spPr bwMode="auto">
          <a:xfrm>
            <a:off x="877888" y="5882109"/>
            <a:ext cx="7581900" cy="649288"/>
          </a:xfrm>
          <a:prstGeom prst="roundRect">
            <a:avLst>
              <a:gd name="adj" fmla="val 16667"/>
            </a:avLst>
          </a:prstGeom>
          <a:solidFill>
            <a:schemeClr val="accent1"/>
          </a:solidFill>
          <a:ln>
            <a:noFill/>
          </a:ln>
          <a:effectLst/>
          <a:extLst>
            <a:ext uri="{91240B29-F687-4f45-9708-019B960494DF}">
              <a14:hiddenLine xmlns:a14="http://schemas.microsoft.com/office/drawing/2010/main" w="38100" algn="ctr">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sz="1800" b="0">
                <a:solidFill>
                  <a:schemeClr val="bg1"/>
                </a:solidFill>
              </a:rPr>
              <a:t>Each building block is verifiable by a challenge</a:t>
            </a:r>
          </a:p>
        </p:txBody>
      </p:sp>
    </p:spTree>
    <p:extLst>
      <p:ext uri="{BB962C8B-B14F-4D97-AF65-F5344CB8AC3E}">
        <p14:creationId xmlns:p14="http://schemas.microsoft.com/office/powerpoint/2010/main" val="402551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9949" y="1457309"/>
            <a:ext cx="4475923" cy="30295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58" y="1381418"/>
            <a:ext cx="4588043" cy="3105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176360" y="1012427"/>
            <a:ext cx="6503703" cy="369332"/>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srgbClr val="382D73"/>
                </a:solidFill>
                <a:effectLst/>
                <a:uLnTx/>
                <a:uFillTx/>
                <a:latin typeface="Calibri"/>
              </a:rPr>
              <a:t>Bleomycin</a:t>
            </a:r>
            <a:r>
              <a:rPr kumimoji="0" lang="en-US" sz="1800" b="1" i="0" u="none" strike="noStrike" kern="0" cap="none" spc="0" normalizeH="0" baseline="0" noProof="0" dirty="0">
                <a:ln>
                  <a:noFill/>
                </a:ln>
                <a:solidFill>
                  <a:srgbClr val="382D73"/>
                </a:solidFill>
                <a:effectLst/>
                <a:uLnTx/>
                <a:uFillTx/>
                <a:latin typeface="Calibri"/>
              </a:rPr>
              <a:t>	</a:t>
            </a:r>
            <a:r>
              <a:rPr kumimoji="0" lang="en-US" sz="1800" b="1" i="0" u="none" strike="noStrike" kern="0" cap="none" spc="0" normalizeH="0" baseline="0" noProof="0" dirty="0" smtClean="0">
                <a:ln>
                  <a:noFill/>
                </a:ln>
                <a:solidFill>
                  <a:srgbClr val="382D73"/>
                </a:solidFill>
                <a:effectLst/>
                <a:uLnTx/>
                <a:uFillTx/>
                <a:latin typeface="Calibri"/>
              </a:rPr>
              <a:t>                                  		Mechanical </a:t>
            </a:r>
            <a:r>
              <a:rPr kumimoji="0" lang="en-US" sz="1800" b="1" i="0" u="none" strike="noStrike" kern="0" cap="none" spc="0" normalizeH="0" baseline="0" noProof="0" dirty="0">
                <a:ln>
                  <a:noFill/>
                </a:ln>
                <a:solidFill>
                  <a:srgbClr val="382D73"/>
                </a:solidFill>
                <a:effectLst/>
                <a:uLnTx/>
                <a:uFillTx/>
                <a:latin typeface="Calibri"/>
              </a:rPr>
              <a:t>injury</a:t>
            </a:r>
          </a:p>
        </p:txBody>
      </p:sp>
      <p:sp>
        <p:nvSpPr>
          <p:cNvPr id="8" name="Content Placeholder 5"/>
          <p:cNvSpPr txBox="1">
            <a:spLocks/>
          </p:cNvSpPr>
          <p:nvPr/>
        </p:nvSpPr>
        <p:spPr>
          <a:xfrm>
            <a:off x="334574" y="4531944"/>
            <a:ext cx="8430751" cy="2137416"/>
          </a:xfrm>
          <a:prstGeom prst="rect">
            <a:avLst/>
          </a:prstGeom>
        </p:spPr>
        <p:txBody>
          <a:bodyPr/>
          <a:lstStyle>
            <a:lvl1pPr marL="342900" indent="-342900" algn="l" defTabSz="457200" rtl="0" eaLnBrk="0" fontAlgn="base" hangingPunct="0">
              <a:spcBef>
                <a:spcPct val="20000"/>
              </a:spcBef>
              <a:spcAft>
                <a:spcPct val="0"/>
              </a:spcAft>
              <a:buClr>
                <a:srgbClr val="382D73"/>
              </a:buClr>
              <a:buFont typeface="Arial" pitchFamily="34" charset="0"/>
              <a:buChar char="•"/>
              <a:defRPr sz="2400" kern="1200">
                <a:solidFill>
                  <a:srgbClr val="382D73"/>
                </a:solidFill>
                <a:latin typeface="+mn-lt"/>
                <a:ea typeface="ＭＳ Ｐゴシック" charset="0"/>
                <a:cs typeface="Geneva" charset="-128"/>
              </a:defRPr>
            </a:lvl1pPr>
            <a:lvl2pPr marL="742950" indent="-285750" algn="l" defTabSz="457200" rtl="0" eaLnBrk="0" fontAlgn="base" hangingPunct="0">
              <a:spcBef>
                <a:spcPct val="20000"/>
              </a:spcBef>
              <a:spcAft>
                <a:spcPct val="0"/>
              </a:spcAft>
              <a:buClr>
                <a:srgbClr val="2762BC"/>
              </a:buClr>
              <a:buFont typeface="Arial" pitchFamily="34" charset="0"/>
              <a:buChar char="–"/>
              <a:defRPr sz="2000" kern="1200">
                <a:solidFill>
                  <a:srgbClr val="2762BC"/>
                </a:solidFill>
                <a:latin typeface="+mn-lt"/>
                <a:ea typeface="Geneva" charset="-128"/>
                <a:cs typeface="Geneva"/>
              </a:defRPr>
            </a:lvl2pPr>
            <a:lvl3pPr marL="1143000" indent="-228600" algn="l" defTabSz="457200" rtl="0" eaLnBrk="0" fontAlgn="base" hangingPunct="0">
              <a:spcBef>
                <a:spcPct val="20000"/>
              </a:spcBef>
              <a:spcAft>
                <a:spcPct val="0"/>
              </a:spcAft>
              <a:buClr>
                <a:srgbClr val="382D73"/>
              </a:buClr>
              <a:buFont typeface="Arial" pitchFamily="34" charset="0"/>
              <a:buChar char="•"/>
              <a:defRPr kern="1200">
                <a:solidFill>
                  <a:srgbClr val="382D73"/>
                </a:solidFill>
                <a:latin typeface="+mn-lt"/>
                <a:ea typeface="Geneva" charset="-128"/>
                <a:cs typeface="Geneva"/>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Geneva" charset="-128"/>
                <a:cs typeface="Geneva"/>
              </a:defRPr>
            </a:lvl4pPr>
            <a:lvl5pPr marL="2057400" indent="-228600" algn="l" defTabSz="457200" rtl="0" eaLnBrk="0" fontAlgn="base" hangingPunct="0">
              <a:spcBef>
                <a:spcPct val="20000"/>
              </a:spcBef>
              <a:spcAft>
                <a:spcPct val="0"/>
              </a:spcAft>
              <a:buFont typeface="Arial" pitchFamily="34" charset="0"/>
              <a:buChar char="»"/>
              <a:defRPr sz="1400" kern="1200">
                <a:solidFill>
                  <a:schemeClr val="tx1"/>
                </a:solidFill>
                <a:latin typeface="+mn-lt"/>
                <a:ea typeface="Geneva" charset="-128"/>
                <a:cs typeface="Genev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In the </a:t>
            </a:r>
            <a:r>
              <a:rPr lang="en-US" sz="1600" dirty="0" err="1" smtClean="0"/>
              <a:t>bleomycin</a:t>
            </a:r>
            <a:r>
              <a:rPr lang="en-US" sz="1600" dirty="0" smtClean="0"/>
              <a:t> data set, ADAM17 and MMP3 are predicted and known in literature to be induced by </a:t>
            </a:r>
            <a:r>
              <a:rPr lang="en-US" sz="1600" dirty="0" err="1" smtClean="0"/>
              <a:t>bleomycin</a:t>
            </a:r>
            <a:endParaRPr lang="en-US" sz="1600" dirty="0" smtClean="0"/>
          </a:p>
          <a:p>
            <a:pPr lvl="1"/>
            <a:r>
              <a:rPr lang="en-GB" sz="1200" dirty="0" smtClean="0"/>
              <a:t>PMIDs: </a:t>
            </a:r>
            <a:r>
              <a:rPr lang="en-US" sz="1200" dirty="0"/>
              <a:t>22687607</a:t>
            </a:r>
            <a:r>
              <a:rPr lang="en-GB" sz="1200" dirty="0" smtClean="0"/>
              <a:t>, </a:t>
            </a:r>
            <a:r>
              <a:rPr lang="en-GB" sz="1200" dirty="0"/>
              <a:t>21871427</a:t>
            </a:r>
            <a:endParaRPr lang="en-US" sz="1200" dirty="0" smtClean="0"/>
          </a:p>
          <a:p>
            <a:r>
              <a:rPr lang="en-US" sz="1600" dirty="0" smtClean="0"/>
              <a:t>PI3K </a:t>
            </a:r>
            <a:r>
              <a:rPr lang="en-US" sz="1600" dirty="0"/>
              <a:t>and Rho signaling are predicted for both data </a:t>
            </a:r>
            <a:r>
              <a:rPr lang="en-US" sz="1600" dirty="0" smtClean="0"/>
              <a:t>sets, </a:t>
            </a:r>
            <a:r>
              <a:rPr lang="en-US" sz="1600" dirty="0"/>
              <a:t>but these mechanisms can </a:t>
            </a:r>
            <a:r>
              <a:rPr lang="en-US" sz="1600" dirty="0" smtClean="0"/>
              <a:t>also regulate </a:t>
            </a:r>
            <a:r>
              <a:rPr lang="en-US" sz="1600" dirty="0"/>
              <a:t>a variety of other biological </a:t>
            </a:r>
            <a:r>
              <a:rPr lang="en-US" sz="1600" dirty="0" smtClean="0"/>
              <a:t>processes</a:t>
            </a:r>
          </a:p>
          <a:p>
            <a:r>
              <a:rPr lang="en-US" sz="1600" dirty="0" smtClean="0"/>
              <a:t>Lack of specific migration mechanisms in the mechanical injury data set is in line with endpoints, indicating that cell migration has already taken place</a:t>
            </a:r>
          </a:p>
          <a:p>
            <a:pPr lvl="1"/>
            <a:r>
              <a:rPr lang="en-US" sz="1200" dirty="0" smtClean="0"/>
              <a:t>Fully covered epithelium by day 7</a:t>
            </a:r>
            <a:endParaRPr lang="en-US" sz="1200" dirty="0"/>
          </a:p>
        </p:txBody>
      </p:sp>
      <p:sp>
        <p:nvSpPr>
          <p:cNvPr id="9" name="Rectangle 8"/>
          <p:cNvSpPr/>
          <p:nvPr/>
        </p:nvSpPr>
        <p:spPr>
          <a:xfrm>
            <a:off x="714792" y="2963534"/>
            <a:ext cx="492792" cy="2304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812105" y="1628800"/>
            <a:ext cx="499347" cy="2304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p:cNvSpPr txBox="1">
            <a:spLocks/>
          </p:cNvSpPr>
          <p:nvPr/>
        </p:nvSpPr>
        <p:spPr>
          <a:xfrm>
            <a:off x="182563" y="260648"/>
            <a:ext cx="7701805" cy="819150"/>
          </a:xfrm>
          <a:prstGeom prst="rect">
            <a:avLst/>
          </a:prstGeom>
        </p:spPr>
        <p:txBody>
          <a:bodyPr/>
          <a:lstStyle>
            <a:lvl1pPr algn="l" rtl="0" eaLnBrk="0" fontAlgn="base" hangingPunct="0">
              <a:lnSpc>
                <a:spcPct val="90000"/>
              </a:lnSpc>
              <a:spcBef>
                <a:spcPct val="0"/>
              </a:spcBef>
              <a:spcAft>
                <a:spcPct val="0"/>
              </a:spcAft>
              <a:defRPr sz="2200">
                <a:solidFill>
                  <a:schemeClr val="accent1"/>
                </a:solidFill>
                <a:latin typeface="+mj-lt"/>
                <a:ea typeface="ヒラギノ角ゴ Pro W3" charset="0"/>
                <a:cs typeface="Geneva" charset="0"/>
              </a:defRPr>
            </a:lvl1pPr>
            <a:lvl2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2pPr>
            <a:lvl3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3pPr>
            <a:lvl4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4pPr>
            <a:lvl5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5pPr>
            <a:lvl6pPr marL="457200" algn="l" rtl="0" fontAlgn="base">
              <a:lnSpc>
                <a:spcPct val="90000"/>
              </a:lnSpc>
              <a:spcBef>
                <a:spcPct val="0"/>
              </a:spcBef>
              <a:spcAft>
                <a:spcPct val="0"/>
              </a:spcAft>
              <a:defRPr sz="2200">
                <a:solidFill>
                  <a:srgbClr val="004A96"/>
                </a:solidFill>
                <a:latin typeface="Arial" charset="0"/>
                <a:ea typeface="Geneva" charset="0"/>
              </a:defRPr>
            </a:lvl6pPr>
            <a:lvl7pPr marL="914400" algn="l" rtl="0" fontAlgn="base">
              <a:lnSpc>
                <a:spcPct val="90000"/>
              </a:lnSpc>
              <a:spcBef>
                <a:spcPct val="0"/>
              </a:spcBef>
              <a:spcAft>
                <a:spcPct val="0"/>
              </a:spcAft>
              <a:defRPr sz="2200">
                <a:solidFill>
                  <a:srgbClr val="004A96"/>
                </a:solidFill>
                <a:latin typeface="Arial" charset="0"/>
                <a:ea typeface="Geneva" charset="0"/>
              </a:defRPr>
            </a:lvl7pPr>
            <a:lvl8pPr marL="1371600" algn="l" rtl="0" fontAlgn="base">
              <a:lnSpc>
                <a:spcPct val="90000"/>
              </a:lnSpc>
              <a:spcBef>
                <a:spcPct val="0"/>
              </a:spcBef>
              <a:spcAft>
                <a:spcPct val="0"/>
              </a:spcAft>
              <a:defRPr sz="2200">
                <a:solidFill>
                  <a:srgbClr val="004A96"/>
                </a:solidFill>
                <a:latin typeface="Arial" charset="0"/>
                <a:ea typeface="Geneva" charset="0"/>
              </a:defRPr>
            </a:lvl8pPr>
            <a:lvl9pPr marL="1828800" algn="l" rtl="0" fontAlgn="base">
              <a:lnSpc>
                <a:spcPct val="90000"/>
              </a:lnSpc>
              <a:spcBef>
                <a:spcPct val="0"/>
              </a:spcBef>
              <a:spcAft>
                <a:spcPct val="0"/>
              </a:spcAft>
              <a:defRPr sz="2200">
                <a:solidFill>
                  <a:srgbClr val="004A96"/>
                </a:solidFill>
                <a:latin typeface="Arial" charset="0"/>
                <a:ea typeface="Geneva" charset="0"/>
              </a:defRPr>
            </a:lvl9pPr>
          </a:lstStyle>
          <a:p>
            <a:r>
              <a:rPr lang="en-US" kern="0" dirty="0" smtClean="0">
                <a:ea typeface="ＭＳ Ｐゴシック" charset="-128"/>
              </a:rPr>
              <a:t>More Cellular Migration-specific Mechanisms Are Predicted in the </a:t>
            </a:r>
            <a:r>
              <a:rPr lang="en-US" kern="0" dirty="0" err="1" smtClean="0">
                <a:ea typeface="ＭＳ Ｐゴシック" charset="-128"/>
              </a:rPr>
              <a:t>Bleomycin</a:t>
            </a:r>
            <a:r>
              <a:rPr lang="en-US" kern="0" dirty="0" smtClean="0">
                <a:ea typeface="ＭＳ Ｐゴシック" charset="-128"/>
              </a:rPr>
              <a:t> Data Set</a:t>
            </a:r>
            <a:endParaRPr lang="en-US" kern="0" dirty="0"/>
          </a:p>
        </p:txBody>
      </p:sp>
      <p:sp>
        <p:nvSpPr>
          <p:cNvPr id="13" name="Rectangle 12"/>
          <p:cNvSpPr/>
          <p:nvPr/>
        </p:nvSpPr>
        <p:spPr>
          <a:xfrm>
            <a:off x="5220072" y="3429000"/>
            <a:ext cx="492792" cy="2304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8244408" y="2094266"/>
            <a:ext cx="499347" cy="230400"/>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274439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1268760"/>
            <a:ext cx="8064896" cy="5078314"/>
          </a:xfrm>
          <a:prstGeom prst="rect">
            <a:avLst/>
          </a:prstGeom>
          <a:noFill/>
        </p:spPr>
        <p:txBody>
          <a:bodyPr wrap="square" rtlCol="0">
            <a:spAutoFit/>
          </a:bodyPr>
          <a:lstStyle/>
          <a:p>
            <a:pPr marL="285750" indent="-285750">
              <a:buFont typeface="Arial"/>
              <a:buChar char="•"/>
            </a:pPr>
            <a:r>
              <a:rPr lang="en-US" sz="1800" dirty="0">
                <a:solidFill>
                  <a:srgbClr val="1E908E"/>
                </a:solidFill>
              </a:rPr>
              <a:t>The fundamental mechanisms that initiate and propagate the lung injury have not been </a:t>
            </a:r>
            <a:r>
              <a:rPr lang="en-US" sz="1800" dirty="0" smtClean="0">
                <a:solidFill>
                  <a:srgbClr val="1E908E"/>
                </a:solidFill>
              </a:rPr>
              <a:t>completely</a:t>
            </a:r>
            <a:r>
              <a:rPr lang="en-US" sz="1800" dirty="0">
                <a:solidFill>
                  <a:srgbClr val="1E908E"/>
                </a:solidFill>
              </a:rPr>
              <a:t> defined </a:t>
            </a:r>
            <a:endParaRPr lang="en-US" sz="1800" dirty="0" smtClean="0">
              <a:solidFill>
                <a:srgbClr val="1E908E"/>
              </a:solidFill>
            </a:endParaRPr>
          </a:p>
          <a:p>
            <a:pPr marL="285750" indent="-285750">
              <a:buFont typeface="Arial"/>
              <a:buChar char="•"/>
            </a:pPr>
            <a:endParaRPr lang="en-US" sz="1800" dirty="0">
              <a:solidFill>
                <a:srgbClr val="1E908E"/>
              </a:solidFill>
            </a:endParaRPr>
          </a:p>
          <a:p>
            <a:pPr marL="285750" indent="-285750">
              <a:buFont typeface="Arial"/>
              <a:buChar char="•"/>
            </a:pPr>
            <a:r>
              <a:rPr lang="en-US" sz="1800" dirty="0" smtClean="0">
                <a:solidFill>
                  <a:srgbClr val="1E908E"/>
                </a:solidFill>
              </a:rPr>
              <a:t>Human </a:t>
            </a:r>
            <a:r>
              <a:rPr lang="en-US" sz="1800" dirty="0">
                <a:solidFill>
                  <a:srgbClr val="1E908E"/>
                </a:solidFill>
              </a:rPr>
              <a:t>studies have provided important descriptive information about the onset and evolution of the physiological and inflammatory changes in the lungs. </a:t>
            </a:r>
            <a:endParaRPr lang="en-US" sz="1800" dirty="0" smtClean="0">
              <a:solidFill>
                <a:srgbClr val="1E908E"/>
              </a:solidFill>
            </a:endParaRPr>
          </a:p>
          <a:p>
            <a:pPr marL="285750" indent="-285750">
              <a:buFont typeface="Arial"/>
              <a:buChar char="•"/>
            </a:pPr>
            <a:endParaRPr lang="en-US" sz="1800" dirty="0" smtClean="0">
              <a:solidFill>
                <a:srgbClr val="1E908E"/>
              </a:solidFill>
            </a:endParaRPr>
          </a:p>
          <a:p>
            <a:pPr marL="285750" indent="-285750">
              <a:buFont typeface="Arial"/>
              <a:buChar char="•"/>
            </a:pPr>
            <a:r>
              <a:rPr lang="en-US" sz="1800" dirty="0" smtClean="0">
                <a:solidFill>
                  <a:srgbClr val="1E908E"/>
                </a:solidFill>
              </a:rPr>
              <a:t>This </a:t>
            </a:r>
            <a:r>
              <a:rPr lang="en-US" sz="1800" dirty="0">
                <a:solidFill>
                  <a:srgbClr val="1E908E"/>
                </a:solidFill>
              </a:rPr>
              <a:t>information has led to hypotheses about mechanisms of injury, but for the most part, these hypotheses have been difficult to test in </a:t>
            </a:r>
            <a:r>
              <a:rPr lang="en-US" sz="1800" dirty="0" smtClean="0">
                <a:solidFill>
                  <a:srgbClr val="1E908E"/>
                </a:solidFill>
              </a:rPr>
              <a:t>humans</a:t>
            </a:r>
            <a:endParaRPr lang="en-US" sz="1800" dirty="0">
              <a:solidFill>
                <a:srgbClr val="1E908E"/>
              </a:solidFill>
            </a:endParaRPr>
          </a:p>
          <a:p>
            <a:pPr marL="285750" indent="-285750">
              <a:buFont typeface="Arial"/>
              <a:buChar char="•"/>
            </a:pPr>
            <a:endParaRPr lang="en-US" sz="1800" dirty="0">
              <a:solidFill>
                <a:srgbClr val="1E908E"/>
              </a:solidFill>
            </a:endParaRPr>
          </a:p>
          <a:p>
            <a:pPr marL="285750" indent="-285750">
              <a:buFont typeface="Arial"/>
              <a:buChar char="•"/>
            </a:pPr>
            <a:r>
              <a:rPr lang="en-US" sz="1800" dirty="0">
                <a:solidFill>
                  <a:srgbClr val="1E908E"/>
                </a:solidFill>
              </a:rPr>
              <a:t>Animal models provide a bridge between patients and the laboratory </a:t>
            </a:r>
            <a:r>
              <a:rPr lang="en-US" sz="1800" dirty="0" smtClean="0">
                <a:solidFill>
                  <a:srgbClr val="1E908E"/>
                </a:solidFill>
              </a:rPr>
              <a:t>bench.</a:t>
            </a:r>
          </a:p>
          <a:p>
            <a:pPr marL="285750" indent="-285750">
              <a:buFont typeface="Arial"/>
              <a:buChar char="•"/>
            </a:pPr>
            <a:endParaRPr lang="en-US" sz="1800" dirty="0">
              <a:solidFill>
                <a:srgbClr val="1E908E"/>
              </a:solidFill>
            </a:endParaRPr>
          </a:p>
          <a:p>
            <a:pPr marL="285750" indent="-285750">
              <a:buFont typeface="Arial"/>
              <a:buChar char="•"/>
            </a:pPr>
            <a:r>
              <a:rPr lang="en-US" sz="1800" dirty="0">
                <a:solidFill>
                  <a:srgbClr val="1E908E"/>
                </a:solidFill>
              </a:rPr>
              <a:t>Animal model studies are most helpful if the characteristics of the model are directly relevant to humans. </a:t>
            </a:r>
            <a:endParaRPr lang="en-US" sz="1800" dirty="0" smtClean="0">
              <a:solidFill>
                <a:srgbClr val="1E908E"/>
              </a:solidFill>
            </a:endParaRPr>
          </a:p>
          <a:p>
            <a:pPr marL="285750" indent="-285750">
              <a:buFont typeface="Arial"/>
              <a:buChar char="•"/>
            </a:pPr>
            <a:endParaRPr lang="en-US" sz="1800" dirty="0" smtClean="0">
              <a:solidFill>
                <a:srgbClr val="1E908E"/>
              </a:solidFill>
            </a:endParaRPr>
          </a:p>
          <a:p>
            <a:pPr marL="285750" indent="-285750">
              <a:buFont typeface="Arial"/>
              <a:buChar char="•"/>
            </a:pPr>
            <a:r>
              <a:rPr lang="en-US" sz="1800" dirty="0" smtClean="0">
                <a:solidFill>
                  <a:srgbClr val="1E908E"/>
                </a:solidFill>
              </a:rPr>
              <a:t>Network models can help understand the strength and limitations of different animal models</a:t>
            </a:r>
            <a:endParaRPr lang="en-US" sz="1800" dirty="0">
              <a:solidFill>
                <a:srgbClr val="1E908E"/>
              </a:solidFill>
            </a:endParaRPr>
          </a:p>
        </p:txBody>
      </p:sp>
      <p:sp>
        <p:nvSpPr>
          <p:cNvPr id="4" name="Title 1"/>
          <p:cNvSpPr txBox="1">
            <a:spLocks/>
          </p:cNvSpPr>
          <p:nvPr/>
        </p:nvSpPr>
        <p:spPr>
          <a:xfrm>
            <a:off x="395536" y="332656"/>
            <a:ext cx="7701805" cy="819150"/>
          </a:xfrm>
          <a:prstGeom prst="rect">
            <a:avLst/>
          </a:prstGeom>
        </p:spPr>
        <p:txBody>
          <a:bodyPr/>
          <a:lstStyle>
            <a:defPPr>
              <a:defRPr lang="en-GB"/>
            </a:defPPr>
            <a:lvl1pPr algn="l" rtl="0" fontAlgn="base">
              <a:spcBef>
                <a:spcPct val="0"/>
              </a:spcBef>
              <a:spcAft>
                <a:spcPct val="0"/>
              </a:spcAft>
              <a:defRPr sz="1600" kern="1200">
                <a:solidFill>
                  <a:schemeClr val="tx1"/>
                </a:solidFill>
                <a:latin typeface="Arial" charset="0"/>
                <a:ea typeface="ヒラギノ角ゴ Pro W3" charset="0"/>
                <a:cs typeface="Geneva" charset="0"/>
              </a:defRPr>
            </a:lvl1pPr>
            <a:lvl2pPr marL="457200" algn="l" rtl="0" fontAlgn="base">
              <a:spcBef>
                <a:spcPct val="0"/>
              </a:spcBef>
              <a:spcAft>
                <a:spcPct val="0"/>
              </a:spcAft>
              <a:defRPr sz="1600" kern="1200">
                <a:solidFill>
                  <a:schemeClr val="tx1"/>
                </a:solidFill>
                <a:latin typeface="Arial" charset="0"/>
                <a:ea typeface="ヒラギノ角ゴ Pro W3" charset="0"/>
                <a:cs typeface="Geneva" charset="0"/>
              </a:defRPr>
            </a:lvl2pPr>
            <a:lvl3pPr marL="914400" algn="l" rtl="0" fontAlgn="base">
              <a:spcBef>
                <a:spcPct val="0"/>
              </a:spcBef>
              <a:spcAft>
                <a:spcPct val="0"/>
              </a:spcAft>
              <a:defRPr sz="1600" kern="1200">
                <a:solidFill>
                  <a:schemeClr val="tx1"/>
                </a:solidFill>
                <a:latin typeface="Arial" charset="0"/>
                <a:ea typeface="ヒラギノ角ゴ Pro W3" charset="0"/>
                <a:cs typeface="Geneva" charset="0"/>
              </a:defRPr>
            </a:lvl3pPr>
            <a:lvl4pPr marL="1371600" algn="l" rtl="0" fontAlgn="base">
              <a:spcBef>
                <a:spcPct val="0"/>
              </a:spcBef>
              <a:spcAft>
                <a:spcPct val="0"/>
              </a:spcAft>
              <a:defRPr sz="1600" kern="1200">
                <a:solidFill>
                  <a:schemeClr val="tx1"/>
                </a:solidFill>
                <a:latin typeface="Arial" charset="0"/>
                <a:ea typeface="ヒラギノ角ゴ Pro W3" charset="0"/>
                <a:cs typeface="Geneva" charset="0"/>
              </a:defRPr>
            </a:lvl4pPr>
            <a:lvl5pPr marL="1828800" algn="l" rtl="0" fontAlgn="base">
              <a:spcBef>
                <a:spcPct val="0"/>
              </a:spcBef>
              <a:spcAft>
                <a:spcPct val="0"/>
              </a:spcAft>
              <a:defRPr sz="1600" kern="1200">
                <a:solidFill>
                  <a:schemeClr val="tx1"/>
                </a:solidFill>
                <a:latin typeface="Arial" charset="0"/>
                <a:ea typeface="ヒラギノ角ゴ Pro W3" charset="0"/>
                <a:cs typeface="Geneva" charset="0"/>
              </a:defRPr>
            </a:lvl5pPr>
            <a:lvl6pPr marL="2286000" algn="l" defTabSz="457200" rtl="0" eaLnBrk="1" latinLnBrk="0" hangingPunct="1">
              <a:defRPr sz="1600" kern="1200">
                <a:solidFill>
                  <a:schemeClr val="tx1"/>
                </a:solidFill>
                <a:latin typeface="Arial" charset="0"/>
                <a:ea typeface="ヒラギノ角ゴ Pro W3" charset="0"/>
                <a:cs typeface="Geneva" charset="0"/>
              </a:defRPr>
            </a:lvl6pPr>
            <a:lvl7pPr marL="2743200" algn="l" defTabSz="457200" rtl="0" eaLnBrk="1" latinLnBrk="0" hangingPunct="1">
              <a:defRPr sz="1600" kern="1200">
                <a:solidFill>
                  <a:schemeClr val="tx1"/>
                </a:solidFill>
                <a:latin typeface="Arial" charset="0"/>
                <a:ea typeface="ヒラギノ角ゴ Pro W3" charset="0"/>
                <a:cs typeface="Geneva" charset="0"/>
              </a:defRPr>
            </a:lvl7pPr>
            <a:lvl8pPr marL="3200400" algn="l" defTabSz="457200" rtl="0" eaLnBrk="1" latinLnBrk="0" hangingPunct="1">
              <a:defRPr sz="1600" kern="1200">
                <a:solidFill>
                  <a:schemeClr val="tx1"/>
                </a:solidFill>
                <a:latin typeface="Arial" charset="0"/>
                <a:ea typeface="ヒラギノ角ゴ Pro W3" charset="0"/>
                <a:cs typeface="Geneva" charset="0"/>
              </a:defRPr>
            </a:lvl8pPr>
            <a:lvl9pPr marL="3657600" algn="l" defTabSz="457200" rtl="0" eaLnBrk="1" latinLnBrk="0" hangingPunct="1">
              <a:defRPr sz="1600" kern="1200">
                <a:solidFill>
                  <a:schemeClr val="tx1"/>
                </a:solidFill>
                <a:latin typeface="Arial" charset="0"/>
                <a:ea typeface="ヒラギノ角ゴ Pro W3" charset="0"/>
                <a:cs typeface="Geneva" charset="0"/>
              </a:defRPr>
            </a:lvl9pPr>
          </a:lstStyle>
          <a:p>
            <a:r>
              <a:rPr lang="en-US" sz="2800" b="1" kern="0" dirty="0" smtClean="0">
                <a:solidFill>
                  <a:srgbClr val="1E908E"/>
                </a:solidFill>
                <a:ea typeface="ＭＳ Ｐゴシック" charset="-128"/>
              </a:rPr>
              <a:t>Network Models in Translational Research</a:t>
            </a:r>
            <a:endParaRPr lang="en-US" sz="2800" b="1" kern="0" dirty="0">
              <a:solidFill>
                <a:srgbClr val="1E908E"/>
              </a:solidFill>
            </a:endParaRPr>
          </a:p>
        </p:txBody>
      </p:sp>
    </p:spTree>
    <p:extLst>
      <p:ext uri="{BB962C8B-B14F-4D97-AF65-F5344CB8AC3E}">
        <p14:creationId xmlns:p14="http://schemas.microsoft.com/office/powerpoint/2010/main" val="373445754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smtClean="0"/>
              <a:t>Network Verification Challenge in a nutshell</a:t>
            </a:r>
            <a:endParaRPr lang="en-US" sz="2800" b="1" dirty="0"/>
          </a:p>
        </p:txBody>
      </p:sp>
      <p:sp>
        <p:nvSpPr>
          <p:cNvPr id="2" name="Rectangle 1"/>
          <p:cNvSpPr/>
          <p:nvPr/>
        </p:nvSpPr>
        <p:spPr bwMode="auto">
          <a:xfrm>
            <a:off x="251520" y="1196752"/>
            <a:ext cx="648072" cy="216024"/>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Geneva" charset="0"/>
              <a:cs typeface="Arial" charset="0"/>
            </a:endParaRPr>
          </a:p>
        </p:txBody>
      </p:sp>
      <p:pic>
        <p:nvPicPr>
          <p:cNvPr id="184" name="Content Placeholder 5"/>
          <p:cNvPicPr>
            <a:picLocks noGrp="1"/>
          </p:cNvPicPr>
          <p:nvPr>
            <p:ph idx="1"/>
          </p:nvPr>
        </p:nvPicPr>
        <p:blipFill rotWithShape="1">
          <a:blip r:embed="rId2" cstate="email">
            <a:extLst>
              <a:ext uri="{28A0092B-C50C-407E-A947-70E740481C1C}">
                <a14:useLocalDpi xmlns:a14="http://schemas.microsoft.com/office/drawing/2010/main"/>
              </a:ext>
            </a:extLst>
          </a:blip>
          <a:srcRect t="-857" b="3885"/>
          <a:stretch/>
        </p:blipFill>
        <p:spPr bwMode="auto">
          <a:xfrm>
            <a:off x="277688" y="1165706"/>
            <a:ext cx="8686800" cy="5359638"/>
          </a:xfrm>
          <a:prstGeom prst="rect">
            <a:avLst/>
          </a:prstGeom>
          <a:noFill/>
          <a:ln>
            <a:noFill/>
          </a:ln>
        </p:spPr>
      </p:pic>
    </p:spTree>
    <p:extLst>
      <p:ext uri="{BB962C8B-B14F-4D97-AF65-F5344CB8AC3E}">
        <p14:creationId xmlns:p14="http://schemas.microsoft.com/office/powerpoint/2010/main" val="71937507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55576" y="260648"/>
            <a:ext cx="7686675" cy="515590"/>
          </a:xfrm>
        </p:spPr>
        <p:txBody>
          <a:bodyPr/>
          <a:lstStyle/>
          <a:p>
            <a:pPr algn="ctr"/>
            <a:r>
              <a:rPr lang="en-US" altLang="en-US" sz="3200" b="1" dirty="0" smtClean="0">
                <a:ea typeface="MS PGothic" pitchFamily="34" charset="-128"/>
              </a:rPr>
              <a:t>The “Grand Challenge”</a:t>
            </a:r>
            <a:endParaRPr lang="en-US" altLang="en-US" sz="3200" b="1" dirty="0" smtClean="0"/>
          </a:p>
        </p:txBody>
      </p:sp>
      <p:grpSp>
        <p:nvGrpSpPr>
          <p:cNvPr id="121" name="Group 120"/>
          <p:cNvGrpSpPr>
            <a:grpSpLocks/>
          </p:cNvGrpSpPr>
          <p:nvPr/>
        </p:nvGrpSpPr>
        <p:grpSpPr bwMode="auto">
          <a:xfrm>
            <a:off x="755576" y="1628800"/>
            <a:ext cx="1566862" cy="2386013"/>
            <a:chOff x="2076654" y="1412776"/>
            <a:chExt cx="1566862" cy="2386013"/>
          </a:xfrm>
        </p:grpSpPr>
        <p:sp>
          <p:nvSpPr>
            <p:cNvPr id="122" name="Freeform 102"/>
            <p:cNvSpPr>
              <a:spLocks/>
            </p:cNvSpPr>
            <p:nvPr/>
          </p:nvSpPr>
          <p:spPr bwMode="auto">
            <a:xfrm>
              <a:off x="2076654" y="1412776"/>
              <a:ext cx="1566862" cy="2386013"/>
            </a:xfrm>
            <a:custGeom>
              <a:avLst/>
              <a:gdLst>
                <a:gd name="T0" fmla="*/ 2147483647 w 987"/>
                <a:gd name="T1" fmla="*/ 2147483647 h 1503"/>
                <a:gd name="T2" fmla="*/ 2147483647 w 987"/>
                <a:gd name="T3" fmla="*/ 2147483647 h 1503"/>
                <a:gd name="T4" fmla="*/ 2147483647 w 987"/>
                <a:gd name="T5" fmla="*/ 2147483647 h 1503"/>
                <a:gd name="T6" fmla="*/ 2147483647 w 987"/>
                <a:gd name="T7" fmla="*/ 2147483647 h 1503"/>
                <a:gd name="T8" fmla="*/ 2147483647 w 987"/>
                <a:gd name="T9" fmla="*/ 2147483647 h 1503"/>
                <a:gd name="T10" fmla="*/ 2147483647 w 987"/>
                <a:gd name="T11" fmla="*/ 2147483647 h 1503"/>
                <a:gd name="T12" fmla="*/ 2147483647 w 987"/>
                <a:gd name="T13" fmla="*/ 2147483647 h 1503"/>
                <a:gd name="T14" fmla="*/ 2147483647 w 987"/>
                <a:gd name="T15" fmla="*/ 2147483647 h 1503"/>
                <a:gd name="T16" fmla="*/ 2147483647 w 987"/>
                <a:gd name="T17" fmla="*/ 2147483647 h 1503"/>
                <a:gd name="T18" fmla="*/ 2147483647 w 987"/>
                <a:gd name="T19" fmla="*/ 2147483647 h 1503"/>
                <a:gd name="T20" fmla="*/ 2147483647 w 987"/>
                <a:gd name="T21" fmla="*/ 2147483647 h 1503"/>
                <a:gd name="T22" fmla="*/ 2147483647 w 987"/>
                <a:gd name="T23" fmla="*/ 2147483647 h 1503"/>
                <a:gd name="T24" fmla="*/ 2147483647 w 987"/>
                <a:gd name="T25" fmla="*/ 2147483647 h 1503"/>
                <a:gd name="T26" fmla="*/ 2147483647 w 987"/>
                <a:gd name="T27" fmla="*/ 2147483647 h 1503"/>
                <a:gd name="T28" fmla="*/ 2147483647 w 987"/>
                <a:gd name="T29" fmla="*/ 2147483647 h 1503"/>
                <a:gd name="T30" fmla="*/ 2147483647 w 987"/>
                <a:gd name="T31" fmla="*/ 2147483647 h 1503"/>
                <a:gd name="T32" fmla="*/ 2147483647 w 987"/>
                <a:gd name="T33" fmla="*/ 2147483647 h 1503"/>
                <a:gd name="T34" fmla="*/ 0 w 987"/>
                <a:gd name="T35" fmla="*/ 2147483647 h 1503"/>
                <a:gd name="T36" fmla="*/ 2147483647 w 987"/>
                <a:gd name="T37" fmla="*/ 2147483647 h 1503"/>
                <a:gd name="T38" fmla="*/ 2147483647 w 987"/>
                <a:gd name="T39" fmla="*/ 2147483647 h 1503"/>
                <a:gd name="T40" fmla="*/ 2147483647 w 987"/>
                <a:gd name="T41" fmla="*/ 0 h 1503"/>
                <a:gd name="T42" fmla="*/ 2147483647 w 987"/>
                <a:gd name="T43" fmla="*/ 2147483647 h 1503"/>
                <a:gd name="T44" fmla="*/ 2147483647 w 987"/>
                <a:gd name="T45" fmla="*/ 2147483647 h 1503"/>
                <a:gd name="T46" fmla="*/ 2147483647 w 987"/>
                <a:gd name="T47" fmla="*/ 2147483647 h 1503"/>
                <a:gd name="T48" fmla="*/ 2147483647 w 987"/>
                <a:gd name="T49" fmla="*/ 2147483647 h 1503"/>
                <a:gd name="T50" fmla="*/ 2147483647 w 987"/>
                <a:gd name="T51" fmla="*/ 2147483647 h 1503"/>
                <a:gd name="T52" fmla="*/ 2147483647 w 987"/>
                <a:gd name="T53" fmla="*/ 2147483647 h 1503"/>
                <a:gd name="T54" fmla="*/ 2147483647 w 987"/>
                <a:gd name="T55" fmla="*/ 2147483647 h 1503"/>
                <a:gd name="T56" fmla="*/ 2147483647 w 987"/>
                <a:gd name="T57" fmla="*/ 2147483647 h 1503"/>
                <a:gd name="T58" fmla="*/ 2147483647 w 987"/>
                <a:gd name="T59" fmla="*/ 2147483647 h 1503"/>
                <a:gd name="T60" fmla="*/ 2147483647 w 987"/>
                <a:gd name="T61" fmla="*/ 2147483647 h 1503"/>
                <a:gd name="T62" fmla="*/ 2147483647 w 987"/>
                <a:gd name="T63" fmla="*/ 2147483647 h 1503"/>
                <a:gd name="T64" fmla="*/ 2147483647 w 987"/>
                <a:gd name="T65" fmla="*/ 2147483647 h 1503"/>
                <a:gd name="T66" fmla="*/ 2147483647 w 987"/>
                <a:gd name="T67" fmla="*/ 2147483647 h 1503"/>
                <a:gd name="T68" fmla="*/ 2147483647 w 987"/>
                <a:gd name="T69" fmla="*/ 2147483647 h 15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987" h="1503">
                  <a:moveTo>
                    <a:pt x="987" y="897"/>
                  </a:moveTo>
                  <a:cubicBezTo>
                    <a:pt x="951" y="949"/>
                    <a:pt x="976" y="930"/>
                    <a:pt x="956" y="948"/>
                  </a:cubicBezTo>
                  <a:lnTo>
                    <a:pt x="928" y="979"/>
                  </a:lnTo>
                  <a:lnTo>
                    <a:pt x="878" y="1019"/>
                  </a:lnTo>
                  <a:lnTo>
                    <a:pt x="852" y="935"/>
                  </a:lnTo>
                  <a:lnTo>
                    <a:pt x="821" y="911"/>
                  </a:lnTo>
                  <a:cubicBezTo>
                    <a:pt x="802" y="921"/>
                    <a:pt x="790" y="921"/>
                    <a:pt x="772" y="933"/>
                  </a:cubicBezTo>
                  <a:cubicBezTo>
                    <a:pt x="767" y="936"/>
                    <a:pt x="752" y="948"/>
                    <a:pt x="748" y="953"/>
                  </a:cubicBezTo>
                  <a:cubicBezTo>
                    <a:pt x="741" y="969"/>
                    <a:pt x="726" y="984"/>
                    <a:pt x="715" y="999"/>
                  </a:cubicBezTo>
                  <a:cubicBezTo>
                    <a:pt x="711" y="1018"/>
                    <a:pt x="704" y="1034"/>
                    <a:pt x="703" y="1057"/>
                  </a:cubicBezTo>
                  <a:cubicBezTo>
                    <a:pt x="717" y="1067"/>
                    <a:pt x="729" y="1078"/>
                    <a:pt x="744" y="1088"/>
                  </a:cubicBezTo>
                  <a:cubicBezTo>
                    <a:pt x="838" y="1130"/>
                    <a:pt x="799" y="1092"/>
                    <a:pt x="777" y="1158"/>
                  </a:cubicBezTo>
                  <a:lnTo>
                    <a:pt x="523" y="1503"/>
                  </a:lnTo>
                  <a:lnTo>
                    <a:pt x="331" y="1328"/>
                  </a:lnTo>
                  <a:lnTo>
                    <a:pt x="197" y="1152"/>
                  </a:lnTo>
                  <a:lnTo>
                    <a:pt x="99" y="969"/>
                  </a:lnTo>
                  <a:lnTo>
                    <a:pt x="25" y="762"/>
                  </a:lnTo>
                  <a:lnTo>
                    <a:pt x="0" y="527"/>
                  </a:lnTo>
                  <a:lnTo>
                    <a:pt x="1" y="334"/>
                  </a:lnTo>
                  <a:lnTo>
                    <a:pt x="24" y="184"/>
                  </a:lnTo>
                  <a:lnTo>
                    <a:pt x="76" y="0"/>
                  </a:lnTo>
                  <a:lnTo>
                    <a:pt x="508" y="150"/>
                  </a:lnTo>
                  <a:cubicBezTo>
                    <a:pt x="471" y="80"/>
                    <a:pt x="498" y="99"/>
                    <a:pt x="529" y="30"/>
                  </a:cubicBezTo>
                  <a:cubicBezTo>
                    <a:pt x="573" y="36"/>
                    <a:pt x="588" y="31"/>
                    <a:pt x="613" y="39"/>
                  </a:cubicBezTo>
                  <a:cubicBezTo>
                    <a:pt x="640" y="48"/>
                    <a:pt x="666" y="57"/>
                    <a:pt x="684" y="76"/>
                  </a:cubicBezTo>
                  <a:cubicBezTo>
                    <a:pt x="702" y="95"/>
                    <a:pt x="723" y="128"/>
                    <a:pt x="721" y="153"/>
                  </a:cubicBezTo>
                  <a:cubicBezTo>
                    <a:pt x="703" y="193"/>
                    <a:pt x="689" y="190"/>
                    <a:pt x="669" y="221"/>
                  </a:cubicBezTo>
                  <a:cubicBezTo>
                    <a:pt x="664" y="221"/>
                    <a:pt x="670" y="216"/>
                    <a:pt x="668" y="220"/>
                  </a:cubicBezTo>
                  <a:cubicBezTo>
                    <a:pt x="663" y="227"/>
                    <a:pt x="641" y="221"/>
                    <a:pt x="661" y="228"/>
                  </a:cubicBezTo>
                  <a:lnTo>
                    <a:pt x="787" y="260"/>
                  </a:lnTo>
                  <a:lnTo>
                    <a:pt x="775" y="333"/>
                  </a:lnTo>
                  <a:lnTo>
                    <a:pt x="766" y="492"/>
                  </a:lnTo>
                  <a:lnTo>
                    <a:pt x="802" y="646"/>
                  </a:lnTo>
                  <a:lnTo>
                    <a:pt x="859" y="766"/>
                  </a:lnTo>
                  <a:lnTo>
                    <a:pt x="987" y="897"/>
                  </a:lnTo>
                  <a:close/>
                </a:path>
              </a:pathLst>
            </a:custGeom>
            <a:solidFill>
              <a:srgbClr val="F37000"/>
            </a:solidFill>
            <a:ln w="25400" cap="flat" cmpd="sng" algn="ctr">
              <a:noFill/>
              <a:prstDash val="solid"/>
            </a:ln>
            <a:effectLst/>
          </p:spPr>
          <p:txBody>
            <a:bodyPr anchor="ctr"/>
            <a:lstStyle/>
            <a:p>
              <a:pPr algn="ctr" fontAlgn="auto">
                <a:spcBef>
                  <a:spcPts val="0"/>
                </a:spcBef>
                <a:spcAft>
                  <a:spcPts val="0"/>
                </a:spcAft>
                <a:defRPr/>
              </a:pPr>
              <a:endParaRPr lang="en-US" sz="1400" b="1" kern="0">
                <a:solidFill>
                  <a:schemeClr val="bg1"/>
                </a:solidFill>
                <a:latin typeface="+mn-lt"/>
                <a:cs typeface="Arial"/>
              </a:endParaRPr>
            </a:p>
          </p:txBody>
        </p:sp>
        <p:sp>
          <p:nvSpPr>
            <p:cNvPr id="123" name="Text Box 12"/>
            <p:cNvSpPr txBox="1">
              <a:spLocks noChangeArrowheads="1"/>
            </p:cNvSpPr>
            <p:nvPr/>
          </p:nvSpPr>
          <p:spPr bwMode="auto">
            <a:xfrm>
              <a:off x="2179841" y="2106514"/>
              <a:ext cx="1135063" cy="720725"/>
            </a:xfrm>
            <a:prstGeom prst="rect">
              <a:avLst/>
            </a:prstGeom>
            <a:noFill/>
            <a:ln w="25400" cap="flat" cmpd="sng" algn="ctr">
              <a:noFill/>
              <a:prstDash val="solid"/>
            </a:ln>
            <a:effectLst/>
          </p:spPr>
          <p:txBody>
            <a:bodyPr anchor="ctr"/>
            <a:lstStyle>
              <a:defPPr>
                <a:defRPr lang="en-GB"/>
              </a:defPPr>
              <a:lvl1pPr algn="ctr">
                <a:defRPr sz="1300" b="1">
                  <a:solidFill>
                    <a:schemeClr val="tx1"/>
                  </a:solidFill>
                </a:defRPr>
              </a:lvl1pPr>
            </a:lstStyle>
            <a:p>
              <a:pPr fontAlgn="auto">
                <a:spcBef>
                  <a:spcPts val="0"/>
                </a:spcBef>
                <a:spcAft>
                  <a:spcPts val="0"/>
                </a:spcAft>
                <a:defRPr/>
              </a:pPr>
              <a:r>
                <a:rPr lang="en-US" sz="1400" kern="0" dirty="0" smtClean="0">
                  <a:solidFill>
                    <a:schemeClr val="bg1"/>
                  </a:solidFill>
                  <a:latin typeface="+mn-lt"/>
                  <a:cs typeface="Arial"/>
                </a:rPr>
                <a:t>COPD</a:t>
              </a:r>
            </a:p>
            <a:p>
              <a:pPr fontAlgn="auto">
                <a:spcBef>
                  <a:spcPts val="0"/>
                </a:spcBef>
                <a:spcAft>
                  <a:spcPts val="0"/>
                </a:spcAft>
                <a:defRPr/>
              </a:pPr>
              <a:r>
                <a:rPr lang="en-US" sz="1400" kern="0" dirty="0" smtClean="0">
                  <a:solidFill>
                    <a:schemeClr val="bg1"/>
                  </a:solidFill>
                  <a:latin typeface="+mn-lt"/>
                  <a:cs typeface="Arial"/>
                </a:rPr>
                <a:t>network</a:t>
              </a:r>
            </a:p>
          </p:txBody>
        </p:sp>
      </p:grpSp>
      <p:grpSp>
        <p:nvGrpSpPr>
          <p:cNvPr id="124" name="Group 123"/>
          <p:cNvGrpSpPr>
            <a:grpSpLocks/>
          </p:cNvGrpSpPr>
          <p:nvPr/>
        </p:nvGrpSpPr>
        <p:grpSpPr bwMode="auto">
          <a:xfrm>
            <a:off x="755576" y="4509120"/>
            <a:ext cx="2016125" cy="1947863"/>
            <a:chOff x="467544" y="3165558"/>
            <a:chExt cx="2016125" cy="1947863"/>
          </a:xfrm>
        </p:grpSpPr>
        <p:sp>
          <p:nvSpPr>
            <p:cNvPr id="125" name="Freeform 99"/>
            <p:cNvSpPr>
              <a:spLocks/>
            </p:cNvSpPr>
            <p:nvPr/>
          </p:nvSpPr>
          <p:spPr bwMode="auto">
            <a:xfrm>
              <a:off x="467544" y="3165558"/>
              <a:ext cx="2016125" cy="1947863"/>
            </a:xfrm>
            <a:custGeom>
              <a:avLst/>
              <a:gdLst>
                <a:gd name="T0" fmla="*/ 2147483647 w 1270"/>
                <a:gd name="T1" fmla="*/ 2147483647 h 1227"/>
                <a:gd name="T2" fmla="*/ 2147483647 w 1270"/>
                <a:gd name="T3" fmla="*/ 2147483647 h 1227"/>
                <a:gd name="T4" fmla="*/ 2147483647 w 1270"/>
                <a:gd name="T5" fmla="*/ 2147483647 h 1227"/>
                <a:gd name="T6" fmla="*/ 2147483647 w 1270"/>
                <a:gd name="T7" fmla="*/ 2147483647 h 1227"/>
                <a:gd name="T8" fmla="*/ 2147483647 w 1270"/>
                <a:gd name="T9" fmla="*/ 2147483647 h 1227"/>
                <a:gd name="T10" fmla="*/ 2147483647 w 1270"/>
                <a:gd name="T11" fmla="*/ 2147483647 h 1227"/>
                <a:gd name="T12" fmla="*/ 2147483647 w 1270"/>
                <a:gd name="T13" fmla="*/ 2147483647 h 1227"/>
                <a:gd name="T14" fmla="*/ 2147483647 w 1270"/>
                <a:gd name="T15" fmla="*/ 2147483647 h 1227"/>
                <a:gd name="T16" fmla="*/ 2147483647 w 1270"/>
                <a:gd name="T17" fmla="*/ 2147483647 h 1227"/>
                <a:gd name="T18" fmla="*/ 2147483647 w 1270"/>
                <a:gd name="T19" fmla="*/ 2147483647 h 1227"/>
                <a:gd name="T20" fmla="*/ 2147483647 w 1270"/>
                <a:gd name="T21" fmla="*/ 2147483647 h 1227"/>
                <a:gd name="T22" fmla="*/ 2147483647 w 1270"/>
                <a:gd name="T23" fmla="*/ 2147483647 h 1227"/>
                <a:gd name="T24" fmla="*/ 2147483647 w 1270"/>
                <a:gd name="T25" fmla="*/ 2147483647 h 1227"/>
                <a:gd name="T26" fmla="*/ 2147483647 w 1270"/>
                <a:gd name="T27" fmla="*/ 0 h 1227"/>
                <a:gd name="T28" fmla="*/ 2147483647 w 1270"/>
                <a:gd name="T29" fmla="*/ 2147483647 h 1227"/>
                <a:gd name="T30" fmla="*/ 2147483647 w 1270"/>
                <a:gd name="T31" fmla="*/ 2147483647 h 1227"/>
                <a:gd name="T32" fmla="*/ 2147483647 w 1270"/>
                <a:gd name="T33" fmla="*/ 2147483647 h 1227"/>
                <a:gd name="T34" fmla="*/ 2147483647 w 1270"/>
                <a:gd name="T35" fmla="*/ 2147483647 h 1227"/>
                <a:gd name="T36" fmla="*/ 2147483647 w 1270"/>
                <a:gd name="T37" fmla="*/ 2147483647 h 1227"/>
                <a:gd name="T38" fmla="*/ 2147483647 w 1270"/>
                <a:gd name="T39" fmla="*/ 2147483647 h 1227"/>
                <a:gd name="T40" fmla="*/ 2147483647 w 1270"/>
                <a:gd name="T41" fmla="*/ 2147483647 h 1227"/>
                <a:gd name="T42" fmla="*/ 2147483647 w 1270"/>
                <a:gd name="T43" fmla="*/ 2147483647 h 1227"/>
                <a:gd name="T44" fmla="*/ 2147483647 w 1270"/>
                <a:gd name="T45" fmla="*/ 2147483647 h 1227"/>
                <a:gd name="T46" fmla="*/ 2147483647 w 1270"/>
                <a:gd name="T47" fmla="*/ 2147483647 h 1227"/>
                <a:gd name="T48" fmla="*/ 2147483647 w 1270"/>
                <a:gd name="T49" fmla="*/ 2147483647 h 1227"/>
                <a:gd name="T50" fmla="*/ 2147483647 w 1270"/>
                <a:gd name="T51" fmla="*/ 2147483647 h 1227"/>
                <a:gd name="T52" fmla="*/ 2147483647 w 1270"/>
                <a:gd name="T53" fmla="*/ 2147483647 h 1227"/>
                <a:gd name="T54" fmla="*/ 2147483647 w 1270"/>
                <a:gd name="T55" fmla="*/ 2147483647 h 1227"/>
                <a:gd name="T56" fmla="*/ 2147483647 w 1270"/>
                <a:gd name="T57" fmla="*/ 2147483647 h 1227"/>
                <a:gd name="T58" fmla="*/ 2147483647 w 1270"/>
                <a:gd name="T59" fmla="*/ 2147483647 h 1227"/>
                <a:gd name="T60" fmla="*/ 2147483647 w 1270"/>
                <a:gd name="T61" fmla="*/ 2147483647 h 1227"/>
                <a:gd name="T62" fmla="*/ 2147483647 w 1270"/>
                <a:gd name="T63" fmla="*/ 2147483647 h 1227"/>
                <a:gd name="T64" fmla="*/ 2147483647 w 1270"/>
                <a:gd name="T65" fmla="*/ 2147483647 h 1227"/>
                <a:gd name="T66" fmla="*/ 2147483647 w 1270"/>
                <a:gd name="T67" fmla="*/ 2147483647 h 1227"/>
                <a:gd name="T68" fmla="*/ 2147483647 w 1270"/>
                <a:gd name="T69" fmla="*/ 2147483647 h 1227"/>
                <a:gd name="T70" fmla="*/ 2147483647 w 1270"/>
                <a:gd name="T71" fmla="*/ 2147483647 h 122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70" h="1227">
                  <a:moveTo>
                    <a:pt x="9" y="751"/>
                  </a:moveTo>
                  <a:cubicBezTo>
                    <a:pt x="0" y="705"/>
                    <a:pt x="7" y="727"/>
                    <a:pt x="12" y="700"/>
                  </a:cubicBezTo>
                  <a:lnTo>
                    <a:pt x="18" y="658"/>
                  </a:lnTo>
                  <a:lnTo>
                    <a:pt x="40" y="587"/>
                  </a:lnTo>
                  <a:lnTo>
                    <a:pt x="111" y="646"/>
                  </a:lnTo>
                  <a:lnTo>
                    <a:pt x="110" y="660"/>
                  </a:lnTo>
                  <a:lnTo>
                    <a:pt x="153" y="646"/>
                  </a:lnTo>
                  <a:cubicBezTo>
                    <a:pt x="163" y="627"/>
                    <a:pt x="163" y="623"/>
                    <a:pt x="170" y="603"/>
                  </a:cubicBezTo>
                  <a:cubicBezTo>
                    <a:pt x="172" y="597"/>
                    <a:pt x="178" y="579"/>
                    <a:pt x="178" y="573"/>
                  </a:cubicBezTo>
                  <a:cubicBezTo>
                    <a:pt x="174" y="556"/>
                    <a:pt x="176" y="535"/>
                    <a:pt x="177" y="517"/>
                  </a:cubicBezTo>
                  <a:cubicBezTo>
                    <a:pt x="169" y="499"/>
                    <a:pt x="166" y="482"/>
                    <a:pt x="153" y="462"/>
                  </a:cubicBezTo>
                  <a:cubicBezTo>
                    <a:pt x="136" y="462"/>
                    <a:pt x="119" y="461"/>
                    <a:pt x="101" y="461"/>
                  </a:cubicBezTo>
                  <a:cubicBezTo>
                    <a:pt x="1" y="483"/>
                    <a:pt x="54" y="490"/>
                    <a:pt x="33" y="425"/>
                  </a:cubicBezTo>
                  <a:lnTo>
                    <a:pt x="50" y="0"/>
                  </a:lnTo>
                  <a:lnTo>
                    <a:pt x="293" y="24"/>
                  </a:lnTo>
                  <a:lnTo>
                    <a:pt x="506" y="87"/>
                  </a:lnTo>
                  <a:lnTo>
                    <a:pt x="692" y="177"/>
                  </a:lnTo>
                  <a:lnTo>
                    <a:pt x="872" y="306"/>
                  </a:lnTo>
                  <a:lnTo>
                    <a:pt x="1033" y="475"/>
                  </a:lnTo>
                  <a:lnTo>
                    <a:pt x="1145" y="632"/>
                  </a:lnTo>
                  <a:lnTo>
                    <a:pt x="1216" y="767"/>
                  </a:lnTo>
                  <a:lnTo>
                    <a:pt x="1270" y="907"/>
                  </a:lnTo>
                  <a:lnTo>
                    <a:pt x="833" y="1056"/>
                  </a:lnTo>
                  <a:cubicBezTo>
                    <a:pt x="904" y="1092"/>
                    <a:pt x="877" y="1091"/>
                    <a:pt x="892" y="1165"/>
                  </a:cubicBezTo>
                  <a:cubicBezTo>
                    <a:pt x="854" y="1186"/>
                    <a:pt x="851" y="1194"/>
                    <a:pt x="825" y="1202"/>
                  </a:cubicBezTo>
                  <a:cubicBezTo>
                    <a:pt x="799" y="1211"/>
                    <a:pt x="772" y="1227"/>
                    <a:pt x="746" y="1227"/>
                  </a:cubicBezTo>
                  <a:cubicBezTo>
                    <a:pt x="720" y="1227"/>
                    <a:pt x="683" y="1221"/>
                    <a:pt x="671" y="1203"/>
                  </a:cubicBezTo>
                  <a:cubicBezTo>
                    <a:pt x="661" y="1160"/>
                    <a:pt x="675" y="1155"/>
                    <a:pt x="673" y="1117"/>
                  </a:cubicBezTo>
                  <a:cubicBezTo>
                    <a:pt x="678" y="1114"/>
                    <a:pt x="660" y="1123"/>
                    <a:pt x="660" y="1118"/>
                  </a:cubicBezTo>
                  <a:cubicBezTo>
                    <a:pt x="661" y="1110"/>
                    <a:pt x="689" y="1108"/>
                    <a:pt x="665" y="1114"/>
                  </a:cubicBezTo>
                  <a:lnTo>
                    <a:pt x="545" y="1142"/>
                  </a:lnTo>
                  <a:lnTo>
                    <a:pt x="522" y="1090"/>
                  </a:lnTo>
                  <a:lnTo>
                    <a:pt x="437" y="950"/>
                  </a:lnTo>
                  <a:lnTo>
                    <a:pt x="315" y="853"/>
                  </a:lnTo>
                  <a:lnTo>
                    <a:pt x="198" y="789"/>
                  </a:lnTo>
                  <a:lnTo>
                    <a:pt x="9" y="751"/>
                  </a:lnTo>
                  <a:close/>
                </a:path>
              </a:pathLst>
            </a:custGeom>
            <a:solidFill>
              <a:srgbClr val="004A96"/>
            </a:solidFill>
            <a:ln w="38100" cap="flat" cmpd="sng" algn="ctr">
              <a:solidFill>
                <a:srgbClr val="87878A">
                  <a:lumMod val="20000"/>
                  <a:lumOff val="80000"/>
                </a:srgbClr>
              </a:solidFill>
              <a:prstDash val="solid"/>
            </a:ln>
            <a:effectLst/>
          </p:spPr>
          <p:txBody>
            <a:bodyPr anchor="ctr"/>
            <a:lstStyle/>
            <a:p>
              <a:pPr algn="ctr" fontAlgn="auto">
                <a:spcBef>
                  <a:spcPts val="0"/>
                </a:spcBef>
                <a:spcAft>
                  <a:spcPts val="0"/>
                </a:spcAft>
                <a:defRPr/>
              </a:pPr>
              <a:endParaRPr lang="en-US" sz="1400" b="1" kern="0">
                <a:solidFill>
                  <a:srgbClr val="FFFFFF"/>
                </a:solidFill>
                <a:latin typeface="Arial"/>
                <a:cs typeface="Arial"/>
              </a:endParaRPr>
            </a:p>
          </p:txBody>
        </p:sp>
        <p:sp>
          <p:nvSpPr>
            <p:cNvPr id="126" name="TextBox 10"/>
            <p:cNvSpPr txBox="1">
              <a:spLocks noChangeArrowheads="1"/>
            </p:cNvSpPr>
            <p:nvPr/>
          </p:nvSpPr>
          <p:spPr bwMode="auto">
            <a:xfrm>
              <a:off x="772344" y="3568783"/>
              <a:ext cx="1277938" cy="1016000"/>
            </a:xfrm>
            <a:prstGeom prst="rect">
              <a:avLst/>
            </a:prstGeom>
            <a:noFill/>
            <a:ln w="25400" cap="flat" cmpd="sng" algn="ctr">
              <a:noFill/>
              <a:prstDash val="solid"/>
            </a:ln>
            <a:effectLst/>
          </p:spPr>
          <p:txBody>
            <a:bodyPr anchor="ctr"/>
            <a:lstStyle>
              <a:defPPr>
                <a:defRPr lang="en-GB"/>
              </a:defPPr>
              <a:lvl1pPr algn="ctr">
                <a:defRPr sz="1000" b="1">
                  <a:solidFill>
                    <a:schemeClr val="bg1"/>
                  </a:solidFill>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auto">
                <a:spcBef>
                  <a:spcPts val="0"/>
                </a:spcBef>
                <a:spcAft>
                  <a:spcPts val="0"/>
                </a:spcAft>
                <a:defRPr/>
              </a:pPr>
              <a:r>
                <a:rPr lang="en-US" sz="1400" kern="0" dirty="0" smtClean="0">
                  <a:solidFill>
                    <a:srgbClr val="FFFFFF"/>
                  </a:solidFill>
                  <a:cs typeface="Arial"/>
                </a:rPr>
                <a:t>COPD clinical data</a:t>
              </a:r>
            </a:p>
          </p:txBody>
        </p:sp>
      </p:grpSp>
      <p:grpSp>
        <p:nvGrpSpPr>
          <p:cNvPr id="127" name="Group 126"/>
          <p:cNvGrpSpPr>
            <a:grpSpLocks/>
          </p:cNvGrpSpPr>
          <p:nvPr/>
        </p:nvGrpSpPr>
        <p:grpSpPr bwMode="auto">
          <a:xfrm>
            <a:off x="4067944" y="4522787"/>
            <a:ext cx="1612900" cy="2335213"/>
            <a:chOff x="4663567" y="4331576"/>
            <a:chExt cx="1611313" cy="2335213"/>
          </a:xfrm>
        </p:grpSpPr>
        <p:sp>
          <p:nvSpPr>
            <p:cNvPr id="128" name="Freeform 100"/>
            <p:cNvSpPr>
              <a:spLocks/>
            </p:cNvSpPr>
            <p:nvPr/>
          </p:nvSpPr>
          <p:spPr bwMode="auto">
            <a:xfrm>
              <a:off x="4663567" y="4331576"/>
              <a:ext cx="1611313" cy="2335213"/>
            </a:xfrm>
            <a:custGeom>
              <a:avLst/>
              <a:gdLst>
                <a:gd name="T0" fmla="*/ 2147483647 w 1015"/>
                <a:gd name="T1" fmla="*/ 2147483647 h 1471"/>
                <a:gd name="T2" fmla="*/ 2147483647 w 1015"/>
                <a:gd name="T3" fmla="*/ 2147483647 h 1471"/>
                <a:gd name="T4" fmla="*/ 2147483647 w 1015"/>
                <a:gd name="T5" fmla="*/ 2147483647 h 1471"/>
                <a:gd name="T6" fmla="*/ 2147483647 w 1015"/>
                <a:gd name="T7" fmla="*/ 2147483647 h 1471"/>
                <a:gd name="T8" fmla="*/ 2147483647 w 1015"/>
                <a:gd name="T9" fmla="*/ 2147483647 h 1471"/>
                <a:gd name="T10" fmla="*/ 2147483647 w 1015"/>
                <a:gd name="T11" fmla="*/ 2147483647 h 1471"/>
                <a:gd name="T12" fmla="*/ 2147483647 w 1015"/>
                <a:gd name="T13" fmla="*/ 2147483647 h 1471"/>
                <a:gd name="T14" fmla="*/ 2147483647 w 1015"/>
                <a:gd name="T15" fmla="*/ 2147483647 h 1471"/>
                <a:gd name="T16" fmla="*/ 2147483647 w 1015"/>
                <a:gd name="T17" fmla="*/ 2147483647 h 1471"/>
                <a:gd name="T18" fmla="*/ 2147483647 w 1015"/>
                <a:gd name="T19" fmla="*/ 2147483647 h 1471"/>
                <a:gd name="T20" fmla="*/ 2147483647 w 1015"/>
                <a:gd name="T21" fmla="*/ 2147483647 h 1471"/>
                <a:gd name="T22" fmla="*/ 2147483647 w 1015"/>
                <a:gd name="T23" fmla="*/ 2147483647 h 1471"/>
                <a:gd name="T24" fmla="*/ 2147483647 w 1015"/>
                <a:gd name="T25" fmla="*/ 0 h 1471"/>
                <a:gd name="T26" fmla="*/ 2147483647 w 1015"/>
                <a:gd name="T27" fmla="*/ 2147483647 h 1471"/>
                <a:gd name="T28" fmla="*/ 2147483647 w 1015"/>
                <a:gd name="T29" fmla="*/ 2147483647 h 1471"/>
                <a:gd name="T30" fmla="*/ 2147483647 w 1015"/>
                <a:gd name="T31" fmla="*/ 2147483647 h 1471"/>
                <a:gd name="T32" fmla="*/ 2147483647 w 1015"/>
                <a:gd name="T33" fmla="*/ 2147483647 h 1471"/>
                <a:gd name="T34" fmla="*/ 2147483647 w 1015"/>
                <a:gd name="T35" fmla="*/ 2147483647 h 1471"/>
                <a:gd name="T36" fmla="*/ 2147483647 w 1015"/>
                <a:gd name="T37" fmla="*/ 2147483647 h 1471"/>
                <a:gd name="T38" fmla="*/ 2147483647 w 1015"/>
                <a:gd name="T39" fmla="*/ 2147483647 h 1471"/>
                <a:gd name="T40" fmla="*/ 2147483647 w 1015"/>
                <a:gd name="T41" fmla="*/ 2147483647 h 1471"/>
                <a:gd name="T42" fmla="*/ 2147483647 w 1015"/>
                <a:gd name="T43" fmla="*/ 2147483647 h 1471"/>
                <a:gd name="T44" fmla="*/ 2147483647 w 1015"/>
                <a:gd name="T45" fmla="*/ 2147483647 h 1471"/>
                <a:gd name="T46" fmla="*/ 2147483647 w 1015"/>
                <a:gd name="T47" fmla="*/ 2147483647 h 1471"/>
                <a:gd name="T48" fmla="*/ 2147483647 w 1015"/>
                <a:gd name="T49" fmla="*/ 2147483647 h 1471"/>
                <a:gd name="T50" fmla="*/ 2147483647 w 1015"/>
                <a:gd name="T51" fmla="*/ 2147483647 h 1471"/>
                <a:gd name="T52" fmla="*/ 2147483647 w 1015"/>
                <a:gd name="T53" fmla="*/ 2147483647 h 1471"/>
                <a:gd name="T54" fmla="*/ 2147483647 w 1015"/>
                <a:gd name="T55" fmla="*/ 2147483647 h 1471"/>
                <a:gd name="T56" fmla="*/ 2147483647 w 1015"/>
                <a:gd name="T57" fmla="*/ 2147483647 h 1471"/>
                <a:gd name="T58" fmla="*/ 2147483647 w 1015"/>
                <a:gd name="T59" fmla="*/ 2147483647 h 1471"/>
                <a:gd name="T60" fmla="*/ 2147483647 w 1015"/>
                <a:gd name="T61" fmla="*/ 2147483647 h 1471"/>
                <a:gd name="T62" fmla="*/ 2147483647 w 1015"/>
                <a:gd name="T63" fmla="*/ 2147483647 h 1471"/>
                <a:gd name="T64" fmla="*/ 2147483647 w 1015"/>
                <a:gd name="T65" fmla="*/ 2147483647 h 1471"/>
                <a:gd name="T66" fmla="*/ 2147483647 w 1015"/>
                <a:gd name="T67" fmla="*/ 2147483647 h 1471"/>
                <a:gd name="T68" fmla="*/ 2147483647 w 1015"/>
                <a:gd name="T69" fmla="*/ 2147483647 h 1471"/>
                <a:gd name="T70" fmla="*/ 2147483647 w 1015"/>
                <a:gd name="T71" fmla="*/ 2147483647 h 1471"/>
                <a:gd name="T72" fmla="*/ 2147483647 w 1015"/>
                <a:gd name="T73" fmla="*/ 2147483647 h 1471"/>
                <a:gd name="T74" fmla="*/ 2147483647 w 1015"/>
                <a:gd name="T75" fmla="*/ 2147483647 h 14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15" h="1471">
                  <a:moveTo>
                    <a:pt x="218" y="226"/>
                  </a:moveTo>
                  <a:cubicBezTo>
                    <a:pt x="278" y="202"/>
                    <a:pt x="245" y="204"/>
                    <a:pt x="272" y="200"/>
                  </a:cubicBezTo>
                  <a:lnTo>
                    <a:pt x="326" y="201"/>
                  </a:lnTo>
                  <a:lnTo>
                    <a:pt x="345" y="196"/>
                  </a:lnTo>
                  <a:lnTo>
                    <a:pt x="342" y="279"/>
                  </a:lnTo>
                  <a:lnTo>
                    <a:pt x="370" y="314"/>
                  </a:lnTo>
                  <a:cubicBezTo>
                    <a:pt x="391" y="317"/>
                    <a:pt x="395" y="316"/>
                    <a:pt x="416" y="316"/>
                  </a:cubicBezTo>
                  <a:cubicBezTo>
                    <a:pt x="422" y="316"/>
                    <a:pt x="441" y="315"/>
                    <a:pt x="447" y="313"/>
                  </a:cubicBezTo>
                  <a:cubicBezTo>
                    <a:pt x="462" y="304"/>
                    <a:pt x="482" y="299"/>
                    <a:pt x="500" y="294"/>
                  </a:cubicBezTo>
                  <a:cubicBezTo>
                    <a:pt x="514" y="280"/>
                    <a:pt x="533" y="263"/>
                    <a:pt x="547" y="244"/>
                  </a:cubicBezTo>
                  <a:cubicBezTo>
                    <a:pt x="541" y="228"/>
                    <a:pt x="562" y="223"/>
                    <a:pt x="556" y="206"/>
                  </a:cubicBezTo>
                  <a:cubicBezTo>
                    <a:pt x="501" y="119"/>
                    <a:pt x="483" y="169"/>
                    <a:pt x="538" y="127"/>
                  </a:cubicBezTo>
                  <a:lnTo>
                    <a:pt x="943" y="0"/>
                  </a:lnTo>
                  <a:lnTo>
                    <a:pt x="1003" y="237"/>
                  </a:lnTo>
                  <a:lnTo>
                    <a:pt x="1015" y="458"/>
                  </a:lnTo>
                  <a:lnTo>
                    <a:pt x="993" y="664"/>
                  </a:lnTo>
                  <a:lnTo>
                    <a:pt x="932" y="877"/>
                  </a:lnTo>
                  <a:lnTo>
                    <a:pt x="827" y="1085"/>
                  </a:lnTo>
                  <a:lnTo>
                    <a:pt x="717" y="1244"/>
                  </a:lnTo>
                  <a:lnTo>
                    <a:pt x="614" y="1356"/>
                  </a:lnTo>
                  <a:lnTo>
                    <a:pt x="479" y="1471"/>
                  </a:lnTo>
                  <a:lnTo>
                    <a:pt x="203" y="1090"/>
                  </a:lnTo>
                  <a:cubicBezTo>
                    <a:pt x="154" y="1024"/>
                    <a:pt x="200" y="1078"/>
                    <a:pt x="199" y="1086"/>
                  </a:cubicBezTo>
                  <a:cubicBezTo>
                    <a:pt x="198" y="1094"/>
                    <a:pt x="205" y="1122"/>
                    <a:pt x="196" y="1137"/>
                  </a:cubicBezTo>
                  <a:cubicBezTo>
                    <a:pt x="187" y="1152"/>
                    <a:pt x="159" y="1168"/>
                    <a:pt x="144" y="1175"/>
                  </a:cubicBezTo>
                  <a:cubicBezTo>
                    <a:pt x="127" y="1188"/>
                    <a:pt x="121" y="1180"/>
                    <a:pt x="108" y="1178"/>
                  </a:cubicBezTo>
                  <a:cubicBezTo>
                    <a:pt x="95" y="1176"/>
                    <a:pt x="85" y="1182"/>
                    <a:pt x="68" y="1165"/>
                  </a:cubicBezTo>
                  <a:cubicBezTo>
                    <a:pt x="51" y="1143"/>
                    <a:pt x="16" y="1104"/>
                    <a:pt x="8" y="1075"/>
                  </a:cubicBezTo>
                  <a:cubicBezTo>
                    <a:pt x="0" y="1046"/>
                    <a:pt x="4" y="1009"/>
                    <a:pt x="20" y="990"/>
                  </a:cubicBezTo>
                  <a:cubicBezTo>
                    <a:pt x="57" y="966"/>
                    <a:pt x="67" y="977"/>
                    <a:pt x="102" y="963"/>
                  </a:cubicBezTo>
                  <a:cubicBezTo>
                    <a:pt x="106" y="966"/>
                    <a:pt x="97" y="966"/>
                    <a:pt x="101" y="964"/>
                  </a:cubicBezTo>
                  <a:cubicBezTo>
                    <a:pt x="109" y="962"/>
                    <a:pt x="137" y="984"/>
                    <a:pt x="124" y="963"/>
                  </a:cubicBezTo>
                  <a:lnTo>
                    <a:pt x="26" y="865"/>
                  </a:lnTo>
                  <a:lnTo>
                    <a:pt x="76" y="811"/>
                  </a:lnTo>
                  <a:lnTo>
                    <a:pt x="179" y="684"/>
                  </a:lnTo>
                  <a:lnTo>
                    <a:pt x="230" y="537"/>
                  </a:lnTo>
                  <a:lnTo>
                    <a:pt x="250" y="405"/>
                  </a:lnTo>
                  <a:lnTo>
                    <a:pt x="218" y="226"/>
                  </a:lnTo>
                  <a:close/>
                </a:path>
              </a:pathLst>
            </a:custGeom>
            <a:solidFill>
              <a:srgbClr val="CE080D"/>
            </a:solidFill>
            <a:ln w="38100" cap="flat" cmpd="sng" algn="ctr">
              <a:solidFill>
                <a:srgbClr val="87878A">
                  <a:lumMod val="20000"/>
                  <a:lumOff val="80000"/>
                </a:srgbClr>
              </a:solidFill>
              <a:prstDash val="solid"/>
            </a:ln>
            <a:effectLst/>
          </p:spPr>
          <p:txBody>
            <a:bodyPr anchor="ctr"/>
            <a:lstStyle/>
            <a:p>
              <a:pPr algn="ctr" fontAlgn="auto">
                <a:spcBef>
                  <a:spcPts val="0"/>
                </a:spcBef>
                <a:spcAft>
                  <a:spcPts val="0"/>
                </a:spcAft>
                <a:defRPr/>
              </a:pPr>
              <a:endParaRPr lang="en-US" sz="1400" b="1" kern="0">
                <a:solidFill>
                  <a:schemeClr val="bg1"/>
                </a:solidFill>
                <a:latin typeface="+mn-lt"/>
                <a:cs typeface="Arial"/>
              </a:endParaRPr>
            </a:p>
          </p:txBody>
        </p:sp>
        <p:sp>
          <p:nvSpPr>
            <p:cNvPr id="129" name="TextBox 26"/>
            <p:cNvSpPr txBox="1">
              <a:spLocks noChangeArrowheads="1"/>
            </p:cNvSpPr>
            <p:nvPr/>
          </p:nvSpPr>
          <p:spPr bwMode="auto">
            <a:xfrm>
              <a:off x="5023254" y="4749957"/>
              <a:ext cx="1230688" cy="1262062"/>
            </a:xfrm>
            <a:prstGeom prst="rect">
              <a:avLst/>
            </a:prstGeom>
            <a:noFill/>
            <a:ln w="38100" cap="flat" cmpd="sng" algn="ctr">
              <a:noFill/>
              <a:prstDash val="solid"/>
            </a:ln>
            <a:effectLst/>
          </p:spPr>
          <p:txBody>
            <a:bodyPr anchor="ctr"/>
            <a:lstStyle>
              <a:defPPr>
                <a:defRPr lang="en-GB"/>
              </a:defPPr>
              <a:lvl1pPr algn="ctr">
                <a:defRPr sz="1000" b="1">
                  <a:solidFill>
                    <a:schemeClr val="bg1"/>
                  </a:solidFill>
                </a:defRPr>
              </a:lvl1pPr>
            </a:lstStyle>
            <a:p>
              <a:pPr fontAlgn="auto">
                <a:spcBef>
                  <a:spcPts val="0"/>
                </a:spcBef>
                <a:spcAft>
                  <a:spcPts val="0"/>
                </a:spcAft>
                <a:defRPr/>
              </a:pPr>
              <a:r>
                <a:rPr lang="en-US" sz="1400" kern="0" dirty="0" smtClean="0">
                  <a:latin typeface="+mn-lt"/>
                  <a:cs typeface="Arial"/>
                </a:rPr>
                <a:t>Emphysema mouse model </a:t>
              </a:r>
            </a:p>
            <a:p>
              <a:pPr fontAlgn="auto">
                <a:spcBef>
                  <a:spcPts val="0"/>
                </a:spcBef>
                <a:spcAft>
                  <a:spcPts val="0"/>
                </a:spcAft>
                <a:defRPr/>
              </a:pPr>
              <a:r>
                <a:rPr lang="en-US" sz="1400" kern="0" dirty="0" smtClean="0">
                  <a:latin typeface="+mn-lt"/>
                  <a:cs typeface="Arial"/>
                </a:rPr>
                <a:t>data</a:t>
              </a:r>
            </a:p>
          </p:txBody>
        </p:sp>
      </p:grpSp>
      <p:grpSp>
        <p:nvGrpSpPr>
          <p:cNvPr id="130" name="Group 129"/>
          <p:cNvGrpSpPr>
            <a:grpSpLocks/>
          </p:cNvGrpSpPr>
          <p:nvPr/>
        </p:nvGrpSpPr>
        <p:grpSpPr bwMode="auto">
          <a:xfrm>
            <a:off x="5436096" y="3501008"/>
            <a:ext cx="2447925" cy="1409700"/>
            <a:chOff x="6646663" y="2460708"/>
            <a:chExt cx="2447925" cy="1409700"/>
          </a:xfrm>
          <a:solidFill>
            <a:schemeClr val="accent6">
              <a:lumMod val="75000"/>
            </a:schemeClr>
          </a:solidFill>
        </p:grpSpPr>
        <p:sp>
          <p:nvSpPr>
            <p:cNvPr id="131" name="Freeform 101"/>
            <p:cNvSpPr>
              <a:spLocks/>
            </p:cNvSpPr>
            <p:nvPr/>
          </p:nvSpPr>
          <p:spPr bwMode="auto">
            <a:xfrm>
              <a:off x="6646663" y="2460708"/>
              <a:ext cx="2447925" cy="1409700"/>
            </a:xfrm>
            <a:custGeom>
              <a:avLst/>
              <a:gdLst>
                <a:gd name="T0" fmla="*/ 2147483647 w 1542"/>
                <a:gd name="T1" fmla="*/ 0 h 888"/>
                <a:gd name="T2" fmla="*/ 2147483647 w 1542"/>
                <a:gd name="T3" fmla="*/ 2147483647 h 888"/>
                <a:gd name="T4" fmla="*/ 2147483647 w 1542"/>
                <a:gd name="T5" fmla="*/ 2147483647 h 888"/>
                <a:gd name="T6" fmla="*/ 2147483647 w 1542"/>
                <a:gd name="T7" fmla="*/ 2147483647 h 888"/>
                <a:gd name="T8" fmla="*/ 2147483647 w 1542"/>
                <a:gd name="T9" fmla="*/ 2147483647 h 888"/>
                <a:gd name="T10" fmla="*/ 2147483647 w 1542"/>
                <a:gd name="T11" fmla="*/ 2147483647 h 888"/>
                <a:gd name="T12" fmla="*/ 2147483647 w 1542"/>
                <a:gd name="T13" fmla="*/ 2147483647 h 888"/>
                <a:gd name="T14" fmla="*/ 2147483647 w 1542"/>
                <a:gd name="T15" fmla="*/ 2147483647 h 888"/>
                <a:gd name="T16" fmla="*/ 2147483647 w 1542"/>
                <a:gd name="T17" fmla="*/ 2147483647 h 888"/>
                <a:gd name="T18" fmla="*/ 2147483647 w 1542"/>
                <a:gd name="T19" fmla="*/ 2147483647 h 888"/>
                <a:gd name="T20" fmla="*/ 2147483647 w 1542"/>
                <a:gd name="T21" fmla="*/ 2147483647 h 888"/>
                <a:gd name="T22" fmla="*/ 2147483647 w 1542"/>
                <a:gd name="T23" fmla="*/ 2147483647 h 888"/>
                <a:gd name="T24" fmla="*/ 2147483647 w 1542"/>
                <a:gd name="T25" fmla="*/ 2147483647 h 888"/>
                <a:gd name="T26" fmla="*/ 2147483647 w 1542"/>
                <a:gd name="T27" fmla="*/ 2147483647 h 888"/>
                <a:gd name="T28" fmla="*/ 2147483647 w 1542"/>
                <a:gd name="T29" fmla="*/ 2147483647 h 888"/>
                <a:gd name="T30" fmla="*/ 2147483647 w 1542"/>
                <a:gd name="T31" fmla="*/ 2147483647 h 888"/>
                <a:gd name="T32" fmla="*/ 2147483647 w 1542"/>
                <a:gd name="T33" fmla="*/ 2147483647 h 888"/>
                <a:gd name="T34" fmla="*/ 2147483647 w 1542"/>
                <a:gd name="T35" fmla="*/ 2147483647 h 888"/>
                <a:gd name="T36" fmla="*/ 2147483647 w 1542"/>
                <a:gd name="T37" fmla="*/ 2147483647 h 888"/>
                <a:gd name="T38" fmla="*/ 2147483647 w 1542"/>
                <a:gd name="T39" fmla="*/ 2147483647 h 888"/>
                <a:gd name="T40" fmla="*/ 0 w 1542"/>
                <a:gd name="T41" fmla="*/ 2147483647 h 888"/>
                <a:gd name="T42" fmla="*/ 2147483647 w 1542"/>
                <a:gd name="T43" fmla="*/ 2147483647 h 888"/>
                <a:gd name="T44" fmla="*/ 2147483647 w 1542"/>
                <a:gd name="T45" fmla="*/ 2147483647 h 888"/>
                <a:gd name="T46" fmla="*/ 2147483647 w 1542"/>
                <a:gd name="T47" fmla="*/ 2147483647 h 888"/>
                <a:gd name="T48" fmla="*/ 2147483647 w 1542"/>
                <a:gd name="T49" fmla="*/ 2147483647 h 888"/>
                <a:gd name="T50" fmla="*/ 2147483647 w 1542"/>
                <a:gd name="T51" fmla="*/ 2147483647 h 888"/>
                <a:gd name="T52" fmla="*/ 2147483647 w 1542"/>
                <a:gd name="T53" fmla="*/ 2147483647 h 888"/>
                <a:gd name="T54" fmla="*/ 2147483647 w 1542"/>
                <a:gd name="T55" fmla="*/ 2147483647 h 888"/>
                <a:gd name="T56" fmla="*/ 2147483647 w 1542"/>
                <a:gd name="T57" fmla="*/ 2147483647 h 888"/>
                <a:gd name="T58" fmla="*/ 2147483647 w 1542"/>
                <a:gd name="T59" fmla="*/ 2147483647 h 888"/>
                <a:gd name="T60" fmla="*/ 2147483647 w 1542"/>
                <a:gd name="T61" fmla="*/ 2147483647 h 888"/>
                <a:gd name="T62" fmla="*/ 2147483647 w 1542"/>
                <a:gd name="T63" fmla="*/ 2147483647 h 888"/>
                <a:gd name="T64" fmla="*/ 2147483647 w 1542"/>
                <a:gd name="T65" fmla="*/ 2147483647 h 888"/>
                <a:gd name="T66" fmla="*/ 2147483647 w 1542"/>
                <a:gd name="T67" fmla="*/ 2147483647 h 888"/>
                <a:gd name="T68" fmla="*/ 2147483647 w 1542"/>
                <a:gd name="T69" fmla="*/ 0 h 8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542" h="888">
                  <a:moveTo>
                    <a:pt x="1100" y="0"/>
                  </a:moveTo>
                  <a:cubicBezTo>
                    <a:pt x="1141" y="49"/>
                    <a:pt x="1129" y="19"/>
                    <a:pt x="1141" y="43"/>
                  </a:cubicBezTo>
                  <a:lnTo>
                    <a:pt x="1163" y="79"/>
                  </a:lnTo>
                  <a:lnTo>
                    <a:pt x="1188" y="138"/>
                  </a:lnTo>
                  <a:lnTo>
                    <a:pt x="1088" y="134"/>
                  </a:lnTo>
                  <a:lnTo>
                    <a:pt x="1064" y="172"/>
                  </a:lnTo>
                  <a:cubicBezTo>
                    <a:pt x="1068" y="193"/>
                    <a:pt x="1070" y="196"/>
                    <a:pt x="1076" y="216"/>
                  </a:cubicBezTo>
                  <a:cubicBezTo>
                    <a:pt x="1078" y="222"/>
                    <a:pt x="1085" y="240"/>
                    <a:pt x="1089" y="245"/>
                  </a:cubicBezTo>
                  <a:cubicBezTo>
                    <a:pt x="1102" y="256"/>
                    <a:pt x="1113" y="274"/>
                    <a:pt x="1124" y="289"/>
                  </a:cubicBezTo>
                  <a:cubicBezTo>
                    <a:pt x="1141" y="298"/>
                    <a:pt x="1155" y="309"/>
                    <a:pt x="1177" y="317"/>
                  </a:cubicBezTo>
                  <a:cubicBezTo>
                    <a:pt x="1190" y="306"/>
                    <a:pt x="1204" y="297"/>
                    <a:pt x="1218" y="286"/>
                  </a:cubicBezTo>
                  <a:cubicBezTo>
                    <a:pt x="1284" y="207"/>
                    <a:pt x="1237" y="234"/>
                    <a:pt x="1294" y="273"/>
                  </a:cubicBezTo>
                  <a:lnTo>
                    <a:pt x="1542" y="617"/>
                  </a:lnTo>
                  <a:lnTo>
                    <a:pt x="1336" y="749"/>
                  </a:lnTo>
                  <a:lnTo>
                    <a:pt x="1130" y="829"/>
                  </a:lnTo>
                  <a:lnTo>
                    <a:pt x="927" y="873"/>
                  </a:lnTo>
                  <a:lnTo>
                    <a:pt x="708" y="888"/>
                  </a:lnTo>
                  <a:lnTo>
                    <a:pt x="475" y="848"/>
                  </a:lnTo>
                  <a:lnTo>
                    <a:pt x="290" y="794"/>
                  </a:lnTo>
                  <a:lnTo>
                    <a:pt x="151" y="731"/>
                  </a:lnTo>
                  <a:lnTo>
                    <a:pt x="0" y="639"/>
                  </a:lnTo>
                  <a:lnTo>
                    <a:pt x="275" y="257"/>
                  </a:lnTo>
                  <a:cubicBezTo>
                    <a:pt x="197" y="273"/>
                    <a:pt x="219" y="267"/>
                    <a:pt x="161" y="218"/>
                  </a:cubicBezTo>
                  <a:cubicBezTo>
                    <a:pt x="179" y="178"/>
                    <a:pt x="146" y="174"/>
                    <a:pt x="161" y="153"/>
                  </a:cubicBezTo>
                  <a:cubicBezTo>
                    <a:pt x="177" y="129"/>
                    <a:pt x="203" y="84"/>
                    <a:pt x="228" y="67"/>
                  </a:cubicBezTo>
                  <a:cubicBezTo>
                    <a:pt x="253" y="51"/>
                    <a:pt x="289" y="43"/>
                    <a:pt x="312" y="52"/>
                  </a:cubicBezTo>
                  <a:cubicBezTo>
                    <a:pt x="346" y="80"/>
                    <a:pt x="339" y="93"/>
                    <a:pt x="363" y="121"/>
                  </a:cubicBezTo>
                  <a:cubicBezTo>
                    <a:pt x="362" y="126"/>
                    <a:pt x="359" y="118"/>
                    <a:pt x="362" y="121"/>
                  </a:cubicBezTo>
                  <a:cubicBezTo>
                    <a:pt x="367" y="128"/>
                    <a:pt x="355" y="161"/>
                    <a:pt x="370" y="142"/>
                  </a:cubicBezTo>
                  <a:lnTo>
                    <a:pt x="433" y="18"/>
                  </a:lnTo>
                  <a:lnTo>
                    <a:pt x="500" y="49"/>
                  </a:lnTo>
                  <a:lnTo>
                    <a:pt x="653" y="107"/>
                  </a:lnTo>
                  <a:lnTo>
                    <a:pt x="808" y="109"/>
                  </a:lnTo>
                  <a:lnTo>
                    <a:pt x="940" y="87"/>
                  </a:lnTo>
                  <a:lnTo>
                    <a:pt x="1100" y="0"/>
                  </a:lnTo>
                  <a:close/>
                </a:path>
              </a:pathLst>
            </a:custGeom>
            <a:grpFill/>
            <a:ln w="38100">
              <a:solidFill>
                <a:srgbClr val="87878A">
                  <a:lumMod val="20000"/>
                  <a:lumOff val="80000"/>
                </a:srgb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auto">
                <a:spcBef>
                  <a:spcPts val="0"/>
                </a:spcBef>
                <a:spcAft>
                  <a:spcPts val="0"/>
                </a:spcAft>
                <a:defRPr/>
              </a:pPr>
              <a:endParaRPr lang="en-US" sz="1600" kern="0">
                <a:solidFill>
                  <a:srgbClr val="FFFFFF"/>
                </a:solidFill>
                <a:ea typeface="ＭＳ Ｐゴシック" pitchFamily="34" charset="-128"/>
                <a:cs typeface="Arial"/>
              </a:endParaRPr>
            </a:p>
          </p:txBody>
        </p:sp>
        <p:sp>
          <p:nvSpPr>
            <p:cNvPr id="132" name="TextBox 27"/>
            <p:cNvSpPr txBox="1">
              <a:spLocks noChangeArrowheads="1"/>
            </p:cNvSpPr>
            <p:nvPr/>
          </p:nvSpPr>
          <p:spPr bwMode="auto">
            <a:xfrm>
              <a:off x="6930826" y="2733758"/>
              <a:ext cx="1755775" cy="738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eaLnBrk="1" fontAlgn="auto" hangingPunct="1">
                <a:spcBef>
                  <a:spcPts val="0"/>
                </a:spcBef>
                <a:spcAft>
                  <a:spcPts val="0"/>
                </a:spcAft>
                <a:defRPr/>
              </a:pPr>
              <a:r>
                <a:rPr lang="en-US" sz="1400" b="1" kern="0">
                  <a:solidFill>
                    <a:srgbClr val="FFFFFF"/>
                  </a:solidFill>
                  <a:cs typeface="Arial"/>
                </a:rPr>
                <a:t>Species translation formula</a:t>
              </a:r>
            </a:p>
          </p:txBody>
        </p:sp>
      </p:grpSp>
      <p:grpSp>
        <p:nvGrpSpPr>
          <p:cNvPr id="133" name="Group 132"/>
          <p:cNvGrpSpPr>
            <a:grpSpLocks/>
          </p:cNvGrpSpPr>
          <p:nvPr/>
        </p:nvGrpSpPr>
        <p:grpSpPr bwMode="auto">
          <a:xfrm>
            <a:off x="4355976" y="1196752"/>
            <a:ext cx="2192338" cy="1833563"/>
            <a:chOff x="5043171" y="593635"/>
            <a:chExt cx="2192338" cy="1833562"/>
          </a:xfrm>
        </p:grpSpPr>
        <p:sp>
          <p:nvSpPr>
            <p:cNvPr id="134" name="Freeform 98"/>
            <p:cNvSpPr>
              <a:spLocks/>
            </p:cNvSpPr>
            <p:nvPr/>
          </p:nvSpPr>
          <p:spPr bwMode="auto">
            <a:xfrm>
              <a:off x="5043171" y="593635"/>
              <a:ext cx="2192338" cy="1833562"/>
            </a:xfrm>
            <a:custGeom>
              <a:avLst/>
              <a:gdLst>
                <a:gd name="T0" fmla="*/ 2147483647 w 1381"/>
                <a:gd name="T1" fmla="*/ 2147483647 h 1155"/>
                <a:gd name="T2" fmla="*/ 2147483647 w 1381"/>
                <a:gd name="T3" fmla="*/ 2147483647 h 1155"/>
                <a:gd name="T4" fmla="*/ 2147483647 w 1381"/>
                <a:gd name="T5" fmla="*/ 2147483647 h 1155"/>
                <a:gd name="T6" fmla="*/ 2147483647 w 1381"/>
                <a:gd name="T7" fmla="*/ 2147483647 h 1155"/>
                <a:gd name="T8" fmla="*/ 2147483647 w 1381"/>
                <a:gd name="T9" fmla="*/ 2147483647 h 1155"/>
                <a:gd name="T10" fmla="*/ 2147483647 w 1381"/>
                <a:gd name="T11" fmla="*/ 2147483647 h 1155"/>
                <a:gd name="T12" fmla="*/ 2147483647 w 1381"/>
                <a:gd name="T13" fmla="*/ 2147483647 h 1155"/>
                <a:gd name="T14" fmla="*/ 2147483647 w 1381"/>
                <a:gd name="T15" fmla="*/ 2147483647 h 1155"/>
                <a:gd name="T16" fmla="*/ 2147483647 w 1381"/>
                <a:gd name="T17" fmla="*/ 2147483647 h 1155"/>
                <a:gd name="T18" fmla="*/ 2147483647 w 1381"/>
                <a:gd name="T19" fmla="*/ 2147483647 h 1155"/>
                <a:gd name="T20" fmla="*/ 2147483647 w 1381"/>
                <a:gd name="T21" fmla="*/ 2147483647 h 1155"/>
                <a:gd name="T22" fmla="*/ 2147483647 w 1381"/>
                <a:gd name="T23" fmla="*/ 2147483647 h 1155"/>
                <a:gd name="T24" fmla="*/ 0 w 1381"/>
                <a:gd name="T25" fmla="*/ 2147483647 h 1155"/>
                <a:gd name="T26" fmla="*/ 2147483647 w 1381"/>
                <a:gd name="T27" fmla="*/ 2147483647 h 1155"/>
                <a:gd name="T28" fmla="*/ 2147483647 w 1381"/>
                <a:gd name="T29" fmla="*/ 2147483647 h 1155"/>
                <a:gd name="T30" fmla="*/ 2147483647 w 1381"/>
                <a:gd name="T31" fmla="*/ 2147483647 h 1155"/>
                <a:gd name="T32" fmla="*/ 2147483647 w 1381"/>
                <a:gd name="T33" fmla="*/ 2147483647 h 1155"/>
                <a:gd name="T34" fmla="*/ 2147483647 w 1381"/>
                <a:gd name="T35" fmla="*/ 2147483647 h 1155"/>
                <a:gd name="T36" fmla="*/ 2147483647 w 1381"/>
                <a:gd name="T37" fmla="*/ 2147483647 h 1155"/>
                <a:gd name="T38" fmla="*/ 2147483647 w 1381"/>
                <a:gd name="T39" fmla="*/ 2147483647 h 1155"/>
                <a:gd name="T40" fmla="*/ 2147483647 w 1381"/>
                <a:gd name="T41" fmla="*/ 0 h 1155"/>
                <a:gd name="T42" fmla="*/ 2147483647 w 1381"/>
                <a:gd name="T43" fmla="*/ 2147483647 h 1155"/>
                <a:gd name="T44" fmla="*/ 2147483647 w 1381"/>
                <a:gd name="T45" fmla="*/ 2147483647 h 1155"/>
                <a:gd name="T46" fmla="*/ 2147483647 w 1381"/>
                <a:gd name="T47" fmla="*/ 2147483647 h 1155"/>
                <a:gd name="T48" fmla="*/ 2147483647 w 1381"/>
                <a:gd name="T49" fmla="*/ 2147483647 h 1155"/>
                <a:gd name="T50" fmla="*/ 2147483647 w 1381"/>
                <a:gd name="T51" fmla="*/ 2147483647 h 1155"/>
                <a:gd name="T52" fmla="*/ 2147483647 w 1381"/>
                <a:gd name="T53" fmla="*/ 2147483647 h 1155"/>
                <a:gd name="T54" fmla="*/ 2147483647 w 1381"/>
                <a:gd name="T55" fmla="*/ 2147483647 h 1155"/>
                <a:gd name="T56" fmla="*/ 2147483647 w 1381"/>
                <a:gd name="T57" fmla="*/ 2147483647 h 1155"/>
                <a:gd name="T58" fmla="*/ 2147483647 w 1381"/>
                <a:gd name="T59" fmla="*/ 2147483647 h 1155"/>
                <a:gd name="T60" fmla="*/ 2147483647 w 1381"/>
                <a:gd name="T61" fmla="*/ 2147483647 h 1155"/>
                <a:gd name="T62" fmla="*/ 2147483647 w 1381"/>
                <a:gd name="T63" fmla="*/ 2147483647 h 1155"/>
                <a:gd name="T64" fmla="*/ 2147483647 w 1381"/>
                <a:gd name="T65" fmla="*/ 2147483647 h 1155"/>
                <a:gd name="T66" fmla="*/ 2147483647 w 1381"/>
                <a:gd name="T67" fmla="*/ 2147483647 h 1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81" h="1155">
                  <a:moveTo>
                    <a:pt x="687" y="1155"/>
                  </a:moveTo>
                  <a:cubicBezTo>
                    <a:pt x="640" y="1150"/>
                    <a:pt x="663" y="1150"/>
                    <a:pt x="639" y="1137"/>
                  </a:cubicBezTo>
                  <a:lnTo>
                    <a:pt x="571" y="1131"/>
                  </a:lnTo>
                  <a:lnTo>
                    <a:pt x="540" y="1076"/>
                  </a:lnTo>
                  <a:lnTo>
                    <a:pt x="630" y="1031"/>
                  </a:lnTo>
                  <a:lnTo>
                    <a:pt x="619" y="989"/>
                  </a:lnTo>
                  <a:cubicBezTo>
                    <a:pt x="604" y="974"/>
                    <a:pt x="607" y="981"/>
                    <a:pt x="590" y="968"/>
                  </a:cubicBezTo>
                  <a:cubicBezTo>
                    <a:pt x="585" y="965"/>
                    <a:pt x="565" y="952"/>
                    <a:pt x="559" y="951"/>
                  </a:cubicBezTo>
                  <a:cubicBezTo>
                    <a:pt x="541" y="949"/>
                    <a:pt x="533" y="933"/>
                    <a:pt x="516" y="927"/>
                  </a:cubicBezTo>
                  <a:cubicBezTo>
                    <a:pt x="496" y="929"/>
                    <a:pt x="477" y="924"/>
                    <a:pt x="454" y="931"/>
                  </a:cubicBezTo>
                  <a:cubicBezTo>
                    <a:pt x="449" y="947"/>
                    <a:pt x="443" y="963"/>
                    <a:pt x="438" y="980"/>
                  </a:cubicBezTo>
                  <a:cubicBezTo>
                    <a:pt x="429" y="1082"/>
                    <a:pt x="451" y="1034"/>
                    <a:pt x="383" y="1034"/>
                  </a:cubicBezTo>
                  <a:lnTo>
                    <a:pt x="0" y="900"/>
                  </a:lnTo>
                  <a:lnTo>
                    <a:pt x="99" y="672"/>
                  </a:lnTo>
                  <a:lnTo>
                    <a:pt x="210" y="504"/>
                  </a:lnTo>
                  <a:lnTo>
                    <a:pt x="345" y="351"/>
                  </a:lnTo>
                  <a:lnTo>
                    <a:pt x="534" y="201"/>
                  </a:lnTo>
                  <a:lnTo>
                    <a:pt x="732" y="96"/>
                  </a:lnTo>
                  <a:lnTo>
                    <a:pt x="915" y="36"/>
                  </a:lnTo>
                  <a:lnTo>
                    <a:pt x="1065" y="9"/>
                  </a:lnTo>
                  <a:lnTo>
                    <a:pt x="1215" y="0"/>
                  </a:lnTo>
                  <a:lnTo>
                    <a:pt x="1219" y="481"/>
                  </a:lnTo>
                  <a:cubicBezTo>
                    <a:pt x="1282" y="423"/>
                    <a:pt x="1264" y="432"/>
                    <a:pt x="1339" y="440"/>
                  </a:cubicBezTo>
                  <a:cubicBezTo>
                    <a:pt x="1348" y="482"/>
                    <a:pt x="1362" y="486"/>
                    <a:pt x="1362" y="513"/>
                  </a:cubicBezTo>
                  <a:cubicBezTo>
                    <a:pt x="1361" y="544"/>
                    <a:pt x="1381" y="593"/>
                    <a:pt x="1318" y="653"/>
                  </a:cubicBezTo>
                  <a:cubicBezTo>
                    <a:pt x="1284" y="656"/>
                    <a:pt x="1298" y="663"/>
                    <a:pt x="1262" y="653"/>
                  </a:cubicBezTo>
                  <a:cubicBezTo>
                    <a:pt x="1260" y="647"/>
                    <a:pt x="1236" y="617"/>
                    <a:pt x="1231" y="615"/>
                  </a:cubicBezTo>
                  <a:cubicBezTo>
                    <a:pt x="1224" y="612"/>
                    <a:pt x="1220" y="594"/>
                    <a:pt x="1218" y="618"/>
                  </a:cubicBezTo>
                  <a:lnTo>
                    <a:pt x="1221" y="762"/>
                  </a:lnTo>
                  <a:lnTo>
                    <a:pt x="1164" y="768"/>
                  </a:lnTo>
                  <a:lnTo>
                    <a:pt x="1005" y="807"/>
                  </a:lnTo>
                  <a:lnTo>
                    <a:pt x="876" y="894"/>
                  </a:lnTo>
                  <a:lnTo>
                    <a:pt x="780" y="987"/>
                  </a:lnTo>
                  <a:lnTo>
                    <a:pt x="687" y="1155"/>
                  </a:lnTo>
                  <a:close/>
                </a:path>
              </a:pathLst>
            </a:custGeom>
            <a:solidFill>
              <a:srgbClr val="669900"/>
            </a:solidFill>
            <a:ln w="38100" cap="flat" cmpd="sng" algn="ctr">
              <a:solidFill>
                <a:srgbClr val="87878A">
                  <a:lumMod val="20000"/>
                  <a:lumOff val="80000"/>
                </a:srgbClr>
              </a:solidFill>
              <a:prstDash val="solid"/>
            </a:ln>
            <a:effectLst/>
          </p:spPr>
          <p:txBody>
            <a:bodyPr anchor="ctr"/>
            <a:lstStyle/>
            <a:p>
              <a:pPr algn="ctr" fontAlgn="auto">
                <a:spcBef>
                  <a:spcPts val="0"/>
                </a:spcBef>
                <a:spcAft>
                  <a:spcPts val="0"/>
                </a:spcAft>
                <a:defRPr/>
              </a:pPr>
              <a:endParaRPr lang="en-US" sz="1400" b="1" kern="0">
                <a:solidFill>
                  <a:schemeClr val="bg1"/>
                </a:solidFill>
                <a:latin typeface="+mn-lt"/>
                <a:cs typeface="Arial"/>
              </a:endParaRPr>
            </a:p>
          </p:txBody>
        </p:sp>
        <p:sp>
          <p:nvSpPr>
            <p:cNvPr id="135" name="Text Box 8"/>
            <p:cNvSpPr txBox="1">
              <a:spLocks noChangeArrowheads="1"/>
            </p:cNvSpPr>
            <p:nvPr/>
          </p:nvSpPr>
          <p:spPr bwMode="auto">
            <a:xfrm>
              <a:off x="5386319" y="771014"/>
              <a:ext cx="1365250" cy="708025"/>
            </a:xfrm>
            <a:prstGeom prst="rect">
              <a:avLst/>
            </a:prstGeom>
            <a:noFill/>
            <a:ln w="25400" cap="flat" cmpd="sng" algn="ctr">
              <a:noFill/>
              <a:prstDash val="solid"/>
            </a:ln>
            <a:effectLst/>
          </p:spPr>
          <p:txBody>
            <a:bodyPr anchor="ctr"/>
            <a:lstStyle>
              <a:defPPr>
                <a:defRPr lang="en-GB"/>
              </a:defPPr>
              <a:lvl1pPr algn="ctr">
                <a:defRPr sz="1000" b="1">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auto">
                <a:spcBef>
                  <a:spcPts val="0"/>
                </a:spcBef>
                <a:spcAft>
                  <a:spcPts val="0"/>
                </a:spcAft>
                <a:defRPr/>
              </a:pPr>
              <a:r>
                <a:rPr lang="en-US" sz="1400" kern="0" dirty="0" smtClean="0">
                  <a:solidFill>
                    <a:schemeClr val="bg1"/>
                  </a:solidFill>
                  <a:cs typeface="Arial"/>
                </a:rPr>
                <a:t>Extract disease-</a:t>
              </a:r>
            </a:p>
          </p:txBody>
        </p:sp>
        <p:sp>
          <p:nvSpPr>
            <p:cNvPr id="136" name="Rectangle 25"/>
            <p:cNvSpPr>
              <a:spLocks noChangeArrowheads="1"/>
            </p:cNvSpPr>
            <p:nvPr/>
          </p:nvSpPr>
          <p:spPr bwMode="auto">
            <a:xfrm>
              <a:off x="5416234" y="1227048"/>
              <a:ext cx="1320800" cy="706437"/>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en-US" sz="1400" b="1" kern="0" dirty="0">
                  <a:solidFill>
                    <a:schemeClr val="bg1"/>
                  </a:solidFill>
                  <a:latin typeface="+mn-lt"/>
                  <a:cs typeface="Arial"/>
                </a:rPr>
                <a:t>related signal</a:t>
              </a:r>
            </a:p>
          </p:txBody>
        </p:sp>
      </p:grpSp>
      <p:sp>
        <p:nvSpPr>
          <p:cNvPr id="22536" name="Oval 6"/>
          <p:cNvSpPr>
            <a:spLocks noChangeArrowheads="1"/>
          </p:cNvSpPr>
          <p:nvPr/>
        </p:nvSpPr>
        <p:spPr bwMode="auto">
          <a:xfrm>
            <a:off x="3203575" y="3486150"/>
            <a:ext cx="1468438" cy="925513"/>
          </a:xfrm>
          <a:prstGeom prst="ellipse">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45720" rIns="45720" anchor="ctr"/>
          <a:lstStyle/>
          <a:p>
            <a:pPr algn="ctr" eaLnBrk="0" hangingPunct="0"/>
            <a:endParaRPr lang="en-US" altLang="en-US">
              <a:solidFill>
                <a:srgbClr val="000000"/>
              </a:solidFill>
              <a:ea typeface="MS PGothic" pitchFamily="34" charset="-128"/>
            </a:endParaRPr>
          </a:p>
        </p:txBody>
      </p:sp>
      <p:grpSp>
        <p:nvGrpSpPr>
          <p:cNvPr id="138" name="Group 137"/>
          <p:cNvGrpSpPr>
            <a:grpSpLocks/>
          </p:cNvGrpSpPr>
          <p:nvPr/>
        </p:nvGrpSpPr>
        <p:grpSpPr bwMode="auto">
          <a:xfrm>
            <a:off x="2915816" y="2708920"/>
            <a:ext cx="1928812" cy="2011363"/>
            <a:chOff x="3818036" y="2733675"/>
            <a:chExt cx="1727200" cy="1800225"/>
          </a:xfrm>
        </p:grpSpPr>
        <p:sp>
          <p:nvSpPr>
            <p:cNvPr id="139" name="Oval 97"/>
            <p:cNvSpPr>
              <a:spLocks noChangeArrowheads="1"/>
            </p:cNvSpPr>
            <p:nvPr/>
          </p:nvSpPr>
          <p:spPr bwMode="auto">
            <a:xfrm>
              <a:off x="3818036" y="2733675"/>
              <a:ext cx="1727200" cy="1800225"/>
            </a:xfrm>
            <a:prstGeom prst="ellipse">
              <a:avLst/>
            </a:prstGeom>
            <a:gradFill rotWithShape="1">
              <a:gsLst>
                <a:gs pos="0">
                  <a:srgbClr val="FFFFFF"/>
                </a:gs>
                <a:gs pos="100000">
                  <a:srgbClr val="58585A"/>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sz="1600" kern="0">
                <a:solidFill>
                  <a:srgbClr val="000000"/>
                </a:solidFill>
                <a:latin typeface="Arial" charset="0"/>
                <a:ea typeface="ＭＳ Ｐゴシック" charset="0"/>
                <a:cs typeface="Arial"/>
              </a:endParaRPr>
            </a:p>
          </p:txBody>
        </p:sp>
        <p:sp>
          <p:nvSpPr>
            <p:cNvPr id="140" name="Text Box 7"/>
            <p:cNvSpPr txBox="1">
              <a:spLocks noChangeArrowheads="1"/>
            </p:cNvSpPr>
            <p:nvPr/>
          </p:nvSpPr>
          <p:spPr bwMode="auto">
            <a:xfrm>
              <a:off x="3946999" y="3184819"/>
              <a:ext cx="1508280" cy="771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5720" rIns="45720">
              <a:spAutoFit/>
            </a:bodyPr>
            <a:lstStyle>
              <a:lvl1pPr eaLnBrk="0" hangingPunct="0">
                <a:defRPr sz="1600">
                  <a:solidFill>
                    <a:schemeClr val="tx1"/>
                  </a:solidFill>
                  <a:latin typeface="Arial" pitchFamily="34" charset="0"/>
                  <a:ea typeface="MS PGothic" pitchFamily="34" charset="-128"/>
                </a:defRPr>
              </a:lvl1pPr>
              <a:lvl2pPr marL="742950" indent="-285750" eaLnBrk="0" hangingPunct="0">
                <a:defRPr sz="1600">
                  <a:solidFill>
                    <a:schemeClr val="tx1"/>
                  </a:solidFill>
                  <a:latin typeface="Arial" pitchFamily="34" charset="0"/>
                  <a:ea typeface="MS PGothic" pitchFamily="34" charset="-128"/>
                </a:defRPr>
              </a:lvl2pPr>
              <a:lvl3pPr marL="1143000" indent="-228600" eaLnBrk="0" hangingPunct="0">
                <a:defRPr sz="1600">
                  <a:solidFill>
                    <a:schemeClr val="tx1"/>
                  </a:solidFill>
                  <a:latin typeface="Arial" pitchFamily="34" charset="0"/>
                  <a:ea typeface="MS PGothic" pitchFamily="34" charset="-128"/>
                </a:defRPr>
              </a:lvl3pPr>
              <a:lvl4pPr marL="1600200" indent="-228600" eaLnBrk="0" hangingPunct="0">
                <a:defRPr sz="1600">
                  <a:solidFill>
                    <a:schemeClr val="tx1"/>
                  </a:solidFill>
                  <a:latin typeface="Arial" pitchFamily="34" charset="0"/>
                  <a:ea typeface="MS PGothic" pitchFamily="34" charset="-128"/>
                </a:defRPr>
              </a:lvl4pPr>
              <a:lvl5pPr marL="2057400" indent="-228600" eaLnBrk="0" hangingPunct="0">
                <a:defRPr sz="16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MS PGothic" pitchFamily="34" charset="-128"/>
                </a:defRPr>
              </a:lvl9pPr>
            </a:lstStyle>
            <a:p>
              <a:pPr algn="ctr" fontAlgn="auto">
                <a:spcBef>
                  <a:spcPct val="50000"/>
                </a:spcBef>
                <a:spcAft>
                  <a:spcPts val="0"/>
                </a:spcAft>
                <a:defRPr/>
              </a:pPr>
              <a:r>
                <a:rPr lang="en-US" altLang="en-US" sz="2000" b="1" kern="0" dirty="0" smtClean="0">
                  <a:solidFill>
                    <a:schemeClr val="tx1">
                      <a:lumMod val="95000"/>
                      <a:lumOff val="5000"/>
                    </a:schemeClr>
                  </a:solidFill>
                  <a:cs typeface="Arial"/>
                </a:rPr>
                <a:t>COPD</a:t>
              </a:r>
            </a:p>
            <a:p>
              <a:pPr algn="ctr" fontAlgn="auto">
                <a:spcBef>
                  <a:spcPct val="50000"/>
                </a:spcBef>
                <a:spcAft>
                  <a:spcPts val="0"/>
                </a:spcAft>
                <a:defRPr/>
              </a:pPr>
              <a:r>
                <a:rPr lang="en-US" altLang="en-US" sz="2000" b="1" kern="0" dirty="0" smtClean="0">
                  <a:solidFill>
                    <a:schemeClr val="tx1">
                      <a:lumMod val="95000"/>
                      <a:lumOff val="5000"/>
                    </a:schemeClr>
                  </a:solidFill>
                  <a:cs typeface="Arial"/>
                </a:rPr>
                <a:t>Biomarkers</a:t>
              </a:r>
              <a:endParaRPr lang="en-US" altLang="en-US" sz="2000" b="1" kern="0" dirty="0">
                <a:solidFill>
                  <a:schemeClr val="tx1">
                    <a:lumMod val="95000"/>
                    <a:lumOff val="5000"/>
                  </a:schemeClr>
                </a:solidFill>
                <a:cs typeface="Arial"/>
              </a:endParaRPr>
            </a:p>
          </p:txBody>
        </p:sp>
      </p:grpSp>
      <p:sp>
        <p:nvSpPr>
          <p:cNvPr id="147" name="TextBox 146"/>
          <p:cNvSpPr txBox="1">
            <a:spLocks noChangeArrowheads="1"/>
          </p:cNvSpPr>
          <p:nvPr/>
        </p:nvSpPr>
        <p:spPr bwMode="auto">
          <a:xfrm>
            <a:off x="6300192" y="2204864"/>
            <a:ext cx="15255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algn="ctr" eaLnBrk="1" hangingPunct="1"/>
            <a:r>
              <a:rPr lang="en-US" altLang="en-US" sz="1600" b="1" dirty="0">
                <a:solidFill>
                  <a:srgbClr val="1E908E"/>
                </a:solidFill>
                <a:ea typeface="MS PGothic" pitchFamily="34" charset="-128"/>
              </a:rPr>
              <a:t>Diagnostic Signature Challenge</a:t>
            </a:r>
          </a:p>
        </p:txBody>
      </p:sp>
      <p:sp>
        <p:nvSpPr>
          <p:cNvPr id="148" name="TextBox 147"/>
          <p:cNvSpPr txBox="1">
            <a:spLocks noChangeArrowheads="1"/>
          </p:cNvSpPr>
          <p:nvPr/>
        </p:nvSpPr>
        <p:spPr bwMode="auto">
          <a:xfrm>
            <a:off x="5796136" y="4797152"/>
            <a:ext cx="152558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algn="ctr" eaLnBrk="1" hangingPunct="1"/>
            <a:r>
              <a:rPr lang="en-US" altLang="en-US" sz="1600" b="1" dirty="0">
                <a:solidFill>
                  <a:srgbClr val="1E908E"/>
                </a:solidFill>
                <a:ea typeface="MS PGothic" pitchFamily="34" charset="-128"/>
              </a:rPr>
              <a:t>Species Translation Challenge</a:t>
            </a:r>
          </a:p>
        </p:txBody>
      </p:sp>
      <p:sp>
        <p:nvSpPr>
          <p:cNvPr id="149" name="TextBox 148"/>
          <p:cNvSpPr txBox="1">
            <a:spLocks noChangeArrowheads="1"/>
          </p:cNvSpPr>
          <p:nvPr/>
        </p:nvSpPr>
        <p:spPr bwMode="auto">
          <a:xfrm>
            <a:off x="1979712" y="1700808"/>
            <a:ext cx="15271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algn="ctr" eaLnBrk="1" hangingPunct="1"/>
            <a:r>
              <a:rPr lang="en-US" altLang="en-US" sz="1600" b="1" dirty="0">
                <a:solidFill>
                  <a:srgbClr val="1E908E"/>
                </a:solidFill>
                <a:ea typeface="MS PGothic" pitchFamily="34" charset="-128"/>
              </a:rPr>
              <a:t>Network </a:t>
            </a:r>
            <a:r>
              <a:rPr lang="en-US" altLang="en-US" sz="1600" b="1" dirty="0" smtClean="0">
                <a:solidFill>
                  <a:srgbClr val="1E908E"/>
                </a:solidFill>
                <a:ea typeface="MS PGothic" pitchFamily="34" charset="-128"/>
              </a:rPr>
              <a:t>Verification</a:t>
            </a:r>
          </a:p>
          <a:p>
            <a:pPr algn="ctr" eaLnBrk="1" hangingPunct="1"/>
            <a:r>
              <a:rPr lang="en-US" altLang="en-US" sz="1600" b="1" dirty="0" smtClean="0">
                <a:solidFill>
                  <a:srgbClr val="1E908E"/>
                </a:solidFill>
                <a:ea typeface="MS PGothic" pitchFamily="34" charset="-128"/>
              </a:rPr>
              <a:t>Challenge</a:t>
            </a:r>
            <a:endParaRPr lang="en-US" altLang="en-US" sz="1600" b="1" dirty="0">
              <a:solidFill>
                <a:srgbClr val="1E908E"/>
              </a:solidFill>
              <a:ea typeface="MS PGothic" pitchFamily="34" charset="-128"/>
            </a:endParaRPr>
          </a:p>
        </p:txBody>
      </p:sp>
    </p:spTree>
    <p:extLst>
      <p:ext uri="{BB962C8B-B14F-4D97-AF65-F5344CB8AC3E}">
        <p14:creationId xmlns:p14="http://schemas.microsoft.com/office/powerpoint/2010/main" val="28538930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What do we want to address in the Grand Challenge</a:t>
            </a:r>
            <a:r>
              <a:rPr lang="en-US" sz="2800" b="1" dirty="0"/>
              <a:t>?</a:t>
            </a:r>
          </a:p>
        </p:txBody>
      </p:sp>
      <p:sp>
        <p:nvSpPr>
          <p:cNvPr id="3" name="Content Placeholder 2"/>
          <p:cNvSpPr>
            <a:spLocks noGrp="1"/>
          </p:cNvSpPr>
          <p:nvPr>
            <p:ph idx="1"/>
          </p:nvPr>
        </p:nvSpPr>
        <p:spPr>
          <a:xfrm>
            <a:off x="398587" y="1340768"/>
            <a:ext cx="7989837" cy="5112568"/>
          </a:xfrm>
        </p:spPr>
        <p:txBody>
          <a:bodyPr/>
          <a:lstStyle/>
          <a:p>
            <a:endParaRPr lang="en-US" sz="2000" dirty="0" smtClean="0">
              <a:solidFill>
                <a:srgbClr val="1E908E"/>
              </a:solidFill>
            </a:endParaRPr>
          </a:p>
          <a:p>
            <a:r>
              <a:rPr lang="en-US" sz="2800" dirty="0" smtClean="0">
                <a:solidFill>
                  <a:srgbClr val="1E908E"/>
                </a:solidFill>
              </a:rPr>
              <a:t>We will have:</a:t>
            </a:r>
          </a:p>
          <a:p>
            <a:endParaRPr lang="en-US" sz="2400" dirty="0">
              <a:solidFill>
                <a:srgbClr val="1E908E"/>
              </a:solidFill>
            </a:endParaRPr>
          </a:p>
          <a:p>
            <a:r>
              <a:rPr lang="en-US" sz="2200" dirty="0" smtClean="0">
                <a:solidFill>
                  <a:srgbClr val="1E908E"/>
                </a:solidFill>
              </a:rPr>
              <a:t>all </a:t>
            </a:r>
            <a:r>
              <a:rPr lang="en-US" sz="2200" dirty="0">
                <a:solidFill>
                  <a:srgbClr val="1E908E"/>
                </a:solidFill>
              </a:rPr>
              <a:t>the </a:t>
            </a:r>
            <a:r>
              <a:rPr lang="en-US" sz="2200" dirty="0" smtClean="0">
                <a:solidFill>
                  <a:srgbClr val="1E908E"/>
                </a:solidFill>
              </a:rPr>
              <a:t>previously developed </a:t>
            </a:r>
            <a:r>
              <a:rPr lang="en-US" sz="2200" dirty="0">
                <a:solidFill>
                  <a:srgbClr val="1E908E"/>
                </a:solidFill>
              </a:rPr>
              <a:t>“puzzle” </a:t>
            </a:r>
            <a:r>
              <a:rPr lang="en-US" sz="2200" dirty="0" smtClean="0">
                <a:solidFill>
                  <a:srgbClr val="1E908E"/>
                </a:solidFill>
              </a:rPr>
              <a:t>pieces</a:t>
            </a:r>
          </a:p>
          <a:p>
            <a:r>
              <a:rPr lang="en-US" sz="2200" dirty="0" smtClean="0">
                <a:solidFill>
                  <a:srgbClr val="1E908E"/>
                </a:solidFill>
              </a:rPr>
              <a:t>newly collected clinical data</a:t>
            </a:r>
          </a:p>
          <a:p>
            <a:r>
              <a:rPr lang="en-US" sz="2200" dirty="0" smtClean="0">
                <a:solidFill>
                  <a:srgbClr val="1E908E"/>
                </a:solidFill>
              </a:rPr>
              <a:t>newly collected rodent data</a:t>
            </a:r>
          </a:p>
          <a:p>
            <a:pPr marL="0" indent="0">
              <a:buNone/>
            </a:pPr>
            <a:endParaRPr lang="en-US" sz="2000" dirty="0">
              <a:solidFill>
                <a:srgbClr val="1E908E"/>
              </a:solidFill>
            </a:endParaRPr>
          </a:p>
          <a:p>
            <a:r>
              <a:rPr lang="en-US" sz="2800" dirty="0" smtClean="0">
                <a:solidFill>
                  <a:srgbClr val="1E908E"/>
                </a:solidFill>
              </a:rPr>
              <a:t>We want to:</a:t>
            </a:r>
          </a:p>
          <a:p>
            <a:endParaRPr lang="en-US" sz="2400" dirty="0">
              <a:solidFill>
                <a:srgbClr val="1E908E"/>
              </a:solidFill>
            </a:endParaRPr>
          </a:p>
          <a:p>
            <a:r>
              <a:rPr lang="en-US" sz="2200" dirty="0" smtClean="0">
                <a:solidFill>
                  <a:srgbClr val="1E908E"/>
                </a:solidFill>
              </a:rPr>
              <a:t>identify </a:t>
            </a:r>
            <a:r>
              <a:rPr lang="en-US" sz="2200" dirty="0">
                <a:solidFill>
                  <a:srgbClr val="1E908E"/>
                </a:solidFill>
              </a:rPr>
              <a:t>biomarkers for onset of </a:t>
            </a:r>
            <a:r>
              <a:rPr lang="en-US" sz="2200" dirty="0" smtClean="0">
                <a:solidFill>
                  <a:srgbClr val="1E908E"/>
                </a:solidFill>
              </a:rPr>
              <a:t>COPD</a:t>
            </a:r>
            <a:endParaRPr lang="en-US" sz="2200" dirty="0">
              <a:solidFill>
                <a:srgbClr val="1E908E"/>
              </a:solidFill>
            </a:endParaRPr>
          </a:p>
          <a:p>
            <a:r>
              <a:rPr lang="en-US" sz="2200" dirty="0" smtClean="0">
                <a:solidFill>
                  <a:srgbClr val="1E908E"/>
                </a:solidFill>
              </a:rPr>
              <a:t>develop a comprehensive model of COPD onset </a:t>
            </a:r>
          </a:p>
          <a:p>
            <a:pPr marL="346075" lvl="1" indent="0">
              <a:buNone/>
            </a:pPr>
            <a:endParaRPr lang="en-US" sz="2000" dirty="0">
              <a:solidFill>
                <a:srgbClr val="1E908E"/>
              </a:solidFill>
            </a:endParaRPr>
          </a:p>
        </p:txBody>
      </p:sp>
    </p:spTree>
    <p:extLst>
      <p:ext uri="{BB962C8B-B14F-4D97-AF65-F5344CB8AC3E}">
        <p14:creationId xmlns:p14="http://schemas.microsoft.com/office/powerpoint/2010/main" val="149735185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1911839" y="1708506"/>
            <a:ext cx="2430664" cy="1187266"/>
          </a:xfrm>
          <a:prstGeom prst="round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FEV1/FVC </a:t>
            </a:r>
            <a:r>
              <a:rPr lang="en-GB" sz="1600" b="1" dirty="0">
                <a:solidFill>
                  <a:schemeClr val="bg1"/>
                </a:solidFill>
                <a:sym typeface="Symbol" charset="0"/>
              </a:rPr>
              <a:t>  70%</a:t>
            </a:r>
          </a:p>
          <a:p>
            <a:pPr algn="ctr">
              <a:defRPr/>
            </a:pPr>
            <a:r>
              <a:rPr lang="en-GB" sz="1600" b="1" dirty="0">
                <a:solidFill>
                  <a:schemeClr val="bg1"/>
                </a:solidFill>
                <a:sym typeface="Symbol" charset="0"/>
              </a:rPr>
              <a:t>FEV1  80%</a:t>
            </a:r>
          </a:p>
        </p:txBody>
      </p:sp>
      <p:sp>
        <p:nvSpPr>
          <p:cNvPr id="17413" name="Title 1"/>
          <p:cNvSpPr>
            <a:spLocks noGrp="1"/>
          </p:cNvSpPr>
          <p:nvPr>
            <p:ph type="title"/>
          </p:nvPr>
        </p:nvSpPr>
        <p:spPr>
          <a:xfrm>
            <a:off x="179512" y="260648"/>
            <a:ext cx="8203505" cy="434057"/>
          </a:xfrm>
        </p:spPr>
        <p:txBody>
          <a:bodyPr/>
          <a:lstStyle/>
          <a:p>
            <a:pPr algn="ctr" eaLnBrk="1" hangingPunct="1"/>
            <a:r>
              <a:rPr lang="en-US" altLang="en-US" sz="2800" b="1" dirty="0" smtClean="0"/>
              <a:t>COPD Biomarker Identification Study</a:t>
            </a:r>
          </a:p>
        </p:txBody>
      </p:sp>
      <p:sp>
        <p:nvSpPr>
          <p:cNvPr id="17414" name="TextBox 4"/>
          <p:cNvSpPr txBox="1">
            <a:spLocks noChangeArrowheads="1"/>
          </p:cNvSpPr>
          <p:nvPr/>
        </p:nvSpPr>
        <p:spPr bwMode="auto">
          <a:xfrm>
            <a:off x="125413" y="1902173"/>
            <a:ext cx="18208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r>
              <a:rPr lang="en-US" altLang="en-US" sz="1600" b="1" dirty="0">
                <a:solidFill>
                  <a:schemeClr val="accent1">
                    <a:lumMod val="75000"/>
                  </a:schemeClr>
                </a:solidFill>
                <a:ea typeface="MS PGothic" pitchFamily="34" charset="-128"/>
              </a:rPr>
              <a:t>Current Smokers</a:t>
            </a:r>
          </a:p>
          <a:p>
            <a:pPr eaLnBrk="1" hangingPunct="1"/>
            <a:r>
              <a:rPr lang="en-GB" altLang="en-US" b="1" dirty="0" smtClean="0">
                <a:solidFill>
                  <a:schemeClr val="accent1">
                    <a:lumMod val="75000"/>
                  </a:schemeClr>
                </a:solidFill>
                <a:ea typeface="MS PGothic" pitchFamily="34" charset="-128"/>
                <a:sym typeface="Symbol" pitchFamily="18" charset="2"/>
              </a:rPr>
              <a:t>( </a:t>
            </a:r>
            <a:r>
              <a:rPr lang="en-GB" altLang="en-US" b="1" dirty="0">
                <a:solidFill>
                  <a:schemeClr val="accent1">
                    <a:lumMod val="75000"/>
                  </a:schemeClr>
                </a:solidFill>
                <a:ea typeface="MS PGothic" pitchFamily="34" charset="-128"/>
                <a:sym typeface="Symbol" pitchFamily="18" charset="2"/>
              </a:rPr>
              <a:t>10 pack-year smoking </a:t>
            </a:r>
            <a:r>
              <a:rPr lang="en-GB" altLang="en-US" b="1" dirty="0" smtClean="0">
                <a:solidFill>
                  <a:schemeClr val="accent1">
                    <a:lumMod val="75000"/>
                  </a:schemeClr>
                </a:solidFill>
                <a:ea typeface="MS PGothic" pitchFamily="34" charset="-128"/>
                <a:sym typeface="Symbol" pitchFamily="18" charset="2"/>
              </a:rPr>
              <a:t>history)</a:t>
            </a:r>
            <a:endParaRPr lang="en-US" altLang="en-US" b="1" dirty="0">
              <a:solidFill>
                <a:schemeClr val="accent1">
                  <a:lumMod val="75000"/>
                </a:schemeClr>
              </a:solidFill>
              <a:ea typeface="MS PGothic" pitchFamily="34" charset="-128"/>
            </a:endParaRPr>
          </a:p>
        </p:txBody>
      </p:sp>
      <p:sp>
        <p:nvSpPr>
          <p:cNvPr id="17415" name="TextBox 6"/>
          <p:cNvSpPr txBox="1">
            <a:spLocks noChangeArrowheads="1"/>
          </p:cNvSpPr>
          <p:nvPr/>
        </p:nvSpPr>
        <p:spPr bwMode="auto">
          <a:xfrm>
            <a:off x="125413" y="3510310"/>
            <a:ext cx="1712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r>
              <a:rPr lang="en-US" altLang="en-US" sz="1600" b="1">
                <a:solidFill>
                  <a:schemeClr val="accent1">
                    <a:lumMod val="75000"/>
                  </a:schemeClr>
                </a:solidFill>
                <a:ea typeface="MS PGothic" pitchFamily="34" charset="-128"/>
              </a:rPr>
              <a:t>Former Smokers</a:t>
            </a:r>
          </a:p>
        </p:txBody>
      </p:sp>
      <p:sp>
        <p:nvSpPr>
          <p:cNvPr id="36872" name="TextBox 8"/>
          <p:cNvSpPr txBox="1">
            <a:spLocks noChangeArrowheads="1"/>
          </p:cNvSpPr>
          <p:nvPr/>
        </p:nvSpPr>
        <p:spPr bwMode="auto">
          <a:xfrm>
            <a:off x="125413" y="4832698"/>
            <a:ext cx="1676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r>
              <a:rPr lang="en-US" b="1" dirty="0" smtClean="0">
                <a:solidFill>
                  <a:schemeClr val="accent1">
                    <a:lumMod val="75000"/>
                  </a:schemeClr>
                </a:solidFill>
                <a:latin typeface="+mn-lt"/>
                <a:ea typeface="ＭＳ Ｐゴシック" charset="0"/>
              </a:rPr>
              <a:t>Never Smokers</a:t>
            </a:r>
          </a:p>
        </p:txBody>
      </p:sp>
      <p:sp>
        <p:nvSpPr>
          <p:cNvPr id="36873" name="TextBox 9"/>
          <p:cNvSpPr txBox="1">
            <a:spLocks noChangeArrowheads="1"/>
          </p:cNvSpPr>
          <p:nvPr/>
        </p:nvSpPr>
        <p:spPr bwMode="auto">
          <a:xfrm>
            <a:off x="2260600" y="1268760"/>
            <a:ext cx="1728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defRPr/>
            </a:pPr>
            <a:r>
              <a:rPr lang="en-US" sz="2000" b="1" dirty="0" smtClean="0">
                <a:solidFill>
                  <a:schemeClr val="accent1">
                    <a:lumMod val="75000"/>
                  </a:schemeClr>
                </a:solidFill>
                <a:latin typeface="+mn-lt"/>
                <a:ea typeface="ＭＳ Ｐゴシック" charset="0"/>
              </a:rPr>
              <a:t>Controls</a:t>
            </a:r>
          </a:p>
        </p:txBody>
      </p:sp>
      <p:sp>
        <p:nvSpPr>
          <p:cNvPr id="17418" name="TextBox 11"/>
          <p:cNvSpPr txBox="1">
            <a:spLocks noChangeArrowheads="1"/>
          </p:cNvSpPr>
          <p:nvPr/>
        </p:nvSpPr>
        <p:spPr bwMode="auto">
          <a:xfrm>
            <a:off x="6724650" y="1271935"/>
            <a:ext cx="17287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algn="ctr" eaLnBrk="1" hangingPunct="1"/>
            <a:r>
              <a:rPr lang="en-US" altLang="en-US" sz="2000" b="1">
                <a:solidFill>
                  <a:schemeClr val="accent1">
                    <a:lumMod val="75000"/>
                  </a:schemeClr>
                </a:solidFill>
                <a:ea typeface="MS PGothic" pitchFamily="34" charset="-128"/>
              </a:rPr>
              <a:t>COPD</a:t>
            </a:r>
          </a:p>
        </p:txBody>
      </p:sp>
      <p:cxnSp>
        <p:nvCxnSpPr>
          <p:cNvPr id="16" name="Straight Arrow Connector 15"/>
          <p:cNvCxnSpPr/>
          <p:nvPr/>
        </p:nvCxnSpPr>
        <p:spPr>
          <a:xfrm flipV="1">
            <a:off x="4478338" y="2403823"/>
            <a:ext cx="1581150" cy="1587"/>
          </a:xfrm>
          <a:prstGeom prst="straightConnector1">
            <a:avLst/>
          </a:prstGeom>
          <a:ln w="3810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20" name="TextBox 17"/>
          <p:cNvSpPr txBox="1">
            <a:spLocks noChangeArrowheads="1"/>
          </p:cNvSpPr>
          <p:nvPr/>
        </p:nvSpPr>
        <p:spPr bwMode="auto">
          <a:xfrm rot="-3338540">
            <a:off x="4320382" y="3722241"/>
            <a:ext cx="18716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algn="ctr" eaLnBrk="1" hangingPunct="1"/>
            <a:r>
              <a:rPr lang="en-US" altLang="en-US" sz="1400" b="1">
                <a:solidFill>
                  <a:schemeClr val="accent1">
                    <a:lumMod val="75000"/>
                  </a:schemeClr>
                </a:solidFill>
                <a:ea typeface="MS PGothic" pitchFamily="34" charset="-128"/>
              </a:rPr>
              <a:t>Age and  gender- matched</a:t>
            </a:r>
          </a:p>
        </p:txBody>
      </p:sp>
      <p:cxnSp>
        <p:nvCxnSpPr>
          <p:cNvPr id="20" name="Straight Arrow Connector 19"/>
          <p:cNvCxnSpPr/>
          <p:nvPr/>
        </p:nvCxnSpPr>
        <p:spPr>
          <a:xfrm flipV="1">
            <a:off x="4437063" y="2406998"/>
            <a:ext cx="1622425" cy="1427162"/>
          </a:xfrm>
          <a:prstGeom prst="straightConnector1">
            <a:avLst/>
          </a:prstGeom>
          <a:ln w="3810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V="1">
            <a:off x="4373563" y="2406998"/>
            <a:ext cx="1685925" cy="2425700"/>
          </a:xfrm>
          <a:prstGeom prst="straightConnector1">
            <a:avLst/>
          </a:prstGeom>
          <a:ln w="38100">
            <a:solidFill>
              <a:schemeClr val="tx1">
                <a:lumMod val="65000"/>
                <a:lumOff val="3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423" name="TextBox 25"/>
          <p:cNvSpPr txBox="1">
            <a:spLocks noChangeArrowheads="1"/>
          </p:cNvSpPr>
          <p:nvPr/>
        </p:nvSpPr>
        <p:spPr bwMode="auto">
          <a:xfrm>
            <a:off x="4373563" y="1787873"/>
            <a:ext cx="180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algn="ctr" eaLnBrk="1" hangingPunct="1"/>
            <a:r>
              <a:rPr lang="en-US" altLang="en-US" sz="1600" b="1">
                <a:solidFill>
                  <a:schemeClr val="accent1">
                    <a:lumMod val="75000"/>
                  </a:schemeClr>
                </a:solidFill>
                <a:ea typeface="MS PGothic" pitchFamily="34" charset="-128"/>
              </a:rPr>
              <a:t>+ smoking history matched</a:t>
            </a:r>
          </a:p>
        </p:txBody>
      </p:sp>
      <p:sp>
        <p:nvSpPr>
          <p:cNvPr id="36880" name="TextBox 31"/>
          <p:cNvSpPr txBox="1">
            <a:spLocks noChangeArrowheads="1"/>
          </p:cNvSpPr>
          <p:nvPr/>
        </p:nvSpPr>
        <p:spPr bwMode="auto">
          <a:xfrm>
            <a:off x="6373813" y="2968973"/>
            <a:ext cx="23050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r>
              <a:rPr lang="en-US" sz="1200" b="1" dirty="0" smtClean="0">
                <a:solidFill>
                  <a:schemeClr val="accent1">
                    <a:lumMod val="75000"/>
                  </a:schemeClr>
                </a:solidFill>
              </a:rPr>
              <a:t>* Following GOLD guidelines</a:t>
            </a:r>
          </a:p>
        </p:txBody>
      </p:sp>
      <p:sp>
        <p:nvSpPr>
          <p:cNvPr id="36881" name="TextBox 38"/>
          <p:cNvSpPr txBox="1">
            <a:spLocks noChangeArrowheads="1"/>
          </p:cNvSpPr>
          <p:nvPr/>
        </p:nvSpPr>
        <p:spPr bwMode="auto">
          <a:xfrm>
            <a:off x="5711825" y="3597623"/>
            <a:ext cx="3049588"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r>
              <a:rPr lang="en-US" b="1" dirty="0" smtClean="0">
                <a:solidFill>
                  <a:schemeClr val="accent1">
                    <a:lumMod val="75000"/>
                  </a:schemeClr>
                </a:solidFill>
                <a:latin typeface="+mn-lt"/>
                <a:ea typeface="ＭＳ Ｐゴシック" charset="0"/>
              </a:rPr>
              <a:t>Signed consent</a:t>
            </a:r>
          </a:p>
          <a:p>
            <a:pPr eaLnBrk="1" hangingPunct="1">
              <a:defRPr/>
            </a:pPr>
            <a:r>
              <a:rPr lang="en-US" b="1" dirty="0" smtClean="0">
                <a:solidFill>
                  <a:schemeClr val="accent1">
                    <a:lumMod val="75000"/>
                  </a:schemeClr>
                </a:solidFill>
                <a:latin typeface="+mn-lt"/>
                <a:ea typeface="ＭＳ Ｐゴシック" charset="0"/>
              </a:rPr>
              <a:t>Males and females </a:t>
            </a:r>
          </a:p>
          <a:p>
            <a:pPr eaLnBrk="1" hangingPunct="1">
              <a:defRPr/>
            </a:pPr>
            <a:r>
              <a:rPr lang="en-US" b="1" dirty="0" smtClean="0">
                <a:solidFill>
                  <a:schemeClr val="accent1">
                    <a:lumMod val="75000"/>
                  </a:schemeClr>
                </a:solidFill>
                <a:latin typeface="+mn-lt"/>
                <a:ea typeface="ＭＳ Ｐゴシック" charset="0"/>
              </a:rPr>
              <a:t>40-70 years old</a:t>
            </a:r>
          </a:p>
          <a:p>
            <a:pPr eaLnBrk="1" hangingPunct="1">
              <a:defRPr/>
            </a:pPr>
            <a:r>
              <a:rPr lang="en-US" b="1" dirty="0" smtClean="0">
                <a:solidFill>
                  <a:schemeClr val="accent1">
                    <a:lumMod val="75000"/>
                  </a:schemeClr>
                </a:solidFill>
                <a:latin typeface="+mn-lt"/>
                <a:ea typeface="ＭＳ Ｐゴシック" charset="0"/>
              </a:rPr>
              <a:t>BMI 18-35 kg/m2</a:t>
            </a:r>
          </a:p>
          <a:p>
            <a:pPr eaLnBrk="1" hangingPunct="1">
              <a:defRPr/>
            </a:pPr>
            <a:r>
              <a:rPr lang="en-US" b="1" dirty="0" smtClean="0">
                <a:solidFill>
                  <a:schemeClr val="accent1">
                    <a:lumMod val="75000"/>
                  </a:schemeClr>
                </a:solidFill>
                <a:latin typeface="+mn-lt"/>
                <a:ea typeface="ＭＳ Ｐゴシック" charset="0"/>
              </a:rPr>
              <a:t>Ability to perform </a:t>
            </a:r>
            <a:r>
              <a:rPr lang="en-US" b="1" dirty="0" err="1" smtClean="0">
                <a:solidFill>
                  <a:schemeClr val="accent1">
                    <a:lumMod val="75000"/>
                  </a:schemeClr>
                </a:solidFill>
                <a:latin typeface="+mn-lt"/>
                <a:ea typeface="ＭＳ Ｐゴシック" charset="0"/>
              </a:rPr>
              <a:t>spirometry</a:t>
            </a:r>
            <a:endParaRPr lang="en-US" b="1" dirty="0" smtClean="0">
              <a:solidFill>
                <a:schemeClr val="accent1">
                  <a:lumMod val="75000"/>
                </a:schemeClr>
              </a:solidFill>
              <a:latin typeface="+mn-lt"/>
              <a:ea typeface="ＭＳ Ｐゴシック" charset="0"/>
            </a:endParaRPr>
          </a:p>
          <a:p>
            <a:pPr eaLnBrk="1" hangingPunct="1">
              <a:defRPr/>
            </a:pPr>
            <a:r>
              <a:rPr lang="en-US" b="1" dirty="0" smtClean="0">
                <a:solidFill>
                  <a:schemeClr val="accent1">
                    <a:lumMod val="75000"/>
                  </a:schemeClr>
                </a:solidFill>
                <a:latin typeface="+mn-lt"/>
                <a:ea typeface="ＭＳ Ｐゴシック" charset="0"/>
              </a:rPr>
              <a:t>Ability to produce 0.1g sputum</a:t>
            </a:r>
          </a:p>
        </p:txBody>
      </p:sp>
      <p:sp>
        <p:nvSpPr>
          <p:cNvPr id="36882" name="Rectangle 41"/>
          <p:cNvSpPr>
            <a:spLocks noChangeArrowheads="1"/>
          </p:cNvSpPr>
          <p:nvPr/>
        </p:nvSpPr>
        <p:spPr bwMode="auto">
          <a:xfrm>
            <a:off x="179512" y="6165304"/>
            <a:ext cx="8791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GB" sz="1200" b="1" dirty="0">
                <a:solidFill>
                  <a:schemeClr val="accent1">
                    <a:lumMod val="75000"/>
                  </a:schemeClr>
                </a:solidFill>
                <a:latin typeface="+mn-lt"/>
                <a:ea typeface="ＭＳ Ｐゴシック" charset="0"/>
              </a:rPr>
              <a:t>Non-interventional, observational case-control design study </a:t>
            </a:r>
            <a:r>
              <a:rPr lang="en-GB" sz="1200" b="1" dirty="0">
                <a:solidFill>
                  <a:schemeClr val="accent1">
                    <a:lumMod val="75000"/>
                  </a:schemeClr>
                </a:solidFill>
                <a:latin typeface="+mn-lt"/>
                <a:ea typeface="ＭＳ Ｐゴシック" charset="0"/>
                <a:sym typeface="Symbol" pitchFamily="18" charset="2"/>
              </a:rPr>
              <a:t>conducted in the United Kingdom, and has been approved by the UK National Health Service (NHS) Ethics Committee</a:t>
            </a:r>
            <a:endParaRPr lang="en-US" sz="1200" b="1" dirty="0">
              <a:solidFill>
                <a:schemeClr val="accent1">
                  <a:lumMod val="75000"/>
                </a:schemeClr>
              </a:solidFill>
              <a:latin typeface="+mn-lt"/>
              <a:ea typeface="ＭＳ Ｐゴシック" charset="0"/>
            </a:endParaRPr>
          </a:p>
        </p:txBody>
      </p:sp>
      <p:sp>
        <p:nvSpPr>
          <p:cNvPr id="17427" name="TextBox 26"/>
          <p:cNvSpPr txBox="1">
            <a:spLocks noChangeArrowheads="1"/>
          </p:cNvSpPr>
          <p:nvPr/>
        </p:nvSpPr>
        <p:spPr bwMode="auto">
          <a:xfrm>
            <a:off x="2006600" y="1746598"/>
            <a:ext cx="412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r>
              <a:rPr lang="en-US" altLang="en-US" sz="1600">
                <a:solidFill>
                  <a:schemeClr val="bg1"/>
                </a:solidFill>
                <a:ea typeface="MS PGothic" pitchFamily="34" charset="-128"/>
              </a:rPr>
              <a:t>60</a:t>
            </a:r>
          </a:p>
        </p:txBody>
      </p:sp>
      <p:sp>
        <p:nvSpPr>
          <p:cNvPr id="38" name="Rounded Rectangle 37"/>
          <p:cNvSpPr/>
          <p:nvPr/>
        </p:nvSpPr>
        <p:spPr>
          <a:xfrm>
            <a:off x="1914034" y="3008045"/>
            <a:ext cx="2430664" cy="1187266"/>
          </a:xfrm>
          <a:prstGeom prst="roundRect">
            <a:avLst/>
          </a:prstGeom>
          <a:solidFill>
            <a:schemeClr val="tx1">
              <a:lumMod val="40000"/>
              <a:lumOff val="6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FEV1/FVC </a:t>
            </a:r>
            <a:r>
              <a:rPr lang="en-GB" sz="1600" b="1" dirty="0">
                <a:solidFill>
                  <a:schemeClr val="bg1"/>
                </a:solidFill>
                <a:sym typeface="Symbol" charset="0"/>
              </a:rPr>
              <a:t>  70%</a:t>
            </a:r>
          </a:p>
          <a:p>
            <a:pPr algn="ctr">
              <a:defRPr/>
            </a:pPr>
            <a:r>
              <a:rPr lang="en-GB" sz="1600" b="1" dirty="0">
                <a:solidFill>
                  <a:schemeClr val="bg1"/>
                </a:solidFill>
                <a:sym typeface="Symbol" charset="0"/>
              </a:rPr>
              <a:t>FEV1  80%</a:t>
            </a:r>
          </a:p>
        </p:txBody>
      </p:sp>
      <p:sp>
        <p:nvSpPr>
          <p:cNvPr id="17431" name="TextBox 26"/>
          <p:cNvSpPr txBox="1">
            <a:spLocks noChangeArrowheads="1"/>
          </p:cNvSpPr>
          <p:nvPr/>
        </p:nvSpPr>
        <p:spPr bwMode="auto">
          <a:xfrm>
            <a:off x="1966913" y="3045173"/>
            <a:ext cx="4111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r>
              <a:rPr lang="en-US" altLang="en-US" sz="1600">
                <a:solidFill>
                  <a:schemeClr val="bg1"/>
                </a:solidFill>
                <a:ea typeface="MS PGothic" pitchFamily="34" charset="-128"/>
              </a:rPr>
              <a:t>60</a:t>
            </a:r>
          </a:p>
        </p:txBody>
      </p:sp>
      <p:sp>
        <p:nvSpPr>
          <p:cNvPr id="40" name="Rounded Rectangle 39"/>
          <p:cNvSpPr/>
          <p:nvPr/>
        </p:nvSpPr>
        <p:spPr>
          <a:xfrm>
            <a:off x="1916229" y="4334887"/>
            <a:ext cx="2430664" cy="1187266"/>
          </a:xfrm>
          <a:prstGeom prst="roundRect">
            <a:avLst/>
          </a:prstGeom>
          <a:solidFill>
            <a:srgbClr val="66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b="1" dirty="0">
                <a:solidFill>
                  <a:schemeClr val="bg1"/>
                </a:solidFill>
              </a:rPr>
              <a:t>FEV1/FVC </a:t>
            </a:r>
            <a:r>
              <a:rPr lang="en-GB" sz="1600" b="1" dirty="0">
                <a:solidFill>
                  <a:schemeClr val="bg1"/>
                </a:solidFill>
                <a:sym typeface="Symbol" charset="0"/>
              </a:rPr>
              <a:t>  70%</a:t>
            </a:r>
          </a:p>
          <a:p>
            <a:pPr algn="ctr">
              <a:defRPr/>
            </a:pPr>
            <a:r>
              <a:rPr lang="en-GB" sz="1600" b="1" dirty="0">
                <a:solidFill>
                  <a:schemeClr val="bg1"/>
                </a:solidFill>
                <a:sym typeface="Symbol" charset="0"/>
              </a:rPr>
              <a:t>FEV1  80%</a:t>
            </a:r>
          </a:p>
        </p:txBody>
      </p:sp>
      <p:sp>
        <p:nvSpPr>
          <p:cNvPr id="36891" name="TextBox 26"/>
          <p:cNvSpPr txBox="1">
            <a:spLocks noChangeArrowheads="1"/>
          </p:cNvSpPr>
          <p:nvPr/>
        </p:nvSpPr>
        <p:spPr bwMode="auto">
          <a:xfrm>
            <a:off x="1968500" y="4372323"/>
            <a:ext cx="4111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defRPr/>
            </a:pPr>
            <a:r>
              <a:rPr lang="en-US" sz="1600" dirty="0">
                <a:solidFill>
                  <a:schemeClr val="bg1"/>
                </a:solidFill>
                <a:ea typeface="MS PGothic" pitchFamily="34" charset="-128"/>
              </a:rPr>
              <a:t>60</a:t>
            </a:r>
          </a:p>
        </p:txBody>
      </p:sp>
      <p:sp>
        <p:nvSpPr>
          <p:cNvPr id="42" name="Rounded Rectangle 41"/>
          <p:cNvSpPr/>
          <p:nvPr/>
        </p:nvSpPr>
        <p:spPr>
          <a:xfrm>
            <a:off x="6201704" y="1710701"/>
            <a:ext cx="2430664" cy="1187266"/>
          </a:xfrm>
          <a:prstGeom prst="round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000" b="1" dirty="0">
              <a:solidFill>
                <a:schemeClr val="accent1">
                  <a:lumMod val="75000"/>
                </a:schemeClr>
              </a:solidFill>
              <a:sym typeface="Symbol" charset="0"/>
            </a:endParaRPr>
          </a:p>
        </p:txBody>
      </p:sp>
      <p:sp>
        <p:nvSpPr>
          <p:cNvPr id="17439" name="TextBox 30"/>
          <p:cNvSpPr txBox="1">
            <a:spLocks noChangeArrowheads="1"/>
          </p:cNvSpPr>
          <p:nvPr/>
        </p:nvSpPr>
        <p:spPr bwMode="auto">
          <a:xfrm>
            <a:off x="6427788" y="2013298"/>
            <a:ext cx="20986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r>
              <a:rPr lang="en-US" altLang="en-US" sz="1600" b="1">
                <a:solidFill>
                  <a:schemeClr val="bg1"/>
                </a:solidFill>
                <a:ea typeface="MS PGothic" pitchFamily="34" charset="-128"/>
              </a:rPr>
              <a:t>GOLD stage I or IIa*</a:t>
            </a:r>
          </a:p>
          <a:p>
            <a:pPr eaLnBrk="1" hangingPunct="1"/>
            <a:r>
              <a:rPr lang="en-US" altLang="en-US" sz="1600" b="1">
                <a:solidFill>
                  <a:schemeClr val="bg1"/>
                </a:solidFill>
                <a:ea typeface="MS PGothic" pitchFamily="34" charset="-128"/>
              </a:rPr>
              <a:t>FEV1/FVC </a:t>
            </a:r>
            <a:r>
              <a:rPr lang="en-GB" altLang="en-US" sz="1600" b="1">
                <a:solidFill>
                  <a:schemeClr val="bg1"/>
                </a:solidFill>
                <a:ea typeface="MS PGothic" pitchFamily="34" charset="-128"/>
                <a:sym typeface="Symbol" pitchFamily="18" charset="2"/>
              </a:rPr>
              <a:t> 70%  FEV</a:t>
            </a:r>
            <a:r>
              <a:rPr lang="en-GB" altLang="en-US" sz="1600" b="1" baseline="-25000">
                <a:solidFill>
                  <a:schemeClr val="bg1"/>
                </a:solidFill>
                <a:ea typeface="MS PGothic" pitchFamily="34" charset="-128"/>
                <a:sym typeface="Symbol" pitchFamily="18" charset="2"/>
              </a:rPr>
              <a:t>1</a:t>
            </a:r>
            <a:r>
              <a:rPr lang="en-GB" altLang="en-US" sz="1600" b="1">
                <a:solidFill>
                  <a:schemeClr val="bg1"/>
                </a:solidFill>
                <a:ea typeface="MS PGothic" pitchFamily="34" charset="-128"/>
                <a:sym typeface="Symbol" pitchFamily="18" charset="2"/>
              </a:rPr>
              <a:t>  50%</a:t>
            </a:r>
          </a:p>
          <a:p>
            <a:pPr eaLnBrk="1" hangingPunct="1"/>
            <a:r>
              <a:rPr lang="en-US" altLang="en-US" sz="1600">
                <a:solidFill>
                  <a:schemeClr val="bg1"/>
                </a:solidFill>
                <a:ea typeface="MS PGothic" pitchFamily="34" charset="-128"/>
              </a:rPr>
              <a:t> </a:t>
            </a:r>
          </a:p>
        </p:txBody>
      </p:sp>
      <p:sp>
        <p:nvSpPr>
          <p:cNvPr id="17440" name="TextBox 29"/>
          <p:cNvSpPr txBox="1">
            <a:spLocks noChangeArrowheads="1"/>
          </p:cNvSpPr>
          <p:nvPr/>
        </p:nvSpPr>
        <p:spPr bwMode="auto">
          <a:xfrm>
            <a:off x="6262688" y="1746598"/>
            <a:ext cx="412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eaLnBrk="1" hangingPunct="1"/>
            <a:r>
              <a:rPr lang="en-US" altLang="en-US" sz="1600">
                <a:solidFill>
                  <a:schemeClr val="bg1"/>
                </a:solidFill>
                <a:ea typeface="MS PGothic" pitchFamily="34" charset="-128"/>
              </a:rPr>
              <a:t>60</a:t>
            </a:r>
          </a:p>
        </p:txBody>
      </p:sp>
    </p:spTree>
    <p:extLst>
      <p:ext uri="{BB962C8B-B14F-4D97-AF65-F5344CB8AC3E}">
        <p14:creationId xmlns:p14="http://schemas.microsoft.com/office/powerpoint/2010/main" val="29615630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bwMode="auto">
          <a:xfrm>
            <a:off x="1189038" y="2647597"/>
            <a:ext cx="630237" cy="74612"/>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Rectangle 34"/>
          <p:cNvSpPr/>
          <p:nvPr/>
        </p:nvSpPr>
        <p:spPr bwMode="auto">
          <a:xfrm>
            <a:off x="1189038" y="2717776"/>
            <a:ext cx="1296987" cy="80962"/>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35"/>
          <p:cNvSpPr/>
          <p:nvPr/>
        </p:nvSpPr>
        <p:spPr bwMode="auto">
          <a:xfrm>
            <a:off x="1189038" y="2803183"/>
            <a:ext cx="1897062" cy="88900"/>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Rectangle 30"/>
          <p:cNvSpPr/>
          <p:nvPr/>
        </p:nvSpPr>
        <p:spPr bwMode="auto">
          <a:xfrm>
            <a:off x="1189038" y="2887650"/>
            <a:ext cx="2541588" cy="79375"/>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ectangle 31"/>
          <p:cNvSpPr/>
          <p:nvPr/>
        </p:nvSpPr>
        <p:spPr bwMode="auto">
          <a:xfrm>
            <a:off x="1189038" y="2971470"/>
            <a:ext cx="3211512" cy="80962"/>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ectangle 32"/>
          <p:cNvSpPr/>
          <p:nvPr/>
        </p:nvSpPr>
        <p:spPr bwMode="auto">
          <a:xfrm>
            <a:off x="1189038" y="3048000"/>
            <a:ext cx="4410076" cy="88900"/>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476" name="Title 1"/>
          <p:cNvSpPr>
            <a:spLocks noGrp="1"/>
          </p:cNvSpPr>
          <p:nvPr>
            <p:ph type="title"/>
          </p:nvPr>
        </p:nvSpPr>
        <p:spPr>
          <a:xfrm>
            <a:off x="37157" y="188640"/>
            <a:ext cx="8423275" cy="819150"/>
          </a:xfrm>
        </p:spPr>
        <p:txBody>
          <a:bodyPr/>
          <a:lstStyle/>
          <a:p>
            <a:pPr algn="ctr" eaLnBrk="1" hangingPunct="1"/>
            <a:r>
              <a:rPr lang="en-US" altLang="en-US" sz="2800" b="1" dirty="0" smtClean="0"/>
              <a:t>Study Design and Measured Endpoints </a:t>
            </a:r>
            <a:br>
              <a:rPr lang="en-US" altLang="en-US" sz="2800" b="1" dirty="0" smtClean="0"/>
            </a:br>
            <a:r>
              <a:rPr lang="en-US" altLang="en-US" sz="2800" b="1" dirty="0" smtClean="0"/>
              <a:t>in Emphysema Mouse Model</a:t>
            </a:r>
          </a:p>
        </p:txBody>
      </p:sp>
      <p:cxnSp>
        <p:nvCxnSpPr>
          <p:cNvPr id="4" name="Straight Connector 3"/>
          <p:cNvCxnSpPr/>
          <p:nvPr/>
        </p:nvCxnSpPr>
        <p:spPr>
          <a:xfrm flipH="1">
            <a:off x="1819275" y="2460625"/>
            <a:ext cx="12700" cy="219233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2484438" y="2460625"/>
            <a:ext cx="15875" cy="219233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087688" y="2460625"/>
            <a:ext cx="0" cy="219233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38563" y="2428875"/>
            <a:ext cx="0" cy="222408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414838" y="2428875"/>
            <a:ext cx="0" cy="222408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602288" y="2428875"/>
            <a:ext cx="0" cy="2224088"/>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704975" y="2016125"/>
            <a:ext cx="273050" cy="269875"/>
          </a:xfrm>
          <a:prstGeom prst="rect">
            <a:avLst/>
          </a:prstGeom>
          <a:noFill/>
          <a:ln>
            <a:noFill/>
          </a:ln>
        </p:spPr>
        <p:txBody>
          <a:bodyPr wrap="none">
            <a:spAutoFit/>
          </a:bodyPr>
          <a:lstStyle/>
          <a:p>
            <a:pPr algn="ctr">
              <a:defRPr/>
            </a:pPr>
            <a:r>
              <a:rPr lang="en-US" dirty="0">
                <a:solidFill>
                  <a:schemeClr val="bg2">
                    <a:lumMod val="50000"/>
                  </a:schemeClr>
                </a:solidFill>
                <a:latin typeface="Arial" charset="0"/>
              </a:rPr>
              <a:t>1</a:t>
            </a:r>
          </a:p>
        </p:txBody>
      </p:sp>
      <p:sp>
        <p:nvSpPr>
          <p:cNvPr id="11" name="TextBox 10"/>
          <p:cNvSpPr txBox="1"/>
          <p:nvPr/>
        </p:nvSpPr>
        <p:spPr>
          <a:xfrm>
            <a:off x="2365375" y="2027238"/>
            <a:ext cx="271463" cy="269875"/>
          </a:xfrm>
          <a:prstGeom prst="rect">
            <a:avLst/>
          </a:prstGeom>
          <a:noFill/>
          <a:ln>
            <a:noFill/>
          </a:ln>
        </p:spPr>
        <p:txBody>
          <a:bodyPr wrap="none">
            <a:spAutoFit/>
          </a:bodyPr>
          <a:lstStyle/>
          <a:p>
            <a:pPr algn="ctr">
              <a:defRPr/>
            </a:pPr>
            <a:r>
              <a:rPr lang="en-US" dirty="0">
                <a:solidFill>
                  <a:schemeClr val="bg2">
                    <a:lumMod val="50000"/>
                  </a:schemeClr>
                </a:solidFill>
                <a:latin typeface="Arial" charset="0"/>
              </a:rPr>
              <a:t>2</a:t>
            </a:r>
          </a:p>
        </p:txBody>
      </p:sp>
      <p:sp>
        <p:nvSpPr>
          <p:cNvPr id="12" name="TextBox 11"/>
          <p:cNvSpPr txBox="1"/>
          <p:nvPr/>
        </p:nvSpPr>
        <p:spPr>
          <a:xfrm>
            <a:off x="2968625" y="2027238"/>
            <a:ext cx="271463" cy="269875"/>
          </a:xfrm>
          <a:prstGeom prst="rect">
            <a:avLst/>
          </a:prstGeom>
          <a:noFill/>
          <a:ln>
            <a:noFill/>
          </a:ln>
        </p:spPr>
        <p:txBody>
          <a:bodyPr wrap="none">
            <a:spAutoFit/>
          </a:bodyPr>
          <a:lstStyle/>
          <a:p>
            <a:pPr algn="ctr">
              <a:defRPr/>
            </a:pPr>
            <a:r>
              <a:rPr lang="en-US" dirty="0">
                <a:solidFill>
                  <a:schemeClr val="bg2">
                    <a:lumMod val="50000"/>
                  </a:schemeClr>
                </a:solidFill>
                <a:latin typeface="Arial" charset="0"/>
              </a:rPr>
              <a:t>3</a:t>
            </a:r>
          </a:p>
        </p:txBody>
      </p:sp>
      <p:sp>
        <p:nvSpPr>
          <p:cNvPr id="13" name="TextBox 12"/>
          <p:cNvSpPr txBox="1"/>
          <p:nvPr/>
        </p:nvSpPr>
        <p:spPr>
          <a:xfrm>
            <a:off x="3608388" y="2016125"/>
            <a:ext cx="263525" cy="261938"/>
          </a:xfrm>
          <a:prstGeom prst="rect">
            <a:avLst/>
          </a:prstGeom>
          <a:noFill/>
        </p:spPr>
        <p:txBody>
          <a:bodyPr wrap="none">
            <a:spAutoFit/>
          </a:bodyPr>
          <a:lstStyle/>
          <a:p>
            <a:pPr algn="ctr">
              <a:defRPr/>
            </a:pPr>
            <a:r>
              <a:rPr lang="en-US" dirty="0">
                <a:solidFill>
                  <a:schemeClr val="bg2">
                    <a:lumMod val="50000"/>
                  </a:schemeClr>
                </a:solidFill>
                <a:latin typeface="Arial" charset="0"/>
              </a:rPr>
              <a:t>4</a:t>
            </a:r>
          </a:p>
        </p:txBody>
      </p:sp>
      <p:sp>
        <p:nvSpPr>
          <p:cNvPr id="14" name="TextBox 13"/>
          <p:cNvSpPr txBox="1"/>
          <p:nvPr/>
        </p:nvSpPr>
        <p:spPr>
          <a:xfrm>
            <a:off x="4268788" y="2016125"/>
            <a:ext cx="263525" cy="261938"/>
          </a:xfrm>
          <a:prstGeom prst="rect">
            <a:avLst/>
          </a:prstGeom>
          <a:noFill/>
        </p:spPr>
        <p:txBody>
          <a:bodyPr wrap="none">
            <a:spAutoFit/>
          </a:bodyPr>
          <a:lstStyle/>
          <a:p>
            <a:pPr algn="ctr">
              <a:defRPr/>
            </a:pPr>
            <a:r>
              <a:rPr lang="en-US" dirty="0">
                <a:solidFill>
                  <a:schemeClr val="bg2">
                    <a:lumMod val="50000"/>
                  </a:schemeClr>
                </a:solidFill>
                <a:latin typeface="Arial" charset="0"/>
              </a:rPr>
              <a:t>5</a:t>
            </a:r>
          </a:p>
        </p:txBody>
      </p:sp>
      <p:sp>
        <p:nvSpPr>
          <p:cNvPr id="15" name="TextBox 14"/>
          <p:cNvSpPr txBox="1"/>
          <p:nvPr/>
        </p:nvSpPr>
        <p:spPr>
          <a:xfrm>
            <a:off x="4867275" y="2016125"/>
            <a:ext cx="263525" cy="261938"/>
          </a:xfrm>
          <a:prstGeom prst="rect">
            <a:avLst/>
          </a:prstGeom>
          <a:noFill/>
        </p:spPr>
        <p:txBody>
          <a:bodyPr wrap="none">
            <a:spAutoFit/>
          </a:bodyPr>
          <a:lstStyle/>
          <a:p>
            <a:pPr algn="ctr">
              <a:defRPr/>
            </a:pPr>
            <a:r>
              <a:rPr lang="en-US" dirty="0">
                <a:solidFill>
                  <a:schemeClr val="bg2">
                    <a:lumMod val="50000"/>
                  </a:schemeClr>
                </a:solidFill>
                <a:latin typeface="Arial" charset="0"/>
              </a:rPr>
              <a:t>6</a:t>
            </a:r>
          </a:p>
        </p:txBody>
      </p:sp>
      <p:sp>
        <p:nvSpPr>
          <p:cNvPr id="19489" name="TextBox 15"/>
          <p:cNvSpPr txBox="1">
            <a:spLocks noChangeArrowheads="1"/>
          </p:cNvSpPr>
          <p:nvPr/>
        </p:nvSpPr>
        <p:spPr bwMode="auto">
          <a:xfrm>
            <a:off x="1949450" y="1233488"/>
            <a:ext cx="288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100">
                <a:solidFill>
                  <a:schemeClr val="tx1"/>
                </a:solidFill>
                <a:latin typeface="Arial" pitchFamily="34" charset="0"/>
                <a:cs typeface="Arial" pitchFamily="34" charset="0"/>
              </a:defRPr>
            </a:lvl1pPr>
            <a:lvl2pPr marL="742950" indent="-285750" eaLnBrk="0" hangingPunct="0">
              <a:defRPr sz="1100">
                <a:solidFill>
                  <a:schemeClr val="tx1"/>
                </a:solidFill>
                <a:latin typeface="Arial" pitchFamily="34" charset="0"/>
                <a:cs typeface="Arial" pitchFamily="34" charset="0"/>
              </a:defRPr>
            </a:lvl2pPr>
            <a:lvl3pPr marL="1143000" indent="-228600" eaLnBrk="0" hangingPunct="0">
              <a:defRPr sz="1100">
                <a:solidFill>
                  <a:schemeClr val="tx1"/>
                </a:solidFill>
                <a:latin typeface="Arial" pitchFamily="34" charset="0"/>
                <a:cs typeface="Arial" pitchFamily="34" charset="0"/>
              </a:defRPr>
            </a:lvl3pPr>
            <a:lvl4pPr marL="1600200" indent="-228600" eaLnBrk="0" hangingPunct="0">
              <a:defRPr sz="1100">
                <a:solidFill>
                  <a:schemeClr val="tx1"/>
                </a:solidFill>
                <a:latin typeface="Arial" pitchFamily="34" charset="0"/>
                <a:cs typeface="Arial" pitchFamily="34" charset="0"/>
              </a:defRPr>
            </a:lvl4pPr>
            <a:lvl5pPr marL="2057400" indent="-228600" eaLnBrk="0" hangingPunct="0">
              <a:defRPr sz="11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1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1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1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100">
                <a:solidFill>
                  <a:schemeClr val="tx1"/>
                </a:solidFill>
                <a:latin typeface="Arial" pitchFamily="34" charset="0"/>
                <a:cs typeface="Arial" pitchFamily="34" charset="0"/>
              </a:defRPr>
            </a:lvl9pPr>
          </a:lstStyle>
          <a:p>
            <a:pPr algn="ctr" eaLnBrk="1" hangingPunct="1"/>
            <a:r>
              <a:rPr lang="en-US" altLang="en-US" sz="1600" b="1"/>
              <a:t>Exposure duration (months)</a:t>
            </a:r>
          </a:p>
        </p:txBody>
      </p:sp>
      <p:sp>
        <p:nvSpPr>
          <p:cNvPr id="38928" name="TextBox 4"/>
          <p:cNvSpPr txBox="1">
            <a:spLocks noChangeArrowheads="1"/>
          </p:cNvSpPr>
          <p:nvPr/>
        </p:nvSpPr>
        <p:spPr bwMode="auto">
          <a:xfrm>
            <a:off x="158750" y="2693988"/>
            <a:ext cx="10620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defRPr/>
            </a:pPr>
            <a:r>
              <a:rPr lang="en-US" sz="1400" b="1" dirty="0" smtClean="0">
                <a:solidFill>
                  <a:srgbClr val="1E1C11"/>
                </a:solidFill>
              </a:rPr>
              <a:t>Sham</a:t>
            </a:r>
          </a:p>
        </p:txBody>
      </p:sp>
      <p:sp>
        <p:nvSpPr>
          <p:cNvPr id="38929" name="TextBox 94"/>
          <p:cNvSpPr txBox="1">
            <a:spLocks noChangeArrowheads="1"/>
          </p:cNvSpPr>
          <p:nvPr/>
        </p:nvSpPr>
        <p:spPr bwMode="auto">
          <a:xfrm>
            <a:off x="79375" y="3306763"/>
            <a:ext cx="106203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defRPr/>
            </a:pPr>
            <a:r>
              <a:rPr lang="en-US" sz="1400" b="1" dirty="0" smtClean="0">
                <a:solidFill>
                  <a:srgbClr val="1E1C11"/>
                </a:solidFill>
              </a:rPr>
              <a:t>Reference cigarette 3R4F</a:t>
            </a:r>
          </a:p>
        </p:txBody>
      </p:sp>
      <p:sp>
        <p:nvSpPr>
          <p:cNvPr id="27" name="TextBox 26"/>
          <p:cNvSpPr txBox="1"/>
          <p:nvPr/>
        </p:nvSpPr>
        <p:spPr>
          <a:xfrm>
            <a:off x="5227638" y="2020888"/>
            <a:ext cx="741362" cy="261937"/>
          </a:xfrm>
          <a:prstGeom prst="rect">
            <a:avLst/>
          </a:prstGeom>
          <a:noFill/>
        </p:spPr>
        <p:txBody>
          <a:bodyPr>
            <a:spAutoFit/>
          </a:bodyPr>
          <a:lstStyle/>
          <a:p>
            <a:pPr algn="ctr">
              <a:defRPr/>
            </a:pPr>
            <a:r>
              <a:rPr lang="en-US" dirty="0">
                <a:solidFill>
                  <a:schemeClr val="bg2">
                    <a:lumMod val="50000"/>
                  </a:schemeClr>
                </a:solidFill>
                <a:latin typeface="Arial" charset="0"/>
              </a:rPr>
              <a:t>7</a:t>
            </a:r>
          </a:p>
        </p:txBody>
      </p:sp>
      <p:sp>
        <p:nvSpPr>
          <p:cNvPr id="38933" name="TextBox 106"/>
          <p:cNvSpPr txBox="1">
            <a:spLocks noChangeArrowheads="1"/>
          </p:cNvSpPr>
          <p:nvPr/>
        </p:nvSpPr>
        <p:spPr bwMode="auto">
          <a:xfrm>
            <a:off x="-82550" y="4337050"/>
            <a:ext cx="14112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algn="ctr" eaLnBrk="1" hangingPunct="1">
              <a:defRPr/>
            </a:pPr>
            <a:r>
              <a:rPr lang="en-US" altLang="en-US" sz="1400" b="1" dirty="0" smtClean="0">
                <a:solidFill>
                  <a:srgbClr val="1E1C11"/>
                </a:solidFill>
              </a:rPr>
              <a:t>“</a:t>
            </a:r>
            <a:r>
              <a:rPr lang="en-US" sz="1400" b="1" dirty="0" smtClean="0">
                <a:solidFill>
                  <a:srgbClr val="1E1C11"/>
                </a:solidFill>
              </a:rPr>
              <a:t>Cessation</a:t>
            </a:r>
            <a:r>
              <a:rPr lang="en-US" altLang="en-US" sz="1400" b="1" dirty="0" smtClean="0">
                <a:solidFill>
                  <a:srgbClr val="1E1C11"/>
                </a:solidFill>
              </a:rPr>
              <a:t>”</a:t>
            </a:r>
            <a:endParaRPr lang="en-US" sz="1400" b="1" dirty="0" smtClean="0">
              <a:solidFill>
                <a:srgbClr val="1E1C11"/>
              </a:solidFill>
            </a:endParaRPr>
          </a:p>
        </p:txBody>
      </p:sp>
      <p:sp>
        <p:nvSpPr>
          <p:cNvPr id="38935" name="TextBox 51"/>
          <p:cNvSpPr txBox="1">
            <a:spLocks noChangeArrowheads="1"/>
          </p:cNvSpPr>
          <p:nvPr/>
        </p:nvSpPr>
        <p:spPr bwMode="auto">
          <a:xfrm>
            <a:off x="467544" y="6021288"/>
            <a:ext cx="3136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Arial" pitchFamily="34" charset="0"/>
                <a:ea typeface="ＭＳ Ｐゴシック" pitchFamily="34" charset="-128"/>
              </a:defRPr>
            </a:lvl1pPr>
            <a:lvl2pPr marL="742950" indent="-285750" eaLnBrk="0" hangingPunct="0">
              <a:defRPr sz="1600">
                <a:solidFill>
                  <a:schemeClr val="tx1"/>
                </a:solidFill>
                <a:latin typeface="Arial" pitchFamily="34" charset="0"/>
                <a:ea typeface="ＭＳ Ｐゴシック" pitchFamily="34" charset="-128"/>
              </a:defRPr>
            </a:lvl2pPr>
            <a:lvl3pPr marL="1143000" indent="-228600" eaLnBrk="0" hangingPunct="0">
              <a:defRPr sz="1600">
                <a:solidFill>
                  <a:schemeClr val="tx1"/>
                </a:solidFill>
                <a:latin typeface="Arial" pitchFamily="34" charset="0"/>
                <a:ea typeface="ＭＳ Ｐゴシック" pitchFamily="34" charset="-128"/>
              </a:defRPr>
            </a:lvl3pPr>
            <a:lvl4pPr marL="1600200" indent="-228600" eaLnBrk="0" hangingPunct="0">
              <a:defRPr sz="1600">
                <a:solidFill>
                  <a:schemeClr val="tx1"/>
                </a:solidFill>
                <a:latin typeface="Arial" pitchFamily="34" charset="0"/>
                <a:ea typeface="ＭＳ Ｐゴシック" pitchFamily="34" charset="-128"/>
              </a:defRPr>
            </a:lvl4pPr>
            <a:lvl5pPr marL="2057400" indent="-228600" eaLnBrk="0" hangingPunct="0">
              <a:defRPr sz="16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1600">
                <a:solidFill>
                  <a:schemeClr val="tx1"/>
                </a:solidFill>
                <a:latin typeface="Arial" pitchFamily="34" charset="0"/>
                <a:ea typeface="ＭＳ Ｐゴシック" pitchFamily="34" charset="-128"/>
              </a:defRPr>
            </a:lvl9pPr>
          </a:lstStyle>
          <a:p>
            <a:pPr eaLnBrk="1" hangingPunct="1">
              <a:defRPr/>
            </a:pPr>
            <a:endParaRPr lang="en-US" sz="1200" dirty="0" smtClean="0">
              <a:solidFill>
                <a:schemeClr val="bg2">
                  <a:lumMod val="10000"/>
                </a:schemeClr>
              </a:solidFill>
            </a:endParaRPr>
          </a:p>
          <a:p>
            <a:pPr eaLnBrk="1" hangingPunct="1">
              <a:defRPr/>
            </a:pPr>
            <a:r>
              <a:rPr lang="en-US" sz="1200" dirty="0" smtClean="0">
                <a:solidFill>
                  <a:schemeClr val="bg2">
                    <a:lumMod val="10000"/>
                  </a:schemeClr>
                </a:solidFill>
              </a:rPr>
              <a:t>** BALF: </a:t>
            </a:r>
            <a:r>
              <a:rPr lang="en-US" sz="1200" dirty="0" err="1" smtClean="0">
                <a:solidFill>
                  <a:schemeClr val="bg2">
                    <a:lumMod val="10000"/>
                  </a:schemeClr>
                </a:solidFill>
              </a:rPr>
              <a:t>bronchoalveolar</a:t>
            </a:r>
            <a:r>
              <a:rPr lang="en-US" sz="1200" dirty="0" smtClean="0">
                <a:solidFill>
                  <a:schemeClr val="bg2">
                    <a:lumMod val="10000"/>
                  </a:schemeClr>
                </a:solidFill>
              </a:rPr>
              <a:t> lavage fluid</a:t>
            </a:r>
          </a:p>
          <a:p>
            <a:pPr eaLnBrk="1" hangingPunct="1">
              <a:defRPr/>
            </a:pPr>
            <a:r>
              <a:rPr lang="en-US" sz="1200" dirty="0" smtClean="0">
                <a:solidFill>
                  <a:schemeClr val="bg2">
                    <a:lumMod val="10000"/>
                  </a:schemeClr>
                </a:solidFill>
              </a:rPr>
              <a:t>*** FEV0.1 forced expiratory volume in 0.1s</a:t>
            </a:r>
          </a:p>
        </p:txBody>
      </p:sp>
      <p:sp>
        <p:nvSpPr>
          <p:cNvPr id="59" name="TextBox 58"/>
          <p:cNvSpPr txBox="1"/>
          <p:nvPr/>
        </p:nvSpPr>
        <p:spPr>
          <a:xfrm>
            <a:off x="5716588" y="1201738"/>
            <a:ext cx="2913062" cy="5078412"/>
          </a:xfrm>
          <a:prstGeom prst="rect">
            <a:avLst/>
          </a:prstGeom>
          <a:noFill/>
        </p:spPr>
        <p:txBody>
          <a:bodyPr>
            <a:spAutoFit/>
          </a:bodyPr>
          <a:lstStyle/>
          <a:p>
            <a:pPr>
              <a:defRPr/>
            </a:pPr>
            <a:r>
              <a:rPr lang="en-US" sz="1600" b="1" dirty="0">
                <a:solidFill>
                  <a:srgbClr val="166C6A"/>
                </a:solidFill>
              </a:rPr>
              <a:t>Inflammation: </a:t>
            </a:r>
          </a:p>
          <a:p>
            <a:pPr marL="285750" indent="-285750">
              <a:buFontTx/>
              <a:buChar char="-"/>
              <a:defRPr/>
            </a:pPr>
            <a:r>
              <a:rPr lang="en-US" sz="1400" b="1" dirty="0">
                <a:solidFill>
                  <a:srgbClr val="166C6A"/>
                </a:solidFill>
              </a:rPr>
              <a:t>BALF**  analysis</a:t>
            </a:r>
          </a:p>
          <a:p>
            <a:pPr marL="285750" indent="-285750">
              <a:buFontTx/>
              <a:buChar char="-"/>
              <a:defRPr/>
            </a:pPr>
            <a:r>
              <a:rPr lang="en-US" sz="1400" b="1" dirty="0">
                <a:solidFill>
                  <a:srgbClr val="166C6A"/>
                </a:solidFill>
              </a:rPr>
              <a:t>Circulating whole blood cell count differential</a:t>
            </a:r>
          </a:p>
          <a:p>
            <a:pPr>
              <a:defRPr/>
            </a:pPr>
            <a:endParaRPr lang="en-US" sz="1600" b="1" dirty="0">
              <a:solidFill>
                <a:srgbClr val="166C6A"/>
              </a:solidFill>
            </a:endParaRPr>
          </a:p>
          <a:p>
            <a:pPr>
              <a:defRPr/>
            </a:pPr>
            <a:r>
              <a:rPr lang="en-US" sz="1600" b="1" dirty="0">
                <a:solidFill>
                  <a:srgbClr val="166C6A"/>
                </a:solidFill>
              </a:rPr>
              <a:t>Pulmonary function</a:t>
            </a:r>
          </a:p>
          <a:p>
            <a:pPr>
              <a:defRPr/>
            </a:pPr>
            <a:r>
              <a:rPr lang="en-US" sz="1600" b="1" dirty="0">
                <a:solidFill>
                  <a:srgbClr val="166C6A"/>
                </a:solidFill>
              </a:rPr>
              <a:t>- </a:t>
            </a:r>
            <a:r>
              <a:rPr lang="en-US" sz="1400" b="1" dirty="0">
                <a:solidFill>
                  <a:srgbClr val="166C6A"/>
                </a:solidFill>
              </a:rPr>
              <a:t>Flow-volume loops</a:t>
            </a:r>
          </a:p>
          <a:p>
            <a:pPr>
              <a:defRPr/>
            </a:pPr>
            <a:r>
              <a:rPr lang="en-US" sz="1400" b="1" dirty="0">
                <a:solidFill>
                  <a:srgbClr val="166C6A"/>
                </a:solidFill>
              </a:rPr>
              <a:t>- FEV0.1 ***</a:t>
            </a:r>
          </a:p>
          <a:p>
            <a:pPr>
              <a:defRPr/>
            </a:pPr>
            <a:r>
              <a:rPr lang="en-US" sz="1400" b="1" dirty="0">
                <a:solidFill>
                  <a:srgbClr val="166C6A"/>
                </a:solidFill>
              </a:rPr>
              <a:t>- Resistance, Compliance</a:t>
            </a:r>
          </a:p>
          <a:p>
            <a:pPr>
              <a:defRPr/>
            </a:pPr>
            <a:r>
              <a:rPr lang="en-US" sz="1400" b="1" dirty="0">
                <a:solidFill>
                  <a:srgbClr val="166C6A"/>
                </a:solidFill>
              </a:rPr>
              <a:t>- </a:t>
            </a:r>
            <a:r>
              <a:rPr lang="en-US" sz="1400" b="1" dirty="0" err="1">
                <a:solidFill>
                  <a:srgbClr val="166C6A"/>
                </a:solidFill>
              </a:rPr>
              <a:t>Elastance</a:t>
            </a:r>
            <a:endParaRPr lang="en-US" sz="1400" b="1" dirty="0">
              <a:solidFill>
                <a:srgbClr val="166C6A"/>
              </a:solidFill>
            </a:endParaRPr>
          </a:p>
          <a:p>
            <a:pPr>
              <a:defRPr/>
            </a:pPr>
            <a:endParaRPr lang="en-US" sz="1600" b="1" dirty="0">
              <a:solidFill>
                <a:srgbClr val="166C6A"/>
              </a:solidFill>
            </a:endParaRPr>
          </a:p>
          <a:p>
            <a:pPr>
              <a:defRPr/>
            </a:pPr>
            <a:r>
              <a:rPr lang="en-US" sz="1600" b="1" dirty="0">
                <a:solidFill>
                  <a:srgbClr val="166C6A"/>
                </a:solidFill>
              </a:rPr>
              <a:t>Lung histopathology and </a:t>
            </a:r>
            <a:r>
              <a:rPr lang="en-US" sz="1600" b="1" dirty="0" err="1">
                <a:solidFill>
                  <a:srgbClr val="166C6A"/>
                </a:solidFill>
              </a:rPr>
              <a:t>morphometry</a:t>
            </a:r>
            <a:endParaRPr lang="en-US" sz="1600" b="1" dirty="0">
              <a:solidFill>
                <a:srgbClr val="166C6A"/>
              </a:solidFill>
            </a:endParaRPr>
          </a:p>
          <a:p>
            <a:pPr>
              <a:defRPr/>
            </a:pPr>
            <a:endParaRPr lang="en-US" sz="1600" b="1" dirty="0">
              <a:solidFill>
                <a:srgbClr val="166C6A"/>
              </a:solidFill>
            </a:endParaRPr>
          </a:p>
          <a:p>
            <a:pPr>
              <a:defRPr/>
            </a:pPr>
            <a:r>
              <a:rPr lang="en-US" sz="1600" b="1" dirty="0">
                <a:solidFill>
                  <a:srgbClr val="166C6A"/>
                </a:solidFill>
              </a:rPr>
              <a:t>Genomics and Transcriptomics (lung, nasal epithelium, aortic arch, liver, blood)</a:t>
            </a:r>
          </a:p>
          <a:p>
            <a:pPr>
              <a:defRPr/>
            </a:pPr>
            <a:endParaRPr lang="en-US" sz="1600" b="1" dirty="0">
              <a:solidFill>
                <a:srgbClr val="166C6A"/>
              </a:solidFill>
            </a:endParaRPr>
          </a:p>
          <a:p>
            <a:pPr>
              <a:defRPr/>
            </a:pPr>
            <a:r>
              <a:rPr lang="en-US" sz="1600" b="1" dirty="0">
                <a:solidFill>
                  <a:srgbClr val="166C6A"/>
                </a:solidFill>
              </a:rPr>
              <a:t>Lipidomics (lung, liver, aorta, blood)</a:t>
            </a:r>
          </a:p>
        </p:txBody>
      </p:sp>
      <p:sp>
        <p:nvSpPr>
          <p:cNvPr id="51" name="Rectangle 50"/>
          <p:cNvSpPr/>
          <p:nvPr/>
        </p:nvSpPr>
        <p:spPr bwMode="auto">
          <a:xfrm>
            <a:off x="1190625" y="4503262"/>
            <a:ext cx="1301750" cy="80963"/>
          </a:xfrm>
          <a:prstGeom prst="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chemeClr val="bg1"/>
              </a:solidFill>
            </a:endParaRPr>
          </a:p>
        </p:txBody>
      </p:sp>
      <p:sp>
        <p:nvSpPr>
          <p:cNvPr id="69" name="Rectangle 68"/>
          <p:cNvSpPr/>
          <p:nvPr/>
        </p:nvSpPr>
        <p:spPr bwMode="auto">
          <a:xfrm>
            <a:off x="1188243" y="3493166"/>
            <a:ext cx="630237" cy="74612"/>
          </a:xfrm>
          <a:prstGeom prst="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chemeClr val="bg1"/>
              </a:solidFill>
            </a:endParaRPr>
          </a:p>
        </p:txBody>
      </p:sp>
      <p:sp>
        <p:nvSpPr>
          <p:cNvPr id="70" name="Rectangle 69"/>
          <p:cNvSpPr/>
          <p:nvPr/>
        </p:nvSpPr>
        <p:spPr bwMode="auto">
          <a:xfrm>
            <a:off x="1188243" y="3563345"/>
            <a:ext cx="1296987" cy="80962"/>
          </a:xfrm>
          <a:prstGeom prst="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chemeClr val="bg1"/>
              </a:solidFill>
            </a:endParaRPr>
          </a:p>
        </p:txBody>
      </p:sp>
      <p:sp>
        <p:nvSpPr>
          <p:cNvPr id="71" name="Rectangle 70"/>
          <p:cNvSpPr/>
          <p:nvPr/>
        </p:nvSpPr>
        <p:spPr bwMode="auto">
          <a:xfrm>
            <a:off x="1188243" y="3639874"/>
            <a:ext cx="1897062" cy="88900"/>
          </a:xfrm>
          <a:prstGeom prst="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chemeClr val="bg1"/>
              </a:solidFill>
            </a:endParaRPr>
          </a:p>
        </p:txBody>
      </p:sp>
      <p:sp>
        <p:nvSpPr>
          <p:cNvPr id="72" name="Rectangle 71"/>
          <p:cNvSpPr/>
          <p:nvPr/>
        </p:nvSpPr>
        <p:spPr bwMode="auto">
          <a:xfrm>
            <a:off x="1188243" y="3724341"/>
            <a:ext cx="2541588" cy="79375"/>
          </a:xfrm>
          <a:prstGeom prst="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chemeClr val="bg1"/>
              </a:solidFill>
            </a:endParaRPr>
          </a:p>
        </p:txBody>
      </p:sp>
      <p:sp>
        <p:nvSpPr>
          <p:cNvPr id="73" name="Rectangle 72"/>
          <p:cNvSpPr/>
          <p:nvPr/>
        </p:nvSpPr>
        <p:spPr bwMode="auto">
          <a:xfrm>
            <a:off x="1188243" y="3803398"/>
            <a:ext cx="3211512" cy="80962"/>
          </a:xfrm>
          <a:prstGeom prst="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chemeClr val="bg1"/>
              </a:solidFill>
            </a:endParaRPr>
          </a:p>
        </p:txBody>
      </p:sp>
      <p:sp>
        <p:nvSpPr>
          <p:cNvPr id="74" name="Rectangle 73"/>
          <p:cNvSpPr/>
          <p:nvPr/>
        </p:nvSpPr>
        <p:spPr bwMode="auto">
          <a:xfrm>
            <a:off x="1188243" y="3884691"/>
            <a:ext cx="4410076" cy="88900"/>
          </a:xfrm>
          <a:prstGeom prst="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chemeClr val="bg1"/>
              </a:solidFill>
            </a:endParaRPr>
          </a:p>
        </p:txBody>
      </p:sp>
      <p:sp>
        <p:nvSpPr>
          <p:cNvPr id="80" name="Rectangle 79"/>
          <p:cNvSpPr/>
          <p:nvPr/>
        </p:nvSpPr>
        <p:spPr bwMode="auto">
          <a:xfrm>
            <a:off x="1190625" y="4423190"/>
            <a:ext cx="1301750" cy="80963"/>
          </a:xfrm>
          <a:prstGeom prst="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chemeClr val="bg1"/>
              </a:solidFill>
            </a:endParaRPr>
          </a:p>
        </p:txBody>
      </p:sp>
      <p:sp>
        <p:nvSpPr>
          <p:cNvPr id="81" name="Rectangle 80"/>
          <p:cNvSpPr/>
          <p:nvPr/>
        </p:nvSpPr>
        <p:spPr bwMode="auto">
          <a:xfrm>
            <a:off x="1190625" y="4351787"/>
            <a:ext cx="1301750" cy="80963"/>
          </a:xfrm>
          <a:prstGeom prst="rect">
            <a:avLst/>
          </a:prstGeom>
          <a:solidFill>
            <a:srgbClr val="CE080D"/>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b="1">
              <a:solidFill>
                <a:schemeClr val="bg1"/>
              </a:solidFill>
            </a:endParaRPr>
          </a:p>
        </p:txBody>
      </p:sp>
      <p:sp>
        <p:nvSpPr>
          <p:cNvPr id="82" name="Rectangle 81"/>
          <p:cNvSpPr/>
          <p:nvPr/>
        </p:nvSpPr>
        <p:spPr bwMode="auto">
          <a:xfrm>
            <a:off x="2499960" y="4360665"/>
            <a:ext cx="582965" cy="77787"/>
          </a:xfrm>
          <a:prstGeom prst="rect">
            <a:avLst/>
          </a:prstGeom>
          <a:solidFill>
            <a:srgbClr val="163F92"/>
          </a:solidFill>
          <a:ln>
            <a:solidFill>
              <a:srgbClr val="163F9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3" name="Rectangle 82"/>
          <p:cNvSpPr/>
          <p:nvPr/>
        </p:nvSpPr>
        <p:spPr bwMode="auto">
          <a:xfrm>
            <a:off x="2499960" y="4428099"/>
            <a:ext cx="1897062" cy="88900"/>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4" name="Rectangle 83"/>
          <p:cNvSpPr/>
          <p:nvPr/>
        </p:nvSpPr>
        <p:spPr bwMode="auto">
          <a:xfrm>
            <a:off x="2499960" y="4504153"/>
            <a:ext cx="3093596" cy="84834"/>
          </a:xfrm>
          <a:prstGeom prst="rect">
            <a:avLst/>
          </a:prstGeom>
          <a:solidFill>
            <a:schemeClr val="tx2"/>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06393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b="1" dirty="0" smtClean="0"/>
              <a:t>Grand Challenge Summary</a:t>
            </a:r>
            <a:endParaRPr lang="en-US" sz="2800" b="1" dirty="0"/>
          </a:p>
        </p:txBody>
      </p:sp>
      <p:sp>
        <p:nvSpPr>
          <p:cNvPr id="3" name="Content Placeholder 2"/>
          <p:cNvSpPr>
            <a:spLocks noGrp="1"/>
          </p:cNvSpPr>
          <p:nvPr>
            <p:ph idx="1"/>
          </p:nvPr>
        </p:nvSpPr>
        <p:spPr>
          <a:xfrm>
            <a:off x="228600" y="764704"/>
            <a:ext cx="8686800" cy="5112568"/>
          </a:xfrm>
        </p:spPr>
        <p:txBody>
          <a:bodyPr/>
          <a:lstStyle/>
          <a:p>
            <a:pPr marL="0" indent="0">
              <a:buNone/>
            </a:pPr>
            <a:endParaRPr lang="en-US" sz="2400" dirty="0"/>
          </a:p>
          <a:p>
            <a:r>
              <a:rPr lang="en-US" sz="2400" dirty="0" smtClean="0">
                <a:solidFill>
                  <a:schemeClr val="accent1"/>
                </a:solidFill>
              </a:rPr>
              <a:t>Probable launch date in Q2 2014</a:t>
            </a:r>
          </a:p>
          <a:p>
            <a:pPr marL="0" indent="0">
              <a:buNone/>
            </a:pPr>
            <a:endParaRPr lang="en-US" sz="2400" dirty="0" smtClean="0">
              <a:solidFill>
                <a:schemeClr val="accent1"/>
              </a:solidFill>
            </a:endParaRPr>
          </a:p>
          <a:p>
            <a:r>
              <a:rPr lang="en-US" sz="2400" dirty="0">
                <a:solidFill>
                  <a:schemeClr val="accent1"/>
                </a:solidFill>
              </a:rPr>
              <a:t>L</a:t>
            </a:r>
            <a:r>
              <a:rPr lang="en-US" sz="2400" dirty="0" smtClean="0">
                <a:solidFill>
                  <a:schemeClr val="accent1"/>
                </a:solidFill>
              </a:rPr>
              <a:t>everage </a:t>
            </a:r>
            <a:r>
              <a:rPr lang="en-US" sz="2400" dirty="0">
                <a:solidFill>
                  <a:schemeClr val="accent1"/>
                </a:solidFill>
              </a:rPr>
              <a:t>the </a:t>
            </a:r>
            <a:r>
              <a:rPr lang="en-US" sz="2400" dirty="0" smtClean="0">
                <a:solidFill>
                  <a:schemeClr val="accent1"/>
                </a:solidFill>
              </a:rPr>
              <a:t>“wisdom </a:t>
            </a:r>
            <a:r>
              <a:rPr lang="en-US" sz="2400" dirty="0">
                <a:solidFill>
                  <a:schemeClr val="accent1"/>
                </a:solidFill>
              </a:rPr>
              <a:t>of </a:t>
            </a:r>
            <a:r>
              <a:rPr lang="en-US" sz="2400" dirty="0" smtClean="0">
                <a:solidFill>
                  <a:schemeClr val="accent1"/>
                </a:solidFill>
              </a:rPr>
              <a:t>crowds” </a:t>
            </a:r>
            <a:r>
              <a:rPr lang="en-US" sz="2400" dirty="0">
                <a:solidFill>
                  <a:schemeClr val="accent1"/>
                </a:solidFill>
              </a:rPr>
              <a:t>to develop methodologies for predicting the prognostic impact of different </a:t>
            </a:r>
            <a:r>
              <a:rPr lang="en-US" sz="2400" dirty="0" smtClean="0">
                <a:solidFill>
                  <a:schemeClr val="accent1"/>
                </a:solidFill>
              </a:rPr>
              <a:t>stimuli </a:t>
            </a:r>
            <a:r>
              <a:rPr lang="en-US" sz="2400" dirty="0">
                <a:solidFill>
                  <a:schemeClr val="accent1"/>
                </a:solidFill>
              </a:rPr>
              <a:t>on </a:t>
            </a:r>
            <a:r>
              <a:rPr lang="en-US" sz="2400" dirty="0" smtClean="0">
                <a:solidFill>
                  <a:schemeClr val="accent1"/>
                </a:solidFill>
              </a:rPr>
              <a:t>COPD. </a:t>
            </a:r>
          </a:p>
          <a:p>
            <a:pPr marL="0" indent="0">
              <a:buNone/>
            </a:pPr>
            <a:endParaRPr lang="en-US" sz="2400" dirty="0">
              <a:solidFill>
                <a:schemeClr val="accent1"/>
              </a:solidFill>
            </a:endParaRPr>
          </a:p>
          <a:p>
            <a:r>
              <a:rPr lang="en-US" sz="2400" dirty="0" smtClean="0">
                <a:solidFill>
                  <a:schemeClr val="accent1"/>
                </a:solidFill>
              </a:rPr>
              <a:t>Network </a:t>
            </a:r>
            <a:r>
              <a:rPr lang="en-US" sz="2400" dirty="0">
                <a:solidFill>
                  <a:schemeClr val="accent1"/>
                </a:solidFill>
              </a:rPr>
              <a:t>information verified by the </a:t>
            </a:r>
            <a:r>
              <a:rPr lang="en-US" sz="2400" dirty="0" smtClean="0">
                <a:solidFill>
                  <a:schemeClr val="accent1"/>
                </a:solidFill>
              </a:rPr>
              <a:t>Network Verification Challenge </a:t>
            </a:r>
            <a:r>
              <a:rPr lang="en-US" sz="2400" dirty="0">
                <a:solidFill>
                  <a:schemeClr val="accent1"/>
                </a:solidFill>
              </a:rPr>
              <a:t>will be included as one of the </a:t>
            </a:r>
            <a:r>
              <a:rPr lang="en-US" sz="2400" dirty="0" smtClean="0">
                <a:solidFill>
                  <a:schemeClr val="accent1"/>
                </a:solidFill>
              </a:rPr>
              <a:t>inputs</a:t>
            </a:r>
            <a:br>
              <a:rPr lang="en-US" sz="2400" dirty="0" smtClean="0">
                <a:solidFill>
                  <a:schemeClr val="accent1"/>
                </a:solidFill>
              </a:rPr>
            </a:br>
            <a:endParaRPr lang="en-US" sz="2400" dirty="0">
              <a:solidFill>
                <a:schemeClr val="accent1"/>
              </a:solidFill>
            </a:endParaRPr>
          </a:p>
          <a:p>
            <a:r>
              <a:rPr lang="en-US" sz="2400" dirty="0" smtClean="0">
                <a:solidFill>
                  <a:schemeClr val="accent1"/>
                </a:solidFill>
              </a:rPr>
              <a:t>From this and the preceding challenges, </a:t>
            </a:r>
            <a:r>
              <a:rPr lang="en-US" sz="2400" dirty="0">
                <a:solidFill>
                  <a:schemeClr val="accent1"/>
                </a:solidFill>
              </a:rPr>
              <a:t>we as a scientific community will </a:t>
            </a:r>
            <a:r>
              <a:rPr lang="en-US" sz="2400" dirty="0" smtClean="0">
                <a:solidFill>
                  <a:schemeClr val="accent1"/>
                </a:solidFill>
              </a:rPr>
              <a:t>better understand </a:t>
            </a:r>
            <a:r>
              <a:rPr lang="en-US" sz="2400" dirty="0">
                <a:solidFill>
                  <a:schemeClr val="accent1"/>
                </a:solidFill>
              </a:rPr>
              <a:t>the biology that underlies COPD.</a:t>
            </a:r>
          </a:p>
          <a:p>
            <a:pPr marL="0" indent="0">
              <a:buNone/>
            </a:pPr>
            <a:endParaRPr lang="en-US" sz="2000" dirty="0">
              <a:solidFill>
                <a:schemeClr val="accent1"/>
              </a:solidFill>
            </a:endParaRPr>
          </a:p>
        </p:txBody>
      </p:sp>
    </p:spTree>
    <p:extLst>
      <p:ext uri="{BB962C8B-B14F-4D97-AF65-F5344CB8AC3E}">
        <p14:creationId xmlns:p14="http://schemas.microsoft.com/office/powerpoint/2010/main" val="1783226429"/>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323528" y="4593108"/>
            <a:ext cx="6120680" cy="1860228"/>
          </a:xfrm>
          <a:prstGeom prst="rect">
            <a:avLst/>
          </a:prstGeom>
        </p:spPr>
        <p:txBody>
          <a:bodyPr/>
          <a:lstStyle>
            <a:lvl1pPr marL="173038" indent="-173038" algn="l" rtl="0" eaLnBrk="0" fontAlgn="base" hangingPunct="0">
              <a:spcBef>
                <a:spcPct val="20000"/>
              </a:spcBef>
              <a:spcAft>
                <a:spcPct val="0"/>
              </a:spcAft>
              <a:buClr>
                <a:schemeClr val="accent1">
                  <a:lumMod val="75000"/>
                </a:schemeClr>
              </a:buClr>
              <a:buFont typeface="Arial"/>
              <a:buChar char="•"/>
              <a:defRPr sz="1600">
                <a:solidFill>
                  <a:schemeClr val="tx1"/>
                </a:solidFill>
                <a:latin typeface="+mn-lt"/>
                <a:ea typeface="ヒラギノ角ゴ Pro W3" charset="0"/>
                <a:cs typeface="Geneva" charset="0"/>
              </a:defRPr>
            </a:lvl1pPr>
            <a:lvl2pPr marL="509588" indent="-163513" algn="l" rtl="0" eaLnBrk="0" fontAlgn="base" hangingPunct="0">
              <a:spcBef>
                <a:spcPct val="20000"/>
              </a:spcBef>
              <a:spcAft>
                <a:spcPct val="0"/>
              </a:spcAft>
              <a:buClrTx/>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pPr marL="0" indent="0" algn="just">
              <a:buNone/>
            </a:pPr>
            <a:r>
              <a:rPr lang="en-US" kern="0" dirty="0" smtClean="0"/>
              <a:t>The sbv IMPROVER project and www.sbvimprover.com are part of a collaboration designed to enable scientists to learn about and contribute to the development of a new crowd sourcing method for verification of scientific data and results. The project team includes scientists from Philip Morris International’s (PMI) Research and Development department and IBM's Thomas J. Watson Research Center. The project is funded by PMI.</a:t>
            </a:r>
            <a:endParaRPr lang="en-US" kern="0" dirty="0"/>
          </a:p>
        </p:txBody>
      </p:sp>
      <p:sp>
        <p:nvSpPr>
          <p:cNvPr id="5" name="Title 1"/>
          <p:cNvSpPr txBox="1">
            <a:spLocks/>
          </p:cNvSpPr>
          <p:nvPr/>
        </p:nvSpPr>
        <p:spPr bwMode="auto">
          <a:xfrm>
            <a:off x="323528" y="2066925"/>
            <a:ext cx="6624736"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4000" b="0" i="0" cap="all">
                <a:solidFill>
                  <a:schemeClr val="accent1"/>
                </a:solidFill>
                <a:latin typeface="+mj-lt"/>
                <a:ea typeface="ヒラギノ角ゴ Pro W3" charset="0"/>
                <a:cs typeface="Geneva" charset="0"/>
              </a:defRPr>
            </a:lvl1pPr>
            <a:lvl2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2pPr>
            <a:lvl3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3pPr>
            <a:lvl4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4pPr>
            <a:lvl5pPr algn="l" rtl="0" eaLnBrk="0" fontAlgn="base" hangingPunct="0">
              <a:lnSpc>
                <a:spcPct val="90000"/>
              </a:lnSpc>
              <a:spcBef>
                <a:spcPct val="0"/>
              </a:spcBef>
              <a:spcAft>
                <a:spcPct val="0"/>
              </a:spcAft>
              <a:defRPr sz="2200">
                <a:solidFill>
                  <a:srgbClr val="004A96"/>
                </a:solidFill>
                <a:latin typeface="Arial" charset="0"/>
                <a:ea typeface="ヒラギノ角ゴ Pro W3" charset="0"/>
                <a:cs typeface="Geneva" charset="0"/>
              </a:defRPr>
            </a:lvl5pPr>
            <a:lvl6pPr marL="457200" algn="l" rtl="0" fontAlgn="base">
              <a:lnSpc>
                <a:spcPct val="90000"/>
              </a:lnSpc>
              <a:spcBef>
                <a:spcPct val="0"/>
              </a:spcBef>
              <a:spcAft>
                <a:spcPct val="0"/>
              </a:spcAft>
              <a:defRPr sz="2200">
                <a:solidFill>
                  <a:srgbClr val="004A96"/>
                </a:solidFill>
                <a:latin typeface="Arial" charset="0"/>
                <a:ea typeface="Geneva" charset="0"/>
              </a:defRPr>
            </a:lvl6pPr>
            <a:lvl7pPr marL="914400" algn="l" rtl="0" fontAlgn="base">
              <a:lnSpc>
                <a:spcPct val="90000"/>
              </a:lnSpc>
              <a:spcBef>
                <a:spcPct val="0"/>
              </a:spcBef>
              <a:spcAft>
                <a:spcPct val="0"/>
              </a:spcAft>
              <a:defRPr sz="2200">
                <a:solidFill>
                  <a:srgbClr val="004A96"/>
                </a:solidFill>
                <a:latin typeface="Arial" charset="0"/>
                <a:ea typeface="Geneva" charset="0"/>
              </a:defRPr>
            </a:lvl7pPr>
            <a:lvl8pPr marL="1371600" algn="l" rtl="0" fontAlgn="base">
              <a:lnSpc>
                <a:spcPct val="90000"/>
              </a:lnSpc>
              <a:spcBef>
                <a:spcPct val="0"/>
              </a:spcBef>
              <a:spcAft>
                <a:spcPct val="0"/>
              </a:spcAft>
              <a:defRPr sz="2200">
                <a:solidFill>
                  <a:srgbClr val="004A96"/>
                </a:solidFill>
                <a:latin typeface="Arial" charset="0"/>
                <a:ea typeface="Geneva" charset="0"/>
              </a:defRPr>
            </a:lvl8pPr>
            <a:lvl9pPr marL="1828800" algn="l" rtl="0" fontAlgn="base">
              <a:lnSpc>
                <a:spcPct val="90000"/>
              </a:lnSpc>
              <a:spcBef>
                <a:spcPct val="0"/>
              </a:spcBef>
              <a:spcAft>
                <a:spcPct val="0"/>
              </a:spcAft>
              <a:defRPr sz="2200">
                <a:solidFill>
                  <a:srgbClr val="004A96"/>
                </a:solidFill>
                <a:latin typeface="Arial" charset="0"/>
                <a:ea typeface="Geneva" charset="0"/>
              </a:defRPr>
            </a:lvl9pPr>
          </a:lstStyle>
          <a:p>
            <a:pPr algn="ctr"/>
            <a:r>
              <a:rPr lang="en-US" kern="0" cap="none" dirty="0" smtClean="0"/>
              <a:t>Thank you for your Attention</a:t>
            </a:r>
            <a:endParaRPr lang="en-US" kern="0" cap="none" dirty="0"/>
          </a:p>
        </p:txBody>
      </p:sp>
    </p:spTree>
    <p:extLst>
      <p:ext uri="{BB962C8B-B14F-4D97-AF65-F5344CB8AC3E}">
        <p14:creationId xmlns:p14="http://schemas.microsoft.com/office/powerpoint/2010/main" val="217850064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BACK UP SLIDES</a:t>
            </a:r>
            <a:endParaRPr lang="en-US" dirty="0"/>
          </a:p>
        </p:txBody>
      </p:sp>
    </p:spTree>
    <p:extLst>
      <p:ext uri="{BB962C8B-B14F-4D97-AF65-F5344CB8AC3E}">
        <p14:creationId xmlns:p14="http://schemas.microsoft.com/office/powerpoint/2010/main" val="24484937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191294" y="260648"/>
            <a:ext cx="7621066" cy="536575"/>
          </a:xfrm>
          <a:prstGeom prst="rect">
            <a:avLst/>
          </a:prstGeom>
          <a:noFill/>
          <a:ln w="9525">
            <a:noFill/>
            <a:miter lim="800000"/>
            <a:headEnd/>
            <a:tailEnd/>
          </a:ln>
          <a:effectLst/>
        </p:spPr>
        <p:txBody>
          <a:bodyPr/>
          <a:lstStyle/>
          <a:p>
            <a:pPr algn="ctr">
              <a:lnSpc>
                <a:spcPct val="90000"/>
              </a:lnSpc>
              <a:defRPr/>
            </a:pPr>
            <a:r>
              <a:rPr lang="en-US" sz="3200" b="1" kern="0" dirty="0" smtClean="0">
                <a:solidFill>
                  <a:schemeClr val="accent1"/>
                </a:solidFill>
                <a:latin typeface="+mj-lt"/>
                <a:ea typeface="+mj-ea"/>
                <a:cs typeface="+mj-cs"/>
              </a:rPr>
              <a:t>Crowdsourcing advantages</a:t>
            </a:r>
            <a:endParaRPr lang="en-US" sz="3200" b="1" kern="0" dirty="0">
              <a:solidFill>
                <a:schemeClr val="accent1"/>
              </a:solidFill>
              <a:latin typeface="+mj-lt"/>
              <a:ea typeface="+mj-ea"/>
              <a:cs typeface="+mj-cs"/>
            </a:endParaRPr>
          </a:p>
        </p:txBody>
      </p:sp>
      <p:sp>
        <p:nvSpPr>
          <p:cNvPr id="4" name="TextBox 3"/>
          <p:cNvSpPr txBox="1"/>
          <p:nvPr/>
        </p:nvSpPr>
        <p:spPr>
          <a:xfrm>
            <a:off x="395536" y="980728"/>
            <a:ext cx="8244916" cy="5650265"/>
          </a:xfrm>
          <a:prstGeom prst="rect">
            <a:avLst/>
          </a:prstGeom>
          <a:noFill/>
        </p:spPr>
        <p:txBody>
          <a:bodyPr wrap="square" rtlCol="0">
            <a:spAutoFit/>
          </a:bodyPr>
          <a:lstStyle/>
          <a:p>
            <a:pPr marL="285750" indent="-285750">
              <a:lnSpc>
                <a:spcPct val="150000"/>
              </a:lnSpc>
              <a:buFont typeface="Arial" pitchFamily="34" charset="0"/>
              <a:buChar char="•"/>
            </a:pPr>
            <a:r>
              <a:rPr lang="en-US" sz="2200" dirty="0" smtClean="0">
                <a:solidFill>
                  <a:schemeClr val="accent1"/>
                </a:solidFill>
              </a:rPr>
              <a:t>Many contributors</a:t>
            </a:r>
            <a:r>
              <a:rPr lang="en-US" sz="2200" dirty="0">
                <a:solidFill>
                  <a:schemeClr val="accent1"/>
                </a:solidFill>
              </a:rPr>
              <a:t> </a:t>
            </a:r>
            <a:r>
              <a:rPr lang="en-US" sz="2200" dirty="0" smtClean="0">
                <a:solidFill>
                  <a:schemeClr val="accent1"/>
                </a:solidFill>
              </a:rPr>
              <a:t>with </a:t>
            </a:r>
            <a:r>
              <a:rPr lang="en-US" sz="2200" dirty="0">
                <a:solidFill>
                  <a:schemeClr val="accent1"/>
                </a:solidFill>
              </a:rPr>
              <a:t>i</a:t>
            </a:r>
            <a:r>
              <a:rPr lang="en-US" sz="2200" dirty="0" smtClean="0">
                <a:solidFill>
                  <a:schemeClr val="accent1"/>
                </a:solidFill>
              </a:rPr>
              <a:t>ndependent </a:t>
            </a:r>
            <a:r>
              <a:rPr lang="en-US" sz="2200" dirty="0">
                <a:solidFill>
                  <a:schemeClr val="accent1"/>
                </a:solidFill>
              </a:rPr>
              <a:t>methods / knowledge </a:t>
            </a:r>
            <a:endParaRPr lang="en-US" sz="2200" dirty="0" smtClean="0">
              <a:solidFill>
                <a:schemeClr val="accent1"/>
              </a:solidFill>
            </a:endParaRPr>
          </a:p>
          <a:p>
            <a:pPr marL="285750" indent="-285750">
              <a:lnSpc>
                <a:spcPct val="150000"/>
              </a:lnSpc>
              <a:buFont typeface="Arial" pitchFamily="34" charset="0"/>
              <a:buChar char="•"/>
            </a:pPr>
            <a:r>
              <a:rPr lang="en-US" sz="2200" dirty="0" smtClean="0">
                <a:solidFill>
                  <a:schemeClr val="accent1"/>
                </a:solidFill>
              </a:rPr>
              <a:t>Different </a:t>
            </a:r>
            <a:r>
              <a:rPr lang="en-US" sz="2200" dirty="0">
                <a:solidFill>
                  <a:schemeClr val="accent1"/>
                </a:solidFill>
              </a:rPr>
              <a:t>solutions </a:t>
            </a:r>
            <a:r>
              <a:rPr lang="en-US" sz="2200" dirty="0" smtClean="0">
                <a:solidFill>
                  <a:schemeClr val="accent1"/>
                </a:solidFill>
              </a:rPr>
              <a:t>tackle various aspects </a:t>
            </a:r>
            <a:r>
              <a:rPr lang="en-US" sz="2200" dirty="0">
                <a:solidFill>
                  <a:schemeClr val="accent1"/>
                </a:solidFill>
              </a:rPr>
              <a:t>of a complex problem</a:t>
            </a:r>
          </a:p>
          <a:p>
            <a:pPr marL="285750" indent="-285750">
              <a:lnSpc>
                <a:spcPct val="150000"/>
              </a:lnSpc>
              <a:buFont typeface="Arial" pitchFamily="34" charset="0"/>
              <a:buChar char="•"/>
            </a:pPr>
            <a:r>
              <a:rPr lang="en-US" sz="2200" dirty="0">
                <a:solidFill>
                  <a:schemeClr val="accent1"/>
                </a:solidFill>
              </a:rPr>
              <a:t>The combination of </a:t>
            </a:r>
            <a:r>
              <a:rPr lang="en-US" sz="2200" dirty="0" smtClean="0">
                <a:solidFill>
                  <a:schemeClr val="accent1"/>
                </a:solidFill>
              </a:rPr>
              <a:t>solutions </a:t>
            </a:r>
            <a:r>
              <a:rPr lang="en-US" sz="2200" dirty="0">
                <a:solidFill>
                  <a:schemeClr val="accent1"/>
                </a:solidFill>
              </a:rPr>
              <a:t>often outperforms the best performing </a:t>
            </a:r>
            <a:r>
              <a:rPr lang="en-US" sz="2200" dirty="0" smtClean="0">
                <a:solidFill>
                  <a:schemeClr val="accent1"/>
                </a:solidFill>
              </a:rPr>
              <a:t>submissions and is extremely robust </a:t>
            </a:r>
            <a:r>
              <a:rPr lang="en-US" sz="2200" dirty="0" smtClean="0">
                <a:solidFill>
                  <a:schemeClr val="accent1"/>
                </a:solidFill>
                <a:sym typeface="Wingdings" pitchFamily="2" charset="2"/>
              </a:rPr>
              <a:t> </a:t>
            </a:r>
            <a:r>
              <a:rPr lang="en-US" sz="2200" dirty="0">
                <a:solidFill>
                  <a:schemeClr val="accent1"/>
                </a:solidFill>
              </a:rPr>
              <a:t>“Wisdom of Crowds</a:t>
            </a:r>
            <a:r>
              <a:rPr lang="en-US" sz="2200" dirty="0" smtClean="0">
                <a:solidFill>
                  <a:schemeClr val="accent1"/>
                </a:solidFill>
              </a:rPr>
              <a:t>”</a:t>
            </a:r>
            <a:endParaRPr lang="en-US" sz="2200" dirty="0">
              <a:solidFill>
                <a:schemeClr val="accent1"/>
              </a:solidFill>
            </a:endParaRPr>
          </a:p>
          <a:p>
            <a:pPr marL="285750" indent="-285750">
              <a:lnSpc>
                <a:spcPct val="150000"/>
              </a:lnSpc>
              <a:buFont typeface="Arial" pitchFamily="34" charset="0"/>
              <a:buChar char="•"/>
            </a:pPr>
            <a:r>
              <a:rPr lang="en-US" sz="2200" dirty="0" smtClean="0">
                <a:solidFill>
                  <a:schemeClr val="accent1"/>
                </a:solidFill>
              </a:rPr>
              <a:t>Nucleates a </a:t>
            </a:r>
            <a:r>
              <a:rPr lang="en-US" sz="2200" dirty="0">
                <a:solidFill>
                  <a:schemeClr val="accent1"/>
                </a:solidFill>
              </a:rPr>
              <a:t>community around a given scientific problem</a:t>
            </a:r>
          </a:p>
          <a:p>
            <a:pPr marL="285750" indent="-285750">
              <a:lnSpc>
                <a:spcPct val="150000"/>
              </a:lnSpc>
              <a:buFont typeface="Arial" pitchFamily="34" charset="0"/>
              <a:buChar char="•"/>
            </a:pPr>
            <a:r>
              <a:rPr lang="en-US" sz="2200" dirty="0" smtClean="0">
                <a:solidFill>
                  <a:schemeClr val="accent1"/>
                </a:solidFill>
              </a:rPr>
              <a:t>Allows for unbiased </a:t>
            </a:r>
            <a:r>
              <a:rPr lang="en-US" sz="2200" dirty="0">
                <a:solidFill>
                  <a:schemeClr val="accent1"/>
                </a:solidFill>
              </a:rPr>
              <a:t>benchmarking</a:t>
            </a:r>
          </a:p>
          <a:p>
            <a:pPr marL="285750" indent="-285750">
              <a:lnSpc>
                <a:spcPct val="150000"/>
              </a:lnSpc>
              <a:buFont typeface="Arial" pitchFamily="34" charset="0"/>
              <a:buChar char="•"/>
            </a:pPr>
            <a:r>
              <a:rPr lang="en-US" sz="2200" dirty="0" smtClean="0">
                <a:solidFill>
                  <a:schemeClr val="accent1"/>
                </a:solidFill>
              </a:rPr>
              <a:t>Establishes state-of-the-art </a:t>
            </a:r>
            <a:r>
              <a:rPr lang="en-US" sz="2200" dirty="0">
                <a:solidFill>
                  <a:schemeClr val="accent1"/>
                </a:solidFill>
              </a:rPr>
              <a:t>technology and knowledge in a field</a:t>
            </a:r>
          </a:p>
          <a:p>
            <a:pPr marL="285750" indent="-285750">
              <a:lnSpc>
                <a:spcPct val="150000"/>
              </a:lnSpc>
              <a:buFont typeface="Arial" pitchFamily="34" charset="0"/>
              <a:buChar char="•"/>
            </a:pPr>
            <a:r>
              <a:rPr lang="en-US" sz="2200" dirty="0">
                <a:solidFill>
                  <a:schemeClr val="accent1"/>
                </a:solidFill>
              </a:rPr>
              <a:t>Complements the classical peer-review process</a:t>
            </a:r>
          </a:p>
        </p:txBody>
      </p:sp>
    </p:spTree>
    <p:extLst>
      <p:ext uri="{BB962C8B-B14F-4D97-AF65-F5344CB8AC3E}">
        <p14:creationId xmlns:p14="http://schemas.microsoft.com/office/powerpoint/2010/main" val="181882408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Abundance Functions</a:t>
            </a:r>
            <a:endParaRPr lang="en-US" dirty="0"/>
          </a:p>
        </p:txBody>
      </p:sp>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98D7D67E-8D0A-4A57-8B65-BC2BF6A61FC4}" type="slidenum">
              <a:rPr lang="en-US" smtClean="0">
                <a:solidFill>
                  <a:srgbClr val="FFFFFF"/>
                </a:solidFill>
              </a:rPr>
              <a:pPr>
                <a:defRPr/>
              </a:pPr>
              <a:t>50</a:t>
            </a:fld>
            <a:endParaRPr lang="en-US" dirty="0">
              <a:solidFill>
                <a:srgbClr val="FFFFFF"/>
              </a:solidFill>
            </a:endParaRPr>
          </a:p>
        </p:txBody>
      </p:sp>
      <p:sp>
        <p:nvSpPr>
          <p:cNvPr id="7" name="Content Placeholder 6"/>
          <p:cNvSpPr>
            <a:spLocks noGrp="1"/>
          </p:cNvSpPr>
          <p:nvPr>
            <p:ph idx="1"/>
          </p:nvPr>
        </p:nvSpPr>
        <p:spPr>
          <a:xfrm>
            <a:off x="457200" y="1330867"/>
            <a:ext cx="8229600" cy="1653493"/>
          </a:xfrm>
        </p:spPr>
        <p:txBody>
          <a:bodyPr/>
          <a:lstStyle/>
          <a:p>
            <a:r>
              <a:rPr lang="en-US" sz="2000" dirty="0" smtClean="0"/>
              <a:t>Specifies the presence of an individual RNA or protein entity, the symbol of which is derived from an associated namespace</a:t>
            </a:r>
          </a:p>
          <a:p>
            <a:r>
              <a:rPr lang="en-US" sz="2000" dirty="0" smtClean="0"/>
              <a:t>The “complex” function is used to combine multiple abundance values to signify a molecular complex</a:t>
            </a:r>
          </a:p>
          <a:p>
            <a:endParaRPr lang="en-US" sz="2000" dirty="0" smtClean="0"/>
          </a:p>
        </p:txBody>
      </p:sp>
      <p:graphicFrame>
        <p:nvGraphicFramePr>
          <p:cNvPr id="8" name="Content Placeholder 5"/>
          <p:cNvGraphicFramePr>
            <a:graphicFrameLocks/>
          </p:cNvGraphicFramePr>
          <p:nvPr>
            <p:extLst>
              <p:ext uri="{D42A27DB-BD31-4B8C-83A1-F6EECF244321}">
                <p14:modId xmlns:p14="http://schemas.microsoft.com/office/powerpoint/2010/main" val="528825153"/>
              </p:ext>
            </p:extLst>
          </p:nvPr>
        </p:nvGraphicFramePr>
        <p:xfrm>
          <a:off x="609600" y="3014509"/>
          <a:ext cx="7620000" cy="2444114"/>
        </p:xfrm>
        <a:graphic>
          <a:graphicData uri="http://schemas.openxmlformats.org/drawingml/2006/table">
            <a:tbl>
              <a:tblPr/>
              <a:tblGrid>
                <a:gridCol w="1059608"/>
                <a:gridCol w="1969624"/>
                <a:gridCol w="2076168"/>
                <a:gridCol w="2514600"/>
              </a:tblGrid>
              <a:tr h="200025">
                <a:tc>
                  <a:txBody>
                    <a:bodyPr/>
                    <a:lstStyle/>
                    <a:p>
                      <a:pPr algn="ctr" fontAlgn="ctr"/>
                      <a:r>
                        <a:rPr lang="en-US" sz="1200" b="1" i="0" u="none" strike="noStrike" dirty="0" smtClean="0">
                          <a:solidFill>
                            <a:srgbClr val="FFFFFF"/>
                          </a:solidFill>
                          <a:effectLst/>
                          <a:latin typeface="Calibri"/>
                        </a:rPr>
                        <a:t>Short Form</a:t>
                      </a:r>
                      <a:endParaRPr 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smtClean="0">
                          <a:solidFill>
                            <a:srgbClr val="FFFFFF"/>
                          </a:solidFill>
                          <a:effectLst/>
                          <a:latin typeface="Calibri"/>
                        </a:rPr>
                        <a:t>Long Form</a:t>
                      </a:r>
                      <a:endParaRPr 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smtClean="0">
                          <a:solidFill>
                            <a:srgbClr val="FFFFFF"/>
                          </a:solidFill>
                          <a:effectLst/>
                          <a:latin typeface="Calibri"/>
                        </a:rPr>
                        <a:t>Example</a:t>
                      </a:r>
                      <a:endParaRPr 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smtClean="0">
                          <a:solidFill>
                            <a:srgbClr val="FFFFFF"/>
                          </a:solidFill>
                          <a:effectLst/>
                          <a:latin typeface="Calibri"/>
                        </a:rPr>
                        <a:t>Example Description</a:t>
                      </a:r>
                      <a:endParaRPr 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257175">
                <a:tc>
                  <a:txBody>
                    <a:bodyPr/>
                    <a:lstStyle/>
                    <a:p>
                      <a:pPr algn="ctr" fontAlgn="ctr"/>
                      <a:r>
                        <a:rPr lang="en-US" sz="1200" b="1" i="0" u="none" strike="noStrike" dirty="0">
                          <a:solidFill>
                            <a:srgbClr val="000000"/>
                          </a:solidFill>
                          <a:effectLst/>
                          <a:latin typeface="Calibri"/>
                        </a:rPr>
                        <a: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abundance()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a</a:t>
                      </a:r>
                      <a:r>
                        <a:rPr lang="en-US" sz="1200" b="0" i="0" u="none" strike="noStrike" dirty="0">
                          <a:solidFill>
                            <a:srgbClr val="000000"/>
                          </a:solidFill>
                          <a:effectLst/>
                          <a:latin typeface="Calibri"/>
                        </a:rPr>
                        <a:t>(CHEBI:water)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the abundance of water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ctr"/>
                      <a:r>
                        <a:rPr lang="en-US" sz="1200" b="1" i="0" u="none" strike="noStrike" dirty="0">
                          <a:solidFill>
                            <a:srgbClr val="000000"/>
                          </a:solidFill>
                          <a:effectLst/>
                          <a:latin typeface="Calibri"/>
                        </a:rPr>
                        <a: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proteinAbundance()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p</a:t>
                      </a:r>
                      <a:r>
                        <a:rPr lang="en-US" sz="1200" b="0" i="0" u="none" strike="noStrike" dirty="0">
                          <a:solidFill>
                            <a:srgbClr val="000000"/>
                          </a:solidFill>
                          <a:effectLst/>
                          <a:latin typeface="Calibri"/>
                        </a:rPr>
                        <a:t>(HGNC:IL6)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the abundance of human IL6 protein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rowSpan="2">
                  <a:txBody>
                    <a:bodyPr/>
                    <a:lstStyle/>
                    <a:p>
                      <a:pPr algn="ctr" fontAlgn="ctr"/>
                      <a:r>
                        <a:rPr lang="en-US" sz="1200" b="1" i="0" u="none" strike="noStrike" dirty="0">
                          <a:solidFill>
                            <a:srgbClr val="000000"/>
                          </a:solidFill>
                          <a:effectLst/>
                          <a:latin typeface="Calibri"/>
                        </a:rPr>
                        <a:t>complex()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0" u="none" strike="noStrike" dirty="0">
                          <a:solidFill>
                            <a:srgbClr val="000000"/>
                          </a:solidFill>
                          <a:effectLst/>
                          <a:latin typeface="Calibri"/>
                        </a:rPr>
                        <a:t>complexAbundance()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complex</a:t>
                      </a:r>
                      <a:r>
                        <a:rPr lang="en-US" sz="1200" b="0" i="0" u="none" strike="noStrike" dirty="0">
                          <a:solidFill>
                            <a:srgbClr val="000000"/>
                          </a:solidFill>
                          <a:effectLst/>
                          <a:latin typeface="Calibri"/>
                        </a:rPr>
                        <a:t>(NCH:"AP-1 Complex")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the abundance of the AP-1 complex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5775">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FF0000"/>
                          </a:solidFill>
                          <a:effectLst/>
                          <a:latin typeface="Calibri"/>
                        </a:rPr>
                        <a:t>complex</a:t>
                      </a:r>
                      <a:r>
                        <a:rPr lang="en-US" sz="1200" b="0" i="0" u="none" strike="noStrike" dirty="0">
                          <a:solidFill>
                            <a:srgbClr val="000000"/>
                          </a:solidFill>
                          <a:effectLst/>
                          <a:latin typeface="Calibri"/>
                        </a:rPr>
                        <a:t>(p(MGI:Fos), p(MGI:Jun))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the abundance of the complex comprised of mouse Fos and Jun proteins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3850">
                <a:tc>
                  <a:txBody>
                    <a:bodyPr/>
                    <a:lstStyle/>
                    <a:p>
                      <a:pPr algn="ctr" fontAlgn="ctr"/>
                      <a:r>
                        <a:rPr lang="en-US" sz="1200" b="1" i="0" u="none" strike="noStrike" dirty="0">
                          <a:solidFill>
                            <a:srgbClr val="000000"/>
                          </a:solidFill>
                          <a:effectLst/>
                          <a:latin typeface="Calibri"/>
                        </a:rPr>
                        <a: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geneAbundance()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g</a:t>
                      </a:r>
                      <a:r>
                        <a:rPr lang="en-US" sz="1200" b="0" i="0" u="none" strike="noStrike" dirty="0">
                          <a:solidFill>
                            <a:srgbClr val="000000"/>
                          </a:solidFill>
                          <a:effectLst/>
                          <a:latin typeface="Calibri"/>
                        </a:rPr>
                        <a:t>(HGNC:ERBB2)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the abundance of the ERBB2 gene (DNA)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6235">
                <a:tc>
                  <a:txBody>
                    <a:bodyPr/>
                    <a:lstStyle/>
                    <a:p>
                      <a:pPr algn="ctr" fontAlgn="ctr"/>
                      <a:r>
                        <a:rPr lang="en-US" sz="1200" b="1" i="0" u="none" strike="noStrike" dirty="0">
                          <a:solidFill>
                            <a:srgbClr val="000000"/>
                          </a:solidFill>
                          <a:effectLst/>
                          <a:latin typeface="Calibri"/>
                        </a:rPr>
                        <a:t>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microRNAabundance()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m</a:t>
                      </a:r>
                      <a:r>
                        <a:rPr lang="en-US" sz="1200" b="0" i="0" u="none" strike="noStrike" dirty="0">
                          <a:solidFill>
                            <a:srgbClr val="000000"/>
                          </a:solidFill>
                          <a:effectLst/>
                          <a:latin typeface="Calibri"/>
                        </a:rPr>
                        <a:t>(MGI:Mir21)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the abundance of mouse Mir21 microRNA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ctr" fontAlgn="ctr"/>
                      <a:r>
                        <a:rPr lang="en-US" sz="1200" b="1" i="0" u="none" strike="noStrike" dirty="0">
                          <a:solidFill>
                            <a:srgbClr val="000000"/>
                          </a:solidFill>
                          <a:effectLst/>
                          <a:latin typeface="Calibri"/>
                        </a:rPr>
                        <a:t>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rnaAbundance()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r</a:t>
                      </a:r>
                      <a:r>
                        <a:rPr lang="en-US" sz="1200" b="0" i="0" u="none" strike="noStrike" dirty="0">
                          <a:solidFill>
                            <a:srgbClr val="000000"/>
                          </a:solidFill>
                          <a:effectLst/>
                          <a:latin typeface="Calibri"/>
                        </a:rPr>
                        <a:t>(HGNC:IL6)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the abundance of human IL6 RNA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Rounded Rectangle 9"/>
          <p:cNvSpPr/>
          <p:nvPr/>
        </p:nvSpPr>
        <p:spPr>
          <a:xfrm>
            <a:off x="4650493" y="558541"/>
            <a:ext cx="3777162" cy="5038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n-US" i="1" dirty="0" smtClean="0">
                <a:solidFill>
                  <a:srgbClr val="C00000"/>
                </a:solidFill>
              </a:rPr>
              <a:t>function</a:t>
            </a:r>
            <a:r>
              <a:rPr lang="en-US" dirty="0" smtClean="0">
                <a:solidFill>
                  <a:schemeClr val="tx1"/>
                </a:solidFill>
              </a:rPr>
              <a:t>(</a:t>
            </a:r>
            <a:r>
              <a:rPr lang="en-US" i="1" dirty="0" smtClean="0">
                <a:solidFill>
                  <a:schemeClr val="tx1"/>
                </a:solidFill>
              </a:rPr>
              <a:t>namespace</a:t>
            </a:r>
            <a:r>
              <a:rPr lang="en-US" dirty="0" smtClean="0">
                <a:solidFill>
                  <a:schemeClr val="tx1"/>
                </a:solidFill>
              </a:rPr>
              <a:t>:</a:t>
            </a:r>
            <a:r>
              <a:rPr lang="en-US" u="sng" dirty="0" smtClean="0">
                <a:solidFill>
                  <a:schemeClr val="tx1"/>
                </a:solidFill>
              </a:rPr>
              <a:t>Entity</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06745542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Activity Functions</a:t>
            </a:r>
            <a:endParaRPr lang="en-US" dirty="0"/>
          </a:p>
        </p:txBody>
      </p:sp>
      <p:sp>
        <p:nvSpPr>
          <p:cNvPr id="3" name="Content Placeholder 2"/>
          <p:cNvSpPr>
            <a:spLocks noGrp="1"/>
          </p:cNvSpPr>
          <p:nvPr>
            <p:ph idx="1"/>
          </p:nvPr>
        </p:nvSpPr>
        <p:spPr/>
        <p:txBody>
          <a:bodyPr/>
          <a:lstStyle/>
          <a:p>
            <a:r>
              <a:rPr lang="en-US" sz="2000" dirty="0" smtClean="0"/>
              <a:t>Applied </a:t>
            </a:r>
            <a:r>
              <a:rPr lang="en-US" sz="2000" dirty="0"/>
              <a:t>to </a:t>
            </a:r>
            <a:r>
              <a:rPr lang="en-US" sz="2000" dirty="0" smtClean="0"/>
              <a:t>protein and complex abundances </a:t>
            </a:r>
            <a:r>
              <a:rPr lang="en-US" sz="2000" dirty="0"/>
              <a:t>to specify </a:t>
            </a:r>
            <a:r>
              <a:rPr lang="en-US" sz="2000" dirty="0" smtClean="0"/>
              <a:t>the molecular </a:t>
            </a:r>
            <a:r>
              <a:rPr lang="en-US" sz="2000" dirty="0"/>
              <a:t>activity of the </a:t>
            </a:r>
            <a:r>
              <a:rPr lang="en-US" sz="2000" dirty="0" smtClean="0"/>
              <a:t>abundance</a:t>
            </a:r>
          </a:p>
        </p:txBody>
      </p:sp>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98D7D67E-8D0A-4A57-8B65-BC2BF6A61FC4}" type="slidenum">
              <a:rPr lang="en-US" smtClean="0">
                <a:solidFill>
                  <a:srgbClr val="FFFFFF"/>
                </a:solidFill>
              </a:rPr>
              <a:pPr>
                <a:defRPr/>
              </a:pPr>
              <a:t>51</a:t>
            </a:fld>
            <a:endParaRPr lang="en-US"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469707818"/>
              </p:ext>
            </p:extLst>
          </p:nvPr>
        </p:nvGraphicFramePr>
        <p:xfrm>
          <a:off x="457200" y="2266760"/>
          <a:ext cx="8229600" cy="3520439"/>
        </p:xfrm>
        <a:graphic>
          <a:graphicData uri="http://schemas.openxmlformats.org/drawingml/2006/table">
            <a:tbl>
              <a:tblPr/>
              <a:tblGrid>
                <a:gridCol w="882713"/>
                <a:gridCol w="1724685"/>
                <a:gridCol w="1955549"/>
                <a:gridCol w="3666653"/>
              </a:tblGrid>
              <a:tr h="200025">
                <a:tc>
                  <a:txBody>
                    <a:bodyPr/>
                    <a:lstStyle/>
                    <a:p>
                      <a:pPr algn="ctr" fontAlgn="ctr"/>
                      <a:r>
                        <a:rPr lang="en-US" sz="1200" b="1" i="0" u="none" strike="noStrike" dirty="0">
                          <a:solidFill>
                            <a:srgbClr val="FFFFFF"/>
                          </a:solidFill>
                          <a:effectLst/>
                          <a:latin typeface="Calibri"/>
                        </a:rPr>
                        <a:t>Short Form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a:solidFill>
                            <a:srgbClr val="FFFFFF"/>
                          </a:solidFill>
                          <a:effectLst/>
                          <a:latin typeface="Calibri"/>
                        </a:rPr>
                        <a:t>Long Form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a:solidFill>
                            <a:srgbClr val="FFFFFF"/>
                          </a:solidFill>
                          <a:effectLst/>
                          <a:latin typeface="Calibri"/>
                        </a:rPr>
                        <a:t>Example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a:solidFill>
                            <a:srgbClr val="FFFFFF"/>
                          </a:solidFill>
                          <a:effectLst/>
                          <a:latin typeface="Calibri"/>
                        </a:rPr>
                        <a:t>Example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257175">
                <a:tc>
                  <a:txBody>
                    <a:bodyPr/>
                    <a:lstStyle/>
                    <a:p>
                      <a:pPr algn="ctr" fontAlgn="ctr"/>
                      <a:r>
                        <a:rPr lang="en-US" sz="1200" b="1" i="0" u="none" strike="noStrike" dirty="0">
                          <a:solidFill>
                            <a:srgbClr val="000000"/>
                          </a:solidFill>
                          <a:effectLst/>
                          <a:latin typeface="Calibri"/>
                        </a:rPr>
                        <a:t>cat()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catalyticActivity()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cat</a:t>
                      </a:r>
                      <a:r>
                        <a:rPr lang="en-US" sz="1200" b="0" i="0" u="none" strike="noStrike" dirty="0">
                          <a:solidFill>
                            <a:srgbClr val="000000"/>
                          </a:solidFill>
                          <a:effectLst/>
                          <a:latin typeface="Calibri"/>
                        </a:rPr>
                        <a:t>(p(RGD:Sod1))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the catalytic activity of rat Sod1 protein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n-US" sz="1200" b="1" i="0" u="none" strike="noStrike" dirty="0">
                          <a:solidFill>
                            <a:srgbClr val="000000"/>
                          </a:solidFill>
                          <a:effectLst/>
                          <a:latin typeface="Calibri"/>
                        </a:rPr>
                        <a:t>chap()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chaperoneActivity()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chap</a:t>
                      </a:r>
                      <a:r>
                        <a:rPr lang="en-US" sz="1200" b="0" i="0" u="none" strike="noStrike" dirty="0">
                          <a:solidFill>
                            <a:srgbClr val="000000"/>
                          </a:solidFill>
                          <a:effectLst/>
                          <a:latin typeface="Calibri"/>
                        </a:rPr>
                        <a:t>(p(HGNC:CANX))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 the events in which the human CANX (Calnexin) protein functions as a chaperone to aid the folding of other proteins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n-US" sz="1200" b="1" i="0" u="none" strike="noStrike" dirty="0">
                          <a:solidFill>
                            <a:srgbClr val="000000"/>
                          </a:solidFill>
                          <a:effectLst/>
                          <a:latin typeface="Calibri"/>
                        </a:rPr>
                        <a:t>gtp()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gtpBoundActivity()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gtp</a:t>
                      </a:r>
                      <a:r>
                        <a:rPr lang="en-US" sz="1200" b="0" i="0" u="none" strike="noStrike" dirty="0">
                          <a:solidFill>
                            <a:srgbClr val="000000"/>
                          </a:solidFill>
                          <a:effectLst/>
                          <a:latin typeface="Calibri"/>
                        </a:rPr>
                        <a:t>(p(PFH:"RAS Family"))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the GTP-bound activity of RAS Family protein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n-US" sz="1200" b="1" i="0" u="none" strike="noStrike" dirty="0">
                          <a:solidFill>
                            <a:srgbClr val="000000"/>
                          </a:solidFill>
                          <a:effectLst/>
                          <a:latin typeface="Calibri"/>
                        </a:rPr>
                        <a:t>kin()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kinaseActivity()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kin</a:t>
                      </a:r>
                      <a:r>
                        <a:rPr lang="en-US" sz="1200" b="0" i="0" u="none" strike="noStrike" dirty="0">
                          <a:solidFill>
                            <a:srgbClr val="000000"/>
                          </a:solidFill>
                          <a:effectLst/>
                          <a:latin typeface="Calibri"/>
                        </a:rPr>
                        <a:t>(complex(NCH:"AMP-activated protein kinase complex"))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the kinase activity of the AMP-activated protein kinase complex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1475">
                <a:tc>
                  <a:txBody>
                    <a:bodyPr/>
                    <a:lstStyle/>
                    <a:p>
                      <a:pPr algn="ctr" fontAlgn="ctr"/>
                      <a:r>
                        <a:rPr lang="en-US" sz="1200" b="1" i="0" u="none" strike="noStrike" dirty="0">
                          <a:solidFill>
                            <a:srgbClr val="000000"/>
                          </a:solidFill>
                          <a:effectLst/>
                          <a:latin typeface="Calibri"/>
                        </a:rPr>
                        <a:t>act()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molecularActivity()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act</a:t>
                      </a:r>
                      <a:r>
                        <a:rPr lang="en-US" sz="1200" b="0" i="0" u="none" strike="noStrike" dirty="0">
                          <a:solidFill>
                            <a:srgbClr val="000000"/>
                          </a:solidFill>
                          <a:effectLst/>
                          <a:latin typeface="Calibri"/>
                        </a:rPr>
                        <a:t>(p(HGNC:TLR4))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 the ligand-bound activity of the human non-catalytic receptor protein TLR4; a more specific activity function is not applicable to TLR4 protein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n-US" sz="1200" b="1" i="0" u="none" strike="noStrike" dirty="0">
                          <a:solidFill>
                            <a:srgbClr val="000000"/>
                          </a:solidFill>
                          <a:effectLst/>
                          <a:latin typeface="Calibri"/>
                        </a:rPr>
                        <a:t>pep()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peptidaseActivity()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pep</a:t>
                      </a:r>
                      <a:r>
                        <a:rPr lang="en-US" sz="1200" b="0" i="0" u="none" strike="noStrike" dirty="0">
                          <a:solidFill>
                            <a:srgbClr val="000000"/>
                          </a:solidFill>
                          <a:effectLst/>
                          <a:latin typeface="Calibri"/>
                        </a:rPr>
                        <a:t>(p(RGD:Ace))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the peptidase activity of the Rat angiotensin converting enzyme (ACE)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n-US" sz="1200" b="1" i="0" u="none" strike="noStrike" dirty="0">
                          <a:solidFill>
                            <a:srgbClr val="000000"/>
                          </a:solidFill>
                          <a:effectLst/>
                          <a:latin typeface="Calibri"/>
                        </a:rPr>
                        <a:t>phos()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phosphataseActivity()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phos</a:t>
                      </a:r>
                      <a:r>
                        <a:rPr lang="en-US" sz="1200" b="0" i="0" u="none" strike="noStrike" dirty="0">
                          <a:solidFill>
                            <a:srgbClr val="000000"/>
                          </a:solidFill>
                          <a:effectLst/>
                          <a:latin typeface="Calibri"/>
                        </a:rPr>
                        <a:t>(p(HGNC:DUSP1))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the phosphatase activity of human DUSP1 protein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4800">
                <a:tc>
                  <a:txBody>
                    <a:bodyPr/>
                    <a:lstStyle/>
                    <a:p>
                      <a:pPr algn="ctr" fontAlgn="ctr"/>
                      <a:r>
                        <a:rPr lang="en-US" sz="1200" b="1" i="0" u="none" strike="noStrike" dirty="0">
                          <a:solidFill>
                            <a:srgbClr val="000000"/>
                          </a:solidFill>
                          <a:effectLst/>
                          <a:latin typeface="Calibri"/>
                        </a:rPr>
                        <a:t>ribo()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ribosylationActivity()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ribo</a:t>
                      </a:r>
                      <a:r>
                        <a:rPr lang="en-US" sz="1200" b="0" i="0" u="none" strike="noStrike" dirty="0">
                          <a:solidFill>
                            <a:srgbClr val="000000"/>
                          </a:solidFill>
                          <a:effectLst/>
                          <a:latin typeface="Calibri"/>
                        </a:rPr>
                        <a:t>(p(HGNC:PARP1))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the ribosylation activity of human PARP1 protein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600">
                <a:tc>
                  <a:txBody>
                    <a:bodyPr/>
                    <a:lstStyle/>
                    <a:p>
                      <a:pPr algn="ctr" fontAlgn="ctr"/>
                      <a:r>
                        <a:rPr lang="en-US" sz="1200" b="1" i="0" u="none" strike="noStrike" dirty="0">
                          <a:solidFill>
                            <a:srgbClr val="000000"/>
                          </a:solidFill>
                          <a:effectLst/>
                          <a:latin typeface="Calibri"/>
                        </a:rPr>
                        <a:t>tscript()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transcriptionalActivity()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tscript</a:t>
                      </a:r>
                      <a:r>
                        <a:rPr lang="en-US" sz="1200" b="0" i="0" u="none" strike="noStrike" dirty="0">
                          <a:solidFill>
                            <a:srgbClr val="000000"/>
                          </a:solidFill>
                          <a:effectLst/>
                          <a:latin typeface="Calibri"/>
                        </a:rPr>
                        <a:t>(p(MGI:Trp53))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the transcriptional activity of mouse TRP53 (p53) protein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1000">
                <a:tc>
                  <a:txBody>
                    <a:bodyPr/>
                    <a:lstStyle/>
                    <a:p>
                      <a:pPr algn="ctr" fontAlgn="ctr"/>
                      <a:r>
                        <a:rPr lang="en-US" sz="1200" b="1" i="0" u="none" strike="noStrike" dirty="0">
                          <a:solidFill>
                            <a:srgbClr val="000000"/>
                          </a:solidFill>
                          <a:effectLst/>
                          <a:latin typeface="Calibri"/>
                        </a:rPr>
                        <a:t>tport()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transportActivity()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tport</a:t>
                      </a:r>
                      <a:r>
                        <a:rPr lang="en-US" sz="1200" b="0" i="0" u="none" strike="noStrike" dirty="0">
                          <a:solidFill>
                            <a:srgbClr val="000000"/>
                          </a:solidFill>
                          <a:effectLst/>
                          <a:latin typeface="Calibri"/>
                        </a:rPr>
                        <a:t>(complex(NCH:"ENaC Complex"))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Calibri"/>
                        </a:rPr>
                        <a:t>the  frequency of ion transport events mediated by the epithelial sodium channel (ENaC) complex</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4650493" y="558541"/>
            <a:ext cx="3777162" cy="5038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n-US" i="1" dirty="0" smtClean="0">
                <a:solidFill>
                  <a:srgbClr val="C00000"/>
                </a:solidFill>
              </a:rPr>
              <a:t>function</a:t>
            </a:r>
            <a:r>
              <a:rPr lang="en-US" dirty="0" smtClean="0">
                <a:solidFill>
                  <a:schemeClr val="tx1"/>
                </a:solidFill>
              </a:rPr>
              <a:t>(</a:t>
            </a:r>
            <a:r>
              <a:rPr lang="en-US" i="1" dirty="0" smtClean="0">
                <a:solidFill>
                  <a:schemeClr val="tx1"/>
                </a:solidFill>
              </a:rPr>
              <a:t>namespace</a:t>
            </a:r>
            <a:r>
              <a:rPr lang="en-US" dirty="0" smtClean="0">
                <a:solidFill>
                  <a:schemeClr val="tx1"/>
                </a:solidFill>
              </a:rPr>
              <a:t>:</a:t>
            </a:r>
            <a:r>
              <a:rPr lang="en-US" u="sng" dirty="0" smtClean="0">
                <a:solidFill>
                  <a:schemeClr val="tx1"/>
                </a:solidFill>
              </a:rPr>
              <a:t>Entity</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219612619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Modification Functions</a:t>
            </a:r>
            <a:endParaRPr lang="en-US" dirty="0"/>
          </a:p>
        </p:txBody>
      </p:sp>
      <p:sp>
        <p:nvSpPr>
          <p:cNvPr id="3" name="Content Placeholder 2"/>
          <p:cNvSpPr>
            <a:spLocks noGrp="1"/>
          </p:cNvSpPr>
          <p:nvPr>
            <p:ph idx="1"/>
          </p:nvPr>
        </p:nvSpPr>
        <p:spPr/>
        <p:txBody>
          <a:bodyPr/>
          <a:lstStyle/>
          <a:p>
            <a:r>
              <a:rPr lang="en-US" sz="2000" dirty="0"/>
              <a:t>Modifications are functions used as arguments within</a:t>
            </a:r>
            <a:r>
              <a:rPr lang="en-US" sz="2000" i="1" dirty="0"/>
              <a:t> </a:t>
            </a:r>
            <a:r>
              <a:rPr lang="en-US" sz="2000" dirty="0"/>
              <a:t>abundance </a:t>
            </a:r>
            <a:r>
              <a:rPr lang="en-US" sz="2000" dirty="0" smtClean="0"/>
              <a:t>functions</a:t>
            </a:r>
          </a:p>
          <a:p>
            <a:pPr lvl="1"/>
            <a:r>
              <a:rPr lang="en-US" sz="1600" dirty="0" smtClean="0"/>
              <a:t>Post-translational modifications</a:t>
            </a:r>
          </a:p>
          <a:p>
            <a:pPr lvl="1"/>
            <a:r>
              <a:rPr lang="en-US" sz="1600" dirty="0" smtClean="0"/>
              <a:t>Sequence variants (mutations, polymorphisms)</a:t>
            </a:r>
            <a:endParaRPr lang="en-US" sz="1600" dirty="0"/>
          </a:p>
        </p:txBody>
      </p:sp>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98D7D67E-8D0A-4A57-8B65-BC2BF6A61FC4}" type="slidenum">
              <a:rPr lang="en-US" smtClean="0">
                <a:solidFill>
                  <a:srgbClr val="FFFFFF"/>
                </a:solidFill>
              </a:rPr>
              <a:pPr>
                <a:defRPr/>
              </a:pPr>
              <a:t>52</a:t>
            </a:fld>
            <a:endParaRPr lang="en-US" dirty="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254378327"/>
              </p:ext>
            </p:extLst>
          </p:nvPr>
        </p:nvGraphicFramePr>
        <p:xfrm>
          <a:off x="533400" y="2847040"/>
          <a:ext cx="8001000" cy="3277610"/>
        </p:xfrm>
        <a:graphic>
          <a:graphicData uri="http://schemas.openxmlformats.org/drawingml/2006/table">
            <a:tbl>
              <a:tblPr/>
              <a:tblGrid>
                <a:gridCol w="990600"/>
                <a:gridCol w="1828800"/>
                <a:gridCol w="2514600"/>
                <a:gridCol w="2667000"/>
              </a:tblGrid>
              <a:tr h="191546">
                <a:tc>
                  <a:txBody>
                    <a:bodyPr/>
                    <a:lstStyle/>
                    <a:p>
                      <a:pPr algn="ctr" fontAlgn="ctr"/>
                      <a:r>
                        <a:rPr lang="en-US" sz="1200" b="1" i="0" u="none" strike="noStrike" dirty="0" smtClean="0">
                          <a:solidFill>
                            <a:srgbClr val="FFFFFF"/>
                          </a:solidFill>
                          <a:effectLst/>
                          <a:latin typeface="Calibri"/>
                        </a:rPr>
                        <a:t>Short Form</a:t>
                      </a:r>
                      <a:endParaRPr 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smtClean="0">
                          <a:solidFill>
                            <a:srgbClr val="FFFFFF"/>
                          </a:solidFill>
                          <a:effectLst/>
                          <a:latin typeface="Calibri"/>
                        </a:rPr>
                        <a:t>Long Form</a:t>
                      </a:r>
                      <a:endParaRPr 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smtClean="0">
                          <a:solidFill>
                            <a:srgbClr val="FFFFFF"/>
                          </a:solidFill>
                          <a:effectLst/>
                          <a:latin typeface="Calibri"/>
                        </a:rPr>
                        <a:t>Example</a:t>
                      </a:r>
                      <a:endParaRPr 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smtClean="0">
                          <a:solidFill>
                            <a:srgbClr val="FFFFFF"/>
                          </a:solidFill>
                          <a:effectLst/>
                          <a:latin typeface="Calibri"/>
                        </a:rPr>
                        <a:t>Example Description</a:t>
                      </a:r>
                      <a:endParaRPr lang="en-US" sz="1200" b="1" i="0" u="none" strike="noStrike" dirty="0">
                        <a:solidFill>
                          <a:srgbClr val="FFFFFF"/>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40994">
                <a:tc rowSpan="3">
                  <a:txBody>
                    <a:bodyPr/>
                    <a:lstStyle/>
                    <a:p>
                      <a:pPr algn="ctr" fontAlgn="ctr"/>
                      <a:r>
                        <a:rPr lang="en-US" sz="1200" b="1" i="0" u="none" strike="noStrike" dirty="0">
                          <a:solidFill>
                            <a:srgbClr val="000000"/>
                          </a:solidFill>
                          <a:effectLst/>
                          <a:latin typeface="Calibri"/>
                        </a:rPr>
                        <a:t>pmod()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200" b="1" i="0" u="none" strike="noStrike" dirty="0">
                          <a:solidFill>
                            <a:srgbClr val="000000"/>
                          </a:solidFill>
                          <a:effectLst/>
                          <a:latin typeface="Calibri"/>
                        </a:rPr>
                        <a:t>proteinModification()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p(HGNC:AKT1, </a:t>
                      </a:r>
                      <a:r>
                        <a:rPr lang="en-US" sz="1200" b="0" i="0" u="none" strike="noStrike" dirty="0">
                          <a:solidFill>
                            <a:srgbClr val="FF0000"/>
                          </a:solidFill>
                          <a:effectLst/>
                          <a:latin typeface="Calibri"/>
                        </a:rPr>
                        <a:t>pmod</a:t>
                      </a:r>
                      <a:r>
                        <a:rPr lang="en-US" sz="1200" b="0" i="0" u="none" strike="noStrike" dirty="0">
                          <a:solidFill>
                            <a:srgbClr val="000000"/>
                          </a:solidFill>
                          <a:effectLst/>
                          <a:latin typeface="Calibri"/>
                        </a:rPr>
                        <a:t>(P))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the abundance of human AKT1 protein modified by phosphorylation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3013">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p(MGI:Rela, </a:t>
                      </a:r>
                      <a:r>
                        <a:rPr lang="en-US" sz="1200" b="0" i="0" u="none" strike="noStrike" dirty="0">
                          <a:solidFill>
                            <a:srgbClr val="FF0000"/>
                          </a:solidFill>
                          <a:effectLst/>
                          <a:latin typeface="Calibri"/>
                        </a:rPr>
                        <a:t>pmod</a:t>
                      </a:r>
                      <a:r>
                        <a:rPr lang="en-US" sz="1200" b="0" i="0" u="none" strike="noStrike" dirty="0">
                          <a:solidFill>
                            <a:srgbClr val="000000"/>
                          </a:solidFill>
                          <a:effectLst/>
                          <a:latin typeface="Calibri"/>
                        </a:rPr>
                        <a:t>(A, 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the abundance of mouse Rela protein acetylated at an unspecified lysine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181">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p(HGNC:HIF1A, </a:t>
                      </a:r>
                      <a:r>
                        <a:rPr lang="en-US" sz="1200" b="0" i="0" u="none" strike="noStrike" dirty="0">
                          <a:solidFill>
                            <a:srgbClr val="FF0000"/>
                          </a:solidFill>
                          <a:effectLst/>
                          <a:latin typeface="Calibri"/>
                        </a:rPr>
                        <a:t>pmod</a:t>
                      </a:r>
                      <a:r>
                        <a:rPr lang="en-US" sz="1200" b="0" i="0" u="none" strike="noStrike" dirty="0">
                          <a:solidFill>
                            <a:srgbClr val="000000"/>
                          </a:solidFill>
                          <a:effectLst/>
                          <a:latin typeface="Calibri"/>
                        </a:rPr>
                        <a:t>(H, N, 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the abundance of human HIF1A protein hydroxylated at asparagine 803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3251">
                <a:tc>
                  <a:txBody>
                    <a:bodyPr/>
                    <a:lstStyle/>
                    <a:p>
                      <a:pPr algn="ctr" fontAlgn="ctr"/>
                      <a:r>
                        <a:rPr lang="en-US" sz="1200" b="1" i="0" u="none" strike="noStrike" dirty="0">
                          <a:solidFill>
                            <a:srgbClr val="000000"/>
                          </a:solidFill>
                          <a:effectLst/>
                          <a:latin typeface="Calibri"/>
                        </a:rPr>
                        <a:t>sub()</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substitution()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p(HGNC:PIK3CA, </a:t>
                      </a:r>
                      <a:r>
                        <a:rPr lang="en-US" sz="1200" b="0" i="0" u="none" strike="noStrike" dirty="0">
                          <a:solidFill>
                            <a:srgbClr val="FF0000"/>
                          </a:solidFill>
                          <a:effectLst/>
                          <a:latin typeface="Calibri"/>
                        </a:rPr>
                        <a:t>sub</a:t>
                      </a:r>
                      <a:r>
                        <a:rPr lang="en-US" sz="1200" b="0" i="0" u="none" strike="noStrike" dirty="0">
                          <a:solidFill>
                            <a:srgbClr val="000000"/>
                          </a:solidFill>
                          <a:effectLst/>
                          <a:latin typeface="Calibri"/>
                        </a:rPr>
                        <a:t>(E, 545, 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the abundance of the human PIK3CA protein in which glutamic acid 545 has been substituted with lysine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666">
                <a:tc>
                  <a:txBody>
                    <a:bodyPr/>
                    <a:lstStyle/>
                    <a:p>
                      <a:pPr algn="ctr" fontAlgn="ctr"/>
                      <a:r>
                        <a:rPr lang="en-US" sz="1200" b="1" i="0" u="none" strike="noStrike" dirty="0">
                          <a:solidFill>
                            <a:srgbClr val="000000"/>
                          </a:solidFill>
                          <a:effectLst/>
                          <a:latin typeface="Calibri"/>
                        </a:rPr>
                        <a:t>trunc()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truncation()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p(HGNC:ABCA1,</a:t>
                      </a:r>
                      <a:r>
                        <a:rPr lang="en-US" sz="1200" b="0" i="0" u="none" strike="noStrike" dirty="0">
                          <a:solidFill>
                            <a:srgbClr val="FF0000"/>
                          </a:solidFill>
                          <a:effectLst/>
                          <a:latin typeface="Calibri"/>
                        </a:rPr>
                        <a:t> trunc</a:t>
                      </a:r>
                      <a:r>
                        <a:rPr lang="en-US" sz="1200" b="0" i="0" u="none" strike="noStrike" dirty="0">
                          <a:solidFill>
                            <a:srgbClr val="000000"/>
                          </a:solidFill>
                          <a:effectLst/>
                          <a:latin typeface="Calibri"/>
                        </a:rPr>
                        <a:t>(1851))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the abundance of human ABCA1 protein that has been truncated at amino acid residue 1851 via introduction of a stop codon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83423">
                <a:tc rowSpan="2">
                  <a:txBody>
                    <a:bodyPr/>
                    <a:lstStyle/>
                    <a:p>
                      <a:pPr algn="ctr" fontAlgn="ctr"/>
                      <a:r>
                        <a:rPr lang="en-US" sz="1200" b="1" i="0" u="none" strike="noStrike" dirty="0">
                          <a:solidFill>
                            <a:srgbClr val="000000"/>
                          </a:solidFill>
                          <a:effectLst/>
                          <a:latin typeface="Calibri"/>
                        </a:rPr>
                        <a:t>fus()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200" b="1" i="0" u="none" strike="noStrike" dirty="0">
                          <a:solidFill>
                            <a:srgbClr val="000000"/>
                          </a:solidFill>
                          <a:effectLst/>
                          <a:latin typeface="Calibri"/>
                        </a:rPr>
                        <a:t>fusion()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Calibri"/>
                        </a:rPr>
                        <a:t>p(HGNC:BCR, </a:t>
                      </a:r>
                      <a:r>
                        <a:rPr lang="en-US" sz="1200" b="0" i="0" u="none" strike="noStrike" dirty="0">
                          <a:solidFill>
                            <a:srgbClr val="FF0000"/>
                          </a:solidFill>
                          <a:effectLst/>
                          <a:latin typeface="Calibri"/>
                        </a:rPr>
                        <a:t>fus</a:t>
                      </a:r>
                      <a:r>
                        <a:rPr lang="en-US" sz="1200" b="0" i="0" u="none" strike="noStrike" dirty="0">
                          <a:solidFill>
                            <a:srgbClr val="000000"/>
                          </a:solidFill>
                          <a:effectLst/>
                          <a:latin typeface="Calibri"/>
                        </a:rPr>
                        <a:t>(HGNC:JAK2, 1875, 2626))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the abundance of a fusion protein of the 5' partner BCR and 3' partner JAK2, with the breakpoint for BCR at 1875 and JAK2 at 2626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65181">
                <a:tc vMerge="1">
                  <a:txBody>
                    <a:bodyPr/>
                    <a:lstStyle/>
                    <a:p>
                      <a:endParaRPr lang="en-US"/>
                    </a:p>
                  </a:txBody>
                  <a:tcPr/>
                </a:tc>
                <a:tc vMerge="1">
                  <a:txBody>
                    <a:bodyPr/>
                    <a:lstStyle/>
                    <a:p>
                      <a:endParaRPr lang="en-US"/>
                    </a:p>
                  </a:txBody>
                  <a:tcPr/>
                </a:tc>
                <a:tc>
                  <a:txBody>
                    <a:bodyPr/>
                    <a:lstStyle/>
                    <a:p>
                      <a:pPr algn="ctr" fontAlgn="ctr"/>
                      <a:r>
                        <a:rPr lang="en-US" sz="1200" b="0" i="0" u="none" strike="noStrike" dirty="0">
                          <a:solidFill>
                            <a:srgbClr val="000000"/>
                          </a:solidFill>
                          <a:effectLst/>
                          <a:latin typeface="Calibri"/>
                        </a:rPr>
                        <a:t>p(HGNC:BCR, </a:t>
                      </a:r>
                      <a:r>
                        <a:rPr lang="en-US" sz="1200" b="0" i="0" u="none" strike="noStrike" dirty="0">
                          <a:solidFill>
                            <a:srgbClr val="FF0000"/>
                          </a:solidFill>
                          <a:effectLst/>
                          <a:latin typeface="Calibri"/>
                        </a:rPr>
                        <a:t>fus</a:t>
                      </a:r>
                      <a:r>
                        <a:rPr lang="en-US" sz="1200" b="0" i="0" u="none" strike="noStrike" dirty="0">
                          <a:solidFill>
                            <a:srgbClr val="000000"/>
                          </a:solidFill>
                          <a:effectLst/>
                          <a:latin typeface="Calibri"/>
                        </a:rPr>
                        <a:t>(HGNC:JAK2))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50" b="0" i="0" u="none" strike="noStrike" dirty="0">
                          <a:solidFill>
                            <a:srgbClr val="000000"/>
                          </a:solidFill>
                          <a:effectLst/>
                          <a:latin typeface="Calibri"/>
                        </a:rPr>
                        <a:t>the abundance of a fusion protein of the 5' partner BCR and 3' partner JAK2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4650493" y="558541"/>
            <a:ext cx="3777162" cy="5038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n-US" i="1" dirty="0" smtClean="0">
                <a:solidFill>
                  <a:srgbClr val="C00000"/>
                </a:solidFill>
              </a:rPr>
              <a:t>function</a:t>
            </a:r>
            <a:r>
              <a:rPr lang="en-US" dirty="0" smtClean="0">
                <a:solidFill>
                  <a:schemeClr val="tx1"/>
                </a:solidFill>
              </a:rPr>
              <a:t>(</a:t>
            </a:r>
            <a:r>
              <a:rPr lang="en-US" i="1" dirty="0" smtClean="0">
                <a:solidFill>
                  <a:schemeClr val="tx1"/>
                </a:solidFill>
              </a:rPr>
              <a:t>namespace</a:t>
            </a:r>
            <a:r>
              <a:rPr lang="en-US" dirty="0" smtClean="0">
                <a:solidFill>
                  <a:schemeClr val="tx1"/>
                </a:solidFill>
              </a:rPr>
              <a:t>:</a:t>
            </a:r>
            <a:r>
              <a:rPr lang="en-US" u="sng" dirty="0" smtClean="0">
                <a:solidFill>
                  <a:schemeClr val="tx1"/>
                </a:solidFill>
              </a:rPr>
              <a:t>Entity</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042580023"/>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Functions</a:t>
            </a:r>
            <a:endParaRPr lang="en-US" dirty="0"/>
          </a:p>
        </p:txBody>
      </p:sp>
      <p:sp>
        <p:nvSpPr>
          <p:cNvPr id="3" name="Content Placeholder 2"/>
          <p:cNvSpPr>
            <a:spLocks noGrp="1"/>
          </p:cNvSpPr>
          <p:nvPr>
            <p:ph idx="1"/>
          </p:nvPr>
        </p:nvSpPr>
        <p:spPr>
          <a:xfrm>
            <a:off x="457200" y="1521779"/>
            <a:ext cx="8229600" cy="4775200"/>
          </a:xfrm>
        </p:spPr>
        <p:txBody>
          <a:bodyPr/>
          <a:lstStyle/>
          <a:p>
            <a:r>
              <a:rPr lang="en-US" sz="2000" dirty="0"/>
              <a:t>Processes include biological phenomena that occur at the level of the cell or organism</a:t>
            </a:r>
          </a:p>
        </p:txBody>
      </p:sp>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98D7D67E-8D0A-4A57-8B65-BC2BF6A61FC4}" type="slidenum">
              <a:rPr lang="en-US" smtClean="0">
                <a:solidFill>
                  <a:srgbClr val="FFFFFF"/>
                </a:solidFill>
              </a:rPr>
              <a:pPr>
                <a:defRPr/>
              </a:pPr>
              <a:t>53</a:t>
            </a:fld>
            <a:endParaRPr lang="en-US" dirty="0">
              <a:solidFill>
                <a:srgbClr val="FFFFFF"/>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131274310"/>
              </p:ext>
            </p:extLst>
          </p:nvPr>
        </p:nvGraphicFramePr>
        <p:xfrm>
          <a:off x="762000" y="2522144"/>
          <a:ext cx="7226300" cy="990600"/>
        </p:xfrm>
        <a:graphic>
          <a:graphicData uri="http://schemas.openxmlformats.org/drawingml/2006/table">
            <a:tbl>
              <a:tblPr/>
              <a:tblGrid>
                <a:gridCol w="1167193"/>
                <a:gridCol w="1757656"/>
                <a:gridCol w="2256751"/>
                <a:gridCol w="2044700"/>
              </a:tblGrid>
              <a:tr h="224747">
                <a:tc>
                  <a:txBody>
                    <a:bodyPr/>
                    <a:lstStyle/>
                    <a:p>
                      <a:pPr algn="ctr" fontAlgn="ctr"/>
                      <a:r>
                        <a:rPr lang="en-US" sz="1200" b="1" i="0" u="none" strike="noStrike" dirty="0">
                          <a:solidFill>
                            <a:srgbClr val="FFFFFF"/>
                          </a:solidFill>
                          <a:effectLst/>
                          <a:latin typeface="Calibri"/>
                        </a:rPr>
                        <a:t>Short Form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a:solidFill>
                            <a:srgbClr val="FFFFFF"/>
                          </a:solidFill>
                          <a:effectLst/>
                          <a:latin typeface="Calibri"/>
                        </a:rPr>
                        <a:t>Long Form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a:solidFill>
                            <a:srgbClr val="FFFFFF"/>
                          </a:solidFill>
                          <a:effectLst/>
                          <a:latin typeface="Calibri"/>
                        </a:rPr>
                        <a:t>Example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200" b="1" i="0" u="none" strike="noStrike" dirty="0">
                          <a:solidFill>
                            <a:srgbClr val="FFFFFF"/>
                          </a:solidFill>
                          <a:effectLst/>
                          <a:latin typeface="Calibri"/>
                        </a:rPr>
                        <a:t>Example Description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363876">
                <a:tc>
                  <a:txBody>
                    <a:bodyPr/>
                    <a:lstStyle/>
                    <a:p>
                      <a:pPr algn="ctr" fontAlgn="ctr"/>
                      <a:r>
                        <a:rPr lang="en-US" sz="1200" b="1" i="0" u="none" strike="noStrike" dirty="0">
                          <a:solidFill>
                            <a:srgbClr val="000000"/>
                          </a:solidFill>
                          <a:effectLst/>
                          <a:latin typeface="Calibri"/>
                        </a:rPr>
                        <a:t>bp()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biologicalProcess()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bp</a:t>
                      </a:r>
                      <a:r>
                        <a:rPr lang="en-US" sz="1200" b="0" i="0" u="none" strike="noStrike" dirty="0">
                          <a:solidFill>
                            <a:srgbClr val="000000"/>
                          </a:solidFill>
                          <a:effectLst/>
                          <a:latin typeface="Calibri"/>
                        </a:rPr>
                        <a:t>(GO:"cellular senescence")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the biological process cellular senescence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01977">
                <a:tc>
                  <a:txBody>
                    <a:bodyPr/>
                    <a:lstStyle/>
                    <a:p>
                      <a:pPr algn="ctr" fontAlgn="ctr"/>
                      <a:r>
                        <a:rPr lang="en-US" sz="1200" b="1" i="0" u="none" strike="noStrike" dirty="0">
                          <a:solidFill>
                            <a:srgbClr val="000000"/>
                          </a:solidFill>
                          <a:effectLst/>
                          <a:latin typeface="Calibri"/>
                        </a:rPr>
                        <a:t>path()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1" i="0" u="none" strike="noStrike" dirty="0">
                          <a:solidFill>
                            <a:srgbClr val="000000"/>
                          </a:solidFill>
                          <a:effectLst/>
                          <a:latin typeface="Calibri"/>
                        </a:rPr>
                        <a:t>pathology()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FF0000"/>
                          </a:solidFill>
                          <a:effectLst/>
                          <a:latin typeface="Calibri"/>
                        </a:rPr>
                        <a:t>path</a:t>
                      </a:r>
                      <a:r>
                        <a:rPr lang="en-US" sz="1200" b="0" i="0" u="none" strike="noStrike" dirty="0">
                          <a:solidFill>
                            <a:srgbClr val="000000"/>
                          </a:solidFill>
                          <a:effectLst/>
                          <a:latin typeface="Calibri"/>
                        </a:rPr>
                        <a:t>(MESHD:"Pulmonary Disease, Chronic Obstructive")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Calibri"/>
                        </a:rPr>
                        <a:t>the pathology COPD</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ounded Rectangle 6"/>
          <p:cNvSpPr/>
          <p:nvPr/>
        </p:nvSpPr>
        <p:spPr>
          <a:xfrm>
            <a:off x="4650493" y="558541"/>
            <a:ext cx="3777162" cy="50383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defTabSz="457200" fontAlgn="base">
              <a:spcBef>
                <a:spcPct val="0"/>
              </a:spcBef>
              <a:spcAft>
                <a:spcPct val="0"/>
              </a:spcAft>
            </a:pPr>
            <a:r>
              <a:rPr lang="en-US" i="1" dirty="0" smtClean="0">
                <a:solidFill>
                  <a:srgbClr val="C00000"/>
                </a:solidFill>
              </a:rPr>
              <a:t>function</a:t>
            </a:r>
            <a:r>
              <a:rPr lang="en-US" dirty="0" smtClean="0">
                <a:solidFill>
                  <a:schemeClr val="tx1"/>
                </a:solidFill>
              </a:rPr>
              <a:t>(</a:t>
            </a:r>
            <a:r>
              <a:rPr lang="en-US" i="1" dirty="0" smtClean="0">
                <a:solidFill>
                  <a:schemeClr val="tx1"/>
                </a:solidFill>
              </a:rPr>
              <a:t>namespace</a:t>
            </a:r>
            <a:r>
              <a:rPr lang="en-US" dirty="0" smtClean="0">
                <a:solidFill>
                  <a:schemeClr val="tx1"/>
                </a:solidFill>
              </a:rPr>
              <a:t>:</a:t>
            </a:r>
            <a:r>
              <a:rPr lang="en-US" u="sng" dirty="0" smtClean="0">
                <a:solidFill>
                  <a:schemeClr val="tx1"/>
                </a:solidFill>
              </a:rPr>
              <a:t>Entity</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151388482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Registering: </a:t>
            </a:r>
            <a:r>
              <a:rPr lang="en-US" u="sng" dirty="0" smtClean="0">
                <a:hlinkClick r:id="rId2"/>
              </a:rPr>
              <a:t>https://bionet.sbvimprover.com/</a:t>
            </a:r>
            <a:endParaRPr lang="en-US" dirty="0"/>
          </a:p>
        </p:txBody>
      </p:sp>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0659E2CF-0AF6-4FAE-A692-ED257C3AEFE3}" type="slidenum">
              <a:rPr lang="en-US" smtClean="0">
                <a:solidFill>
                  <a:prstClr val="white"/>
                </a:solidFill>
              </a:rPr>
              <a:pPr>
                <a:defRPr/>
              </a:pPr>
              <a:t>54</a:t>
            </a:fld>
            <a:endParaRPr lang="en-US" dirty="0">
              <a:solidFill>
                <a:prstClr val="white"/>
              </a:solidFill>
            </a:endParaRPr>
          </a:p>
        </p:txBody>
      </p:sp>
      <p:pic>
        <p:nvPicPr>
          <p:cNvPr id="6" name="Picture 5"/>
          <p:cNvPicPr>
            <a:picLocks noChangeAspect="1"/>
          </p:cNvPicPr>
          <p:nvPr/>
        </p:nvPicPr>
        <p:blipFill>
          <a:blip r:embed="rId3"/>
          <a:stretch>
            <a:fillRect/>
          </a:stretch>
        </p:blipFill>
        <p:spPr>
          <a:xfrm>
            <a:off x="-21810" y="692696"/>
            <a:ext cx="8785414" cy="5500688"/>
          </a:xfrm>
          <a:prstGeom prst="rect">
            <a:avLst/>
          </a:prstGeom>
        </p:spPr>
      </p:pic>
      <p:sp>
        <p:nvSpPr>
          <p:cNvPr id="9" name="TextBox 8"/>
          <p:cNvSpPr txBox="1"/>
          <p:nvPr/>
        </p:nvSpPr>
        <p:spPr>
          <a:xfrm>
            <a:off x="5372340" y="5805264"/>
            <a:ext cx="3744416" cy="954107"/>
          </a:xfrm>
          <a:prstGeom prst="rect">
            <a:avLst/>
          </a:prstGeom>
          <a:noFill/>
        </p:spPr>
        <p:txBody>
          <a:bodyPr wrap="square" rtlCol="0">
            <a:spAutoFit/>
          </a:bodyPr>
          <a:lstStyle/>
          <a:p>
            <a:r>
              <a:rPr lang="en-US" sz="1400" b="1" dirty="0" smtClean="0">
                <a:solidFill>
                  <a:srgbClr val="FF0000"/>
                </a:solidFill>
              </a:rPr>
              <a:t>Follow the link in the e-mail (check spam if you don’t see e-mail from the Improver</a:t>
            </a:r>
          </a:p>
          <a:p>
            <a:r>
              <a:rPr lang="en-US" sz="1400" b="1" dirty="0" smtClean="0">
                <a:solidFill>
                  <a:srgbClr val="FF0000"/>
                </a:solidFill>
              </a:rPr>
              <a:t>Return back to the Network verification challenge page (</a:t>
            </a:r>
            <a:r>
              <a:rPr lang="en-US" sz="1400" b="1" dirty="0" err="1" smtClean="0">
                <a:solidFill>
                  <a:srgbClr val="FF0000"/>
                </a:solidFill>
              </a:rPr>
              <a:t>bionet</a:t>
            </a:r>
            <a:r>
              <a:rPr lang="en-US" sz="1400" b="1" dirty="0" smtClean="0">
                <a:solidFill>
                  <a:srgbClr val="FF0000"/>
                </a:solidFill>
              </a:rPr>
              <a:t>) and Log in)</a:t>
            </a:r>
          </a:p>
        </p:txBody>
      </p:sp>
    </p:spTree>
    <p:extLst>
      <p:ext uri="{BB962C8B-B14F-4D97-AF65-F5344CB8AC3E}">
        <p14:creationId xmlns:p14="http://schemas.microsoft.com/office/powerpoint/2010/main" val="2683402522"/>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287"/>
            <a:ext cx="8229600" cy="963612"/>
          </a:xfrm>
        </p:spPr>
        <p:txBody>
          <a:bodyPr/>
          <a:lstStyle/>
          <a:p>
            <a:r>
              <a:rPr lang="en-US" dirty="0" smtClean="0"/>
              <a:t>HELP</a:t>
            </a:r>
            <a:endParaRPr lang="en-US" dirty="0"/>
          </a:p>
        </p:txBody>
      </p:sp>
      <p:pic>
        <p:nvPicPr>
          <p:cNvPr id="5" name="Content Placeholder 4"/>
          <p:cNvPicPr>
            <a:picLocks noGrp="1" noChangeAspect="1"/>
          </p:cNvPicPr>
          <p:nvPr>
            <p:ph idx="1"/>
          </p:nvPr>
        </p:nvPicPr>
        <p:blipFill>
          <a:blip r:embed="rId2"/>
          <a:srcRect l="17823" r="17823"/>
          <a:stretch>
            <a:fillRect/>
          </a:stretch>
        </p:blipFill>
        <p:spPr>
          <a:xfrm>
            <a:off x="313765" y="930914"/>
            <a:ext cx="3726330" cy="2162191"/>
          </a:xfrm>
        </p:spPr>
      </p:pic>
      <p:sp>
        <p:nvSpPr>
          <p:cNvPr id="4" name="Slide Number Placeholder 3"/>
          <p:cNvSpPr>
            <a:spLocks noGrp="1"/>
          </p:cNvSpPr>
          <p:nvPr>
            <p:ph type="sldNum" sz="quarter" idx="4294967295"/>
          </p:nvPr>
        </p:nvSpPr>
        <p:spPr>
          <a:xfrm>
            <a:off x="8582025" y="6659563"/>
            <a:ext cx="396875" cy="214312"/>
          </a:xfrm>
          <a:prstGeom prst="rect">
            <a:avLst/>
          </a:prstGeom>
        </p:spPr>
        <p:txBody>
          <a:bodyPr/>
          <a:lstStyle/>
          <a:p>
            <a:pPr>
              <a:defRPr/>
            </a:pPr>
            <a:fld id="{0659E2CF-0AF6-4FAE-A692-ED257C3AEFE3}" type="slidenum">
              <a:rPr lang="en-US" smtClean="0">
                <a:solidFill>
                  <a:prstClr val="white"/>
                </a:solidFill>
              </a:rPr>
              <a:pPr>
                <a:defRPr/>
              </a:pPr>
              <a:t>55</a:t>
            </a:fld>
            <a:endParaRPr lang="en-US" dirty="0">
              <a:solidFill>
                <a:prstClr val="white"/>
              </a:solidFill>
            </a:endParaRPr>
          </a:p>
        </p:txBody>
      </p:sp>
      <p:sp>
        <p:nvSpPr>
          <p:cNvPr id="6" name="TextBox 5"/>
          <p:cNvSpPr txBox="1"/>
          <p:nvPr/>
        </p:nvSpPr>
        <p:spPr>
          <a:xfrm>
            <a:off x="5357044" y="1479179"/>
            <a:ext cx="728184" cy="338554"/>
          </a:xfrm>
          <a:prstGeom prst="rect">
            <a:avLst/>
          </a:prstGeom>
          <a:noFill/>
        </p:spPr>
        <p:txBody>
          <a:bodyPr wrap="none" rtlCol="0">
            <a:spAutoFit/>
          </a:bodyPr>
          <a:lstStyle/>
          <a:p>
            <a:r>
              <a:rPr lang="en-US" sz="1600" b="1" dirty="0" smtClean="0">
                <a:solidFill>
                  <a:srgbClr val="1E908E"/>
                </a:solidFill>
                <a:latin typeface="+mn-lt"/>
              </a:rPr>
              <a:t>HELP</a:t>
            </a:r>
          </a:p>
        </p:txBody>
      </p:sp>
      <p:cxnSp>
        <p:nvCxnSpPr>
          <p:cNvPr id="8" name="Straight Arrow Connector 7"/>
          <p:cNvCxnSpPr/>
          <p:nvPr/>
        </p:nvCxnSpPr>
        <p:spPr>
          <a:xfrm flipH="1">
            <a:off x="4139952" y="1673415"/>
            <a:ext cx="971177" cy="29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p:nvPicPr>
        <p:blipFill>
          <a:blip r:embed="rId3"/>
          <a:stretch>
            <a:fillRect/>
          </a:stretch>
        </p:blipFill>
        <p:spPr>
          <a:xfrm>
            <a:off x="268940" y="2989003"/>
            <a:ext cx="3810001" cy="1737460"/>
          </a:xfrm>
          <a:prstGeom prst="rect">
            <a:avLst/>
          </a:prstGeom>
        </p:spPr>
      </p:pic>
      <p:sp>
        <p:nvSpPr>
          <p:cNvPr id="10" name="TextBox 9"/>
          <p:cNvSpPr txBox="1"/>
          <p:nvPr/>
        </p:nvSpPr>
        <p:spPr>
          <a:xfrm>
            <a:off x="5374975" y="3349794"/>
            <a:ext cx="972842" cy="338554"/>
          </a:xfrm>
          <a:prstGeom prst="rect">
            <a:avLst/>
          </a:prstGeom>
          <a:noFill/>
        </p:spPr>
        <p:txBody>
          <a:bodyPr wrap="none" rtlCol="0">
            <a:spAutoFit/>
          </a:bodyPr>
          <a:lstStyle/>
          <a:p>
            <a:r>
              <a:rPr lang="en-US" sz="1600" b="1" dirty="0" smtClean="0">
                <a:solidFill>
                  <a:srgbClr val="1E908E"/>
                </a:solidFill>
              </a:rPr>
              <a:t>VIDEOS</a:t>
            </a:r>
            <a:endParaRPr lang="en-US" sz="1600" b="1" dirty="0" smtClean="0">
              <a:solidFill>
                <a:srgbClr val="1E908E"/>
              </a:solidFill>
              <a:latin typeface="+mn-lt"/>
            </a:endParaRPr>
          </a:p>
        </p:txBody>
      </p:sp>
      <p:cxnSp>
        <p:nvCxnSpPr>
          <p:cNvPr id="11" name="Straight Arrow Connector 10"/>
          <p:cNvCxnSpPr/>
          <p:nvPr/>
        </p:nvCxnSpPr>
        <p:spPr>
          <a:xfrm flipH="1">
            <a:off x="4157883" y="3544030"/>
            <a:ext cx="971177" cy="29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p:nvPicPr>
        <p:blipFill>
          <a:blip r:embed="rId4"/>
          <a:stretch>
            <a:fillRect/>
          </a:stretch>
        </p:blipFill>
        <p:spPr>
          <a:xfrm>
            <a:off x="268942" y="4885765"/>
            <a:ext cx="3840434" cy="1638035"/>
          </a:xfrm>
          <a:prstGeom prst="rect">
            <a:avLst/>
          </a:prstGeom>
        </p:spPr>
      </p:pic>
      <p:sp>
        <p:nvSpPr>
          <p:cNvPr id="13" name="TextBox 12"/>
          <p:cNvSpPr txBox="1"/>
          <p:nvPr/>
        </p:nvSpPr>
        <p:spPr>
          <a:xfrm>
            <a:off x="5220072" y="4966412"/>
            <a:ext cx="3954628" cy="830997"/>
          </a:xfrm>
          <a:prstGeom prst="rect">
            <a:avLst/>
          </a:prstGeom>
          <a:noFill/>
        </p:spPr>
        <p:txBody>
          <a:bodyPr wrap="none" rtlCol="0">
            <a:spAutoFit/>
          </a:bodyPr>
          <a:lstStyle/>
          <a:p>
            <a:r>
              <a:rPr lang="en-US" sz="1600" b="1" dirty="0" smtClean="0">
                <a:solidFill>
                  <a:srgbClr val="1E908E"/>
                </a:solidFill>
              </a:rPr>
              <a:t>More Help can be found by navigating</a:t>
            </a:r>
          </a:p>
          <a:p>
            <a:r>
              <a:rPr lang="en-US" sz="1600" b="1" dirty="0" smtClean="0">
                <a:solidFill>
                  <a:srgbClr val="1E908E"/>
                </a:solidFill>
              </a:rPr>
              <a:t>To </a:t>
            </a:r>
            <a:r>
              <a:rPr lang="en-US" sz="1600" b="1" dirty="0" err="1" smtClean="0">
                <a:solidFill>
                  <a:srgbClr val="1E908E"/>
                </a:solidFill>
              </a:rPr>
              <a:t>sbv</a:t>
            </a:r>
            <a:r>
              <a:rPr lang="en-US" sz="1600" b="1" dirty="0" smtClean="0">
                <a:solidFill>
                  <a:srgbClr val="1E908E"/>
                </a:solidFill>
              </a:rPr>
              <a:t> IMPROVER home and selecting</a:t>
            </a:r>
          </a:p>
          <a:p>
            <a:r>
              <a:rPr lang="en-US" sz="1600" b="1" dirty="0" smtClean="0">
                <a:solidFill>
                  <a:srgbClr val="1E908E"/>
                </a:solidFill>
                <a:latin typeface="+mn-lt"/>
              </a:rPr>
              <a:t>Network Verification tab</a:t>
            </a:r>
          </a:p>
        </p:txBody>
      </p:sp>
      <p:cxnSp>
        <p:nvCxnSpPr>
          <p:cNvPr id="14" name="Straight Arrow Connector 13"/>
          <p:cNvCxnSpPr/>
          <p:nvPr/>
        </p:nvCxnSpPr>
        <p:spPr>
          <a:xfrm flipH="1">
            <a:off x="4175814" y="5160648"/>
            <a:ext cx="971177" cy="2988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409765" y="6469529"/>
            <a:ext cx="184666" cy="338554"/>
          </a:xfrm>
          <a:prstGeom prst="rect">
            <a:avLst/>
          </a:prstGeom>
          <a:noFill/>
        </p:spPr>
        <p:txBody>
          <a:bodyPr wrap="none" rtlCol="0">
            <a:spAutoFit/>
          </a:bodyPr>
          <a:lstStyle/>
          <a:p>
            <a:endParaRPr lang="en-US" sz="1600" dirty="0" err="1" smtClean="0">
              <a:solidFill>
                <a:srgbClr val="382D73"/>
              </a:solidFill>
              <a:latin typeface="+mn-lt"/>
            </a:endParaRPr>
          </a:p>
        </p:txBody>
      </p:sp>
    </p:spTree>
    <p:extLst>
      <p:ext uri="{BB962C8B-B14F-4D97-AF65-F5344CB8AC3E}">
        <p14:creationId xmlns:p14="http://schemas.microsoft.com/office/powerpoint/2010/main" val="17036353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36512" y="260648"/>
            <a:ext cx="8269138" cy="864096"/>
          </a:xfrm>
          <a:prstGeom prst="rect">
            <a:avLst/>
          </a:prstGeom>
          <a:noFill/>
          <a:ln w="9525">
            <a:noFill/>
            <a:miter lim="800000"/>
            <a:headEnd/>
            <a:tailEnd/>
          </a:ln>
          <a:effectLst/>
        </p:spPr>
        <p:txBody>
          <a:bodyPr/>
          <a:lstStyle/>
          <a:p>
            <a:pPr algn="ctr">
              <a:lnSpc>
                <a:spcPct val="90000"/>
              </a:lnSpc>
              <a:defRPr/>
            </a:pPr>
            <a:r>
              <a:rPr lang="en-US" sz="2800" b="1" kern="0" dirty="0" smtClean="0">
                <a:solidFill>
                  <a:schemeClr val="accent1"/>
                </a:solidFill>
                <a:latin typeface="+mj-lt"/>
                <a:ea typeface="+mj-ea"/>
                <a:cs typeface="+mj-cs"/>
              </a:rPr>
              <a:t>Example of other crowdsourcing initiatives</a:t>
            </a:r>
          </a:p>
          <a:p>
            <a:pPr algn="ctr">
              <a:lnSpc>
                <a:spcPct val="90000"/>
              </a:lnSpc>
              <a:defRPr/>
            </a:pPr>
            <a:r>
              <a:rPr lang="en-US" sz="2800" b="1" kern="0" dirty="0" smtClean="0">
                <a:solidFill>
                  <a:schemeClr val="accent1"/>
                </a:solidFill>
                <a:latin typeface="+mj-lt"/>
                <a:ea typeface="+mj-ea"/>
                <a:cs typeface="+mj-cs"/>
              </a:rPr>
              <a:t>Drug discovery: mutagenicity</a:t>
            </a:r>
            <a:endParaRPr lang="en-US" sz="2800" b="1" kern="0" dirty="0">
              <a:solidFill>
                <a:schemeClr val="accent1"/>
              </a:solidFill>
              <a:latin typeface="+mj-lt"/>
              <a:ea typeface="+mj-ea"/>
              <a:cs typeface="+mj-cs"/>
            </a:endParaRPr>
          </a:p>
        </p:txBody>
      </p:sp>
      <p:sp>
        <p:nvSpPr>
          <p:cNvPr id="4" name="TextBox 3"/>
          <p:cNvSpPr txBox="1"/>
          <p:nvPr/>
        </p:nvSpPr>
        <p:spPr>
          <a:xfrm>
            <a:off x="467544" y="1196752"/>
            <a:ext cx="8244916" cy="5142433"/>
          </a:xfrm>
          <a:prstGeom prst="rect">
            <a:avLst/>
          </a:prstGeom>
          <a:noFill/>
        </p:spPr>
        <p:txBody>
          <a:bodyPr wrap="square" rtlCol="0">
            <a:spAutoFit/>
          </a:bodyPr>
          <a:lstStyle/>
          <a:p>
            <a:pPr marL="285750" indent="-285750">
              <a:lnSpc>
                <a:spcPct val="150000"/>
              </a:lnSpc>
              <a:buFont typeface="Arial" pitchFamily="34" charset="0"/>
              <a:buChar char="•"/>
            </a:pPr>
            <a:r>
              <a:rPr lang="en-US" sz="2200" dirty="0" err="1" smtClean="0">
                <a:solidFill>
                  <a:schemeClr val="accent1"/>
                </a:solidFill>
              </a:rPr>
              <a:t>Boehringer</a:t>
            </a:r>
            <a:r>
              <a:rPr lang="en-US" sz="2200" dirty="0" smtClean="0">
                <a:solidFill>
                  <a:schemeClr val="accent1"/>
                </a:solidFill>
              </a:rPr>
              <a:t> </a:t>
            </a:r>
            <a:r>
              <a:rPr lang="en-US" sz="2200" dirty="0" err="1">
                <a:solidFill>
                  <a:schemeClr val="accent1"/>
                </a:solidFill>
              </a:rPr>
              <a:t>Ingelheim</a:t>
            </a:r>
            <a:r>
              <a:rPr lang="en-US" sz="2200" dirty="0">
                <a:solidFill>
                  <a:schemeClr val="accent1"/>
                </a:solidFill>
              </a:rPr>
              <a:t> </a:t>
            </a:r>
            <a:r>
              <a:rPr lang="en-US" sz="2200" dirty="0" smtClean="0">
                <a:solidFill>
                  <a:schemeClr val="accent1"/>
                </a:solidFill>
              </a:rPr>
              <a:t>used </a:t>
            </a:r>
            <a:r>
              <a:rPr lang="en-US" sz="2200" dirty="0">
                <a:solidFill>
                  <a:schemeClr val="accent1"/>
                </a:solidFill>
              </a:rPr>
              <a:t>the knowledge from </a:t>
            </a:r>
            <a:r>
              <a:rPr lang="en-US" sz="2200" dirty="0" smtClean="0">
                <a:solidFill>
                  <a:schemeClr val="accent1"/>
                </a:solidFill>
              </a:rPr>
              <a:t>online </a:t>
            </a:r>
            <a:r>
              <a:rPr lang="en-US" sz="2200" dirty="0">
                <a:solidFill>
                  <a:schemeClr val="accent1"/>
                </a:solidFill>
              </a:rPr>
              <a:t>scientific community to help </a:t>
            </a:r>
            <a:r>
              <a:rPr lang="en-US" sz="2200" dirty="0" smtClean="0">
                <a:solidFill>
                  <a:schemeClr val="accent1"/>
                </a:solidFill>
              </a:rPr>
              <a:t>predict </a:t>
            </a:r>
            <a:r>
              <a:rPr lang="en-US" sz="2200" dirty="0">
                <a:solidFill>
                  <a:schemeClr val="accent1"/>
                </a:solidFill>
              </a:rPr>
              <a:t>biological molecular response</a:t>
            </a:r>
            <a:r>
              <a:rPr lang="en-US" sz="2200" dirty="0" smtClean="0">
                <a:solidFill>
                  <a:schemeClr val="accent1"/>
                </a:solidFill>
              </a:rPr>
              <a:t>.</a:t>
            </a:r>
          </a:p>
          <a:p>
            <a:pPr marL="742950" lvl="1" indent="-285750">
              <a:lnSpc>
                <a:spcPct val="150000"/>
              </a:lnSpc>
              <a:buFont typeface="Arial" pitchFamily="34" charset="0"/>
              <a:buChar char="•"/>
            </a:pPr>
            <a:r>
              <a:rPr lang="en-US" sz="2200" dirty="0">
                <a:solidFill>
                  <a:schemeClr val="accent1"/>
                </a:solidFill>
              </a:rPr>
              <a:t>P</a:t>
            </a:r>
            <a:r>
              <a:rPr lang="en-US" sz="2200" dirty="0" smtClean="0">
                <a:solidFill>
                  <a:schemeClr val="accent1"/>
                </a:solidFill>
              </a:rPr>
              <a:t>ublic </a:t>
            </a:r>
            <a:r>
              <a:rPr lang="en-US" sz="2200" dirty="0">
                <a:solidFill>
                  <a:schemeClr val="accent1"/>
                </a:solidFill>
              </a:rPr>
              <a:t>data set with results for over 6000 </a:t>
            </a:r>
            <a:r>
              <a:rPr lang="en-US" sz="2200" dirty="0" smtClean="0">
                <a:solidFill>
                  <a:schemeClr val="accent1"/>
                </a:solidFill>
              </a:rPr>
              <a:t>molecules</a:t>
            </a:r>
          </a:p>
          <a:p>
            <a:pPr marL="1200150" lvl="2" indent="-285750">
              <a:lnSpc>
                <a:spcPct val="150000"/>
              </a:lnSpc>
              <a:buFont typeface="Arial" pitchFamily="34" charset="0"/>
              <a:buChar char="•"/>
            </a:pPr>
            <a:r>
              <a:rPr lang="en-US" sz="2200" dirty="0" smtClean="0">
                <a:solidFill>
                  <a:schemeClr val="accent1"/>
                </a:solidFill>
              </a:rPr>
              <a:t>1,776 </a:t>
            </a:r>
            <a:r>
              <a:rPr lang="en-US" sz="2200" dirty="0">
                <a:solidFill>
                  <a:schemeClr val="accent1"/>
                </a:solidFill>
              </a:rPr>
              <a:t>different structural characteristics ranging from molecular size and shape to chemical </a:t>
            </a:r>
            <a:r>
              <a:rPr lang="en-US" sz="2200" dirty="0" smtClean="0">
                <a:solidFill>
                  <a:schemeClr val="accent1"/>
                </a:solidFill>
              </a:rPr>
              <a:t>composition.</a:t>
            </a:r>
          </a:p>
          <a:p>
            <a:pPr marL="742950" lvl="1" indent="-285750">
              <a:lnSpc>
                <a:spcPct val="150000"/>
              </a:lnSpc>
              <a:buFont typeface="Arial" pitchFamily="34" charset="0"/>
              <a:buChar char="•"/>
            </a:pPr>
            <a:r>
              <a:rPr lang="en-US" sz="2200" dirty="0" smtClean="0">
                <a:solidFill>
                  <a:schemeClr val="accent1"/>
                </a:solidFill>
              </a:rPr>
              <a:t>Participants </a:t>
            </a:r>
            <a:r>
              <a:rPr lang="en-US" sz="2200" dirty="0">
                <a:solidFill>
                  <a:schemeClr val="accent1"/>
                </a:solidFill>
              </a:rPr>
              <a:t>were </a:t>
            </a:r>
            <a:r>
              <a:rPr lang="en-US" sz="2200" dirty="0" smtClean="0">
                <a:solidFill>
                  <a:schemeClr val="accent1"/>
                </a:solidFill>
              </a:rPr>
              <a:t>asked </a:t>
            </a:r>
            <a:r>
              <a:rPr lang="en-US" sz="2200" dirty="0">
                <a:solidFill>
                  <a:schemeClr val="accent1"/>
                </a:solidFill>
              </a:rPr>
              <a:t>to generate models that would </a:t>
            </a:r>
            <a:r>
              <a:rPr lang="en-US" sz="2200" dirty="0" smtClean="0">
                <a:solidFill>
                  <a:schemeClr val="accent1"/>
                </a:solidFill>
              </a:rPr>
              <a:t>predict </a:t>
            </a:r>
            <a:r>
              <a:rPr lang="en-US" sz="2200" dirty="0">
                <a:solidFill>
                  <a:schemeClr val="accent1"/>
                </a:solidFill>
              </a:rPr>
              <a:t>mutagenic activity for </a:t>
            </a:r>
            <a:r>
              <a:rPr lang="en-US" sz="2200" dirty="0" smtClean="0">
                <a:solidFill>
                  <a:schemeClr val="accent1"/>
                </a:solidFill>
              </a:rPr>
              <a:t>new compounds.</a:t>
            </a:r>
          </a:p>
          <a:p>
            <a:pPr marL="1200150" lvl="2" indent="-285750">
              <a:lnSpc>
                <a:spcPct val="150000"/>
              </a:lnSpc>
              <a:buFont typeface="Arial" pitchFamily="34" charset="0"/>
              <a:buChar char="•"/>
            </a:pPr>
            <a:r>
              <a:rPr lang="en-US" sz="2200" dirty="0" smtClean="0">
                <a:solidFill>
                  <a:schemeClr val="accent1"/>
                </a:solidFill>
              </a:rPr>
              <a:t>796 entrants, 8,841 </a:t>
            </a:r>
            <a:r>
              <a:rPr lang="en-US" sz="2200" dirty="0">
                <a:solidFill>
                  <a:schemeClr val="accent1"/>
                </a:solidFill>
              </a:rPr>
              <a:t>entries </a:t>
            </a:r>
            <a:endParaRPr lang="en-US" sz="2200" dirty="0" smtClean="0">
              <a:solidFill>
                <a:schemeClr val="accent1"/>
              </a:solidFill>
            </a:endParaRPr>
          </a:p>
          <a:p>
            <a:pPr marL="1200150" lvl="2" indent="-285750">
              <a:lnSpc>
                <a:spcPct val="150000"/>
              </a:lnSpc>
              <a:buFont typeface="Arial" pitchFamily="34" charset="0"/>
              <a:buChar char="•"/>
            </a:pPr>
            <a:r>
              <a:rPr lang="en-US" sz="2200" dirty="0" smtClean="0">
                <a:solidFill>
                  <a:schemeClr val="accent1"/>
                </a:solidFill>
              </a:rPr>
              <a:t>26% </a:t>
            </a:r>
            <a:r>
              <a:rPr lang="en-US" sz="2200" dirty="0">
                <a:solidFill>
                  <a:schemeClr val="accent1"/>
                </a:solidFill>
              </a:rPr>
              <a:t>improvement over previous accuracy </a:t>
            </a:r>
            <a:r>
              <a:rPr lang="en-US" sz="2200" dirty="0" smtClean="0">
                <a:solidFill>
                  <a:schemeClr val="accent1"/>
                </a:solidFill>
              </a:rPr>
              <a:t>benchmarks</a:t>
            </a:r>
            <a:endParaRPr lang="en-US" sz="2200" dirty="0">
              <a:solidFill>
                <a:schemeClr val="accent1"/>
              </a:solidFill>
            </a:endParaRPr>
          </a:p>
        </p:txBody>
      </p:sp>
      <p:sp>
        <p:nvSpPr>
          <p:cNvPr id="5" name="TextBox 4"/>
          <p:cNvSpPr txBox="1"/>
          <p:nvPr/>
        </p:nvSpPr>
        <p:spPr>
          <a:xfrm>
            <a:off x="4499992" y="6381328"/>
            <a:ext cx="4313100" cy="338554"/>
          </a:xfrm>
          <a:prstGeom prst="rect">
            <a:avLst/>
          </a:prstGeom>
          <a:noFill/>
        </p:spPr>
        <p:txBody>
          <a:bodyPr wrap="none" rtlCol="0">
            <a:spAutoFit/>
          </a:bodyPr>
          <a:lstStyle/>
          <a:p>
            <a:r>
              <a:rPr lang="en-US" u="sng" dirty="0">
                <a:hlinkClick r:id="rId3"/>
              </a:rPr>
              <a:t>http://www.kaggle.com/solutions/competitions</a:t>
            </a:r>
            <a:r>
              <a:rPr lang="en-US" dirty="0"/>
              <a:t> </a:t>
            </a:r>
          </a:p>
        </p:txBody>
      </p:sp>
    </p:spTree>
    <p:extLst>
      <p:ext uri="{BB962C8B-B14F-4D97-AF65-F5344CB8AC3E}">
        <p14:creationId xmlns:p14="http://schemas.microsoft.com/office/powerpoint/2010/main" val="11811133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bwMode="auto">
          <a:xfrm>
            <a:off x="-108520" y="260648"/>
            <a:ext cx="8125122" cy="936104"/>
          </a:xfrm>
          <a:prstGeom prst="rect">
            <a:avLst/>
          </a:prstGeom>
          <a:noFill/>
          <a:ln w="9525">
            <a:noFill/>
            <a:miter lim="800000"/>
            <a:headEnd/>
            <a:tailEnd/>
          </a:ln>
          <a:effectLst/>
        </p:spPr>
        <p:txBody>
          <a:bodyPr/>
          <a:lstStyle/>
          <a:p>
            <a:pPr algn="ctr">
              <a:lnSpc>
                <a:spcPct val="90000"/>
              </a:lnSpc>
              <a:defRPr/>
            </a:pPr>
            <a:r>
              <a:rPr lang="en-US" sz="2800" b="1" kern="0" dirty="0" smtClean="0">
                <a:solidFill>
                  <a:schemeClr val="accent1"/>
                </a:solidFill>
              </a:rPr>
              <a:t>Example of other crowdsourcing </a:t>
            </a:r>
            <a:r>
              <a:rPr lang="en-US" sz="2800" b="1" kern="0" dirty="0">
                <a:solidFill>
                  <a:schemeClr val="accent1"/>
                </a:solidFill>
              </a:rPr>
              <a:t>initiatives</a:t>
            </a:r>
          </a:p>
          <a:p>
            <a:pPr algn="ctr">
              <a:lnSpc>
                <a:spcPct val="90000"/>
              </a:lnSpc>
              <a:defRPr/>
            </a:pPr>
            <a:r>
              <a:rPr lang="en-US" sz="2800" b="1" kern="0" dirty="0" smtClean="0">
                <a:solidFill>
                  <a:schemeClr val="accent1"/>
                </a:solidFill>
              </a:rPr>
              <a:t>Drug discovery: drug repurposing</a:t>
            </a:r>
            <a:endParaRPr lang="en-US" sz="2800" b="1" kern="0" dirty="0">
              <a:solidFill>
                <a:schemeClr val="accent1"/>
              </a:solidFill>
            </a:endParaRPr>
          </a:p>
        </p:txBody>
      </p:sp>
      <p:sp>
        <p:nvSpPr>
          <p:cNvPr id="4" name="TextBox 3"/>
          <p:cNvSpPr txBox="1"/>
          <p:nvPr/>
        </p:nvSpPr>
        <p:spPr>
          <a:xfrm>
            <a:off x="467544" y="1196752"/>
            <a:ext cx="8244916" cy="5427128"/>
          </a:xfrm>
          <a:prstGeom prst="rect">
            <a:avLst/>
          </a:prstGeom>
          <a:noFill/>
        </p:spPr>
        <p:txBody>
          <a:bodyPr wrap="square" rtlCol="0">
            <a:spAutoFit/>
          </a:bodyPr>
          <a:lstStyle/>
          <a:p>
            <a:pPr marL="285750" indent="-285750">
              <a:lnSpc>
                <a:spcPct val="150000"/>
              </a:lnSpc>
              <a:buFont typeface="Arial" pitchFamily="34" charset="0"/>
              <a:buChar char="•"/>
            </a:pPr>
            <a:r>
              <a:rPr lang="en-US" sz="2000" kern="0" dirty="0">
                <a:solidFill>
                  <a:schemeClr val="accent1"/>
                </a:solidFill>
              </a:rPr>
              <a:t>NIH, </a:t>
            </a:r>
            <a:r>
              <a:rPr lang="en-US" sz="2000" kern="0" dirty="0" err="1">
                <a:solidFill>
                  <a:schemeClr val="accent1"/>
                </a:solidFill>
              </a:rPr>
              <a:t>pharma</a:t>
            </a:r>
            <a:r>
              <a:rPr lang="en-US" sz="2000" kern="0" dirty="0">
                <a:solidFill>
                  <a:schemeClr val="accent1"/>
                </a:solidFill>
              </a:rPr>
              <a:t> &amp; academia collaborative project </a:t>
            </a:r>
            <a:endParaRPr lang="en-US" sz="2000" dirty="0" smtClean="0">
              <a:solidFill>
                <a:schemeClr val="accent1"/>
              </a:solidFill>
            </a:endParaRPr>
          </a:p>
          <a:p>
            <a:pPr marL="742950" lvl="1" indent="-285750">
              <a:lnSpc>
                <a:spcPct val="150000"/>
              </a:lnSpc>
              <a:buFont typeface="Arial" pitchFamily="34" charset="0"/>
              <a:buChar char="•"/>
            </a:pPr>
            <a:r>
              <a:rPr lang="en-US" dirty="0" err="1" smtClean="0">
                <a:solidFill>
                  <a:schemeClr val="accent1"/>
                </a:solidFill>
              </a:rPr>
              <a:t>AbbVie</a:t>
            </a:r>
            <a:r>
              <a:rPr lang="en-US" dirty="0" smtClean="0">
                <a:solidFill>
                  <a:schemeClr val="accent1"/>
                </a:solidFill>
              </a:rPr>
              <a:t>, AstraZeneca, </a:t>
            </a:r>
            <a:r>
              <a:rPr lang="en-US" dirty="0">
                <a:solidFill>
                  <a:schemeClr val="accent1"/>
                </a:solidFill>
              </a:rPr>
              <a:t>Bristol-</a:t>
            </a:r>
            <a:r>
              <a:rPr lang="en-US" dirty="0" smtClean="0">
                <a:solidFill>
                  <a:schemeClr val="accent1"/>
                </a:solidFill>
              </a:rPr>
              <a:t>Myers, Eli Lilly, GlaxoSmithKline, Janssen, Pfizer and </a:t>
            </a:r>
            <a:r>
              <a:rPr lang="en-US" dirty="0" err="1" smtClean="0">
                <a:solidFill>
                  <a:schemeClr val="accent1"/>
                </a:solidFill>
              </a:rPr>
              <a:t>Sanofi</a:t>
            </a:r>
            <a:r>
              <a:rPr lang="en-US" dirty="0" smtClean="0">
                <a:solidFill>
                  <a:schemeClr val="accent1"/>
                </a:solidFill>
              </a:rPr>
              <a:t>.</a:t>
            </a:r>
          </a:p>
          <a:p>
            <a:pPr marL="742950" lvl="1" indent="-285750">
              <a:lnSpc>
                <a:spcPct val="150000"/>
              </a:lnSpc>
              <a:buFont typeface="Arial" pitchFamily="34" charset="0"/>
              <a:buChar char="•"/>
            </a:pPr>
            <a:r>
              <a:rPr lang="en-US" dirty="0" smtClean="0">
                <a:solidFill>
                  <a:schemeClr val="accent1"/>
                </a:solidFill>
              </a:rPr>
              <a:t>58 proven safe compounds.</a:t>
            </a:r>
          </a:p>
          <a:p>
            <a:pPr marL="285750" indent="-285750">
              <a:lnSpc>
                <a:spcPct val="150000"/>
              </a:lnSpc>
              <a:buFont typeface="Arial" pitchFamily="34" charset="0"/>
              <a:buChar char="•"/>
            </a:pPr>
            <a:r>
              <a:rPr lang="en-US" sz="2000" dirty="0" smtClean="0">
                <a:solidFill>
                  <a:schemeClr val="accent1"/>
                </a:solidFill>
              </a:rPr>
              <a:t>9 NIH funded projects</a:t>
            </a:r>
          </a:p>
          <a:p>
            <a:pPr marL="742950" lvl="1" indent="-285750">
              <a:lnSpc>
                <a:spcPct val="150000"/>
              </a:lnSpc>
              <a:buFont typeface="Arial" pitchFamily="34" charset="0"/>
              <a:buChar char="•"/>
            </a:pPr>
            <a:r>
              <a:rPr lang="en-US" dirty="0">
                <a:solidFill>
                  <a:schemeClr val="accent1"/>
                </a:solidFill>
              </a:rPr>
              <a:t>The Efficacy and Safety of a Selective Estrogen Receptor Beta </a:t>
            </a:r>
            <a:r>
              <a:rPr lang="en-US" dirty="0" smtClean="0">
                <a:solidFill>
                  <a:schemeClr val="accent1"/>
                </a:solidFill>
              </a:rPr>
              <a:t>Agonist</a:t>
            </a:r>
            <a:endParaRPr lang="en-US" dirty="0">
              <a:solidFill>
                <a:schemeClr val="accent1"/>
              </a:solidFill>
            </a:endParaRPr>
          </a:p>
          <a:p>
            <a:pPr marL="742950" lvl="1" indent="-285750">
              <a:lnSpc>
                <a:spcPct val="150000"/>
              </a:lnSpc>
              <a:buFont typeface="Arial" pitchFamily="34" charset="0"/>
              <a:buChar char="•"/>
            </a:pPr>
            <a:r>
              <a:rPr lang="en-US" dirty="0">
                <a:solidFill>
                  <a:schemeClr val="accent1"/>
                </a:solidFill>
              </a:rPr>
              <a:t>Fyn Inhibition by AZD0530 for Alzheimer’s Disease</a:t>
            </a:r>
          </a:p>
          <a:p>
            <a:pPr marL="742950" lvl="1" indent="-285750">
              <a:lnSpc>
                <a:spcPct val="150000"/>
              </a:lnSpc>
              <a:buFont typeface="Arial" pitchFamily="34" charset="0"/>
              <a:buChar char="•"/>
            </a:pPr>
            <a:r>
              <a:rPr lang="en-US" dirty="0">
                <a:solidFill>
                  <a:schemeClr val="accent1"/>
                </a:solidFill>
              </a:rPr>
              <a:t>Medication Development of a Novel Therapeutic for Smoking Cessation</a:t>
            </a:r>
          </a:p>
          <a:p>
            <a:pPr marL="742950" lvl="1" indent="-285750">
              <a:lnSpc>
                <a:spcPct val="150000"/>
              </a:lnSpc>
              <a:buFont typeface="Arial" pitchFamily="34" charset="0"/>
              <a:buChar char="•"/>
            </a:pPr>
            <a:r>
              <a:rPr lang="en-US" dirty="0">
                <a:solidFill>
                  <a:schemeClr val="accent1"/>
                </a:solidFill>
              </a:rPr>
              <a:t>A Novel Compound for Alcoholism Treatment: A Translational Strategy</a:t>
            </a:r>
          </a:p>
          <a:p>
            <a:pPr marL="742950" lvl="1" indent="-285750">
              <a:lnSpc>
                <a:spcPct val="150000"/>
              </a:lnSpc>
              <a:buFont typeface="Arial" pitchFamily="34" charset="0"/>
              <a:buChar char="•"/>
            </a:pPr>
            <a:r>
              <a:rPr lang="en-US" dirty="0">
                <a:solidFill>
                  <a:schemeClr val="accent1"/>
                </a:solidFill>
              </a:rPr>
              <a:t>Partnering to Treat an Orphan Disease: </a:t>
            </a:r>
            <a:r>
              <a:rPr lang="en-US" dirty="0" err="1">
                <a:solidFill>
                  <a:schemeClr val="accent1"/>
                </a:solidFill>
              </a:rPr>
              <a:t>Duchenne</a:t>
            </a:r>
            <a:r>
              <a:rPr lang="en-US" dirty="0">
                <a:solidFill>
                  <a:schemeClr val="accent1"/>
                </a:solidFill>
              </a:rPr>
              <a:t> Muscular Dystrophy</a:t>
            </a:r>
          </a:p>
          <a:p>
            <a:pPr marL="742950" lvl="1" indent="-285750">
              <a:lnSpc>
                <a:spcPct val="150000"/>
              </a:lnSpc>
              <a:buFont typeface="Arial" pitchFamily="34" charset="0"/>
              <a:buChar char="•"/>
            </a:pPr>
            <a:r>
              <a:rPr lang="en-US" dirty="0">
                <a:solidFill>
                  <a:schemeClr val="accent1"/>
                </a:solidFill>
              </a:rPr>
              <a:t>Reuse of ZD4054 for Patients with Symptomatic Peripheral Artery Disease</a:t>
            </a:r>
          </a:p>
          <a:p>
            <a:pPr marL="742950" lvl="1" indent="-285750">
              <a:lnSpc>
                <a:spcPct val="150000"/>
              </a:lnSpc>
              <a:buFont typeface="Arial" pitchFamily="34" charset="0"/>
              <a:buChar char="•"/>
            </a:pPr>
            <a:r>
              <a:rPr lang="en-US" dirty="0">
                <a:solidFill>
                  <a:schemeClr val="accent1"/>
                </a:solidFill>
              </a:rPr>
              <a:t>Therapeutic Strategy for </a:t>
            </a:r>
            <a:r>
              <a:rPr lang="en-US" dirty="0" err="1">
                <a:solidFill>
                  <a:schemeClr val="accent1"/>
                </a:solidFill>
              </a:rPr>
              <a:t>Lymphangioleiomyomatosis</a:t>
            </a:r>
            <a:endParaRPr lang="en-US" dirty="0">
              <a:solidFill>
                <a:schemeClr val="accent1"/>
              </a:solidFill>
            </a:endParaRPr>
          </a:p>
          <a:p>
            <a:pPr marL="742950" lvl="1" indent="-285750">
              <a:lnSpc>
                <a:spcPct val="150000"/>
              </a:lnSpc>
              <a:buFont typeface="Arial" pitchFamily="34" charset="0"/>
              <a:buChar char="•"/>
            </a:pPr>
            <a:r>
              <a:rPr lang="en-US" dirty="0">
                <a:solidFill>
                  <a:schemeClr val="accent1"/>
                </a:solidFill>
              </a:rPr>
              <a:t>Therapeutic Strategy to Slow Progression of Calcific Aortic Valve Stenosis</a:t>
            </a:r>
          </a:p>
          <a:p>
            <a:pPr marL="742950" lvl="1" indent="-285750">
              <a:lnSpc>
                <a:spcPct val="150000"/>
              </a:lnSpc>
              <a:buFont typeface="Arial" pitchFamily="34" charset="0"/>
              <a:buChar char="•"/>
            </a:pPr>
            <a:r>
              <a:rPr lang="en-US" dirty="0">
                <a:solidFill>
                  <a:schemeClr val="accent1"/>
                </a:solidFill>
              </a:rPr>
              <a:t>Translational Neuroscience Optimization of GlyT1 </a:t>
            </a:r>
            <a:r>
              <a:rPr lang="en-US" dirty="0" smtClean="0">
                <a:solidFill>
                  <a:schemeClr val="accent1"/>
                </a:solidFill>
              </a:rPr>
              <a:t>Inhibitor</a:t>
            </a:r>
            <a:endParaRPr lang="en-US" dirty="0">
              <a:solidFill>
                <a:schemeClr val="accent1"/>
              </a:solidFill>
            </a:endParaRPr>
          </a:p>
        </p:txBody>
      </p:sp>
    </p:spTree>
    <p:extLst>
      <p:ext uri="{BB962C8B-B14F-4D97-AF65-F5344CB8AC3E}">
        <p14:creationId xmlns:p14="http://schemas.microsoft.com/office/powerpoint/2010/main" val="32050443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idx="4294967295"/>
          </p:nvPr>
        </p:nvSpPr>
        <p:spPr>
          <a:xfrm>
            <a:off x="179512" y="260648"/>
            <a:ext cx="8425060" cy="648072"/>
          </a:xfrm>
        </p:spPr>
        <p:txBody>
          <a:bodyPr/>
          <a:lstStyle/>
          <a:p>
            <a:pPr algn="ctr" eaLnBrk="1" hangingPunct="1">
              <a:defRPr/>
            </a:pPr>
            <a:r>
              <a:rPr lang="en-US" sz="2800" b="1" dirty="0" err="1" smtClean="0"/>
              <a:t>sbv</a:t>
            </a:r>
            <a:r>
              <a:rPr lang="en-US" sz="2800" b="1" dirty="0" smtClean="0"/>
              <a:t> IMPROVER</a:t>
            </a:r>
            <a:r>
              <a:rPr lang="en-US" sz="2800" b="1" dirty="0"/>
              <a:t> </a:t>
            </a:r>
            <a:r>
              <a:rPr lang="en-US" sz="2800" b="1" dirty="0" smtClean="0"/>
              <a:t>Challenges</a:t>
            </a:r>
            <a:endParaRPr lang="en-US" sz="2800" b="1" dirty="0"/>
          </a:p>
        </p:txBody>
      </p:sp>
      <p:sp>
        <p:nvSpPr>
          <p:cNvPr id="8" name="Content Placeholder 2"/>
          <p:cNvSpPr txBox="1">
            <a:spLocks/>
          </p:cNvSpPr>
          <p:nvPr/>
        </p:nvSpPr>
        <p:spPr>
          <a:xfrm>
            <a:off x="179512" y="980728"/>
            <a:ext cx="8686800" cy="5112568"/>
          </a:xfrm>
          <a:prstGeom prst="rect">
            <a:avLst/>
          </a:prstGeom>
        </p:spPr>
        <p:txBody>
          <a:bodyPr/>
          <a:lstStyle>
            <a:lvl1pPr marL="173038" indent="-173038" algn="l" rtl="0" eaLnBrk="0" fontAlgn="base" hangingPunct="0">
              <a:spcBef>
                <a:spcPct val="20000"/>
              </a:spcBef>
              <a:spcAft>
                <a:spcPct val="0"/>
              </a:spcAft>
              <a:buClr>
                <a:srgbClr val="166C6A"/>
              </a:buClr>
              <a:buFont typeface="Arial" charset="0"/>
              <a:buChar char="•"/>
              <a:defRPr sz="1600">
                <a:solidFill>
                  <a:schemeClr val="tx1"/>
                </a:solidFill>
                <a:latin typeface="+mn-lt"/>
                <a:ea typeface="ヒラギノ角ゴ Pro W3" charset="0"/>
                <a:cs typeface="Geneva" charset="0"/>
              </a:defRPr>
            </a:lvl1pPr>
            <a:lvl2pPr marL="509588" indent="-163513" algn="l" rtl="0" eaLnBrk="0" fontAlgn="base" hangingPunct="0">
              <a:spcBef>
                <a:spcPct val="20000"/>
              </a:spcBef>
              <a:spcAft>
                <a:spcPct val="0"/>
              </a:spcAft>
              <a:buFont typeface="Arial" charset="0"/>
              <a:buChar char="–"/>
              <a:defRPr sz="1600">
                <a:solidFill>
                  <a:schemeClr val="tx1"/>
                </a:solidFill>
                <a:latin typeface="+mn-lt"/>
                <a:ea typeface="Geneva" charset="0"/>
                <a:cs typeface="Geneva" charset="0"/>
              </a:defRPr>
            </a:lvl2pPr>
            <a:lvl3pPr marL="855663" indent="-173038" algn="l" rtl="0" eaLnBrk="0" fontAlgn="base" hangingPunct="0">
              <a:spcBef>
                <a:spcPct val="20000"/>
              </a:spcBef>
              <a:spcAft>
                <a:spcPct val="0"/>
              </a:spcAft>
              <a:buClr>
                <a:schemeClr val="tx1"/>
              </a:buClr>
              <a:buChar char="•"/>
              <a:defRPr sz="1200">
                <a:solidFill>
                  <a:schemeClr val="tx1"/>
                </a:solidFill>
                <a:latin typeface="+mn-lt"/>
                <a:ea typeface="Geneva" charset="0"/>
                <a:cs typeface="Geneva" charset="0"/>
              </a:defRPr>
            </a:lvl3pPr>
            <a:lvl4pPr marL="1203325" indent="-173038" algn="l" rtl="0" eaLnBrk="0" fontAlgn="base" hangingPunct="0">
              <a:spcBef>
                <a:spcPct val="20000"/>
              </a:spcBef>
              <a:spcAft>
                <a:spcPct val="0"/>
              </a:spcAft>
              <a:buClr>
                <a:schemeClr val="bg1"/>
              </a:buClr>
              <a:defRPr sz="1600">
                <a:solidFill>
                  <a:schemeClr val="bg1"/>
                </a:solidFill>
                <a:latin typeface="+mn-lt"/>
                <a:ea typeface="Geneva" charset="0"/>
                <a:cs typeface="Geneva" charset="0"/>
              </a:defRPr>
            </a:lvl4pPr>
            <a:lvl5pPr marL="1539875" indent="-163513" algn="l" rtl="0" eaLnBrk="0" fontAlgn="base" hangingPunct="0">
              <a:spcBef>
                <a:spcPct val="20000"/>
              </a:spcBef>
              <a:spcAft>
                <a:spcPct val="0"/>
              </a:spcAft>
              <a:buClr>
                <a:schemeClr val="bg1"/>
              </a:buClr>
              <a:buChar char="»"/>
              <a:defRPr sz="1600">
                <a:solidFill>
                  <a:schemeClr val="bg1"/>
                </a:solidFill>
                <a:latin typeface="+mn-lt"/>
                <a:ea typeface="Geneva" charset="0"/>
                <a:cs typeface="Geneva" charset="0"/>
              </a:defRPr>
            </a:lvl5pPr>
            <a:lvl6pPr marL="1997075" indent="-163513" algn="l" rtl="0" fontAlgn="base">
              <a:spcBef>
                <a:spcPct val="20000"/>
              </a:spcBef>
              <a:spcAft>
                <a:spcPct val="0"/>
              </a:spcAft>
              <a:buClr>
                <a:schemeClr val="bg1"/>
              </a:buClr>
              <a:buChar char="»"/>
              <a:defRPr sz="1600">
                <a:solidFill>
                  <a:schemeClr val="bg1"/>
                </a:solidFill>
                <a:latin typeface="+mn-lt"/>
                <a:ea typeface="+mn-ea"/>
              </a:defRPr>
            </a:lvl6pPr>
            <a:lvl7pPr marL="2454275" indent="-163513" algn="l" rtl="0" fontAlgn="base">
              <a:spcBef>
                <a:spcPct val="20000"/>
              </a:spcBef>
              <a:spcAft>
                <a:spcPct val="0"/>
              </a:spcAft>
              <a:buClr>
                <a:schemeClr val="bg1"/>
              </a:buClr>
              <a:buChar char="»"/>
              <a:defRPr sz="1600">
                <a:solidFill>
                  <a:schemeClr val="bg1"/>
                </a:solidFill>
                <a:latin typeface="+mn-lt"/>
                <a:ea typeface="+mn-ea"/>
              </a:defRPr>
            </a:lvl7pPr>
            <a:lvl8pPr marL="2911475" indent="-163513" algn="l" rtl="0" fontAlgn="base">
              <a:spcBef>
                <a:spcPct val="20000"/>
              </a:spcBef>
              <a:spcAft>
                <a:spcPct val="0"/>
              </a:spcAft>
              <a:buClr>
                <a:schemeClr val="bg1"/>
              </a:buClr>
              <a:buChar char="»"/>
              <a:defRPr sz="1600">
                <a:solidFill>
                  <a:schemeClr val="bg1"/>
                </a:solidFill>
                <a:latin typeface="+mn-lt"/>
                <a:ea typeface="+mn-ea"/>
              </a:defRPr>
            </a:lvl8pPr>
            <a:lvl9pPr marL="3368675" indent="-163513" algn="l" rtl="0" fontAlgn="base">
              <a:spcBef>
                <a:spcPct val="20000"/>
              </a:spcBef>
              <a:spcAft>
                <a:spcPct val="0"/>
              </a:spcAft>
              <a:buClr>
                <a:schemeClr val="bg1"/>
              </a:buClr>
              <a:buChar char="»"/>
              <a:defRPr sz="1600">
                <a:solidFill>
                  <a:schemeClr val="bg1"/>
                </a:solidFill>
                <a:latin typeface="+mn-lt"/>
                <a:ea typeface="+mn-ea"/>
              </a:defRPr>
            </a:lvl9pPr>
          </a:lstStyle>
          <a:p>
            <a:pPr marL="0" indent="0">
              <a:buNone/>
            </a:pPr>
            <a:endParaRPr lang="en-US" sz="2400" dirty="0" smtClean="0">
              <a:solidFill>
                <a:schemeClr val="accent1"/>
              </a:solidFill>
            </a:endParaRPr>
          </a:p>
          <a:p>
            <a:pPr lvl="1"/>
            <a:r>
              <a:rPr lang="en-US" sz="2800" dirty="0" smtClean="0">
                <a:solidFill>
                  <a:schemeClr val="accent1"/>
                </a:solidFill>
              </a:rPr>
              <a:t>Diagnostic </a:t>
            </a:r>
            <a:r>
              <a:rPr lang="en-US" sz="2800" dirty="0">
                <a:solidFill>
                  <a:schemeClr val="accent1"/>
                </a:solidFill>
              </a:rPr>
              <a:t>S</a:t>
            </a:r>
            <a:r>
              <a:rPr lang="en-US" sz="2800" dirty="0" smtClean="0">
                <a:solidFill>
                  <a:schemeClr val="accent1"/>
                </a:solidFill>
              </a:rPr>
              <a:t>ignature </a:t>
            </a:r>
            <a:r>
              <a:rPr lang="en-US" sz="2800" dirty="0">
                <a:solidFill>
                  <a:schemeClr val="accent1"/>
                </a:solidFill>
              </a:rPr>
              <a:t>C</a:t>
            </a:r>
            <a:r>
              <a:rPr lang="en-US" sz="2800" dirty="0" smtClean="0">
                <a:solidFill>
                  <a:schemeClr val="accent1"/>
                </a:solidFill>
              </a:rPr>
              <a:t>hallenge</a:t>
            </a:r>
          </a:p>
          <a:p>
            <a:pPr lvl="2"/>
            <a:r>
              <a:rPr lang="en-US" sz="2000" dirty="0" smtClean="0">
                <a:solidFill>
                  <a:schemeClr val="accent1"/>
                </a:solidFill>
              </a:rPr>
              <a:t>Best </a:t>
            </a:r>
            <a:r>
              <a:rPr lang="en-US" sz="2000" dirty="0">
                <a:solidFill>
                  <a:schemeClr val="accent1"/>
                </a:solidFill>
              </a:rPr>
              <a:t>analytic approaches to predict phenotype from gene expression </a:t>
            </a:r>
            <a:r>
              <a:rPr lang="en-US" sz="2000" dirty="0" smtClean="0">
                <a:solidFill>
                  <a:schemeClr val="accent1"/>
                </a:solidFill>
              </a:rPr>
              <a:t>data</a:t>
            </a:r>
          </a:p>
          <a:p>
            <a:pPr lvl="1"/>
            <a:r>
              <a:rPr lang="en-US" sz="2800" dirty="0">
                <a:solidFill>
                  <a:schemeClr val="accent1"/>
                </a:solidFill>
              </a:rPr>
              <a:t>Species Translation Challenge</a:t>
            </a:r>
          </a:p>
          <a:p>
            <a:pPr lvl="2"/>
            <a:r>
              <a:rPr lang="en-US" sz="2000" dirty="0">
                <a:solidFill>
                  <a:schemeClr val="accent1"/>
                </a:solidFill>
              </a:rPr>
              <a:t>accuracy and </a:t>
            </a:r>
            <a:r>
              <a:rPr lang="en-US" sz="2000" dirty="0" smtClean="0">
                <a:solidFill>
                  <a:schemeClr val="accent1"/>
                </a:solidFill>
              </a:rPr>
              <a:t>limitations of rodent </a:t>
            </a:r>
            <a:r>
              <a:rPr lang="en-US" sz="2000" dirty="0">
                <a:solidFill>
                  <a:schemeClr val="accent1"/>
                </a:solidFill>
              </a:rPr>
              <a:t>models for human </a:t>
            </a:r>
            <a:r>
              <a:rPr lang="en-US" sz="2000" dirty="0" smtClean="0">
                <a:solidFill>
                  <a:schemeClr val="accent1"/>
                </a:solidFill>
              </a:rPr>
              <a:t>diseases</a:t>
            </a:r>
            <a:endParaRPr lang="en-US" sz="2000" dirty="0">
              <a:solidFill>
                <a:schemeClr val="accent1"/>
              </a:solidFill>
            </a:endParaRPr>
          </a:p>
          <a:p>
            <a:pPr lvl="1"/>
            <a:r>
              <a:rPr lang="en-US" sz="2800" b="1" dirty="0" smtClean="0">
                <a:solidFill>
                  <a:schemeClr val="accent1">
                    <a:lumMod val="75000"/>
                  </a:schemeClr>
                </a:solidFill>
              </a:rPr>
              <a:t>Network Verification Challenge</a:t>
            </a:r>
          </a:p>
          <a:p>
            <a:pPr lvl="2"/>
            <a:r>
              <a:rPr lang="en-US" sz="2000" dirty="0" smtClean="0">
                <a:solidFill>
                  <a:schemeClr val="accent1"/>
                </a:solidFill>
              </a:rPr>
              <a:t>Verify </a:t>
            </a:r>
            <a:r>
              <a:rPr lang="en-US" sz="2000" dirty="0">
                <a:solidFill>
                  <a:schemeClr val="accent1"/>
                </a:solidFill>
              </a:rPr>
              <a:t>and enhance </a:t>
            </a:r>
            <a:r>
              <a:rPr lang="en-US" sz="2000" dirty="0" smtClean="0">
                <a:solidFill>
                  <a:schemeClr val="accent1"/>
                </a:solidFill>
              </a:rPr>
              <a:t>pulmonary </a:t>
            </a:r>
            <a:r>
              <a:rPr lang="en-US" sz="2000" dirty="0">
                <a:solidFill>
                  <a:schemeClr val="accent1"/>
                </a:solidFill>
              </a:rPr>
              <a:t>biological network </a:t>
            </a:r>
            <a:r>
              <a:rPr lang="en-US" sz="2000" dirty="0" smtClean="0">
                <a:solidFill>
                  <a:schemeClr val="accent1"/>
                </a:solidFill>
              </a:rPr>
              <a:t>models</a:t>
            </a:r>
          </a:p>
          <a:p>
            <a:pPr lvl="1"/>
            <a:r>
              <a:rPr lang="en-US" sz="2800" dirty="0" smtClean="0">
                <a:solidFill>
                  <a:schemeClr val="accent1"/>
                </a:solidFill>
              </a:rPr>
              <a:t>Grand COPD Challenge</a:t>
            </a:r>
          </a:p>
          <a:p>
            <a:pPr lvl="2"/>
            <a:r>
              <a:rPr lang="en-US" sz="2000" dirty="0" smtClean="0">
                <a:solidFill>
                  <a:schemeClr val="accent1"/>
                </a:solidFill>
              </a:rPr>
              <a:t>COPD Biomarkers </a:t>
            </a:r>
          </a:p>
          <a:p>
            <a:pPr lvl="2"/>
            <a:endParaRPr lang="en-US" sz="2800" dirty="0" smtClean="0">
              <a:solidFill>
                <a:schemeClr val="accent1"/>
              </a:solidFill>
            </a:endParaRPr>
          </a:p>
          <a:p>
            <a:pPr marL="682625" lvl="2" indent="0">
              <a:buNone/>
            </a:pPr>
            <a:endParaRPr lang="en-US" sz="2800" dirty="0" smtClean="0">
              <a:solidFill>
                <a:schemeClr val="accent1"/>
              </a:solidFill>
            </a:endParaRPr>
          </a:p>
          <a:p>
            <a:pPr lvl="2"/>
            <a:endParaRPr lang="en-US" sz="2800" dirty="0">
              <a:solidFill>
                <a:schemeClr val="accent1"/>
              </a:solidFill>
            </a:endParaRPr>
          </a:p>
        </p:txBody>
      </p:sp>
      <p:sp>
        <p:nvSpPr>
          <p:cNvPr id="2" name="Rectangle 1"/>
          <p:cNvSpPr/>
          <p:nvPr/>
        </p:nvSpPr>
        <p:spPr bwMode="auto">
          <a:xfrm>
            <a:off x="395536" y="3501008"/>
            <a:ext cx="7920880"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Arial" charset="0"/>
              <a:ea typeface="Geneva" charset="0"/>
              <a:cs typeface="Arial" charset="0"/>
            </a:endParaRPr>
          </a:p>
        </p:txBody>
      </p:sp>
      <p:sp>
        <p:nvSpPr>
          <p:cNvPr id="4" name="Rectangle 3"/>
          <p:cNvSpPr/>
          <p:nvPr/>
        </p:nvSpPr>
        <p:spPr bwMode="auto">
          <a:xfrm>
            <a:off x="467544" y="3573016"/>
            <a:ext cx="7848872" cy="792088"/>
          </a:xfrm>
          <a:prstGeom prst="rect">
            <a:avLst/>
          </a:prstGeom>
          <a:noFill/>
          <a:ln w="38100" cap="flat" cmpd="sng" algn="ctr">
            <a:solidFill>
              <a:schemeClr val="accent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accent1"/>
              </a:solidFill>
              <a:effectLst/>
              <a:latin typeface="Arial" charset="0"/>
              <a:ea typeface="Geneva" charset="0"/>
              <a:cs typeface="Arial" charset="0"/>
            </a:endParaRPr>
          </a:p>
        </p:txBody>
      </p:sp>
    </p:spTree>
    <p:extLst>
      <p:ext uri="{BB962C8B-B14F-4D97-AF65-F5344CB8AC3E}">
        <p14:creationId xmlns:p14="http://schemas.microsoft.com/office/powerpoint/2010/main" val="24405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 Placeholder 4"/>
          <p:cNvSpPr>
            <a:spLocks noGrp="1"/>
          </p:cNvSpPr>
          <p:nvPr>
            <p:ph type="body" idx="1"/>
          </p:nvPr>
        </p:nvSpPr>
        <p:spPr>
          <a:xfrm>
            <a:off x="5724128" y="5987700"/>
            <a:ext cx="3096344" cy="576064"/>
          </a:xfrm>
        </p:spPr>
        <p:txBody>
          <a:bodyPr/>
          <a:lstStyle/>
          <a:p>
            <a:r>
              <a:rPr lang="en-US" b="1" u="sng" dirty="0" smtClean="0">
                <a:solidFill>
                  <a:srgbClr val="3366FF"/>
                </a:solidFill>
                <a:ea typeface="ヒラギノ角ゴ Pro W3"/>
                <a:cs typeface="Geneva"/>
                <a:hlinkClick r:id="rId2"/>
              </a:rPr>
              <a:t>www.sbvimprover.com</a:t>
            </a:r>
            <a:endParaRPr lang="en-US" b="1" u="sng" dirty="0" smtClean="0">
              <a:solidFill>
                <a:srgbClr val="3366FF"/>
              </a:solidFill>
              <a:ea typeface="ヒラギノ角ゴ Pro W3"/>
              <a:cs typeface="Geneva"/>
            </a:endParaRPr>
          </a:p>
          <a:p>
            <a:endParaRPr lang="fr-CH" b="1" u="sng" dirty="0">
              <a:solidFill>
                <a:srgbClr val="3366FF"/>
              </a:solidFill>
              <a:ea typeface="ヒラギノ角ゴ Pro W3"/>
              <a:cs typeface="Geneva"/>
            </a:endParaRPr>
          </a:p>
          <a:p>
            <a:endParaRPr lang="en-US" b="1" u="sng" dirty="0" smtClean="0">
              <a:solidFill>
                <a:srgbClr val="3366FF"/>
              </a:solidFill>
              <a:ea typeface="ヒラギノ角ゴ Pro W3"/>
              <a:cs typeface="Geneva"/>
            </a:endParaRPr>
          </a:p>
          <a:p>
            <a:endParaRPr lang="en-US" b="1" u="sng" dirty="0" smtClean="0">
              <a:solidFill>
                <a:srgbClr val="3366FF"/>
              </a:solidFill>
              <a:ea typeface="ヒラギノ角ゴ Pro W3"/>
              <a:cs typeface="Geneva"/>
            </a:endParaRPr>
          </a:p>
          <a:p>
            <a:endParaRPr lang="en-US" b="1" u="sng" dirty="0" smtClean="0">
              <a:solidFill>
                <a:srgbClr val="3366FF"/>
              </a:solidFill>
              <a:ea typeface="ヒラギノ角ゴ Pro W3"/>
              <a:cs typeface="Geneva"/>
            </a:endParaRPr>
          </a:p>
        </p:txBody>
      </p:sp>
      <p:sp>
        <p:nvSpPr>
          <p:cNvPr id="4" name="TextBox 3"/>
          <p:cNvSpPr txBox="1"/>
          <p:nvPr/>
        </p:nvSpPr>
        <p:spPr>
          <a:xfrm>
            <a:off x="1447016" y="2564904"/>
            <a:ext cx="7524007" cy="1200328"/>
          </a:xfrm>
          <a:prstGeom prst="rect">
            <a:avLst/>
          </a:prstGeom>
          <a:noFill/>
        </p:spPr>
        <p:txBody>
          <a:bodyPr wrap="square" rtlCol="0">
            <a:spAutoFit/>
          </a:bodyPr>
          <a:lstStyle/>
          <a:p>
            <a:r>
              <a:rPr lang="en-US" sz="2800" b="1" dirty="0" smtClean="0">
                <a:solidFill>
                  <a:srgbClr val="1E908E"/>
                </a:solidFill>
              </a:rPr>
              <a:t>Diagnostic Signature Challenge</a:t>
            </a:r>
          </a:p>
          <a:p>
            <a:r>
              <a:rPr lang="en-US" sz="2800" b="1" dirty="0" smtClean="0">
                <a:solidFill>
                  <a:srgbClr val="1E908E"/>
                </a:solidFill>
              </a:rPr>
              <a:t>(completed)</a:t>
            </a:r>
            <a:endParaRPr lang="en-US" sz="2800" b="1" dirty="0">
              <a:solidFill>
                <a:srgbClr val="1E908E"/>
              </a:solidFill>
            </a:endParaRPr>
          </a:p>
          <a:p>
            <a:endParaRPr lang="en-US" dirty="0"/>
          </a:p>
        </p:txBody>
      </p:sp>
      <p:grpSp>
        <p:nvGrpSpPr>
          <p:cNvPr id="6" name="Group 5"/>
          <p:cNvGrpSpPr>
            <a:grpSpLocks/>
          </p:cNvGrpSpPr>
          <p:nvPr/>
        </p:nvGrpSpPr>
        <p:grpSpPr bwMode="auto">
          <a:xfrm>
            <a:off x="1475656" y="476672"/>
            <a:ext cx="2192338" cy="1833563"/>
            <a:chOff x="5043171" y="593635"/>
            <a:chExt cx="2192338" cy="1833562"/>
          </a:xfrm>
        </p:grpSpPr>
        <p:sp>
          <p:nvSpPr>
            <p:cNvPr id="7" name="Freeform 98"/>
            <p:cNvSpPr>
              <a:spLocks/>
            </p:cNvSpPr>
            <p:nvPr/>
          </p:nvSpPr>
          <p:spPr bwMode="auto">
            <a:xfrm>
              <a:off x="5043171" y="593635"/>
              <a:ext cx="2192338" cy="1833562"/>
            </a:xfrm>
            <a:custGeom>
              <a:avLst/>
              <a:gdLst>
                <a:gd name="T0" fmla="*/ 2147483647 w 1381"/>
                <a:gd name="T1" fmla="*/ 2147483647 h 1155"/>
                <a:gd name="T2" fmla="*/ 2147483647 w 1381"/>
                <a:gd name="T3" fmla="*/ 2147483647 h 1155"/>
                <a:gd name="T4" fmla="*/ 2147483647 w 1381"/>
                <a:gd name="T5" fmla="*/ 2147483647 h 1155"/>
                <a:gd name="T6" fmla="*/ 2147483647 w 1381"/>
                <a:gd name="T7" fmla="*/ 2147483647 h 1155"/>
                <a:gd name="T8" fmla="*/ 2147483647 w 1381"/>
                <a:gd name="T9" fmla="*/ 2147483647 h 1155"/>
                <a:gd name="T10" fmla="*/ 2147483647 w 1381"/>
                <a:gd name="T11" fmla="*/ 2147483647 h 1155"/>
                <a:gd name="T12" fmla="*/ 2147483647 w 1381"/>
                <a:gd name="T13" fmla="*/ 2147483647 h 1155"/>
                <a:gd name="T14" fmla="*/ 2147483647 w 1381"/>
                <a:gd name="T15" fmla="*/ 2147483647 h 1155"/>
                <a:gd name="T16" fmla="*/ 2147483647 w 1381"/>
                <a:gd name="T17" fmla="*/ 2147483647 h 1155"/>
                <a:gd name="T18" fmla="*/ 2147483647 w 1381"/>
                <a:gd name="T19" fmla="*/ 2147483647 h 1155"/>
                <a:gd name="T20" fmla="*/ 2147483647 w 1381"/>
                <a:gd name="T21" fmla="*/ 2147483647 h 1155"/>
                <a:gd name="T22" fmla="*/ 2147483647 w 1381"/>
                <a:gd name="T23" fmla="*/ 2147483647 h 1155"/>
                <a:gd name="T24" fmla="*/ 0 w 1381"/>
                <a:gd name="T25" fmla="*/ 2147483647 h 1155"/>
                <a:gd name="T26" fmla="*/ 2147483647 w 1381"/>
                <a:gd name="T27" fmla="*/ 2147483647 h 1155"/>
                <a:gd name="T28" fmla="*/ 2147483647 w 1381"/>
                <a:gd name="T29" fmla="*/ 2147483647 h 1155"/>
                <a:gd name="T30" fmla="*/ 2147483647 w 1381"/>
                <a:gd name="T31" fmla="*/ 2147483647 h 1155"/>
                <a:gd name="T32" fmla="*/ 2147483647 w 1381"/>
                <a:gd name="T33" fmla="*/ 2147483647 h 1155"/>
                <a:gd name="T34" fmla="*/ 2147483647 w 1381"/>
                <a:gd name="T35" fmla="*/ 2147483647 h 1155"/>
                <a:gd name="T36" fmla="*/ 2147483647 w 1381"/>
                <a:gd name="T37" fmla="*/ 2147483647 h 1155"/>
                <a:gd name="T38" fmla="*/ 2147483647 w 1381"/>
                <a:gd name="T39" fmla="*/ 2147483647 h 1155"/>
                <a:gd name="T40" fmla="*/ 2147483647 w 1381"/>
                <a:gd name="T41" fmla="*/ 0 h 1155"/>
                <a:gd name="T42" fmla="*/ 2147483647 w 1381"/>
                <a:gd name="T43" fmla="*/ 2147483647 h 1155"/>
                <a:gd name="T44" fmla="*/ 2147483647 w 1381"/>
                <a:gd name="T45" fmla="*/ 2147483647 h 1155"/>
                <a:gd name="T46" fmla="*/ 2147483647 w 1381"/>
                <a:gd name="T47" fmla="*/ 2147483647 h 1155"/>
                <a:gd name="T48" fmla="*/ 2147483647 w 1381"/>
                <a:gd name="T49" fmla="*/ 2147483647 h 1155"/>
                <a:gd name="T50" fmla="*/ 2147483647 w 1381"/>
                <a:gd name="T51" fmla="*/ 2147483647 h 1155"/>
                <a:gd name="T52" fmla="*/ 2147483647 w 1381"/>
                <a:gd name="T53" fmla="*/ 2147483647 h 1155"/>
                <a:gd name="T54" fmla="*/ 2147483647 w 1381"/>
                <a:gd name="T55" fmla="*/ 2147483647 h 1155"/>
                <a:gd name="T56" fmla="*/ 2147483647 w 1381"/>
                <a:gd name="T57" fmla="*/ 2147483647 h 1155"/>
                <a:gd name="T58" fmla="*/ 2147483647 w 1381"/>
                <a:gd name="T59" fmla="*/ 2147483647 h 1155"/>
                <a:gd name="T60" fmla="*/ 2147483647 w 1381"/>
                <a:gd name="T61" fmla="*/ 2147483647 h 1155"/>
                <a:gd name="T62" fmla="*/ 2147483647 w 1381"/>
                <a:gd name="T63" fmla="*/ 2147483647 h 1155"/>
                <a:gd name="T64" fmla="*/ 2147483647 w 1381"/>
                <a:gd name="T65" fmla="*/ 2147483647 h 1155"/>
                <a:gd name="T66" fmla="*/ 2147483647 w 1381"/>
                <a:gd name="T67" fmla="*/ 2147483647 h 115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381" h="1155">
                  <a:moveTo>
                    <a:pt x="687" y="1155"/>
                  </a:moveTo>
                  <a:cubicBezTo>
                    <a:pt x="640" y="1150"/>
                    <a:pt x="663" y="1150"/>
                    <a:pt x="639" y="1137"/>
                  </a:cubicBezTo>
                  <a:lnTo>
                    <a:pt x="571" y="1131"/>
                  </a:lnTo>
                  <a:lnTo>
                    <a:pt x="540" y="1076"/>
                  </a:lnTo>
                  <a:lnTo>
                    <a:pt x="630" y="1031"/>
                  </a:lnTo>
                  <a:lnTo>
                    <a:pt x="619" y="989"/>
                  </a:lnTo>
                  <a:cubicBezTo>
                    <a:pt x="604" y="974"/>
                    <a:pt x="607" y="981"/>
                    <a:pt x="590" y="968"/>
                  </a:cubicBezTo>
                  <a:cubicBezTo>
                    <a:pt x="585" y="965"/>
                    <a:pt x="565" y="952"/>
                    <a:pt x="559" y="951"/>
                  </a:cubicBezTo>
                  <a:cubicBezTo>
                    <a:pt x="541" y="949"/>
                    <a:pt x="533" y="933"/>
                    <a:pt x="516" y="927"/>
                  </a:cubicBezTo>
                  <a:cubicBezTo>
                    <a:pt x="496" y="929"/>
                    <a:pt x="477" y="924"/>
                    <a:pt x="454" y="931"/>
                  </a:cubicBezTo>
                  <a:cubicBezTo>
                    <a:pt x="449" y="947"/>
                    <a:pt x="443" y="963"/>
                    <a:pt x="438" y="980"/>
                  </a:cubicBezTo>
                  <a:cubicBezTo>
                    <a:pt x="429" y="1082"/>
                    <a:pt x="451" y="1034"/>
                    <a:pt x="383" y="1034"/>
                  </a:cubicBezTo>
                  <a:lnTo>
                    <a:pt x="0" y="900"/>
                  </a:lnTo>
                  <a:lnTo>
                    <a:pt x="99" y="672"/>
                  </a:lnTo>
                  <a:lnTo>
                    <a:pt x="210" y="504"/>
                  </a:lnTo>
                  <a:lnTo>
                    <a:pt x="345" y="351"/>
                  </a:lnTo>
                  <a:lnTo>
                    <a:pt x="534" y="201"/>
                  </a:lnTo>
                  <a:lnTo>
                    <a:pt x="732" y="96"/>
                  </a:lnTo>
                  <a:lnTo>
                    <a:pt x="915" y="36"/>
                  </a:lnTo>
                  <a:lnTo>
                    <a:pt x="1065" y="9"/>
                  </a:lnTo>
                  <a:lnTo>
                    <a:pt x="1215" y="0"/>
                  </a:lnTo>
                  <a:lnTo>
                    <a:pt x="1219" y="481"/>
                  </a:lnTo>
                  <a:cubicBezTo>
                    <a:pt x="1282" y="423"/>
                    <a:pt x="1264" y="432"/>
                    <a:pt x="1339" y="440"/>
                  </a:cubicBezTo>
                  <a:cubicBezTo>
                    <a:pt x="1348" y="482"/>
                    <a:pt x="1362" y="486"/>
                    <a:pt x="1362" y="513"/>
                  </a:cubicBezTo>
                  <a:cubicBezTo>
                    <a:pt x="1361" y="544"/>
                    <a:pt x="1381" y="593"/>
                    <a:pt x="1318" y="653"/>
                  </a:cubicBezTo>
                  <a:cubicBezTo>
                    <a:pt x="1284" y="656"/>
                    <a:pt x="1298" y="663"/>
                    <a:pt x="1262" y="653"/>
                  </a:cubicBezTo>
                  <a:cubicBezTo>
                    <a:pt x="1260" y="647"/>
                    <a:pt x="1236" y="617"/>
                    <a:pt x="1231" y="615"/>
                  </a:cubicBezTo>
                  <a:cubicBezTo>
                    <a:pt x="1224" y="612"/>
                    <a:pt x="1220" y="594"/>
                    <a:pt x="1218" y="618"/>
                  </a:cubicBezTo>
                  <a:lnTo>
                    <a:pt x="1221" y="762"/>
                  </a:lnTo>
                  <a:lnTo>
                    <a:pt x="1164" y="768"/>
                  </a:lnTo>
                  <a:lnTo>
                    <a:pt x="1005" y="807"/>
                  </a:lnTo>
                  <a:lnTo>
                    <a:pt x="876" y="894"/>
                  </a:lnTo>
                  <a:lnTo>
                    <a:pt x="780" y="987"/>
                  </a:lnTo>
                  <a:lnTo>
                    <a:pt x="687" y="1155"/>
                  </a:lnTo>
                  <a:close/>
                </a:path>
              </a:pathLst>
            </a:custGeom>
            <a:solidFill>
              <a:srgbClr val="669900"/>
            </a:solidFill>
            <a:ln w="38100" cap="flat" cmpd="sng" algn="ctr">
              <a:solidFill>
                <a:srgbClr val="87878A">
                  <a:lumMod val="20000"/>
                  <a:lumOff val="80000"/>
                </a:srgbClr>
              </a:solidFill>
              <a:prstDash val="solid"/>
            </a:ln>
            <a:effectLst/>
          </p:spPr>
          <p:txBody>
            <a:bodyPr anchor="ctr"/>
            <a:lstStyle/>
            <a:p>
              <a:pPr algn="ctr" fontAlgn="auto">
                <a:spcBef>
                  <a:spcPts val="0"/>
                </a:spcBef>
                <a:spcAft>
                  <a:spcPts val="0"/>
                </a:spcAft>
                <a:defRPr/>
              </a:pPr>
              <a:endParaRPr lang="en-US" sz="1000" b="1" kern="0">
                <a:solidFill>
                  <a:srgbClr val="FFFFFF"/>
                </a:solidFill>
                <a:latin typeface="Arial"/>
                <a:cs typeface="Arial"/>
              </a:endParaRPr>
            </a:p>
          </p:txBody>
        </p:sp>
        <p:sp>
          <p:nvSpPr>
            <p:cNvPr id="8" name="Text Box 8"/>
            <p:cNvSpPr txBox="1">
              <a:spLocks noChangeArrowheads="1"/>
            </p:cNvSpPr>
            <p:nvPr/>
          </p:nvSpPr>
          <p:spPr bwMode="auto">
            <a:xfrm>
              <a:off x="5808346" y="792073"/>
              <a:ext cx="1365250" cy="708025"/>
            </a:xfrm>
            <a:prstGeom prst="rect">
              <a:avLst/>
            </a:prstGeom>
            <a:noFill/>
            <a:ln w="25400" cap="flat" cmpd="sng" algn="ctr">
              <a:noFill/>
              <a:prstDash val="solid"/>
            </a:ln>
            <a:effectLst/>
          </p:spPr>
          <p:txBody>
            <a:bodyPr anchor="ctr"/>
            <a:lstStyle>
              <a:defPPr>
                <a:defRPr lang="en-GB"/>
              </a:defPPr>
              <a:lvl1pPr algn="ctr">
                <a:defRPr sz="1000" b="1">
                  <a:latin typeface="+mn-lt"/>
                  <a:ea typeface="+mn-ea"/>
                </a:defRPr>
              </a:lvl1pPr>
              <a:lvl2pPr>
                <a:defRPr>
                  <a:solidFill>
                    <a:schemeClr val="lt1"/>
                  </a:solidFill>
                  <a:latin typeface="+mn-lt"/>
                  <a:ea typeface="+mn-ea"/>
                </a:defRPr>
              </a:lvl2pPr>
              <a:lvl3pPr>
                <a:defRPr>
                  <a:solidFill>
                    <a:schemeClr val="lt1"/>
                  </a:solidFill>
                  <a:latin typeface="+mn-lt"/>
                  <a:ea typeface="+mn-ea"/>
                </a:defRPr>
              </a:lvl3pPr>
              <a:lvl4pPr>
                <a:defRPr>
                  <a:solidFill>
                    <a:schemeClr val="lt1"/>
                  </a:solidFill>
                  <a:latin typeface="+mn-lt"/>
                  <a:ea typeface="+mn-ea"/>
                </a:defRPr>
              </a:lvl4pPr>
              <a:lvl5pPr>
                <a:defRPr>
                  <a:solidFill>
                    <a:schemeClr val="lt1"/>
                  </a:solidFill>
                  <a:latin typeface="+mn-lt"/>
                  <a:ea typeface="+mn-ea"/>
                </a:defRPr>
              </a:lvl5pPr>
              <a:lvl6pPr>
                <a:defRPr>
                  <a:solidFill>
                    <a:schemeClr val="lt1"/>
                  </a:solidFill>
                  <a:latin typeface="+mn-lt"/>
                  <a:ea typeface="+mn-ea"/>
                </a:defRPr>
              </a:lvl6pPr>
              <a:lvl7pPr>
                <a:defRPr>
                  <a:solidFill>
                    <a:schemeClr val="lt1"/>
                  </a:solidFill>
                  <a:latin typeface="+mn-lt"/>
                  <a:ea typeface="+mn-ea"/>
                </a:defRPr>
              </a:lvl7pPr>
              <a:lvl8pPr>
                <a:defRPr>
                  <a:solidFill>
                    <a:schemeClr val="lt1"/>
                  </a:solidFill>
                  <a:latin typeface="+mn-lt"/>
                  <a:ea typeface="+mn-ea"/>
                </a:defRPr>
              </a:lvl8pPr>
              <a:lvl9pPr>
                <a:defRPr>
                  <a:solidFill>
                    <a:schemeClr val="lt1"/>
                  </a:solidFill>
                  <a:latin typeface="+mn-lt"/>
                  <a:ea typeface="+mn-ea"/>
                </a:defRPr>
              </a:lvl9pPr>
            </a:lstStyle>
            <a:p>
              <a:pPr fontAlgn="auto">
                <a:spcBef>
                  <a:spcPts val="0"/>
                </a:spcBef>
                <a:spcAft>
                  <a:spcPts val="0"/>
                </a:spcAft>
                <a:defRPr/>
              </a:pPr>
              <a:r>
                <a:rPr lang="en-US" sz="1400" kern="0" dirty="0" smtClean="0">
                  <a:solidFill>
                    <a:srgbClr val="000000"/>
                  </a:solidFill>
                  <a:cs typeface="Arial"/>
                </a:rPr>
                <a:t>Extract disease-</a:t>
              </a:r>
            </a:p>
          </p:txBody>
        </p:sp>
        <p:sp>
          <p:nvSpPr>
            <p:cNvPr id="9" name="Rectangle 25"/>
            <p:cNvSpPr>
              <a:spLocks noChangeArrowheads="1"/>
            </p:cNvSpPr>
            <p:nvPr/>
          </p:nvSpPr>
          <p:spPr bwMode="auto">
            <a:xfrm>
              <a:off x="5416234" y="1227048"/>
              <a:ext cx="1320800" cy="706437"/>
            </a:xfrm>
            <a:prstGeom prst="rect">
              <a:avLst/>
            </a:prstGeom>
            <a:noFill/>
            <a:ln w="25400" cap="flat" cmpd="sng" algn="ctr">
              <a:noFill/>
              <a:prstDash val="solid"/>
            </a:ln>
            <a:effectLst/>
          </p:spPr>
          <p:txBody>
            <a:bodyPr anchor="ctr"/>
            <a:lstStyle/>
            <a:p>
              <a:pPr algn="ctr" fontAlgn="auto">
                <a:spcBef>
                  <a:spcPts val="0"/>
                </a:spcBef>
                <a:spcAft>
                  <a:spcPts val="0"/>
                </a:spcAft>
                <a:defRPr/>
              </a:pPr>
              <a:r>
                <a:rPr lang="en-US" sz="1400" b="1" kern="0" dirty="0">
                  <a:solidFill>
                    <a:srgbClr val="000000"/>
                  </a:solidFill>
                  <a:latin typeface="Arial"/>
                  <a:cs typeface="Arial"/>
                </a:rPr>
                <a:t>related signal</a:t>
              </a:r>
            </a:p>
          </p:txBody>
        </p:sp>
      </p:grpSp>
    </p:spTree>
    <p:extLst>
      <p:ext uri="{BB962C8B-B14F-4D97-AF65-F5344CB8AC3E}">
        <p14:creationId xmlns:p14="http://schemas.microsoft.com/office/powerpoint/2010/main" val="18883076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IBM2009">
  <a:themeElements>
    <a:clrScheme name="sbv IMPROVER 1">
      <a:dk1>
        <a:sysClr val="windowText" lastClr="000000"/>
      </a:dk1>
      <a:lt1>
        <a:sysClr val="window" lastClr="FFFFFF"/>
      </a:lt1>
      <a:dk2>
        <a:srgbClr val="253C87"/>
      </a:dk2>
      <a:lt2>
        <a:srgbClr val="EEECE1"/>
      </a:lt2>
      <a:accent1>
        <a:srgbClr val="1E908E"/>
      </a:accent1>
      <a:accent2>
        <a:srgbClr val="F01A32"/>
      </a:accent2>
      <a:accent3>
        <a:srgbClr val="424448"/>
      </a:accent3>
      <a:accent4>
        <a:srgbClr val="C6006A"/>
      </a:accent4>
      <a:accent5>
        <a:srgbClr val="EF6522"/>
      </a:accent5>
      <a:accent6>
        <a:srgbClr val="F7CD21"/>
      </a:accent6>
      <a:hlink>
        <a:srgbClr val="4C98FF"/>
      </a:hlink>
      <a:folHlink>
        <a:srgbClr val="BD7B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a:ln>
              <a:noFill/>
            </a:ln>
            <a:solidFill>
              <a:schemeClr val="tx1"/>
            </a:solidFill>
            <a:effectLst/>
            <a:latin typeface="Arial" charset="0"/>
            <a:ea typeface="Geneva"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a:ln>
              <a:noFill/>
            </a:ln>
            <a:solidFill>
              <a:schemeClr val="tx1"/>
            </a:solidFill>
            <a:effectLst/>
            <a:latin typeface="Arial" charset="0"/>
            <a:ea typeface="Geneva" charset="0"/>
            <a:cs typeface="Arial" charset="0"/>
          </a:defRPr>
        </a:defPPr>
      </a:lstStyle>
    </a:lnDef>
  </a:objectDefaults>
  <a:extraClrSchemeLst>
    <a:extraClrScheme>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IBM2009 2">
        <a:dk1>
          <a:srgbClr val="000000"/>
        </a:dk1>
        <a:lt1>
          <a:srgbClr val="FFFFFF"/>
        </a:lt1>
        <a:dk2>
          <a:srgbClr val="004A96"/>
        </a:dk2>
        <a:lt2>
          <a:srgbClr val="87878A"/>
        </a:lt2>
        <a:accent1>
          <a:srgbClr val="45862A"/>
        </a:accent1>
        <a:accent2>
          <a:srgbClr val="58585A"/>
        </a:accent2>
        <a:accent3>
          <a:srgbClr val="FFFFFF"/>
        </a:accent3>
        <a:accent4>
          <a:srgbClr val="000000"/>
        </a:accent4>
        <a:accent5>
          <a:srgbClr val="B0C3AC"/>
        </a:accent5>
        <a:accent6>
          <a:srgbClr val="4F4F51"/>
        </a:accent6>
        <a:hlink>
          <a:srgbClr val="004A96"/>
        </a:hlink>
        <a:folHlink>
          <a:srgbClr val="45862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IBM2009">
  <a:themeElements>
    <a:clrScheme name="sbv IMPROVER 1">
      <a:dk1>
        <a:sysClr val="windowText" lastClr="000000"/>
      </a:dk1>
      <a:lt1>
        <a:sysClr val="window" lastClr="FFFFFF"/>
      </a:lt1>
      <a:dk2>
        <a:srgbClr val="253C87"/>
      </a:dk2>
      <a:lt2>
        <a:srgbClr val="EEECE1"/>
      </a:lt2>
      <a:accent1>
        <a:srgbClr val="1E908E"/>
      </a:accent1>
      <a:accent2>
        <a:srgbClr val="F01A32"/>
      </a:accent2>
      <a:accent3>
        <a:srgbClr val="424448"/>
      </a:accent3>
      <a:accent4>
        <a:srgbClr val="C6006A"/>
      </a:accent4>
      <a:accent5>
        <a:srgbClr val="EF6522"/>
      </a:accent5>
      <a:accent6>
        <a:srgbClr val="F7CD21"/>
      </a:accent6>
      <a:hlink>
        <a:srgbClr val="4C98FF"/>
      </a:hlink>
      <a:folHlink>
        <a:srgbClr val="BD7BF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a:ln>
              <a:noFill/>
            </a:ln>
            <a:solidFill>
              <a:schemeClr val="tx1"/>
            </a:solidFill>
            <a:effectLst/>
            <a:latin typeface="Arial" charset="0"/>
            <a:ea typeface="Geneva"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a:ln>
              <a:noFill/>
            </a:ln>
            <a:solidFill>
              <a:schemeClr val="tx1"/>
            </a:solidFill>
            <a:effectLst/>
            <a:latin typeface="Arial" charset="0"/>
            <a:ea typeface="Geneva" charset="0"/>
            <a:cs typeface="Arial" charset="0"/>
          </a:defRPr>
        </a:defPPr>
      </a:lstStyle>
    </a:lnDef>
  </a:objectDefaults>
  <a:extraClrSchemeLst>
    <a:extraClrScheme>
      <a:clrScheme name="IBM2009 1">
        <a:dk1>
          <a:srgbClr val="000000"/>
        </a:dk1>
        <a:lt1>
          <a:srgbClr val="FFFFFF"/>
        </a:lt1>
        <a:dk2>
          <a:srgbClr val="000000"/>
        </a:dk2>
        <a:lt2>
          <a:srgbClr val="808080"/>
        </a:lt2>
        <a:accent1>
          <a:srgbClr val="009999"/>
        </a:accent1>
        <a:accent2>
          <a:srgbClr val="71BFA7"/>
        </a:accent2>
        <a:accent3>
          <a:srgbClr val="FFFFFF"/>
        </a:accent3>
        <a:accent4>
          <a:srgbClr val="000000"/>
        </a:accent4>
        <a:accent5>
          <a:srgbClr val="AACACA"/>
        </a:accent5>
        <a:accent6>
          <a:srgbClr val="66AD97"/>
        </a:accent6>
        <a:hlink>
          <a:srgbClr val="7889FB"/>
        </a:hlink>
        <a:folHlink>
          <a:srgbClr val="9900CC"/>
        </a:folHlink>
      </a:clrScheme>
      <a:clrMap bg1="lt1" tx1="dk1" bg2="lt2" tx2="dk2" accent1="accent1" accent2="accent2" accent3="accent3" accent4="accent4" accent5="accent5" accent6="accent6" hlink="hlink" folHlink="folHlink"/>
    </a:extraClrScheme>
    <a:extraClrScheme>
      <a:clrScheme name="IBM2009 2">
        <a:dk1>
          <a:srgbClr val="000000"/>
        </a:dk1>
        <a:lt1>
          <a:srgbClr val="FFFFFF"/>
        </a:lt1>
        <a:dk2>
          <a:srgbClr val="004A96"/>
        </a:dk2>
        <a:lt2>
          <a:srgbClr val="87878A"/>
        </a:lt2>
        <a:accent1>
          <a:srgbClr val="45862A"/>
        </a:accent1>
        <a:accent2>
          <a:srgbClr val="58585A"/>
        </a:accent2>
        <a:accent3>
          <a:srgbClr val="FFFFFF"/>
        </a:accent3>
        <a:accent4>
          <a:srgbClr val="000000"/>
        </a:accent4>
        <a:accent5>
          <a:srgbClr val="B0C3AC"/>
        </a:accent5>
        <a:accent6>
          <a:srgbClr val="4F4F51"/>
        </a:accent6>
        <a:hlink>
          <a:srgbClr val="004A96"/>
        </a:hlink>
        <a:folHlink>
          <a:srgbClr val="45862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Administration" ma:contentTypeID="0x0101007541816EC8D84703978A41D15BDA2670020100E4806FB3908D214483F077C54EBC0733" ma:contentTypeVersion="14" ma:contentTypeDescription="Create a new document." ma:contentTypeScope="" ma:versionID="285eba7ad5137eac9e864287fb7f9a70">
  <xsd:schema xmlns:xsd="http://www.w3.org/2001/XMLSchema" xmlns:xs="http://www.w3.org/2001/XMLSchema" xmlns:p="http://schemas.microsoft.com/office/2006/metadata/properties" xmlns:ns1="http://schemas.microsoft.com/sharepoint/v3" xmlns:ns2="1f3f428c-3919-4b3a-ac31-3986e0252a09" xmlns:ns3="http://schemas.microsoft.com/sharepoint/v3/fields" xmlns:ns4="c7460f45-1ef8-438b-a8da-89b14075c68c" xmlns:ns5="http://schemas.microsoft.com/sharepoint/v4" targetNamespace="http://schemas.microsoft.com/office/2006/metadata/properties" ma:root="true" ma:fieldsID="36ec7f59b9f665ecc6f720ffcb51698d" ns1:_="" ns2:_="" ns3:_="" ns4:_="" ns5:_="">
    <xsd:import namespace="http://schemas.microsoft.com/sharepoint/v3"/>
    <xsd:import namespace="1f3f428c-3919-4b3a-ac31-3986e0252a09"/>
    <xsd:import namespace="http://schemas.microsoft.com/sharepoint/v3/fields"/>
    <xsd:import namespace="c7460f45-1ef8-438b-a8da-89b14075c68c"/>
    <xsd:import namespace="http://schemas.microsoft.com/sharepoint/v4"/>
    <xsd:element name="properties">
      <xsd:complexType>
        <xsd:sequence>
          <xsd:element name="documentManagement">
            <xsd:complexType>
              <xsd:all>
                <xsd:element ref="ns2:ContentTypeName" minOccurs="0"/>
                <xsd:element ref="ns3:_DCDateCreated" minOccurs="0"/>
                <xsd:element ref="ns3:_DCDateModified" minOccurs="0"/>
                <xsd:element ref="ns4:Category"/>
                <xsd:element ref="ns4:Archived" minOccurs="0"/>
                <xsd:element ref="ns5:IconOverlay" minOccurs="0"/>
                <xsd:element ref="ns1:_vti_ItemDeclaredRecord" minOccurs="0"/>
                <xsd:element ref="ns1:_vti_ItemHoldRecordStatus"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15" nillable="true" ma:displayName="Declared Inactive" ma:description="" ma:hidden="true" ma:internalName="_vti_ItemDeclaredRecord" ma:readOnly="true">
      <xsd:simpleType>
        <xsd:restriction base="dms:DateTime"/>
      </xsd:simpleType>
    </xsd:element>
    <xsd:element name="_vti_ItemHoldRecordStatus" ma:index="16"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f3f428c-3919-4b3a-ac31-3986e0252a09" elementFormDefault="qualified">
    <xsd:import namespace="http://schemas.microsoft.com/office/2006/documentManagement/types"/>
    <xsd:import namespace="http://schemas.microsoft.com/office/infopath/2007/PartnerControls"/>
    <xsd:element name="ContentTypeName" ma:index="9" nillable="true" ma:displayName="ContentTypeName" ma:internalName="ContentTypeName">
      <xsd:simpleType>
        <xsd:restriction base="dms:Text">
          <xsd:maxLength value="255"/>
        </xsd:restriction>
      </xsd:simpleType>
    </xsd:element>
    <xsd:element name="_dlc_DocId" ma:index="18" nillable="true" ma:displayName="Document ID Value" ma:description="The value of the document ID assigned to this item." ma:internalName="_dlc_DocId" ma:readOnly="true">
      <xsd:simpleType>
        <xsd:restriction base="dms:Text"/>
      </xsd:simpleType>
    </xsd:element>
    <xsd:element name="_dlc_DocIdUrl" ma:index="1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10" nillable="true" ma:displayName="Date Created" ma:description="The date on which this resource was created" ma:format="DateTime" ma:internalName="_DCDateCreated">
      <xsd:simpleType>
        <xsd:restriction base="dms:DateTime"/>
      </xsd:simpleType>
    </xsd:element>
    <xsd:element name="_DCDateModified" ma:index="11" nillable="true" ma:displayName="Date Modified" ma:description="The date on which this resource was last modified" ma:format="DateTime" ma:internalName="_DCDateModifi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7460f45-1ef8-438b-a8da-89b14075c68c" elementFormDefault="qualified">
    <xsd:import namespace="http://schemas.microsoft.com/office/2006/documentManagement/types"/>
    <xsd:import namespace="http://schemas.microsoft.com/office/infopath/2007/PartnerControls"/>
    <xsd:element name="Category" ma:index="12" ma:displayName="Category" ma:list="{8a307d1a-2d1e-4dea-8fdb-309d63b91c21}" ma:internalName="Category" ma:showField="Title">
      <xsd:simpleType>
        <xsd:restriction base="dms:Lookup"/>
      </xsd:simpleType>
    </xsd:element>
    <xsd:element name="Archived" ma:index="13" nillable="true" ma:displayName="Archived" ma:default="0" ma:internalName="Archiv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4"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c7460f45-1ef8-438b-a8da-89b14075c68c">21</Category>
    <ContentTypeName xmlns="1f3f428c-3919-4b3a-ac31-3986e0252a09" xsi:nil="true"/>
    <_DCDateModified xmlns="http://schemas.microsoft.com/sharepoint/v3/fields" xsi:nil="true"/>
    <Archived xmlns="c7460f45-1ef8-438b-a8da-89b14075c68c">false</Archived>
    <_DCDateCreated xmlns="http://schemas.microsoft.com/sharepoint/v3/fields" xsi:nil="true"/>
    <IconOverlay xmlns="http://schemas.microsoft.com/sharepoint/v4" xsi:nil="true"/>
    <_dlc_DocId xmlns="1f3f428c-3919-4b3a-ac31-3986e0252a09">60000a5d-931b-4f85-9e3e-d73f5a07a271</_dlc_DocId>
    <_dlc_DocIdUrl xmlns="1f3f428c-3919-4b3a-ac31-3986e0252a09">
      <Url>http://workpoint.pmiapps.biz/teams/RDTS1/SBVP/_layouts/DocIdRedir.aspx?ID=60000a5d-931b-4f85-9e3e-d73f5a07a271</Url>
      <Description>60000a5d-931b-4f85-9e3e-d73f5a07a271</Description>
    </_dlc_DocIdUrl>
  </documentManagement>
</p:properties>
</file>

<file path=customXml/item4.xml><?xml version="1.0" encoding="utf-8"?>
<?mso-contentType ?>
<SharedContentType xmlns="Microsoft.SharePoint.Taxonomy.ContentTypeSync" SourceId="8bea3e1b-47ae-485c-b455-dfdcfd60ed13" ContentTypeId="0x0101007541816EC8D84703978A41D15BDA26700201" PreviousValue="false"/>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6.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1693A8A6-E3C4-4E12-BC29-B2880EE1AF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f3f428c-3919-4b3a-ac31-3986e0252a09"/>
    <ds:schemaRef ds:uri="http://schemas.microsoft.com/sharepoint/v3/fields"/>
    <ds:schemaRef ds:uri="c7460f45-1ef8-438b-a8da-89b14075c68c"/>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0B50D6-03FA-4B48-ACBF-C1A8CE15172F}">
  <ds:schemaRefs>
    <ds:schemaRef ds:uri="http://schemas.microsoft.com/sharepoint/v3/contenttype/forms"/>
  </ds:schemaRefs>
</ds:datastoreItem>
</file>

<file path=customXml/itemProps3.xml><?xml version="1.0" encoding="utf-8"?>
<ds:datastoreItem xmlns:ds="http://schemas.openxmlformats.org/officeDocument/2006/customXml" ds:itemID="{4F044FC0-3C32-41E2-AD0D-7CEB345B1E3B}">
  <ds:schemaRefs>
    <ds:schemaRef ds:uri="http://purl.org/dc/dcmitype/"/>
    <ds:schemaRef ds:uri="http://schemas.microsoft.com/sharepoint/v3/fields"/>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schemas.microsoft.com/sharepoint/v4"/>
    <ds:schemaRef ds:uri="c7460f45-1ef8-438b-a8da-89b14075c68c"/>
    <ds:schemaRef ds:uri="http://purl.org/dc/elements/1.1/"/>
    <ds:schemaRef ds:uri="1f3f428c-3919-4b3a-ac31-3986e0252a09"/>
    <ds:schemaRef ds:uri="http://schemas.microsoft.com/sharepoint/v3"/>
    <ds:schemaRef ds:uri="http://www.w3.org/XML/1998/namespace"/>
  </ds:schemaRefs>
</ds:datastoreItem>
</file>

<file path=customXml/itemProps4.xml><?xml version="1.0" encoding="utf-8"?>
<ds:datastoreItem xmlns:ds="http://schemas.openxmlformats.org/officeDocument/2006/customXml" ds:itemID="{B0E6B22C-A81B-4766-A325-DBC2814CD4BA}">
  <ds:schemaRefs>
    <ds:schemaRef ds:uri="Microsoft.SharePoint.Taxonomy.ContentTypeSync"/>
  </ds:schemaRefs>
</ds:datastoreItem>
</file>

<file path=customXml/itemProps5.xml><?xml version="1.0" encoding="utf-8"?>
<ds:datastoreItem xmlns:ds="http://schemas.openxmlformats.org/officeDocument/2006/customXml" ds:itemID="{2F3EACF8-E915-40D5-9B2B-F68A692358B9}">
  <ds:schemaRefs>
    <ds:schemaRef ds:uri="http://schemas.microsoft.com/sharepoint/events"/>
  </ds:schemaRefs>
</ds:datastoreItem>
</file>

<file path=customXml/itemProps6.xml><?xml version="1.0" encoding="utf-8"?>
<ds:datastoreItem xmlns:ds="http://schemas.openxmlformats.org/officeDocument/2006/customXml" ds:itemID="{170558D7-980E-4F81-B98A-40B918D38376}">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
  <TotalTime>8145</TotalTime>
  <Words>4541</Words>
  <Application>Microsoft Macintosh PowerPoint</Application>
  <PresentationFormat>On-screen Show (4:3)</PresentationFormat>
  <Paragraphs>726</Paragraphs>
  <Slides>55</Slides>
  <Notes>27</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1_IBM2009</vt:lpstr>
      <vt:lpstr>2_IBM2009</vt:lpstr>
      <vt:lpstr>Verification of Systems Biology Research in the Age of Collaborative- Competition  Network Verification Challenge</vt:lpstr>
      <vt:lpstr>Outline</vt:lpstr>
      <vt:lpstr>PowerPoint Presentation</vt:lpstr>
      <vt:lpstr>Divide a Research Workflow into Verifiable Building Blocks</vt:lpstr>
      <vt:lpstr>PowerPoint Presentation</vt:lpstr>
      <vt:lpstr>PowerPoint Presentation</vt:lpstr>
      <vt:lpstr>PowerPoint Presentation</vt:lpstr>
      <vt:lpstr>sbv IMPROVER Challenges</vt:lpstr>
      <vt:lpstr>PowerPoint Presentation</vt:lpstr>
      <vt:lpstr>Diagnostic Signature Challenge</vt:lpstr>
      <vt:lpstr>Diagnostic Signature Challenge: overall participation</vt:lpstr>
      <vt:lpstr>PowerPoint Presentation</vt:lpstr>
      <vt:lpstr>PowerPoint Presentation</vt:lpstr>
      <vt:lpstr>PowerPoint Presentation</vt:lpstr>
      <vt:lpstr>Species Translation Challenge</vt:lpstr>
      <vt:lpstr>Species Translation Challenge: Results</vt:lpstr>
      <vt:lpstr>PowerPoint Presentation</vt:lpstr>
      <vt:lpstr>Network Verification Challenge</vt:lpstr>
      <vt:lpstr>Networks</vt:lpstr>
      <vt:lpstr>Context</vt:lpstr>
      <vt:lpstr>Network Models</vt:lpstr>
      <vt:lpstr>Networks were Built Using Literature and Human Transcriptomic Data</vt:lpstr>
      <vt:lpstr>Transcriptomic Data Serves as the Input that Drives RCR </vt:lpstr>
      <vt:lpstr>Knowledge Encoded in BEL Is a Substrate for RCR </vt:lpstr>
      <vt:lpstr>Knowledge Encoded in BEL Is a Substrate for RCR and Identifies Mechanistic Causes of the Data  </vt:lpstr>
      <vt:lpstr>Knowledge Encoded in BEL Is a Substrate for RCR and Identifies Mechanistic Causes of the Data  (e.g. Increase in TNF)</vt:lpstr>
      <vt:lpstr>Knowledge Encoded in BEL Is a Substrate for RCR and Identifies Mechanistic Causes of the Data  (e.g. Increase in TNF)</vt:lpstr>
      <vt:lpstr>PowerPoint Presentation</vt:lpstr>
      <vt:lpstr>BEL Functions</vt:lpstr>
      <vt:lpstr>PowerPoint Presentation</vt:lpstr>
      <vt:lpstr>BEL Captures Scientific Findings in a Computable Language</vt:lpstr>
      <vt:lpstr>BEL Language vs. BioPAX Level 3</vt:lpstr>
      <vt:lpstr>PowerPoint Presentation</vt:lpstr>
      <vt:lpstr>Reverse Causal Reasoning Is Used to Infer Active Mechanisms from Transcriptomic Data</vt:lpstr>
      <vt:lpstr>Lung Injury</vt:lpstr>
      <vt:lpstr>Bleomycin Induces Many Fibrosis Mechanisms Including TGFB</vt:lpstr>
      <vt:lpstr>Mechanical Injury Induces Wound Healing Response Resulting in ECM Secretion</vt:lpstr>
      <vt:lpstr>Bleomycin Induces NFKB Signaling as Expected</vt:lpstr>
      <vt:lpstr>Mechanical Injury Induces Wound Healing Response Through Th2 </vt:lpstr>
      <vt:lpstr>PowerPoint Presentation</vt:lpstr>
      <vt:lpstr>PowerPoint Presentation</vt:lpstr>
      <vt:lpstr>Network Verification Challenge in a nutshell</vt:lpstr>
      <vt:lpstr>The “Grand Challenge”</vt:lpstr>
      <vt:lpstr>What do we want to address in the Grand Challenge?</vt:lpstr>
      <vt:lpstr>COPD Biomarker Identification Study</vt:lpstr>
      <vt:lpstr>Study Design and Measured Endpoints  in Emphysema Mouse Model</vt:lpstr>
      <vt:lpstr>Grand Challenge Summary</vt:lpstr>
      <vt:lpstr>PowerPoint Presentation</vt:lpstr>
      <vt:lpstr>BACK UP SLIDES</vt:lpstr>
      <vt:lpstr>Abundance Functions</vt:lpstr>
      <vt:lpstr>Activity Functions</vt:lpstr>
      <vt:lpstr>Modification Functions</vt:lpstr>
      <vt:lpstr>Process Functions</vt:lpstr>
      <vt:lpstr>Registering: https://bionet.sbvimprover.com/</vt:lpstr>
      <vt:lpstr>HELP</vt:lpstr>
    </vt:vector>
  </TitlesOfParts>
  <Company>IBM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sbv IMPROVER Presentation Template</dc:title>
  <dc:creator>Christian Haettenschwiler</dc:creator>
  <cp:lastModifiedBy>Alexei Fedorov</cp:lastModifiedBy>
  <cp:revision>231</cp:revision>
  <cp:lastPrinted>2013-11-12T18:57:24Z</cp:lastPrinted>
  <dcterms:created xsi:type="dcterms:W3CDTF">2012-01-11T13:28:24Z</dcterms:created>
  <dcterms:modified xsi:type="dcterms:W3CDTF">2014-02-14T15:48:47Z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0x0101007541816EC8D84703978A41D15BDA2670020100E4806FB3908D214483F077C54EBC0733</vt:lpwstr>
  </property>
  <property fmtid="{D5CDD505-2E9C-101B-9397-08002B2CF9AE}" pid="3" name="Category">
    <vt:lpwstr>1</vt:lpwstr>
  </property>
  <property fmtid="{D5CDD505-2E9C-101B-9397-08002B2CF9AE}" pid="4" name="ContentTypeName">
    <vt:lpwstr/>
  </property>
  <property fmtid="{D5CDD505-2E9C-101B-9397-08002B2CF9AE}" pid="5" name="_dlc_DocId">
    <vt:lpwstr>9607371b-90bc-4ab7-8aa6-b237394767d7</vt:lpwstr>
  </property>
  <property fmtid="{D5CDD505-2E9C-101B-9397-08002B2CF9AE}" pid="6" name="_dlc_DocIdItemGuid">
    <vt:lpwstr>8141f8a9-bd21-4b45-b377-9283e72683cb</vt:lpwstr>
  </property>
  <property fmtid="{D5CDD505-2E9C-101B-9397-08002B2CF9AE}" pid="7" name="_dlc_DocIdUrl">
    <vt:lpwstr>http://workpoint.app.pmi/teams/RDTS1/SBVP/_layouts/DocIdRedir.aspx?ID=9607371b-90bc-4ab7-8aa6-b237394767d7, 9607371b-90bc-4ab7-8aa6-b237394767d7</vt:lpwstr>
  </property>
</Properties>
</file>